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0" r:id="rId3"/>
    <p:sldId id="266" r:id="rId4"/>
    <p:sldId id="282" r:id="rId5"/>
    <p:sldId id="287" r:id="rId6"/>
    <p:sldId id="288" r:id="rId7"/>
    <p:sldId id="289" r:id="rId8"/>
    <p:sldId id="271" r:id="rId9"/>
    <p:sldId id="277" r:id="rId10"/>
    <p:sldId id="290" r:id="rId11"/>
    <p:sldId id="291" r:id="rId12"/>
    <p:sldId id="292" r:id="rId13"/>
    <p:sldId id="293" r:id="rId14"/>
    <p:sldId id="294" r:id="rId15"/>
    <p:sldId id="286" r:id="rId16"/>
    <p:sldId id="295" r:id="rId17"/>
    <p:sldId id="278" r:id="rId18"/>
    <p:sldId id="279" r:id="rId19"/>
    <p:sldId id="280" r:id="rId20"/>
    <p:sldId id="281" r:id="rId21"/>
    <p:sldId id="301" r:id="rId22"/>
    <p:sldId id="302" r:id="rId23"/>
    <p:sldId id="313" r:id="rId24"/>
    <p:sldId id="314" r:id="rId25"/>
    <p:sldId id="327" r:id="rId26"/>
    <p:sldId id="303" r:id="rId27"/>
    <p:sldId id="328" r:id="rId28"/>
    <p:sldId id="304" r:id="rId29"/>
    <p:sldId id="329" r:id="rId30"/>
    <p:sldId id="305" r:id="rId31"/>
    <p:sldId id="330" r:id="rId32"/>
    <p:sldId id="306" r:id="rId33"/>
    <p:sldId id="307" r:id="rId34"/>
    <p:sldId id="308" r:id="rId35"/>
    <p:sldId id="296" r:id="rId36"/>
    <p:sldId id="297" r:id="rId37"/>
    <p:sldId id="300" r:id="rId38"/>
    <p:sldId id="309" r:id="rId39"/>
    <p:sldId id="310" r:id="rId40"/>
    <p:sldId id="311" r:id="rId41"/>
    <p:sldId id="315" r:id="rId42"/>
    <p:sldId id="316" r:id="rId43"/>
    <p:sldId id="317" r:id="rId44"/>
    <p:sldId id="270" r:id="rId45"/>
    <p:sldId id="312" r:id="rId46"/>
    <p:sldId id="272" r:id="rId47"/>
    <p:sldId id="273" r:id="rId48"/>
    <p:sldId id="318" r:id="rId49"/>
    <p:sldId id="319" r:id="rId50"/>
    <p:sldId id="324" r:id="rId51"/>
    <p:sldId id="325" r:id="rId52"/>
    <p:sldId id="326" r:id="rId53"/>
    <p:sldId id="320" r:id="rId54"/>
    <p:sldId id="321" r:id="rId55"/>
    <p:sldId id="322" r:id="rId56"/>
    <p:sldId id="323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66"/>
    <a:srgbClr val="FF0000"/>
    <a:srgbClr val="3333CC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4647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Първа презентация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1A1CA8-B54E-4CB1-8F48-5994E0EDE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DF09A16-A745-4353-B04E-21E85DAB6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bg-BG" altLang="bg-BG"/>
              </a:p>
            </p:txBody>
          </p:sp>
        </p:grpSp>
      </p:grpSp>
      <p:sp>
        <p:nvSpPr>
          <p:cNvPr id="38932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893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73695" y="4114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bg-BG"/>
              <a:t>Щракнете за редакция стил подзагл. обр.</a:t>
            </a:r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851920" y="62373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" y="2145783"/>
            <a:ext cx="1442114" cy="14460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62" y="3270110"/>
            <a:ext cx="569787" cy="237794"/>
          </a:xfrm>
          <a:prstGeom prst="rect">
            <a:avLst/>
          </a:prstGeom>
        </p:spPr>
      </p:pic>
      <p:pic>
        <p:nvPicPr>
          <p:cNvPr id="26" name="Картина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1541">
            <a:off x="117806" y="423391"/>
            <a:ext cx="1155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Картина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6" y="764704"/>
            <a:ext cx="11128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Картина 2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022" y="5546080"/>
            <a:ext cx="1389141" cy="1147094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1710"/>
            <a:ext cx="4032448" cy="11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1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лавие, графична колекц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графична колекция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лав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bg-BG" noProof="0"/>
              <a:t>Щракнете върху иконата, за да добавите таблица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лавие, 2 съдържания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Картина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946801" cy="72008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4114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485" y="35861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485" y="17728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9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27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7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5" name="Картина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1871"/>
            <a:ext cx="569787" cy="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bg-BG" altLang="bg-BG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  <p:sp>
        <p:nvSpPr>
          <p:cNvPr id="379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Редакт. стил загл. образец</a:t>
            </a:r>
            <a:endParaRPr lang="en-US" altLang="bg-BG"/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5656" y="1956593"/>
            <a:ext cx="756787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/>
              <a:t>Второ ниво</a:t>
            </a:r>
          </a:p>
          <a:p>
            <a:pPr lvl="2"/>
            <a:r>
              <a:rPr lang="bg-BG" altLang="bg-BG"/>
              <a:t>Трето ниво</a:t>
            </a:r>
          </a:p>
          <a:p>
            <a:pPr lvl="3"/>
            <a:r>
              <a:rPr lang="bg-BG" altLang="bg-BG"/>
              <a:t>Четвърто ниво</a:t>
            </a:r>
          </a:p>
          <a:p>
            <a:pPr lvl="4"/>
            <a:r>
              <a:rPr lang="bg-BG" altLang="bg-BG"/>
              <a:t>Пето ниво</a:t>
            </a:r>
            <a:endParaRPr lang="en-US" altLang="bg-BG"/>
          </a:p>
        </p:txBody>
      </p:sp>
      <p:sp>
        <p:nvSpPr>
          <p:cNvPr id="37910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" y="2514600"/>
            <a:ext cx="669925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3186"/>
            <a:ext cx="849281" cy="8515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Картина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" y="6034852"/>
            <a:ext cx="1097836" cy="725989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" y="1708474"/>
            <a:ext cx="807338" cy="6652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26961" y="1988840"/>
            <a:ext cx="721704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Роботика и компютърно</a:t>
            </a:r>
          </a:p>
          <a:p>
            <a:pPr algn="ctr"/>
            <a:r>
              <a:rPr lang="bg-BG" sz="5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моделиране с </a:t>
            </a:r>
            <a:r>
              <a:rPr lang="en-US" sz="5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MicroBit</a:t>
            </a:r>
            <a:endParaRPr lang="bg-BG" sz="5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123728" y="4653136"/>
            <a:ext cx="6654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DFRobot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 – Micro IO box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408713" cy="720080"/>
          </a:xfrm>
        </p:spPr>
        <p:txBody>
          <a:bodyPr/>
          <a:lstStyle/>
          <a:p>
            <a:r>
              <a:rPr lang="bg-BG" b="1" u="sng" dirty="0"/>
              <a:t>Управление на </a:t>
            </a:r>
            <a:r>
              <a:rPr lang="en-US" b="1" u="sng" dirty="0"/>
              <a:t>DC </a:t>
            </a:r>
            <a:r>
              <a:rPr lang="bg-BG" b="1" u="sng" dirty="0"/>
              <a:t>мотор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/>
              <a:t>DC </a:t>
            </a:r>
            <a:r>
              <a:rPr lang="ru-RU" dirty="0" err="1"/>
              <a:t>моторът</a:t>
            </a:r>
            <a:r>
              <a:rPr lang="ru-RU" dirty="0"/>
              <a:t> е </a:t>
            </a:r>
            <a:r>
              <a:rPr lang="ru-RU" dirty="0" err="1"/>
              <a:t>устройството</a:t>
            </a:r>
            <a:r>
              <a:rPr lang="ru-RU" dirty="0"/>
              <a:t>, което </a:t>
            </a:r>
            <a:r>
              <a:rPr lang="ru-RU" dirty="0" err="1"/>
              <a:t>преобразува</a:t>
            </a:r>
            <a:r>
              <a:rPr lang="ru-RU" dirty="0"/>
              <a:t> </a:t>
            </a:r>
            <a:r>
              <a:rPr lang="ru-RU" dirty="0" err="1"/>
              <a:t>постоянния</a:t>
            </a:r>
            <a:r>
              <a:rPr lang="ru-RU" dirty="0"/>
              <a:t> ток в </a:t>
            </a:r>
            <a:r>
              <a:rPr lang="ru-RU" dirty="0" smtClean="0"/>
              <a:t>механична </a:t>
            </a:r>
            <a:r>
              <a:rPr lang="ru-RU" dirty="0"/>
              <a:t>работа. </a:t>
            </a:r>
          </a:p>
          <a:p>
            <a:r>
              <a:rPr lang="bg-BG" dirty="0" smtClean="0"/>
              <a:t>Използва се </a:t>
            </a:r>
            <a:r>
              <a:rPr lang="ru-RU" dirty="0" smtClean="0"/>
              <a:t>принципа </a:t>
            </a:r>
            <a:r>
              <a:rPr lang="ru-RU" dirty="0"/>
              <a:t>на </a:t>
            </a:r>
            <a:r>
              <a:rPr lang="ru-RU" dirty="0" smtClean="0"/>
              <a:t>закона на </a:t>
            </a:r>
            <a:r>
              <a:rPr lang="ru-RU" dirty="0"/>
              <a:t>Лоренц, който гласи, че "</a:t>
            </a:r>
            <a:r>
              <a:rPr lang="ru-RU" dirty="0" err="1">
                <a:solidFill>
                  <a:srgbClr val="00B050"/>
                </a:solidFill>
              </a:rPr>
              <a:t>Токопроводимият</a:t>
            </a:r>
            <a:r>
              <a:rPr lang="ru-RU" dirty="0">
                <a:solidFill>
                  <a:srgbClr val="00B050"/>
                </a:solidFill>
              </a:rPr>
              <a:t> проводник, </a:t>
            </a:r>
            <a:r>
              <a:rPr lang="ru-RU" dirty="0" err="1">
                <a:solidFill>
                  <a:srgbClr val="00B050"/>
                </a:solidFill>
              </a:rPr>
              <a:t>поставен</a:t>
            </a:r>
            <a:r>
              <a:rPr lang="ru-RU" dirty="0">
                <a:solidFill>
                  <a:srgbClr val="00B050"/>
                </a:solidFill>
              </a:rPr>
              <a:t> в </a:t>
            </a:r>
            <a:r>
              <a:rPr lang="ru-RU" dirty="0" err="1">
                <a:solidFill>
                  <a:srgbClr val="00B050"/>
                </a:solidFill>
              </a:rPr>
              <a:t>магнитно</a:t>
            </a:r>
            <a:r>
              <a:rPr lang="ru-RU" dirty="0">
                <a:solidFill>
                  <a:srgbClr val="00B050"/>
                </a:solidFill>
              </a:rPr>
              <a:t> и </a:t>
            </a:r>
            <a:r>
              <a:rPr lang="ru-RU" dirty="0" err="1">
                <a:solidFill>
                  <a:srgbClr val="00B050"/>
                </a:solidFill>
              </a:rPr>
              <a:t>електрическо</a:t>
            </a:r>
            <a:r>
              <a:rPr lang="ru-RU" dirty="0">
                <a:solidFill>
                  <a:srgbClr val="00B050"/>
                </a:solidFill>
              </a:rPr>
              <a:t> поле, </a:t>
            </a:r>
            <a:r>
              <a:rPr lang="ru-RU" dirty="0" err="1">
                <a:solidFill>
                  <a:srgbClr val="00B050"/>
                </a:solidFill>
              </a:rPr>
              <a:t>изпитва</a:t>
            </a:r>
            <a:r>
              <a:rPr lang="ru-RU" dirty="0">
                <a:solidFill>
                  <a:srgbClr val="00B050"/>
                </a:solidFill>
              </a:rPr>
              <a:t> сила</a:t>
            </a:r>
            <a:r>
              <a:rPr lang="ru-RU" dirty="0"/>
              <a:t>". </a:t>
            </a:r>
            <a:r>
              <a:rPr lang="ru-RU" dirty="0" err="1" smtClean="0"/>
              <a:t>Тази</a:t>
            </a:r>
            <a:r>
              <a:rPr lang="ru-RU" dirty="0" smtClean="0"/>
              <a:t> </a:t>
            </a:r>
            <a:r>
              <a:rPr lang="ru-RU" dirty="0"/>
              <a:t>сила се </a:t>
            </a:r>
            <a:r>
              <a:rPr lang="ru-RU" dirty="0" err="1"/>
              <a:t>нарича</a:t>
            </a:r>
            <a:r>
              <a:rPr lang="ru-RU" dirty="0"/>
              <a:t> сила на Лоренц. </a:t>
            </a:r>
          </a:p>
          <a:p>
            <a:r>
              <a:rPr lang="ru-RU" dirty="0" err="1"/>
              <a:t>Лявото</a:t>
            </a:r>
            <a:r>
              <a:rPr lang="ru-RU" dirty="0"/>
              <a:t> правило на Флеминг </a:t>
            </a:r>
            <a:r>
              <a:rPr lang="ru-RU" dirty="0" err="1"/>
              <a:t>дава</a:t>
            </a:r>
            <a:r>
              <a:rPr lang="ru-RU" dirty="0"/>
              <a:t> </a:t>
            </a:r>
            <a:r>
              <a:rPr lang="ru-RU" dirty="0" err="1"/>
              <a:t>посоката</a:t>
            </a:r>
            <a:r>
              <a:rPr lang="ru-RU" dirty="0"/>
              <a:t> на </a:t>
            </a:r>
            <a:r>
              <a:rPr lang="ru-RU" dirty="0" err="1"/>
              <a:t>силата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60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Правило от </a:t>
            </a:r>
            <a:r>
              <a:rPr lang="ru-RU" b="1" dirty="0" err="1" smtClean="0"/>
              <a:t>дясната</a:t>
            </a:r>
            <a:r>
              <a:rPr lang="ru-RU" b="1" dirty="0" smtClean="0"/>
              <a:t> </a:t>
            </a:r>
            <a:r>
              <a:rPr lang="ru-RU" b="1" dirty="0" err="1"/>
              <a:t>ръка</a:t>
            </a:r>
            <a:r>
              <a:rPr lang="ru-RU" b="1" dirty="0"/>
              <a:t> на Флеминг </a:t>
            </a:r>
            <a:r>
              <a:rPr lang="ru-RU" dirty="0"/>
              <a:t>-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палеца</a:t>
            </a:r>
            <a:r>
              <a:rPr lang="ru-RU" dirty="0"/>
              <a:t>, </a:t>
            </a:r>
            <a:r>
              <a:rPr lang="ru-RU" dirty="0" err="1" smtClean="0"/>
              <a:t>показалеца</a:t>
            </a:r>
            <a:r>
              <a:rPr lang="ru-RU" dirty="0"/>
              <a:t> и </a:t>
            </a:r>
            <a:r>
              <a:rPr lang="ru-RU" dirty="0" err="1"/>
              <a:t>средния</a:t>
            </a:r>
            <a:r>
              <a:rPr lang="ru-RU" dirty="0"/>
              <a:t> </a:t>
            </a:r>
            <a:r>
              <a:rPr lang="ru-RU" dirty="0" err="1"/>
              <a:t>пръст</a:t>
            </a:r>
            <a:r>
              <a:rPr lang="ru-RU" dirty="0"/>
              <a:t> </a:t>
            </a:r>
            <a:r>
              <a:rPr lang="ru-RU" dirty="0" smtClean="0"/>
              <a:t>от </a:t>
            </a:r>
            <a:r>
              <a:rPr lang="ru-RU" dirty="0" err="1" smtClean="0"/>
              <a:t>дясн</a:t>
            </a:r>
            <a:r>
              <a:rPr lang="ru-RU" dirty="0" err="1" smtClean="0"/>
              <a:t>ата</a:t>
            </a:r>
            <a:r>
              <a:rPr lang="ru-RU" dirty="0" smtClean="0"/>
              <a:t> </a:t>
            </a:r>
            <a:r>
              <a:rPr lang="ru-RU" dirty="0" err="1"/>
              <a:t>ръка</a:t>
            </a:r>
            <a:r>
              <a:rPr lang="ru-RU" dirty="0"/>
              <a:t> се </a:t>
            </a:r>
            <a:r>
              <a:rPr lang="ru-RU" dirty="0" err="1"/>
              <a:t>изместват</a:t>
            </a:r>
            <a:r>
              <a:rPr lang="ru-RU" dirty="0"/>
              <a:t> един от друг под </a:t>
            </a:r>
            <a:r>
              <a:rPr lang="ru-RU" dirty="0" err="1"/>
              <a:t>ъгъл</a:t>
            </a:r>
            <a:r>
              <a:rPr lang="ru-RU" dirty="0"/>
              <a:t> от 90 °, </a:t>
            </a:r>
            <a:r>
              <a:rPr lang="ru-RU" dirty="0" err="1"/>
              <a:t>палецът</a:t>
            </a:r>
            <a:r>
              <a:rPr lang="ru-RU" dirty="0"/>
              <a:t> сочи </a:t>
            </a:r>
            <a:r>
              <a:rPr lang="ru-RU" dirty="0" err="1"/>
              <a:t>посоката</a:t>
            </a:r>
            <a:r>
              <a:rPr lang="ru-RU" dirty="0"/>
              <a:t> на тока, </a:t>
            </a:r>
            <a:r>
              <a:rPr lang="ru-RU" dirty="0" err="1"/>
              <a:t>показалецът</a:t>
            </a:r>
            <a:r>
              <a:rPr lang="ru-RU" dirty="0"/>
              <a:t> </a:t>
            </a:r>
            <a:r>
              <a:rPr lang="ru-RU" dirty="0" smtClean="0"/>
              <a:t>сочи </a:t>
            </a:r>
            <a:r>
              <a:rPr lang="ru-RU" dirty="0" err="1" smtClean="0"/>
              <a:t>посоката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магнитното</a:t>
            </a:r>
            <a:r>
              <a:rPr lang="ru-RU" dirty="0"/>
              <a:t> </a:t>
            </a:r>
            <a:r>
              <a:rPr lang="ru-RU" dirty="0" smtClean="0"/>
              <a:t>поле</a:t>
            </a:r>
            <a:r>
              <a:rPr lang="ru-RU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а </a:t>
            </a:r>
            <a:r>
              <a:rPr lang="ru-RU" dirty="0" err="1" smtClean="0"/>
              <a:t>посоката</a:t>
            </a:r>
            <a:r>
              <a:rPr lang="ru-RU" dirty="0" smtClean="0"/>
              <a:t> на </a:t>
            </a:r>
            <a:r>
              <a:rPr lang="ru-RU" dirty="0" err="1" smtClean="0"/>
              <a:t>средния</a:t>
            </a:r>
            <a:r>
              <a:rPr lang="ru-RU" dirty="0" smtClean="0"/>
              <a:t> </a:t>
            </a:r>
            <a:r>
              <a:rPr lang="ru-RU" dirty="0" err="1" smtClean="0"/>
              <a:t>пръст</a:t>
            </a:r>
            <a:r>
              <a:rPr lang="ru-RU" dirty="0" smtClean="0"/>
              <a:t> </a:t>
            </a:r>
            <a:r>
              <a:rPr lang="ru-RU" dirty="0" err="1" smtClean="0"/>
              <a:t>указва</a:t>
            </a:r>
            <a:r>
              <a:rPr lang="ru-RU" dirty="0" smtClean="0"/>
              <a:t> </a:t>
            </a:r>
            <a:r>
              <a:rPr lang="ru-RU" dirty="0" err="1" smtClean="0"/>
              <a:t>посоката</a:t>
            </a:r>
            <a:r>
              <a:rPr lang="ru-RU" dirty="0" smtClean="0"/>
              <a:t> на </a:t>
            </a:r>
            <a:r>
              <a:rPr lang="ru-RU" dirty="0" err="1" smtClean="0"/>
              <a:t>електродвижещата</a:t>
            </a:r>
            <a:r>
              <a:rPr lang="ru-RU" dirty="0" smtClean="0"/>
              <a:t> сила, </a:t>
            </a:r>
            <a:r>
              <a:rPr lang="ru-RU" dirty="0" err="1" smtClean="0"/>
              <a:t>действаща</a:t>
            </a:r>
            <a:r>
              <a:rPr lang="ru-RU" dirty="0" smtClean="0"/>
              <a:t> </a:t>
            </a:r>
            <a:r>
              <a:rPr lang="ru-RU" dirty="0" err="1"/>
              <a:t>върху</a:t>
            </a:r>
            <a:r>
              <a:rPr lang="ru-RU" dirty="0"/>
              <a:t> проводника.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9500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751339"/>
            <a:ext cx="6552729" cy="48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0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589389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0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3320566" cy="165618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33" y="1700808"/>
            <a:ext cx="3519549" cy="1512168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2987824" y="36450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Мотори</a:t>
            </a:r>
          </a:p>
        </p:txBody>
      </p:sp>
      <p:cxnSp>
        <p:nvCxnSpPr>
          <p:cNvPr id="8" name="Съединител &quot;права стрелка&quot; 7"/>
          <p:cNvCxnSpPr>
            <a:stCxn id="6" idx="0"/>
          </p:cNvCxnSpPr>
          <p:nvPr/>
        </p:nvCxnSpPr>
        <p:spPr bwMode="auto">
          <a:xfrm flipH="1" flipV="1">
            <a:off x="2843808" y="2708920"/>
            <a:ext cx="569774" cy="936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5940152" y="364502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Посока на въртене</a:t>
            </a:r>
          </a:p>
        </p:txBody>
      </p:sp>
      <p:cxnSp>
        <p:nvCxnSpPr>
          <p:cNvPr id="11" name="Съединител &quot;права стрелка&quot; 10"/>
          <p:cNvCxnSpPr>
            <a:stCxn id="9" idx="0"/>
          </p:cNvCxnSpPr>
          <p:nvPr/>
        </p:nvCxnSpPr>
        <p:spPr bwMode="auto">
          <a:xfrm flipV="1">
            <a:off x="6870055" y="2852936"/>
            <a:ext cx="582265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Картина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581409"/>
            <a:ext cx="2285714" cy="1628571"/>
          </a:xfrm>
          <a:prstGeom prst="rect">
            <a:avLst/>
          </a:prstGeom>
        </p:spPr>
      </p:pic>
      <p:sp>
        <p:nvSpPr>
          <p:cNvPr id="13" name="Текстово поле 12"/>
          <p:cNvSpPr txBox="1"/>
          <p:nvPr/>
        </p:nvSpPr>
        <p:spPr>
          <a:xfrm>
            <a:off x="5928177" y="541789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Спиране на мотори</a:t>
            </a:r>
          </a:p>
        </p:txBody>
      </p:sp>
      <p:cxnSp>
        <p:nvCxnSpPr>
          <p:cNvPr id="15" name="Съединител &quot;права стрелка&quot; 14"/>
          <p:cNvCxnSpPr>
            <a:stCxn id="13" idx="1"/>
          </p:cNvCxnSpPr>
          <p:nvPr/>
        </p:nvCxnSpPr>
        <p:spPr bwMode="auto">
          <a:xfrm flipH="1" flipV="1">
            <a:off x="4572000" y="5589240"/>
            <a:ext cx="1356177" cy="133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0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832649" cy="720080"/>
          </a:xfrm>
        </p:spPr>
        <p:txBody>
          <a:bodyPr/>
          <a:lstStyle/>
          <a:p>
            <a:r>
              <a:rPr lang="en-US" b="1" u="sng" dirty="0"/>
              <a:t>PWM </a:t>
            </a:r>
            <a:r>
              <a:rPr lang="bg-BG" b="1" u="sng" dirty="0"/>
              <a:t>сигнал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 err="1"/>
              <a:t>Широчинно-импулсната</a:t>
            </a:r>
            <a:r>
              <a:rPr lang="ru-RU" dirty="0"/>
              <a:t> </a:t>
            </a:r>
            <a:r>
              <a:rPr lang="ru-RU" dirty="0" err="1"/>
              <a:t>модулация</a:t>
            </a:r>
            <a:r>
              <a:rPr lang="ru-RU" dirty="0"/>
              <a:t> (PWM) е метод за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средната</a:t>
            </a:r>
            <a:r>
              <a:rPr lang="ru-RU" dirty="0"/>
              <a:t> </a:t>
            </a:r>
            <a:r>
              <a:rPr lang="ru-RU" dirty="0" err="1"/>
              <a:t>мощност</a:t>
            </a:r>
            <a:r>
              <a:rPr lang="ru-RU" dirty="0"/>
              <a:t>, </a:t>
            </a:r>
            <a:r>
              <a:rPr lang="ru-RU" dirty="0" err="1"/>
              <a:t>доставяна</a:t>
            </a:r>
            <a:r>
              <a:rPr lang="ru-RU" dirty="0"/>
              <a:t> от </a:t>
            </a:r>
            <a:r>
              <a:rPr lang="ru-RU" dirty="0" err="1"/>
              <a:t>електрически</a:t>
            </a:r>
            <a:r>
              <a:rPr lang="ru-RU" dirty="0"/>
              <a:t> сигнал, чрез </a:t>
            </a:r>
            <a:r>
              <a:rPr lang="ru-RU" dirty="0" err="1"/>
              <a:t>ефективното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нарязване</a:t>
            </a:r>
            <a:r>
              <a:rPr lang="ru-RU" dirty="0"/>
              <a:t> на </a:t>
            </a:r>
            <a:r>
              <a:rPr lang="ru-RU" dirty="0" err="1"/>
              <a:t>отделни</a:t>
            </a:r>
            <a:r>
              <a:rPr lang="ru-RU" dirty="0"/>
              <a:t> части</a:t>
            </a:r>
            <a:r>
              <a:rPr lang="en-US" dirty="0"/>
              <a:t>;</a:t>
            </a:r>
          </a:p>
          <a:p>
            <a:r>
              <a:rPr lang="ru-RU" dirty="0"/>
              <a:t> </a:t>
            </a:r>
            <a:r>
              <a:rPr lang="ru-RU" dirty="0" err="1" smtClean="0"/>
              <a:t>Средната</a:t>
            </a:r>
            <a:r>
              <a:rPr lang="ru-RU" dirty="0" smtClean="0"/>
              <a:t>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напрежението</a:t>
            </a:r>
            <a:r>
              <a:rPr lang="ru-RU" dirty="0"/>
              <a:t> (и тока), </a:t>
            </a:r>
            <a:r>
              <a:rPr lang="ru-RU" dirty="0" err="1"/>
              <a:t>подадена</a:t>
            </a:r>
            <a:r>
              <a:rPr lang="ru-RU" dirty="0"/>
              <a:t> към товара, се </a:t>
            </a:r>
            <a:r>
              <a:rPr lang="ru-RU" dirty="0" err="1"/>
              <a:t>контролира</a:t>
            </a:r>
            <a:r>
              <a:rPr lang="ru-RU" dirty="0"/>
              <a:t> чрез бързо </a:t>
            </a:r>
            <a:r>
              <a:rPr lang="ru-RU" dirty="0" err="1"/>
              <a:t>включване</a:t>
            </a:r>
            <a:r>
              <a:rPr lang="ru-RU" dirty="0"/>
              <a:t> и </a:t>
            </a:r>
            <a:r>
              <a:rPr lang="ru-RU" dirty="0" err="1"/>
              <a:t>изключване</a:t>
            </a:r>
            <a:r>
              <a:rPr lang="ru-RU" dirty="0"/>
              <a:t> на </a:t>
            </a:r>
            <a:r>
              <a:rPr lang="ru-RU" dirty="0" err="1"/>
              <a:t>превключвателя</a:t>
            </a:r>
            <a:r>
              <a:rPr lang="ru-RU" dirty="0"/>
              <a:t> между </a:t>
            </a:r>
            <a:r>
              <a:rPr lang="ru-RU" dirty="0" err="1"/>
              <a:t>захранване</a:t>
            </a:r>
            <a:r>
              <a:rPr lang="ru-RU" dirty="0"/>
              <a:t> и </a:t>
            </a:r>
            <a:r>
              <a:rPr lang="ru-RU" dirty="0" err="1"/>
              <a:t>натоварване</a:t>
            </a:r>
            <a:r>
              <a:rPr lang="en-US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0440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520280"/>
          </a:xfrm>
        </p:spPr>
        <p:txBody>
          <a:bodyPr/>
          <a:lstStyle/>
          <a:p>
            <a:r>
              <a:rPr lang="ru-RU" dirty="0" err="1"/>
              <a:t>Честотата</a:t>
            </a:r>
            <a:r>
              <a:rPr lang="ru-RU" dirty="0"/>
              <a:t> на </a:t>
            </a:r>
            <a:r>
              <a:rPr lang="ru-RU" dirty="0" err="1"/>
              <a:t>превключване</a:t>
            </a:r>
            <a:r>
              <a:rPr lang="ru-RU" dirty="0"/>
              <a:t> на </a:t>
            </a:r>
            <a:r>
              <a:rPr lang="en-US" dirty="0"/>
              <a:t>PWM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, за да не </a:t>
            </a:r>
            <a:r>
              <a:rPr lang="ru-RU" dirty="0" err="1"/>
              <a:t>повлияе</a:t>
            </a:r>
            <a:r>
              <a:rPr lang="ru-RU" dirty="0"/>
              <a:t> на товара,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означава</a:t>
            </a:r>
            <a:r>
              <a:rPr lang="ru-RU" dirty="0"/>
              <a:t>, че </a:t>
            </a:r>
            <a:r>
              <a:rPr lang="ru-RU" dirty="0" err="1"/>
              <a:t>резултантната</a:t>
            </a:r>
            <a:r>
              <a:rPr lang="ru-RU" dirty="0"/>
              <a:t> форма на </a:t>
            </a:r>
            <a:r>
              <a:rPr lang="ru-RU" dirty="0" err="1"/>
              <a:t>вълната</a:t>
            </a:r>
            <a:r>
              <a:rPr lang="ru-RU" dirty="0"/>
              <a:t>, </a:t>
            </a:r>
            <a:r>
              <a:rPr lang="ru-RU" dirty="0" err="1"/>
              <a:t>възприемана</a:t>
            </a:r>
            <a:r>
              <a:rPr lang="ru-RU" dirty="0"/>
              <a:t> от товара,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възможно</a:t>
            </a:r>
            <a:r>
              <a:rPr lang="ru-RU" dirty="0"/>
              <a:t> </a:t>
            </a:r>
            <a:r>
              <a:rPr lang="ru-RU" dirty="0" err="1"/>
              <a:t>най</a:t>
            </a:r>
            <a:r>
              <a:rPr lang="ru-RU" dirty="0"/>
              <a:t>-плавна</a:t>
            </a:r>
            <a:r>
              <a:rPr lang="en-US" dirty="0"/>
              <a:t>;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42" y="4437112"/>
            <a:ext cx="4299516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99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328593" cy="720080"/>
          </a:xfrm>
        </p:spPr>
        <p:txBody>
          <a:bodyPr/>
          <a:lstStyle/>
          <a:p>
            <a:r>
              <a:rPr lang="bg-BG" b="1" u="sng" dirty="0"/>
              <a:t>Компас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dirty="0" err="1"/>
              <a:t>Магнитният</a:t>
            </a:r>
            <a:r>
              <a:rPr lang="ru-RU" dirty="0"/>
              <a:t> компас е </a:t>
            </a:r>
            <a:r>
              <a:rPr lang="ru-RU" dirty="0" err="1"/>
              <a:t>магнитен</a:t>
            </a:r>
            <a:r>
              <a:rPr lang="ru-RU" dirty="0"/>
              <a:t> </a:t>
            </a:r>
            <a:r>
              <a:rPr lang="ru-RU" dirty="0" err="1"/>
              <a:t>навигационен</a:t>
            </a:r>
            <a:r>
              <a:rPr lang="ru-RU" dirty="0"/>
              <a:t> </a:t>
            </a:r>
            <a:r>
              <a:rPr lang="ru-RU" dirty="0" err="1"/>
              <a:t>уред</a:t>
            </a:r>
            <a:r>
              <a:rPr lang="ru-RU" dirty="0"/>
              <a:t> за </a:t>
            </a:r>
            <a:r>
              <a:rPr lang="ru-RU" dirty="0" err="1"/>
              <a:t>ориентиране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местност</a:t>
            </a:r>
            <a:r>
              <a:rPr lang="ru-RU" dirty="0" smtClean="0"/>
              <a:t>, </a:t>
            </a:r>
            <a:r>
              <a:rPr lang="ru-RU" dirty="0"/>
              <a:t>чрез </a:t>
            </a:r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посоките</a:t>
            </a:r>
            <a:r>
              <a:rPr lang="ru-RU" dirty="0"/>
              <a:t> на света;</a:t>
            </a:r>
            <a:endParaRPr lang="en-US" dirty="0"/>
          </a:p>
          <a:p>
            <a:r>
              <a:rPr lang="bg-BG" dirty="0"/>
              <a:t>Показания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sz="1800" dirty="0"/>
              <a:t>0 - 22     </a:t>
            </a:r>
            <a:r>
              <a:rPr lang="en-US" sz="1800" dirty="0">
                <a:solidFill>
                  <a:srgbClr val="C00000"/>
                </a:solidFill>
              </a:rPr>
              <a:t>North</a:t>
            </a:r>
            <a:r>
              <a:rPr lang="bg-BG" sz="1800" dirty="0">
                <a:solidFill>
                  <a:srgbClr val="C00000"/>
                </a:solidFill>
              </a:rPr>
              <a:t> (север)</a:t>
            </a:r>
          </a:p>
          <a:p>
            <a:pPr marL="0" indent="0">
              <a:buNone/>
            </a:pPr>
            <a:r>
              <a:rPr lang="en-US" sz="1800" dirty="0" smtClean="0"/>
              <a:t>	23 </a:t>
            </a:r>
            <a:r>
              <a:rPr lang="en-US" sz="1800" dirty="0"/>
              <a:t>-  68   </a:t>
            </a:r>
            <a:r>
              <a:rPr lang="en-US" sz="1800" dirty="0" smtClean="0">
                <a:solidFill>
                  <a:srgbClr val="C00000"/>
                </a:solidFill>
              </a:rPr>
              <a:t>NE</a:t>
            </a:r>
            <a:r>
              <a:rPr lang="bg-BG" sz="1800" dirty="0" smtClean="0">
                <a:solidFill>
                  <a:srgbClr val="C00000"/>
                </a:solidFill>
              </a:rPr>
              <a:t> </a:t>
            </a:r>
            <a:r>
              <a:rPr lang="bg-BG" sz="1800" dirty="0">
                <a:solidFill>
                  <a:srgbClr val="C00000"/>
                </a:solidFill>
              </a:rPr>
              <a:t>(североизток)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/>
              <a:t>	</a:t>
            </a:r>
            <a:r>
              <a:rPr lang="en-US" sz="1800" dirty="0" smtClean="0"/>
              <a:t>69 - 113   </a:t>
            </a:r>
            <a:r>
              <a:rPr lang="en-US" sz="1800" dirty="0" smtClean="0">
                <a:solidFill>
                  <a:srgbClr val="C00000"/>
                </a:solidFill>
              </a:rPr>
              <a:t>East</a:t>
            </a:r>
            <a:r>
              <a:rPr lang="bg-BG" sz="1800" dirty="0" smtClean="0">
                <a:solidFill>
                  <a:srgbClr val="C00000"/>
                </a:solidFill>
              </a:rPr>
              <a:t> (изток)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 smtClean="0"/>
              <a:t>	</a:t>
            </a:r>
            <a:r>
              <a:rPr lang="en-US" sz="1800" dirty="0" smtClean="0"/>
              <a:t>114 - 158 </a:t>
            </a:r>
            <a:r>
              <a:rPr lang="en-US" sz="1800" dirty="0">
                <a:solidFill>
                  <a:srgbClr val="C00000"/>
                </a:solidFill>
              </a:rPr>
              <a:t>SE</a:t>
            </a:r>
            <a:r>
              <a:rPr lang="bg-BG" sz="1800" dirty="0">
                <a:solidFill>
                  <a:srgbClr val="C00000"/>
                </a:solidFill>
              </a:rPr>
              <a:t> (югоизток)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/>
              <a:t>	</a:t>
            </a:r>
            <a:r>
              <a:rPr lang="en-US" sz="1800" dirty="0" smtClean="0"/>
              <a:t>159 </a:t>
            </a:r>
            <a:r>
              <a:rPr lang="en-US" sz="1800" dirty="0"/>
              <a:t>- </a:t>
            </a:r>
            <a:r>
              <a:rPr lang="en-US" sz="1800" dirty="0" smtClean="0"/>
              <a:t>201 </a:t>
            </a:r>
            <a:r>
              <a:rPr lang="en-US" sz="1800" dirty="0" smtClean="0">
                <a:solidFill>
                  <a:srgbClr val="C00000"/>
                </a:solidFill>
              </a:rPr>
              <a:t>South</a:t>
            </a:r>
            <a:r>
              <a:rPr lang="bg-BG" sz="1800" dirty="0" smtClean="0">
                <a:solidFill>
                  <a:srgbClr val="C00000"/>
                </a:solidFill>
              </a:rPr>
              <a:t> (юг)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/>
              <a:t>	</a:t>
            </a:r>
            <a:r>
              <a:rPr lang="en-US" sz="1800" dirty="0" smtClean="0"/>
              <a:t>202 </a:t>
            </a:r>
            <a:r>
              <a:rPr lang="en-US" sz="1800" dirty="0"/>
              <a:t>- 248 </a:t>
            </a:r>
            <a:r>
              <a:rPr lang="en-US" sz="1800" dirty="0">
                <a:solidFill>
                  <a:srgbClr val="C00000"/>
                </a:solidFill>
              </a:rPr>
              <a:t>SW</a:t>
            </a:r>
            <a:r>
              <a:rPr lang="bg-BG" sz="1800" dirty="0">
                <a:solidFill>
                  <a:srgbClr val="C00000"/>
                </a:solidFill>
              </a:rPr>
              <a:t> (югозапад)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/>
              <a:t>	</a:t>
            </a:r>
            <a:r>
              <a:rPr lang="en-US" sz="1800" dirty="0" smtClean="0"/>
              <a:t>249 </a:t>
            </a:r>
            <a:r>
              <a:rPr lang="en-US" sz="1800" dirty="0"/>
              <a:t>- </a:t>
            </a:r>
            <a:r>
              <a:rPr lang="en-US" sz="1800" dirty="0" smtClean="0"/>
              <a:t>291 </a:t>
            </a:r>
            <a:r>
              <a:rPr lang="en-US" sz="1800" dirty="0">
                <a:solidFill>
                  <a:srgbClr val="C00000"/>
                </a:solidFill>
              </a:rPr>
              <a:t>West</a:t>
            </a:r>
            <a:r>
              <a:rPr lang="bg-BG" sz="1800" dirty="0">
                <a:solidFill>
                  <a:srgbClr val="C00000"/>
                </a:solidFill>
              </a:rPr>
              <a:t> (запад)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bg-BG" sz="1800" dirty="0"/>
              <a:t>	</a:t>
            </a:r>
            <a:r>
              <a:rPr lang="en-US" sz="1800" dirty="0" smtClean="0"/>
              <a:t>292 </a:t>
            </a:r>
            <a:r>
              <a:rPr lang="en-US" sz="1800" dirty="0"/>
              <a:t>- 338 </a:t>
            </a:r>
            <a:r>
              <a:rPr lang="bg-BG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NW</a:t>
            </a:r>
            <a:r>
              <a:rPr lang="bg-BG" sz="1800" dirty="0">
                <a:solidFill>
                  <a:srgbClr val="C00000"/>
                </a:solidFill>
              </a:rPr>
              <a:t> (северозапад)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</a:t>
            </a:r>
            <a:endParaRPr lang="bg-BG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1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46" y="2594522"/>
            <a:ext cx="4316914" cy="2634678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6089856" y="263691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Калибриране на компаса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089856" y="339764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Прочитане на показанията </a:t>
            </a: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от компаса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089856" y="4261738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Прочитане на показанията </a:t>
            </a: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на магнитната сила от компаса</a:t>
            </a:r>
          </a:p>
        </p:txBody>
      </p:sp>
      <p:cxnSp>
        <p:nvCxnSpPr>
          <p:cNvPr id="10" name="Съединител &quot;права стрелка&quot; 9"/>
          <p:cNvCxnSpPr>
            <a:stCxn id="6" idx="1"/>
          </p:cNvCxnSpPr>
          <p:nvPr/>
        </p:nvCxnSpPr>
        <p:spPr bwMode="auto">
          <a:xfrm flipH="1">
            <a:off x="3995936" y="2821578"/>
            <a:ext cx="20939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1"/>
          </p:cNvCxnSpPr>
          <p:nvPr/>
        </p:nvCxnSpPr>
        <p:spPr bwMode="auto">
          <a:xfrm flipH="1">
            <a:off x="4734167" y="3720808"/>
            <a:ext cx="1355689" cy="13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8" idx="1"/>
          </p:cNvCxnSpPr>
          <p:nvPr/>
        </p:nvCxnSpPr>
        <p:spPr bwMode="auto">
          <a:xfrm flipH="1" flipV="1">
            <a:off x="5148064" y="4584903"/>
            <a:ext cx="941792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59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7485863" y="1196752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read_compass_4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772816"/>
            <a:ext cx="6612521" cy="244827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39" y="3933056"/>
            <a:ext cx="4254149" cy="2763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25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Карта на пиновете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1" y="1623063"/>
            <a:ext cx="2699265" cy="52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794321"/>
            <a:ext cx="5394249" cy="6063679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7398009" y="435428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read_compass_4a</a:t>
            </a:r>
          </a:p>
        </p:txBody>
      </p:sp>
    </p:spTree>
    <p:extLst>
      <p:ext uri="{BB962C8B-B14F-4D97-AF65-F5344CB8AC3E}">
        <p14:creationId xmlns:p14="http://schemas.microsoft.com/office/powerpoint/2010/main" val="3806424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7668344" cy="720080"/>
          </a:xfrm>
        </p:spPr>
        <p:txBody>
          <a:bodyPr/>
          <a:lstStyle/>
          <a:p>
            <a:r>
              <a:rPr lang="bg-BG" b="1" u="sng" dirty="0"/>
              <a:t>Преобразуване на типове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3456384"/>
          </a:xfrm>
        </p:spPr>
        <p:txBody>
          <a:bodyPr/>
          <a:lstStyle/>
          <a:p>
            <a:r>
              <a:rPr lang="bg-BG" dirty="0"/>
              <a:t>Можем да преобразуваме число в текст със следната функция: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Можем да преобразуваме текст в цяло или реално число със следната функция: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08920"/>
            <a:ext cx="3384376" cy="938733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/>
          <a:srcRect b="12253"/>
          <a:stretch/>
        </p:blipFill>
        <p:spPr>
          <a:xfrm>
            <a:off x="3053551" y="4939854"/>
            <a:ext cx="440849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26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336705" cy="720080"/>
          </a:xfrm>
        </p:spPr>
        <p:txBody>
          <a:bodyPr/>
          <a:lstStyle/>
          <a:p>
            <a:r>
              <a:rPr lang="en-US" b="1" u="sng" dirty="0" err="1"/>
              <a:t>Neopixel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36904" cy="367240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Neopixel</a:t>
            </a:r>
            <a:r>
              <a:rPr lang="en-US" dirty="0"/>
              <a:t> </a:t>
            </a:r>
            <a:r>
              <a:rPr lang="bg-BG" dirty="0"/>
              <a:t>са модули от индивидуално адресируеми </a:t>
            </a:r>
            <a:r>
              <a:rPr lang="en-US" dirty="0"/>
              <a:t>RGB </a:t>
            </a:r>
            <a:r>
              <a:rPr lang="bg-BG" dirty="0" err="1"/>
              <a:t>светодиоди</a:t>
            </a:r>
            <a:r>
              <a:rPr lang="bg-BG" dirty="0"/>
              <a:t>, управлявани с драйвер </a:t>
            </a:r>
            <a:r>
              <a:rPr lang="en-US" dirty="0"/>
              <a:t>WS2812, </a:t>
            </a:r>
            <a:r>
              <a:rPr lang="bg-BG" dirty="0"/>
              <a:t>работещи с напрежение от 3 до 5</a:t>
            </a:r>
            <a:r>
              <a:rPr lang="en-US" dirty="0"/>
              <a:t>V;</a:t>
            </a:r>
          </a:p>
          <a:p>
            <a:r>
              <a:rPr lang="en-US" dirty="0" err="1">
                <a:solidFill>
                  <a:srgbClr val="FF0000"/>
                </a:solidFill>
              </a:rPr>
              <a:t>Neopixel</a:t>
            </a:r>
            <a:r>
              <a:rPr lang="en-US" dirty="0"/>
              <a:t> </a:t>
            </a:r>
            <a:r>
              <a:rPr lang="bg-BG" dirty="0"/>
              <a:t>позволяват последователно добавяне на </a:t>
            </a:r>
            <a:r>
              <a:rPr lang="bg-BG" dirty="0" err="1"/>
              <a:t>светодиоди</a:t>
            </a:r>
            <a:r>
              <a:rPr lang="bg-BG" dirty="0"/>
              <a:t>, които се управляват от едни канал (пин);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l="13783" t="32161" r="12706" b="35678"/>
          <a:stretch/>
        </p:blipFill>
        <p:spPr>
          <a:xfrm>
            <a:off x="3043808" y="5301208"/>
            <a:ext cx="4392488" cy="13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1F0D4E-D4FA-3419-07DB-4A75D78A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800200"/>
          </a:xfrm>
        </p:spPr>
        <p:txBody>
          <a:bodyPr/>
          <a:lstStyle/>
          <a:p>
            <a:r>
              <a:rPr lang="en-US" dirty="0" err="1" smtClean="0"/>
              <a:t>MicroBit</a:t>
            </a:r>
            <a:r>
              <a:rPr lang="en-US" dirty="0" smtClean="0"/>
              <a:t> </a:t>
            </a:r>
            <a:r>
              <a:rPr lang="en-US" dirty="0"/>
              <a:t>IO shield </a:t>
            </a:r>
            <a:r>
              <a:rPr lang="bg-BG" dirty="0"/>
              <a:t>има </a:t>
            </a:r>
            <a:r>
              <a:rPr lang="bg-BG" dirty="0">
                <a:solidFill>
                  <a:srgbClr val="FF0000"/>
                </a:solidFill>
              </a:rPr>
              <a:t>4 бр. </a:t>
            </a:r>
            <a:r>
              <a:rPr lang="bg-BG" dirty="0"/>
              <a:t>индивидуално адресируеми </a:t>
            </a:r>
            <a:r>
              <a:rPr lang="en-US" dirty="0"/>
              <a:t>RGB </a:t>
            </a:r>
            <a:r>
              <a:rPr lang="bg-BG" dirty="0" err="1"/>
              <a:t>светодиоди</a:t>
            </a:r>
            <a:r>
              <a:rPr lang="bg-BG" dirty="0"/>
              <a:t>, които се управляват от </a:t>
            </a:r>
            <a:r>
              <a:rPr lang="bg-BG" dirty="0">
                <a:solidFill>
                  <a:srgbClr val="FF0000"/>
                </a:solidFill>
              </a:rPr>
              <a:t>пин 15</a:t>
            </a:r>
            <a:r>
              <a:rPr lang="bg-BG" dirty="0"/>
              <a:t> на </a:t>
            </a:r>
            <a:r>
              <a:rPr lang="en-US" dirty="0" err="1"/>
              <a:t>MicroBit</a:t>
            </a:r>
            <a:r>
              <a:rPr lang="en-US" dirty="0"/>
              <a:t>;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B21C3E4-8A5F-CE62-6BCB-C96BB603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356992"/>
            <a:ext cx="3490262" cy="330736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5BB1CF7-BE9D-AF28-4E30-499EBB957660}"/>
              </a:ext>
            </a:extLst>
          </p:cNvPr>
          <p:cNvSpPr txBox="1"/>
          <p:nvPr/>
        </p:nvSpPr>
        <p:spPr>
          <a:xfrm>
            <a:off x="6012160" y="357301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цвят на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A8903AC-C473-8B6D-3CDC-B70DC970996A}"/>
              </a:ext>
            </a:extLst>
          </p:cNvPr>
          <p:cNvSpPr txBox="1"/>
          <p:nvPr/>
        </p:nvSpPr>
        <p:spPr>
          <a:xfrm>
            <a:off x="6012159" y="414908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цвят на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светодиодите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094CBA3-0B90-27EB-7E93-0B03E178E0C5}"/>
              </a:ext>
            </a:extLst>
          </p:cNvPr>
          <p:cNvSpPr txBox="1"/>
          <p:nvPr/>
        </p:nvSpPr>
        <p:spPr>
          <a:xfrm>
            <a:off x="5940152" y="4592161"/>
            <a:ext cx="34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Разбърква през определена стойност определени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A686DAA-29C2-66EA-6D46-EF4F21FCBFD0}"/>
              </a:ext>
            </a:extLst>
          </p:cNvPr>
          <p:cNvSpPr txBox="1"/>
          <p:nvPr/>
        </p:nvSpPr>
        <p:spPr>
          <a:xfrm>
            <a:off x="5595898" y="614323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Изгася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28484189-CB97-4740-BE5C-14DA965E22C0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4749894" y="3757682"/>
            <a:ext cx="126226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792D8AEF-0286-F833-ADDB-7D0D989C3A52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4355976" y="4333746"/>
            <a:ext cx="165618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Съединител &quot;права стрелка&quot; 14">
            <a:extLst>
              <a:ext uri="{FF2B5EF4-FFF2-40B4-BE49-F238E27FC236}">
                <a16:creationId xmlns:a16="http://schemas.microsoft.com/office/drawing/2014/main" id="{7ACCD5D2-BBB7-AE1F-B7A0-D712CEFFD139}"/>
              </a:ext>
            </a:extLst>
          </p:cNvPr>
          <p:cNvCxnSpPr>
            <a:stCxn id="8" idx="1"/>
          </p:cNvCxnSpPr>
          <p:nvPr/>
        </p:nvCxnSpPr>
        <p:spPr bwMode="auto">
          <a:xfrm flipH="1">
            <a:off x="3923928" y="4915327"/>
            <a:ext cx="2016224" cy="258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FC0B7E46-2E2D-FBE6-8EC2-A79CD44A26A9}"/>
              </a:ext>
            </a:extLst>
          </p:cNvPr>
          <p:cNvCxnSpPr>
            <a:stCxn id="9" idx="1"/>
          </p:cNvCxnSpPr>
          <p:nvPr/>
        </p:nvCxnSpPr>
        <p:spPr bwMode="auto">
          <a:xfrm flipH="1">
            <a:off x="3419872" y="6327904"/>
            <a:ext cx="21760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26EBBFD6-A77B-4B08-4EDB-A581CF07A81B}"/>
              </a:ext>
            </a:extLst>
          </p:cNvPr>
          <p:cNvSpPr txBox="1"/>
          <p:nvPr/>
        </p:nvSpPr>
        <p:spPr>
          <a:xfrm>
            <a:off x="5940152" y="5453149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яркост на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792D8AEF-0286-F833-ADDB-7D0D989C3A52}"/>
              </a:ext>
            </a:extLst>
          </p:cNvPr>
          <p:cNvCxnSpPr/>
          <p:nvPr/>
        </p:nvCxnSpPr>
        <p:spPr bwMode="auto">
          <a:xfrm flipH="1">
            <a:off x="3923928" y="5661248"/>
            <a:ext cx="19442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4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151281C-E0B8-3703-9ED9-C0BDD28474A1}"/>
              </a:ext>
            </a:extLst>
          </p:cNvPr>
          <p:cNvSpPr txBox="1"/>
          <p:nvPr/>
        </p:nvSpPr>
        <p:spPr>
          <a:xfrm>
            <a:off x="3635896" y="623731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Бягащи светлини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36343"/>
            <a:ext cx="4104456" cy="4500969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8388424" y="126876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led_5</a:t>
            </a:r>
          </a:p>
        </p:txBody>
      </p:sp>
    </p:spTree>
    <p:extLst>
      <p:ext uri="{BB962C8B-B14F-4D97-AF65-F5344CB8AC3E}">
        <p14:creationId xmlns:p14="http://schemas.microsoft.com/office/powerpoint/2010/main" val="62220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348880"/>
            <a:ext cx="6200020" cy="3528392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7753876" y="11967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led_button_5a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2962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72816"/>
            <a:ext cx="6588224" cy="50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1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7963590" cy="3817951"/>
          </a:xfrm>
          <a:prstGeom prst="rect">
            <a:avLst/>
          </a:prstGeom>
        </p:spPr>
      </p:pic>
      <p:cxnSp>
        <p:nvCxnSpPr>
          <p:cNvPr id="7" name="Съединител &quot;права стрелка&quot; 6"/>
          <p:cNvCxnSpPr/>
          <p:nvPr/>
        </p:nvCxnSpPr>
        <p:spPr bwMode="auto">
          <a:xfrm flipH="1" flipV="1">
            <a:off x="5148066" y="5991824"/>
            <a:ext cx="576062" cy="5335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/>
          <p:nvPr/>
        </p:nvCxnSpPr>
        <p:spPr bwMode="auto">
          <a:xfrm>
            <a:off x="6948264" y="1817655"/>
            <a:ext cx="504057" cy="5466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1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84567"/>
            <a:ext cx="5168025" cy="375578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139952" y="198884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брой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716016" y="2496837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яркост на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335952" y="291679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Изгася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" name="Съединител &quot;права стрелка&quot; 8"/>
          <p:cNvCxnSpPr>
            <a:stCxn id="5" idx="1"/>
          </p:cNvCxnSpPr>
          <p:nvPr/>
        </p:nvCxnSpPr>
        <p:spPr bwMode="auto">
          <a:xfrm flipH="1">
            <a:off x="2627784" y="2173506"/>
            <a:ext cx="1512168" cy="5454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1"/>
          </p:cNvCxnSpPr>
          <p:nvPr/>
        </p:nvCxnSpPr>
        <p:spPr bwMode="auto">
          <a:xfrm flipH="1">
            <a:off x="3059832" y="2681503"/>
            <a:ext cx="1656184" cy="4199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/>
          <p:nvPr/>
        </p:nvCxnSpPr>
        <p:spPr bwMode="auto">
          <a:xfrm flipH="1">
            <a:off x="2627784" y="3101461"/>
            <a:ext cx="2708168" cy="5435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Текстово поле 13"/>
          <p:cNvSpPr txBox="1"/>
          <p:nvPr/>
        </p:nvSpPr>
        <p:spPr>
          <a:xfrm>
            <a:off x="5668814" y="3441267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цвят на всички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863661" y="4016365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определен цвят на всички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7" name="Съединител &quot;права стрелка&quot; 16"/>
          <p:cNvCxnSpPr>
            <a:stCxn id="14" idx="1"/>
          </p:cNvCxnSpPr>
          <p:nvPr/>
        </p:nvCxnSpPr>
        <p:spPr bwMode="auto">
          <a:xfrm flipH="1">
            <a:off x="3635896" y="3625933"/>
            <a:ext cx="2032918" cy="3904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/>
          <p:nvPr/>
        </p:nvCxnSpPr>
        <p:spPr bwMode="auto">
          <a:xfrm flipH="1">
            <a:off x="3203848" y="4220122"/>
            <a:ext cx="1659813" cy="1184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5148064" y="489369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</a:rPr>
              <a:t>Изгася</a:t>
            </a:r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 err="1" smtClean="0">
                <a:solidFill>
                  <a:srgbClr val="C00000"/>
                </a:solidFill>
                <a:latin typeface="+mj-lt"/>
              </a:rPr>
              <a:t>светодиодите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със стъпка 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2" name="Съединител &quot;права стрелка&quot; 21"/>
          <p:cNvCxnSpPr>
            <a:stCxn id="20" idx="1"/>
          </p:cNvCxnSpPr>
          <p:nvPr/>
        </p:nvCxnSpPr>
        <p:spPr bwMode="auto">
          <a:xfrm flipH="1">
            <a:off x="2915816" y="5078360"/>
            <a:ext cx="22322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Текстово поле 22"/>
          <p:cNvSpPr txBox="1"/>
          <p:nvPr/>
        </p:nvSpPr>
        <p:spPr>
          <a:xfrm>
            <a:off x="3411596" y="5240025"/>
            <a:ext cx="573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Разбърква през определена стойност определени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5" name="Съединител &quot;права стрелка&quot; 24"/>
          <p:cNvCxnSpPr/>
          <p:nvPr/>
        </p:nvCxnSpPr>
        <p:spPr bwMode="auto">
          <a:xfrm flipH="1">
            <a:off x="2915816" y="5474087"/>
            <a:ext cx="4680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Текстово поле 25"/>
          <p:cNvSpPr txBox="1"/>
          <p:nvPr/>
        </p:nvSpPr>
        <p:spPr>
          <a:xfrm>
            <a:off x="5479214" y="4466530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градиент на всички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Съединител &quot;права стрелка&quot; 27"/>
          <p:cNvCxnSpPr/>
          <p:nvPr/>
        </p:nvCxnSpPr>
        <p:spPr bwMode="auto">
          <a:xfrm flipH="1">
            <a:off x="5004048" y="4664927"/>
            <a:ext cx="432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Текстово поле 28"/>
          <p:cNvSpPr txBox="1"/>
          <p:nvPr/>
        </p:nvSpPr>
        <p:spPr>
          <a:xfrm>
            <a:off x="4355976" y="6346121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Светва зададен брой </a:t>
            </a:r>
            <a:r>
              <a:rPr lang="bg-BG" sz="1800" dirty="0" err="1">
                <a:solidFill>
                  <a:srgbClr val="C00000"/>
                </a:solidFill>
                <a:latin typeface="+mj-lt"/>
              </a:rPr>
              <a:t>светодиоди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 като хистограма </a:t>
            </a:r>
          </a:p>
        </p:txBody>
      </p:sp>
      <p:cxnSp>
        <p:nvCxnSpPr>
          <p:cNvPr id="31" name="Съединител &quot;права стрелка&quot; 30"/>
          <p:cNvCxnSpPr>
            <a:stCxn id="29" idx="0"/>
          </p:cNvCxnSpPr>
          <p:nvPr/>
        </p:nvCxnSpPr>
        <p:spPr bwMode="auto">
          <a:xfrm flipH="1" flipV="1">
            <a:off x="5868144" y="5996106"/>
            <a:ext cx="843605" cy="3500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03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7956376" y="1268760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rgb_leds_6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36912"/>
            <a:ext cx="4607005" cy="2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12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Разширителна платка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7756515" cy="43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4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1" y="2145278"/>
            <a:ext cx="6756547" cy="3443962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6676219" y="324487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Случайни цветове</a:t>
            </a:r>
          </a:p>
        </p:txBody>
      </p:sp>
      <p:cxnSp>
        <p:nvCxnSpPr>
          <p:cNvPr id="8" name="Съединител &quot;права стрелка&quot; 7"/>
          <p:cNvCxnSpPr/>
          <p:nvPr/>
        </p:nvCxnSpPr>
        <p:spPr bwMode="auto">
          <a:xfrm flipH="1">
            <a:off x="5658214" y="3645024"/>
            <a:ext cx="1002018" cy="3961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Правоъгълник 8"/>
          <p:cNvSpPr/>
          <p:nvPr/>
        </p:nvSpPr>
        <p:spPr>
          <a:xfrm>
            <a:off x="7545485" y="1226147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random_leds_6a</a:t>
            </a:r>
          </a:p>
        </p:txBody>
      </p:sp>
    </p:spTree>
    <p:extLst>
      <p:ext uri="{BB962C8B-B14F-4D97-AF65-F5344CB8AC3E}">
        <p14:creationId xmlns:p14="http://schemas.microsoft.com/office/powerpoint/2010/main" val="4221696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2816"/>
            <a:ext cx="4143231" cy="4896544"/>
          </a:xfrm>
          <a:prstGeom prst="rect">
            <a:avLst/>
          </a:prstGeom>
        </p:spPr>
      </p:pic>
      <p:sp>
        <p:nvSpPr>
          <p:cNvPr id="5" name="Правоъгълник 4"/>
          <p:cNvSpPr/>
          <p:nvPr/>
        </p:nvSpPr>
        <p:spPr>
          <a:xfrm>
            <a:off x="7424082" y="126876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leds_low_step_6b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085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76872"/>
            <a:ext cx="6340507" cy="3312368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6797183" y="126876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random_leds_gradient_6c</a:t>
            </a:r>
          </a:p>
        </p:txBody>
      </p:sp>
    </p:spTree>
    <p:extLst>
      <p:ext uri="{BB962C8B-B14F-4D97-AF65-F5344CB8AC3E}">
        <p14:creationId xmlns:p14="http://schemas.microsoft.com/office/powerpoint/2010/main" val="4208505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92896"/>
            <a:ext cx="6716982" cy="2529526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7385960" y="12687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leds_histogram_6d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070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4067944" y="610614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Бягащи светлини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13" y="1782937"/>
            <a:ext cx="4443301" cy="4323212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7914176" y="126876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rgb_leds_6e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97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92696"/>
            <a:ext cx="6120681" cy="720080"/>
          </a:xfrm>
        </p:spPr>
        <p:txBody>
          <a:bodyPr/>
          <a:lstStyle/>
          <a:p>
            <a:r>
              <a:rPr lang="en-US" b="1" u="sng" dirty="0" err="1"/>
              <a:t>WiFi</a:t>
            </a:r>
            <a:r>
              <a:rPr lang="en-US" b="1" u="sng" dirty="0"/>
              <a:t> </a:t>
            </a:r>
            <a:r>
              <a:rPr lang="bg-BG" b="1" u="sng" dirty="0"/>
              <a:t>комуникация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700808"/>
            <a:ext cx="7772400" cy="5229200"/>
          </a:xfrm>
        </p:spPr>
        <p:txBody>
          <a:bodyPr/>
          <a:lstStyle/>
          <a:p>
            <a:r>
              <a:rPr lang="ru-RU" sz="2900" dirty="0" err="1"/>
              <a:t>Централният</a:t>
            </a:r>
            <a:r>
              <a:rPr lang="ru-RU" sz="2900" dirty="0"/>
              <a:t> </a:t>
            </a:r>
            <a:r>
              <a:rPr lang="ru-RU" sz="2900" dirty="0" err="1"/>
              <a:t>процесор</a:t>
            </a:r>
            <a:r>
              <a:rPr lang="ru-RU" sz="2900" dirty="0"/>
              <a:t> (CPU) на </a:t>
            </a:r>
            <a:r>
              <a:rPr lang="ru-RU" sz="2900" dirty="0" err="1"/>
              <a:t>microbit</a:t>
            </a:r>
            <a:r>
              <a:rPr lang="ru-RU" sz="2900" dirty="0"/>
              <a:t> </a:t>
            </a:r>
            <a:r>
              <a:rPr lang="en-US" sz="2900" dirty="0"/>
              <a:t>v2 </a:t>
            </a:r>
            <a:r>
              <a:rPr lang="ru-RU" sz="2900" dirty="0"/>
              <a:t>е </a:t>
            </a:r>
            <a:r>
              <a:rPr lang="ru-RU" sz="2900" dirty="0" err="1">
                <a:solidFill>
                  <a:srgbClr val="FF0000"/>
                </a:solidFill>
              </a:rPr>
              <a:t>Nordic</a:t>
            </a:r>
            <a:r>
              <a:rPr lang="ru-RU" sz="2900" dirty="0">
                <a:solidFill>
                  <a:srgbClr val="FF0000"/>
                </a:solidFill>
              </a:rPr>
              <a:t> </a:t>
            </a:r>
            <a:r>
              <a:rPr lang="ru-RU" sz="2900" dirty="0" err="1">
                <a:solidFill>
                  <a:srgbClr val="FF0000"/>
                </a:solidFill>
              </a:rPr>
              <a:t>Semiconductor</a:t>
            </a:r>
            <a:r>
              <a:rPr lang="ru-RU" sz="2900" dirty="0">
                <a:solidFill>
                  <a:srgbClr val="FF0000"/>
                </a:solidFill>
              </a:rPr>
              <a:t> nRF5</a:t>
            </a:r>
            <a:r>
              <a:rPr lang="en-US" sz="2900" dirty="0">
                <a:solidFill>
                  <a:srgbClr val="FF0000"/>
                </a:solidFill>
              </a:rPr>
              <a:t>2</a:t>
            </a:r>
            <a:r>
              <a:rPr lang="ru-RU" sz="2900" dirty="0">
                <a:solidFill>
                  <a:srgbClr val="FF0000"/>
                </a:solidFill>
              </a:rPr>
              <a:t>8</a:t>
            </a:r>
            <a:r>
              <a:rPr lang="en-US" sz="2900" dirty="0">
                <a:solidFill>
                  <a:srgbClr val="FF0000"/>
                </a:solidFill>
              </a:rPr>
              <a:t>33</a:t>
            </a:r>
            <a:r>
              <a:rPr lang="ru-RU" sz="2900" dirty="0"/>
              <a:t>. </a:t>
            </a:r>
            <a:r>
              <a:rPr lang="ru-RU" sz="2900" dirty="0" err="1"/>
              <a:t>Освен</a:t>
            </a:r>
            <a:r>
              <a:rPr lang="ru-RU" sz="2900" dirty="0"/>
              <a:t> </a:t>
            </a:r>
            <a:r>
              <a:rPr lang="ru-RU" sz="2900" dirty="0" err="1"/>
              <a:t>компютърен</a:t>
            </a:r>
            <a:r>
              <a:rPr lang="ru-RU" sz="2900" dirty="0"/>
              <a:t> </a:t>
            </a:r>
            <a:r>
              <a:rPr lang="ru-RU" sz="2900" dirty="0" err="1"/>
              <a:t>процесор</a:t>
            </a:r>
            <a:r>
              <a:rPr lang="ru-RU" sz="2900" dirty="0"/>
              <a:t> с </a:t>
            </a:r>
            <a:r>
              <a:rPr lang="ru-RU" sz="2900" dirty="0" err="1"/>
              <a:t>общо</a:t>
            </a:r>
            <a:r>
              <a:rPr lang="ru-RU" sz="2900" dirty="0"/>
              <a:t> предназначение, </a:t>
            </a:r>
            <a:r>
              <a:rPr lang="ru-RU" sz="2900" dirty="0" err="1"/>
              <a:t>този</a:t>
            </a:r>
            <a:r>
              <a:rPr lang="ru-RU" sz="2900" dirty="0"/>
              <a:t> чип </a:t>
            </a:r>
            <a:r>
              <a:rPr lang="ru-RU" sz="2900" dirty="0" err="1"/>
              <a:t>съдържа</a:t>
            </a:r>
            <a:r>
              <a:rPr lang="ru-RU" sz="2900" dirty="0"/>
              <a:t> и </a:t>
            </a:r>
            <a:r>
              <a:rPr lang="ru-RU" sz="2900" dirty="0" err="1"/>
              <a:t>вграден</a:t>
            </a:r>
            <a:r>
              <a:rPr lang="ru-RU" sz="2900" dirty="0"/>
              <a:t> 2.4GHz радио </a:t>
            </a:r>
            <a:r>
              <a:rPr lang="ru-RU" sz="2900" dirty="0" err="1"/>
              <a:t>модул</a:t>
            </a:r>
            <a:r>
              <a:rPr lang="ru-RU" sz="2900" dirty="0"/>
              <a:t>. </a:t>
            </a:r>
            <a:endParaRPr lang="en-US" sz="2900" dirty="0"/>
          </a:p>
          <a:p>
            <a:r>
              <a:rPr lang="ru-RU" sz="2900" dirty="0" err="1"/>
              <a:t>Това</a:t>
            </a:r>
            <a:r>
              <a:rPr lang="ru-RU" sz="2900" dirty="0"/>
              <a:t> радио </a:t>
            </a:r>
            <a:r>
              <a:rPr lang="ru-RU" sz="2900" dirty="0" err="1"/>
              <a:t>може</a:t>
            </a:r>
            <a:r>
              <a:rPr lang="ru-RU" sz="2900" dirty="0"/>
              <a:t> да </a:t>
            </a:r>
            <a:r>
              <a:rPr lang="ru-RU" sz="2900" dirty="0" err="1"/>
              <a:t>бъде</a:t>
            </a:r>
            <a:r>
              <a:rPr lang="ru-RU" sz="2900" dirty="0"/>
              <a:t> </a:t>
            </a:r>
            <a:r>
              <a:rPr lang="ru-RU" sz="2900" dirty="0" err="1"/>
              <a:t>конфигурирано</a:t>
            </a:r>
            <a:r>
              <a:rPr lang="ru-RU" sz="2900" dirty="0"/>
              <a:t> по </a:t>
            </a:r>
            <a:r>
              <a:rPr lang="ru-RU" sz="2900" dirty="0" err="1"/>
              <a:t>различни</a:t>
            </a:r>
            <a:r>
              <a:rPr lang="ru-RU" sz="2900" dirty="0"/>
              <a:t> начини и е предназначено </a:t>
            </a:r>
            <a:r>
              <a:rPr lang="ru-RU" sz="2900" dirty="0" err="1"/>
              <a:t>основно</a:t>
            </a:r>
            <a:r>
              <a:rPr lang="ru-RU" sz="2900" dirty="0"/>
              <a:t> да </a:t>
            </a:r>
            <a:r>
              <a:rPr lang="ru-RU" sz="2900" dirty="0" err="1"/>
              <a:t>работи</a:t>
            </a:r>
            <a:r>
              <a:rPr lang="ru-RU" sz="2900" dirty="0"/>
              <a:t> с </a:t>
            </a:r>
            <a:r>
              <a:rPr lang="ru-RU" sz="2900" dirty="0" err="1">
                <a:solidFill>
                  <a:srgbClr val="FF0000"/>
                </a:solidFill>
              </a:rPr>
              <a:t>Bluetooth</a:t>
            </a:r>
            <a:r>
              <a:rPr lang="ru-RU" sz="2900" dirty="0">
                <a:solidFill>
                  <a:srgbClr val="FF0000"/>
                </a:solidFill>
              </a:rPr>
              <a:t> </a:t>
            </a:r>
            <a:r>
              <a:rPr lang="ru-RU" sz="2900" dirty="0" err="1">
                <a:solidFill>
                  <a:srgbClr val="FF0000"/>
                </a:solidFill>
              </a:rPr>
              <a:t>Low</a:t>
            </a:r>
            <a:r>
              <a:rPr lang="ru-RU" sz="2900" dirty="0">
                <a:solidFill>
                  <a:srgbClr val="FF0000"/>
                </a:solidFill>
              </a:rPr>
              <a:t> </a:t>
            </a:r>
            <a:r>
              <a:rPr lang="ru-RU" sz="2900" dirty="0" err="1">
                <a:solidFill>
                  <a:srgbClr val="FF0000"/>
                </a:solidFill>
              </a:rPr>
              <a:t>Energy</a:t>
            </a:r>
            <a:r>
              <a:rPr lang="ru-RU" sz="2900" dirty="0">
                <a:solidFill>
                  <a:srgbClr val="FF0000"/>
                </a:solidFill>
              </a:rPr>
              <a:t> </a:t>
            </a:r>
            <a:r>
              <a:rPr lang="ru-RU" sz="2900" dirty="0"/>
              <a:t>(</a:t>
            </a:r>
            <a:r>
              <a:rPr lang="ru-RU" sz="2900" dirty="0">
                <a:solidFill>
                  <a:srgbClr val="0070C0"/>
                </a:solidFill>
              </a:rPr>
              <a:t>BLE</a:t>
            </a:r>
            <a:r>
              <a:rPr lang="ru-RU" sz="2900" dirty="0"/>
              <a:t>) протокол. </a:t>
            </a:r>
            <a:r>
              <a:rPr lang="ru-RU" sz="2900" dirty="0" err="1"/>
              <a:t>Въпреки</a:t>
            </a:r>
            <a:r>
              <a:rPr lang="ru-RU" sz="2900" dirty="0"/>
              <a:t> </a:t>
            </a:r>
            <a:r>
              <a:rPr lang="ru-RU" sz="2900" dirty="0" err="1"/>
              <a:t>това</a:t>
            </a:r>
            <a:r>
              <a:rPr lang="ru-RU" sz="2900" dirty="0"/>
              <a:t>, той </a:t>
            </a:r>
            <a:r>
              <a:rPr lang="ru-RU" sz="2900" dirty="0" err="1"/>
              <a:t>може</a:t>
            </a:r>
            <a:r>
              <a:rPr lang="ru-RU" sz="2900" dirty="0"/>
              <a:t> да </a:t>
            </a:r>
            <a:r>
              <a:rPr lang="ru-RU" sz="2900" dirty="0" err="1"/>
              <a:t>бъде</a:t>
            </a:r>
            <a:r>
              <a:rPr lang="ru-RU" sz="2900" dirty="0"/>
              <a:t> </a:t>
            </a:r>
            <a:r>
              <a:rPr lang="ru-RU" sz="2900" dirty="0" err="1"/>
              <a:t>поставен</a:t>
            </a:r>
            <a:r>
              <a:rPr lang="ru-RU" sz="2900" dirty="0"/>
              <a:t> и в много </a:t>
            </a:r>
            <a:r>
              <a:rPr lang="ru-RU" sz="2900" dirty="0" err="1"/>
              <a:t>по-опростен</a:t>
            </a:r>
            <a:r>
              <a:rPr lang="ru-RU" sz="2900" dirty="0"/>
              <a:t> режим на работа, </a:t>
            </a:r>
            <a:r>
              <a:rPr lang="ru-RU" sz="2900" dirty="0" err="1"/>
              <a:t>който</a:t>
            </a:r>
            <a:r>
              <a:rPr lang="ru-RU" sz="2900" dirty="0"/>
              <a:t> </a:t>
            </a:r>
            <a:r>
              <a:rPr lang="ru-RU" sz="2900" dirty="0" err="1"/>
              <a:t>позволява</a:t>
            </a:r>
            <a:r>
              <a:rPr lang="ru-RU" sz="2900" dirty="0"/>
              <a:t> проста, </a:t>
            </a:r>
            <a:r>
              <a:rPr lang="ru-RU" sz="2900" dirty="0" err="1"/>
              <a:t>директна</a:t>
            </a:r>
            <a:r>
              <a:rPr lang="ru-RU" sz="2900" dirty="0"/>
              <a:t> </a:t>
            </a:r>
            <a:r>
              <a:rPr lang="ru-RU" sz="2900" dirty="0" err="1"/>
              <a:t>комуникация</a:t>
            </a:r>
            <a:r>
              <a:rPr lang="ru-RU" sz="2900" dirty="0"/>
              <a:t> </a:t>
            </a:r>
            <a:r>
              <a:rPr lang="bg-BG" sz="2900" dirty="0"/>
              <a:t>от </a:t>
            </a:r>
            <a:r>
              <a:rPr lang="ru-RU" sz="2900" dirty="0" err="1"/>
              <a:t>microbit</a:t>
            </a:r>
            <a:r>
              <a:rPr lang="ru-RU" sz="2900" dirty="0"/>
              <a:t> </a:t>
            </a:r>
            <a:r>
              <a:rPr lang="ru-RU" sz="2900" dirty="0" err="1"/>
              <a:t>към</a:t>
            </a:r>
            <a:r>
              <a:rPr lang="ru-RU" sz="2900" dirty="0"/>
              <a:t> </a:t>
            </a:r>
            <a:r>
              <a:rPr lang="ru-RU" sz="2900" dirty="0" err="1"/>
              <a:t>microbit</a:t>
            </a:r>
            <a:r>
              <a:rPr lang="ru-RU" sz="2900" dirty="0"/>
              <a:t>.</a:t>
            </a:r>
            <a:endParaRPr lang="bg-BG" sz="2900" dirty="0"/>
          </a:p>
        </p:txBody>
      </p:sp>
    </p:spTree>
    <p:extLst>
      <p:ext uri="{BB962C8B-B14F-4D97-AF65-F5344CB8AC3E}">
        <p14:creationId xmlns:p14="http://schemas.microsoft.com/office/powerpoint/2010/main" val="3190272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ru-RU" sz="3000" dirty="0" err="1"/>
              <a:t>Компонентът</a:t>
            </a:r>
            <a:r>
              <a:rPr lang="ru-RU" sz="3000" dirty="0"/>
              <a:t> </a:t>
            </a:r>
            <a:r>
              <a:rPr lang="ru-RU" sz="3000" dirty="0" err="1"/>
              <a:t>MicroBitRadio</a:t>
            </a:r>
            <a:r>
              <a:rPr lang="ru-RU" sz="3000" dirty="0"/>
              <a:t> се </a:t>
            </a:r>
            <a:r>
              <a:rPr lang="ru-RU" sz="3000" dirty="0" err="1"/>
              <a:t>състои</a:t>
            </a:r>
            <a:r>
              <a:rPr lang="ru-RU" sz="3000" dirty="0"/>
              <a:t> от три </a:t>
            </a:r>
            <a:r>
              <a:rPr lang="ru-RU" sz="3000" dirty="0" err="1"/>
              <a:t>класа</a:t>
            </a:r>
            <a:r>
              <a:rPr lang="ru-RU" sz="3000" dirty="0"/>
              <a:t> - </a:t>
            </a:r>
            <a:r>
              <a:rPr lang="ru-RU" sz="3000" dirty="0" err="1">
                <a:solidFill>
                  <a:srgbClr val="FF0000"/>
                </a:solidFill>
              </a:rPr>
              <a:t>MicroBitRadio</a:t>
            </a:r>
            <a:r>
              <a:rPr lang="ru-RU" sz="3000" dirty="0"/>
              <a:t>, </a:t>
            </a:r>
            <a:r>
              <a:rPr lang="ru-RU" sz="3000" dirty="0" err="1">
                <a:solidFill>
                  <a:srgbClr val="FF0000"/>
                </a:solidFill>
              </a:rPr>
              <a:t>MicroBitRadioEvent</a:t>
            </a:r>
            <a:r>
              <a:rPr lang="ru-RU" sz="3000" dirty="0"/>
              <a:t> и </a:t>
            </a:r>
            <a:r>
              <a:rPr lang="ru-RU" sz="3000" dirty="0" err="1">
                <a:solidFill>
                  <a:srgbClr val="FF0000"/>
                </a:solidFill>
              </a:rPr>
              <a:t>MicroBitRadioDatagram</a:t>
            </a:r>
            <a:r>
              <a:rPr lang="ru-RU" sz="3000" dirty="0"/>
              <a:t>; </a:t>
            </a:r>
          </a:p>
          <a:p>
            <a:r>
              <a:rPr lang="ru-RU" sz="3000" dirty="0" err="1"/>
              <a:t>Заедно</a:t>
            </a:r>
            <a:r>
              <a:rPr lang="ru-RU" sz="3000" dirty="0"/>
              <a:t> те предоставят </a:t>
            </a:r>
            <a:r>
              <a:rPr lang="ru-RU" sz="3000" dirty="0" err="1"/>
              <a:t>възможност</a:t>
            </a:r>
            <a:r>
              <a:rPr lang="ru-RU" sz="3000" dirty="0"/>
              <a:t> за </a:t>
            </a:r>
            <a:r>
              <a:rPr lang="ru-RU" sz="3000" dirty="0" err="1"/>
              <a:t>изпращане</a:t>
            </a:r>
            <a:r>
              <a:rPr lang="ru-RU" sz="3000" dirty="0"/>
              <a:t> на </a:t>
            </a:r>
            <a:r>
              <a:rPr lang="ru-RU" sz="3000" dirty="0" err="1"/>
              <a:t>пакети</a:t>
            </a:r>
            <a:r>
              <a:rPr lang="ru-RU" sz="3000" dirty="0"/>
              <a:t> с </a:t>
            </a:r>
            <a:r>
              <a:rPr lang="ru-RU" sz="3000" dirty="0" err="1"/>
              <a:t>данни</a:t>
            </a:r>
            <a:r>
              <a:rPr lang="ru-RU" sz="3000" dirty="0"/>
              <a:t> с </a:t>
            </a:r>
            <a:r>
              <a:rPr lang="ru-RU" sz="3000" dirty="0" err="1"/>
              <a:t>общо</a:t>
            </a:r>
            <a:r>
              <a:rPr lang="ru-RU" sz="3000" dirty="0"/>
              <a:t> предназначение от един </a:t>
            </a:r>
            <a:r>
              <a:rPr lang="ru-RU" sz="3000" dirty="0" err="1"/>
              <a:t>microbit</a:t>
            </a:r>
            <a:r>
              <a:rPr lang="ru-RU" sz="3000" dirty="0"/>
              <a:t> </a:t>
            </a:r>
            <a:r>
              <a:rPr lang="ru-RU" sz="3000" dirty="0" err="1"/>
              <a:t>към</a:t>
            </a:r>
            <a:r>
              <a:rPr lang="ru-RU" sz="3000" dirty="0"/>
              <a:t> друг и за </a:t>
            </a:r>
            <a:r>
              <a:rPr lang="ru-RU" sz="3000" dirty="0" err="1"/>
              <a:t>разширяване</a:t>
            </a:r>
            <a:r>
              <a:rPr lang="ru-RU" sz="3000" dirty="0"/>
              <a:t> на шина за </a:t>
            </a:r>
            <a:r>
              <a:rPr lang="ru-RU" sz="3000" dirty="0" err="1"/>
              <a:t>съобщения</a:t>
            </a:r>
            <a:r>
              <a:rPr lang="ru-RU" sz="3000" dirty="0"/>
              <a:t>, за да </a:t>
            </a:r>
            <a:r>
              <a:rPr lang="ru-RU" sz="3000" dirty="0" err="1"/>
              <a:t>обхване</a:t>
            </a:r>
            <a:r>
              <a:rPr lang="ru-RU" sz="3000" dirty="0"/>
              <a:t> множество </a:t>
            </a:r>
            <a:r>
              <a:rPr lang="ru-RU" sz="3000" dirty="0" err="1"/>
              <a:t>microbits</a:t>
            </a:r>
            <a:r>
              <a:rPr lang="ru-RU" sz="3000" dirty="0"/>
              <a:t>. </a:t>
            </a:r>
            <a:r>
              <a:rPr lang="ru-RU" sz="3000" dirty="0" err="1"/>
              <a:t>Така</a:t>
            </a:r>
            <a:r>
              <a:rPr lang="ru-RU" sz="3000" dirty="0"/>
              <a:t> </a:t>
            </a:r>
            <a:r>
              <a:rPr lang="ru-RU" sz="3000" dirty="0" err="1"/>
              <a:t>ако</a:t>
            </a:r>
            <a:r>
              <a:rPr lang="ru-RU" sz="3000" dirty="0"/>
              <a:t> се случи събитие на един </a:t>
            </a:r>
            <a:r>
              <a:rPr lang="ru-RU" sz="3000" dirty="0" err="1"/>
              <a:t>microbit</a:t>
            </a:r>
            <a:r>
              <a:rPr lang="ru-RU" sz="3000" dirty="0"/>
              <a:t>, можете да го получите на друг с помощта на </a:t>
            </a:r>
            <a:r>
              <a:rPr lang="ru-RU" sz="3000" dirty="0" err="1"/>
              <a:t>нормалния</a:t>
            </a:r>
            <a:r>
              <a:rPr lang="ru-RU" sz="3000" dirty="0"/>
              <a:t> </a:t>
            </a:r>
            <a:r>
              <a:rPr lang="ru-RU" sz="3000" dirty="0" err="1"/>
              <a:t>механизъм</a:t>
            </a:r>
            <a:r>
              <a:rPr lang="ru-RU" sz="3000" dirty="0"/>
              <a:t> за </a:t>
            </a:r>
            <a:r>
              <a:rPr lang="ru-RU" sz="3000" dirty="0" err="1" smtClean="0"/>
              <a:t>слушане</a:t>
            </a:r>
            <a:r>
              <a:rPr lang="en-US" sz="3000" dirty="0" smtClean="0"/>
              <a:t>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30128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64904"/>
            <a:ext cx="3589652" cy="288032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5724128" y="2380238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Задава канал за комуникация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0 -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 255 </a:t>
            </a:r>
            <a:r>
              <a:rPr lang="bg-BG" sz="1800" dirty="0">
                <a:solidFill>
                  <a:srgbClr val="C00000"/>
                </a:solidFill>
                <a:latin typeface="+mj-lt"/>
              </a:rPr>
              <a:t>канала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5940152" y="3573016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Включва/Изключва комуникация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72441" y="4077072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Изпраща текстово съобщение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696075" y="5301208"/>
            <a:ext cx="2874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Когато получи съобщение 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го съхранява в променливата 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1800" dirty="0">
                <a:solidFill>
                  <a:srgbClr val="00B0F0"/>
                </a:solidFill>
                <a:latin typeface="+mj-lt"/>
              </a:rPr>
              <a:t>wireless data</a:t>
            </a:r>
            <a:endParaRPr lang="bg-BG" sz="1800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0" name="Съединител &quot;права стрелка&quot; 9"/>
          <p:cNvCxnSpPr>
            <a:stCxn id="8" idx="1"/>
          </p:cNvCxnSpPr>
          <p:nvPr/>
        </p:nvCxnSpPr>
        <p:spPr bwMode="auto">
          <a:xfrm flipH="1" flipV="1">
            <a:off x="4499992" y="5157192"/>
            <a:ext cx="1196083" cy="6056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Съединител &quot;права стрелка&quot; 11"/>
          <p:cNvCxnSpPr>
            <a:stCxn id="7" idx="1"/>
          </p:cNvCxnSpPr>
          <p:nvPr/>
        </p:nvCxnSpPr>
        <p:spPr bwMode="auto">
          <a:xfrm flipH="1">
            <a:off x="4940693" y="4261738"/>
            <a:ext cx="10317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stCxn id="6" idx="1"/>
          </p:cNvCxnSpPr>
          <p:nvPr/>
        </p:nvCxnSpPr>
        <p:spPr bwMode="auto">
          <a:xfrm flipH="1">
            <a:off x="5098033" y="3757682"/>
            <a:ext cx="84211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5" idx="1"/>
          </p:cNvCxnSpPr>
          <p:nvPr/>
        </p:nvCxnSpPr>
        <p:spPr bwMode="auto">
          <a:xfrm flipH="1">
            <a:off x="4427984" y="2703404"/>
            <a:ext cx="1296144" cy="5095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8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760641" cy="720080"/>
          </a:xfrm>
        </p:spPr>
        <p:txBody>
          <a:bodyPr/>
          <a:lstStyle/>
          <a:p>
            <a:r>
              <a:rPr lang="bg-BG" b="1" u="sng" dirty="0"/>
              <a:t>Текстова променлива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224136"/>
          </a:xfrm>
        </p:spPr>
        <p:txBody>
          <a:bodyPr/>
          <a:lstStyle/>
          <a:p>
            <a:r>
              <a:rPr lang="bg-BG" dirty="0"/>
              <a:t>Можем да създаваме променлива от тип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</a:t>
            </a:r>
            <a:r>
              <a:rPr lang="bg-BG" dirty="0"/>
              <a:t>като използваме следните блокове: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4248472" cy="21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1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5112568" cy="720080"/>
          </a:xfrm>
        </p:spPr>
        <p:txBody>
          <a:bodyPr/>
          <a:lstStyle/>
          <a:p>
            <a:r>
              <a:rPr lang="bg-BG" dirty="0"/>
              <a:t>Случайно число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65309"/>
            <a:ext cx="7794318" cy="247074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617220" y="365493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transmitter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40" y="4653136"/>
            <a:ext cx="7378848" cy="195960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4667393" y="60932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receiver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517540" y="1275360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transmitter_7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7836918" y="1269555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receiver_7a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040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76665" cy="720080"/>
          </a:xfrm>
        </p:spPr>
        <p:txBody>
          <a:bodyPr/>
          <a:lstStyle/>
          <a:p>
            <a:r>
              <a:rPr lang="bg-BG" b="1" u="sng" dirty="0"/>
              <a:t>Функция </a:t>
            </a:r>
            <a:r>
              <a:rPr lang="en-US" b="1" u="sng" dirty="0"/>
              <a:t>MAP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2701896"/>
          </a:xfrm>
        </p:spPr>
        <p:txBody>
          <a:bodyPr/>
          <a:lstStyle/>
          <a:p>
            <a:r>
              <a:rPr lang="bg-BG" dirty="0"/>
              <a:t>Функцията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bg-BG" dirty="0"/>
              <a:t>п</a:t>
            </a:r>
            <a:r>
              <a:rPr lang="ru-RU" dirty="0" err="1"/>
              <a:t>ренасочва</a:t>
            </a:r>
            <a:r>
              <a:rPr lang="ru-RU" dirty="0"/>
              <a:t> число от един диапазон </a:t>
            </a:r>
            <a:r>
              <a:rPr lang="ru-RU" dirty="0" err="1"/>
              <a:t>към</a:t>
            </a:r>
            <a:r>
              <a:rPr lang="ru-RU" dirty="0"/>
              <a:t> друг;</a:t>
            </a:r>
          </a:p>
          <a:p>
            <a:r>
              <a:rPr lang="ru-RU" dirty="0"/>
              <a:t>Не </a:t>
            </a:r>
            <a:r>
              <a:rPr lang="ru-RU" dirty="0" err="1"/>
              <a:t>ограничава</a:t>
            </a:r>
            <a:r>
              <a:rPr lang="ru-RU" dirty="0"/>
              <a:t> </a:t>
            </a:r>
            <a:r>
              <a:rPr lang="ru-RU" dirty="0" err="1"/>
              <a:t>стойностите</a:t>
            </a:r>
            <a:r>
              <a:rPr lang="ru-RU" dirty="0"/>
              <a:t> в диапазона,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стойностите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диапазона </a:t>
            </a:r>
            <a:r>
              <a:rPr lang="ru-RU" dirty="0" err="1"/>
              <a:t>понякога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предвидени</a:t>
            </a:r>
            <a:r>
              <a:rPr lang="ru-RU" dirty="0"/>
              <a:t> и </a:t>
            </a:r>
            <a:r>
              <a:rPr lang="ru-RU" dirty="0" err="1"/>
              <a:t>полезни</a:t>
            </a:r>
            <a:r>
              <a:rPr lang="ru-RU" dirty="0"/>
              <a:t>;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581128"/>
            <a:ext cx="4392488" cy="101540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2267744" y="584696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променлива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156817" y="584696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от интервал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516216" y="584696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в интервал</a:t>
            </a:r>
          </a:p>
        </p:txBody>
      </p:sp>
      <p:cxnSp>
        <p:nvCxnSpPr>
          <p:cNvPr id="9" name="Съединител &quot;права стрелка&quot; 8"/>
          <p:cNvCxnSpPr>
            <a:stCxn id="5" idx="0"/>
          </p:cNvCxnSpPr>
          <p:nvPr/>
        </p:nvCxnSpPr>
        <p:spPr bwMode="auto">
          <a:xfrm flipV="1">
            <a:off x="2898686" y="5157192"/>
            <a:ext cx="881226" cy="6897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0"/>
          </p:cNvCxnSpPr>
          <p:nvPr/>
        </p:nvCxnSpPr>
        <p:spPr bwMode="auto">
          <a:xfrm flipV="1">
            <a:off x="4784553" y="5157192"/>
            <a:ext cx="219495" cy="6897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7" idx="0"/>
          </p:cNvCxnSpPr>
          <p:nvPr/>
        </p:nvCxnSpPr>
        <p:spPr bwMode="auto">
          <a:xfrm flipH="1" flipV="1">
            <a:off x="6516216" y="5157192"/>
            <a:ext cx="582051" cy="6897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03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4752528" cy="720080"/>
          </a:xfrm>
        </p:spPr>
        <p:txBody>
          <a:bodyPr/>
          <a:lstStyle/>
          <a:p>
            <a:r>
              <a:rPr lang="bg-BG" dirty="0"/>
              <a:t>Съобщение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1" y="4509120"/>
            <a:ext cx="7819753" cy="191467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667393" y="60932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receiver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522873" y="128565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message_7b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7785399" y="1285654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message_7c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58" y="1856727"/>
            <a:ext cx="7624642" cy="1848398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4446178" y="34290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transmitter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63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A7B3CD-AD14-566A-DD23-3EB0E0B0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u="sng" dirty="0"/>
              <a:t>Дефиниране 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A1D591-BB56-363A-C756-AFA404D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800200"/>
          </a:xfrm>
        </p:spPr>
        <p:txBody>
          <a:bodyPr/>
          <a:lstStyle/>
          <a:p>
            <a:r>
              <a:rPr lang="bg-BG" dirty="0"/>
              <a:t>Можем да създадем собствена функция, като дефинираме съответните елементи на функцията и създадем код;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63DAB7E-8199-BD63-826E-00296FA7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42925"/>
            <a:ext cx="5646909" cy="2667231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D5EF5FA-5754-2652-6748-368B24A3A64C}"/>
              </a:ext>
            </a:extLst>
          </p:cNvPr>
          <p:cNvSpPr txBox="1"/>
          <p:nvPr/>
        </p:nvSpPr>
        <p:spPr>
          <a:xfrm>
            <a:off x="6516216" y="402887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Създаване на блок за функция</a:t>
            </a:r>
          </a:p>
        </p:txBody>
      </p:sp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F829DB51-9068-2913-64F6-77555196B51A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4572000" y="4352037"/>
            <a:ext cx="1944216" cy="2290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51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7B75A6C-5BE2-9D88-C02B-63273585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57" y="1904891"/>
            <a:ext cx="6123299" cy="4152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Дясна фигурна скоба 5">
            <a:extLst>
              <a:ext uri="{FF2B5EF4-FFF2-40B4-BE49-F238E27FC236}">
                <a16:creationId xmlns:a16="http://schemas.microsoft.com/office/drawing/2014/main" id="{48CF0F04-BAB7-741C-EBE5-94BCF792E19B}"/>
              </a:ext>
            </a:extLst>
          </p:cNvPr>
          <p:cNvSpPr/>
          <p:nvPr/>
        </p:nvSpPr>
        <p:spPr bwMode="auto">
          <a:xfrm rot="5400000">
            <a:off x="5239781" y="3034462"/>
            <a:ext cx="432048" cy="524464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17E4133-7DB7-6655-F2EE-3BD623EB7448}"/>
              </a:ext>
            </a:extLst>
          </p:cNvPr>
          <p:cNvSpPr txBox="1"/>
          <p:nvPr/>
        </p:nvSpPr>
        <p:spPr>
          <a:xfrm>
            <a:off x="2864067" y="596514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Добавяне на съответните компоненти към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2703218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F583239-C3E6-8E91-EFCC-D9AC2220360F}"/>
              </a:ext>
            </a:extLst>
          </p:cNvPr>
          <p:cNvSpPr txBox="1"/>
          <p:nvPr/>
        </p:nvSpPr>
        <p:spPr>
          <a:xfrm>
            <a:off x="2076474" y="6091345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Генериране на случайно число в диапазон зададен от потребителя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7725022" y="1240445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my_function_8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5472608" cy="4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99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035504" y="3068960"/>
            <a:ext cx="61863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314929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5904657" cy="720080"/>
          </a:xfrm>
        </p:spPr>
        <p:txBody>
          <a:bodyPr/>
          <a:lstStyle/>
          <a:p>
            <a:r>
              <a:rPr lang="bg-BG" b="1" u="sng" dirty="0"/>
              <a:t>Задача 1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4104456"/>
          </a:xfrm>
        </p:spPr>
        <p:txBody>
          <a:bodyPr/>
          <a:lstStyle/>
          <a:p>
            <a:r>
              <a:rPr lang="bg-BG" dirty="0"/>
              <a:t>Да се направи проект, който използва две платки </a:t>
            </a:r>
            <a:r>
              <a:rPr lang="en-US" dirty="0" err="1"/>
              <a:t>microbit</a:t>
            </a:r>
            <a:r>
              <a:rPr lang="bg-BG" dirty="0"/>
              <a:t>, </a:t>
            </a:r>
            <a:r>
              <a:rPr lang="en-US" dirty="0"/>
              <a:t>keypad shield </a:t>
            </a:r>
            <a:r>
              <a:rPr lang="bg-BG" dirty="0"/>
              <a:t>и светофарна система;</a:t>
            </a:r>
          </a:p>
          <a:p>
            <a:r>
              <a:rPr lang="bg-BG" dirty="0"/>
              <a:t>При натискане на определен бутон от </a:t>
            </a:r>
            <a:r>
              <a:rPr lang="en-US" dirty="0"/>
              <a:t>keypad shield </a:t>
            </a:r>
            <a:r>
              <a:rPr lang="bg-BG" dirty="0"/>
              <a:t>да се изпраща код с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bg-BG" dirty="0"/>
              <a:t>комуникация от едната платка към другата и да се визуализира на светофарната система;</a:t>
            </a:r>
          </a:p>
        </p:txBody>
      </p:sp>
    </p:spTree>
    <p:extLst>
      <p:ext uri="{BB962C8B-B14F-4D97-AF65-F5344CB8AC3E}">
        <p14:creationId xmlns:p14="http://schemas.microsoft.com/office/powerpoint/2010/main" val="1500889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52" y="1844823"/>
            <a:ext cx="5399752" cy="4922271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2987824" y="6021288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Transmitter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672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44823"/>
            <a:ext cx="5040560" cy="4793169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2987824" y="602128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Receiver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426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CA0B5C-5B93-243B-2F2B-E0DE0C1A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048673" cy="720080"/>
          </a:xfrm>
        </p:spPr>
        <p:txBody>
          <a:bodyPr/>
          <a:lstStyle/>
          <a:p>
            <a:r>
              <a:rPr lang="bg-BG" b="1" u="sng" dirty="0"/>
              <a:t>Задача 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F12568-BE2A-659F-0202-4E52D5DA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3672408"/>
          </a:xfrm>
        </p:spPr>
        <p:txBody>
          <a:bodyPr/>
          <a:lstStyle/>
          <a:p>
            <a:r>
              <a:rPr lang="bg-BG" dirty="0"/>
              <a:t>Да се направи програма, </a:t>
            </a:r>
            <a:r>
              <a:rPr lang="bg-BG" dirty="0" smtClean="0"/>
              <a:t>която</a:t>
            </a:r>
            <a:r>
              <a:rPr lang="en-US" dirty="0" smtClean="0"/>
              <a:t> </a:t>
            </a:r>
            <a:r>
              <a:rPr lang="bg-BG" dirty="0" smtClean="0"/>
              <a:t>използва </a:t>
            </a:r>
            <a:r>
              <a:rPr lang="bg-BG" dirty="0" err="1"/>
              <a:t>потенциометър</a:t>
            </a:r>
            <a:r>
              <a:rPr lang="bg-BG" dirty="0"/>
              <a:t> за задаване на ъгъл на завъртане на сервомотор;</a:t>
            </a:r>
          </a:p>
          <a:p>
            <a:r>
              <a:rPr lang="bg-BG" dirty="0"/>
              <a:t>Да се използва създадена функция, която получава стойността на </a:t>
            </a:r>
            <a:r>
              <a:rPr lang="bg-BG" dirty="0" err="1"/>
              <a:t>потенциометъра</a:t>
            </a:r>
            <a:r>
              <a:rPr lang="bg-BG" dirty="0"/>
              <a:t> като входен параметър и използва функцията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bg-BG" dirty="0"/>
              <a:t>за преобразуване в ъгъл;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B55DE33-74F6-FEB8-A1B2-C9F7AE6F380C}"/>
              </a:ext>
            </a:extLst>
          </p:cNvPr>
          <p:cNvSpPr txBox="1"/>
          <p:nvPr/>
        </p:nvSpPr>
        <p:spPr>
          <a:xfrm>
            <a:off x="6552093" y="1242078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+mj-lt"/>
              </a:rPr>
              <a:t>pot_value_map_servo_angle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52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7B21E58-9E71-CC7F-7F95-A36567C4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5" y="1628800"/>
            <a:ext cx="5624479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2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62" y="1844824"/>
            <a:ext cx="6857660" cy="4392488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61996" y="1196752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map_pot_matrix_1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93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3CE0BA-F715-E270-8903-233CAE8F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6192689" cy="720080"/>
          </a:xfrm>
        </p:spPr>
        <p:txBody>
          <a:bodyPr/>
          <a:lstStyle/>
          <a:p>
            <a:r>
              <a:rPr lang="bg-BG" b="1" u="sng" dirty="0"/>
              <a:t>Задача 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DF558F-9C3B-97D8-93E8-19EC3ACF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5229200"/>
          </a:xfrm>
        </p:spPr>
        <p:txBody>
          <a:bodyPr/>
          <a:lstStyle/>
          <a:p>
            <a:r>
              <a:rPr lang="bg-BG" sz="3000" dirty="0"/>
              <a:t>Да се направи проект, който използва два микроконтролера </a:t>
            </a:r>
            <a:r>
              <a:rPr lang="en-US" sz="3000" dirty="0" err="1"/>
              <a:t>MicroBit</a:t>
            </a:r>
            <a:r>
              <a:rPr lang="en-US" sz="3000" dirty="0"/>
              <a:t> </a:t>
            </a:r>
            <a:r>
              <a:rPr lang="bg-BG" sz="3000" dirty="0"/>
              <a:t>и един сензор за измерване на температура </a:t>
            </a:r>
            <a:r>
              <a:rPr lang="en-US" sz="3000" dirty="0"/>
              <a:t>DS18B20;</a:t>
            </a:r>
          </a:p>
          <a:p>
            <a:r>
              <a:rPr lang="bg-BG" sz="3000" dirty="0"/>
              <a:t>Сензорът за измерване на температура </a:t>
            </a:r>
            <a:r>
              <a:rPr lang="en-US" sz="3000" dirty="0"/>
              <a:t>DS18B20</a:t>
            </a:r>
            <a:r>
              <a:rPr lang="bg-BG" sz="3000" dirty="0"/>
              <a:t> е свързан с единия микроконтролер и изпраща по </a:t>
            </a:r>
            <a:r>
              <a:rPr lang="en-US" sz="3000" dirty="0" err="1"/>
              <a:t>WiFi</a:t>
            </a:r>
            <a:r>
              <a:rPr lang="bg-BG" sz="3000" dirty="0"/>
              <a:t> данните за измерената температура на втория микроконтролер;</a:t>
            </a:r>
          </a:p>
          <a:p>
            <a:r>
              <a:rPr lang="bg-BG" sz="3000" dirty="0"/>
              <a:t>Вторият микроконтролер сравнява получената температура с граничната стойност 30°</a:t>
            </a:r>
            <a:r>
              <a:rPr lang="en-US" sz="3000" dirty="0"/>
              <a:t>C</a:t>
            </a:r>
            <a:r>
              <a:rPr lang="bg-BG" sz="3000" dirty="0"/>
              <a:t> и ако е по-голяма от нея издава прекъснат звуков сигнал със зумера;</a:t>
            </a:r>
          </a:p>
        </p:txBody>
      </p:sp>
    </p:spTree>
    <p:extLst>
      <p:ext uri="{BB962C8B-B14F-4D97-AF65-F5344CB8AC3E}">
        <p14:creationId xmlns:p14="http://schemas.microsoft.com/office/powerpoint/2010/main" val="3318675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0177DBB-D454-E728-C1AD-F3738885EBF2}"/>
              </a:ext>
            </a:extLst>
          </p:cNvPr>
          <p:cNvSpPr txBox="1"/>
          <p:nvPr/>
        </p:nvSpPr>
        <p:spPr>
          <a:xfrm>
            <a:off x="6300192" y="1196752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WiFi_DS18B20_buzer_master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02FF9D2-DC01-7F08-051C-14604AA1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1" y="1646443"/>
            <a:ext cx="6902855" cy="5211557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59CBD3F-1C88-7182-93A1-C0C0BDF3F170}"/>
              </a:ext>
            </a:extLst>
          </p:cNvPr>
          <p:cNvSpPr txBox="1"/>
          <p:nvPr/>
        </p:nvSpPr>
        <p:spPr>
          <a:xfrm>
            <a:off x="5436096" y="6237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Master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714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EAC3C83-5559-356A-EEC7-392F4C0EDF56}"/>
              </a:ext>
            </a:extLst>
          </p:cNvPr>
          <p:cNvSpPr txBox="1"/>
          <p:nvPr/>
        </p:nvSpPr>
        <p:spPr>
          <a:xfrm>
            <a:off x="6533625" y="119675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WiFi_DS18B20_buzer_slave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C390EE7-9A63-B042-551F-77BDB8FB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83" y="2564904"/>
            <a:ext cx="7650300" cy="3440024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C37428-B76C-69DC-1924-3872AC9128CE}"/>
              </a:ext>
            </a:extLst>
          </p:cNvPr>
          <p:cNvSpPr txBox="1"/>
          <p:nvPr/>
        </p:nvSpPr>
        <p:spPr>
          <a:xfrm>
            <a:off x="5652120" y="61653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Slave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637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BE0DC1-BDF9-4F86-DE65-202889BE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1" y="620688"/>
            <a:ext cx="5832649" cy="720080"/>
          </a:xfrm>
        </p:spPr>
        <p:txBody>
          <a:bodyPr/>
          <a:lstStyle/>
          <a:p>
            <a:r>
              <a:rPr lang="bg-BG" b="1" u="sng" dirty="0"/>
              <a:t>Задача 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7DC6FC-36C8-A908-063B-CEF2F216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направи проект за управление на светофарни уредби за кръстовище, който използва два микроконтролера </a:t>
            </a:r>
            <a:r>
              <a:rPr lang="en-US" dirty="0" err="1"/>
              <a:t>MicroBit</a:t>
            </a:r>
            <a:r>
              <a:rPr lang="en-US" dirty="0"/>
              <a:t> </a:t>
            </a:r>
            <a:r>
              <a:rPr lang="bg-BG" dirty="0"/>
              <a:t>и два светофара;</a:t>
            </a:r>
          </a:p>
          <a:p>
            <a:r>
              <a:rPr lang="bg-BG" dirty="0"/>
              <a:t>Единият от микроконтролерите </a:t>
            </a:r>
            <a:r>
              <a:rPr lang="bg-BG" dirty="0" err="1"/>
              <a:t>дс</a:t>
            </a:r>
            <a:r>
              <a:rPr lang="bg-BG" dirty="0"/>
              <a:t> бъде главен, а другият да бъде подчинен;</a:t>
            </a:r>
          </a:p>
          <a:p>
            <a:r>
              <a:rPr lang="bg-BG" dirty="0"/>
              <a:t>Да се използва показаната схема на взаимодействие на светофарите;</a:t>
            </a:r>
          </a:p>
        </p:txBody>
      </p:sp>
    </p:spTree>
    <p:extLst>
      <p:ext uri="{BB962C8B-B14F-4D97-AF65-F5344CB8AC3E}">
        <p14:creationId xmlns:p14="http://schemas.microsoft.com/office/powerpoint/2010/main" val="4010134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42537B2-48C9-C779-F5EB-0BBC220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7236296" cy="4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0D47477-F6A1-059A-2F8F-A919CD3C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95451"/>
            <a:ext cx="2520280" cy="656254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ACADAF2-D4F0-CDF4-100F-8C47B25126DE}"/>
              </a:ext>
            </a:extLst>
          </p:cNvPr>
          <p:cNvSpPr txBox="1"/>
          <p:nvPr/>
        </p:nvSpPr>
        <p:spPr>
          <a:xfrm>
            <a:off x="1835696" y="371703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Главно устройство</a:t>
            </a:r>
          </a:p>
        </p:txBody>
      </p:sp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C817F9DC-3204-C661-08F1-9D88E2F9CA9E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3682676" y="3861048"/>
            <a:ext cx="961332" cy="406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Правоъгълник 2"/>
          <p:cNvSpPr/>
          <p:nvPr/>
        </p:nvSpPr>
        <p:spPr>
          <a:xfrm>
            <a:off x="1749646" y="1268760"/>
            <a:ext cx="19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 err="1">
                <a:solidFill>
                  <a:srgbClr val="C00000"/>
                </a:solidFill>
                <a:latin typeface="+mj-lt"/>
              </a:rPr>
              <a:t>Traffic_lights_master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157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7D3E29A-DCAC-5018-16A3-ACE0A05B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04664"/>
            <a:ext cx="4078578" cy="6453336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ABF3E4D-6C46-7774-82BD-F094B4FA4F96}"/>
              </a:ext>
            </a:extLst>
          </p:cNvPr>
          <p:cNvSpPr txBox="1"/>
          <p:nvPr/>
        </p:nvSpPr>
        <p:spPr>
          <a:xfrm>
            <a:off x="1677337" y="3429000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Подчинено</a:t>
            </a:r>
          </a:p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устройство</a:t>
            </a:r>
          </a:p>
        </p:txBody>
      </p:sp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7FDAAA0F-8918-3CC8-5080-6E2A244AAA16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843041" y="3573016"/>
            <a:ext cx="792855" cy="179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Правоъгълник 6"/>
          <p:cNvSpPr/>
          <p:nvPr/>
        </p:nvSpPr>
        <p:spPr>
          <a:xfrm>
            <a:off x="1446815" y="1257330"/>
            <a:ext cx="17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 err="1" smtClean="0">
                <a:solidFill>
                  <a:srgbClr val="C00000"/>
                </a:solidFill>
                <a:latin typeface="+mj-lt"/>
              </a:rPr>
              <a:t>Traffic_lights</a:t>
            </a:r>
            <a:r>
              <a:rPr lang="bg-BG" sz="1800" dirty="0" smtClean="0">
                <a:solidFill>
                  <a:srgbClr val="C00000"/>
                </a:solidFill>
                <a:latin typeface="+mj-lt"/>
              </a:rPr>
              <a:t>_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slave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94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048673" cy="720080"/>
          </a:xfrm>
        </p:spPr>
        <p:txBody>
          <a:bodyPr/>
          <a:lstStyle/>
          <a:p>
            <a:r>
              <a:rPr lang="bg-BG" b="1" u="sng" dirty="0"/>
              <a:t>Функция </a:t>
            </a:r>
            <a:r>
              <a:rPr lang="en-US" b="1" u="sng" dirty="0"/>
              <a:t>Constrain</a:t>
            </a:r>
            <a:endParaRPr lang="bg-BG" b="1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584176"/>
          </a:xfrm>
        </p:spPr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constrain</a:t>
            </a:r>
            <a:r>
              <a:rPr lang="bg-BG" dirty="0"/>
              <a:t>() се използва, за да се ограничи дадена стойност в определен диапазон;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5219676" cy="973618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2195736" y="524094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стойност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946240" y="5102448"/>
            <a:ext cx="150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Долна граница на диапазона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660232" y="5102448"/>
            <a:ext cx="150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>
                <a:solidFill>
                  <a:srgbClr val="C00000"/>
                </a:solidFill>
                <a:latin typeface="+mj-lt"/>
              </a:rPr>
              <a:t>Горна граница на диапазона</a:t>
            </a:r>
          </a:p>
        </p:txBody>
      </p:sp>
      <p:cxnSp>
        <p:nvCxnSpPr>
          <p:cNvPr id="9" name="Съединител &quot;права стрелка&quot; 8"/>
          <p:cNvCxnSpPr>
            <a:stCxn id="5" idx="0"/>
          </p:cNvCxnSpPr>
          <p:nvPr/>
        </p:nvCxnSpPr>
        <p:spPr bwMode="auto">
          <a:xfrm flipV="1">
            <a:off x="2680004" y="4365104"/>
            <a:ext cx="1099908" cy="8758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>
            <a:stCxn id="6" idx="0"/>
          </p:cNvCxnSpPr>
          <p:nvPr/>
        </p:nvCxnSpPr>
        <p:spPr bwMode="auto">
          <a:xfrm flipV="1">
            <a:off x="4699676" y="4365104"/>
            <a:ext cx="880436" cy="7373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/>
          <p:cNvCxnSpPr>
            <a:stCxn id="7" idx="0"/>
          </p:cNvCxnSpPr>
          <p:nvPr/>
        </p:nvCxnSpPr>
        <p:spPr bwMode="auto">
          <a:xfrm flipH="1" flipV="1">
            <a:off x="7236296" y="4365104"/>
            <a:ext cx="177372" cy="7373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64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7169286" cy="3456450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7524328" y="1196752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constrain_pot_2</a:t>
            </a:r>
          </a:p>
        </p:txBody>
      </p:sp>
    </p:spTree>
    <p:extLst>
      <p:ext uri="{BB962C8B-B14F-4D97-AF65-F5344CB8AC3E}">
        <p14:creationId xmlns:p14="http://schemas.microsoft.com/office/powerpoint/2010/main" val="406101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79711" y="620688"/>
            <a:ext cx="6120681" cy="720080"/>
          </a:xfrm>
        </p:spPr>
        <p:txBody>
          <a:bodyPr/>
          <a:lstStyle/>
          <a:p>
            <a:r>
              <a:rPr lang="bg-BG" b="1" u="sng" dirty="0"/>
              <a:t>Микрофон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71600" y="1628800"/>
            <a:ext cx="7772400" cy="1656184"/>
          </a:xfrm>
        </p:spPr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</a:t>
            </a:r>
            <a:r>
              <a:rPr lang="bg-BG" dirty="0"/>
              <a:t>разполага с вграден микрофон за приемане на звукови сигнали. Той е свързан със специално обозначен пин;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149080"/>
            <a:ext cx="2304762" cy="62857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2971204" cy="2448272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4788024" y="327230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rgbClr val="C00000"/>
                </a:solidFill>
                <a:latin typeface="+mj-lt"/>
              </a:rPr>
              <a:t>микрофон</a:t>
            </a:r>
          </a:p>
        </p:txBody>
      </p:sp>
      <p:cxnSp>
        <p:nvCxnSpPr>
          <p:cNvPr id="8" name="Съединител &quot;права стрелка&quot; 7"/>
          <p:cNvCxnSpPr>
            <a:stCxn id="6" idx="2"/>
          </p:cNvCxnSpPr>
          <p:nvPr/>
        </p:nvCxnSpPr>
        <p:spPr bwMode="auto">
          <a:xfrm flipH="1">
            <a:off x="3995936" y="3641633"/>
            <a:ext cx="1332461" cy="7234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Съединител &quot;права стрелка&quot; 9"/>
          <p:cNvCxnSpPr>
            <a:stCxn id="6" idx="2"/>
          </p:cNvCxnSpPr>
          <p:nvPr/>
        </p:nvCxnSpPr>
        <p:spPr bwMode="auto">
          <a:xfrm>
            <a:off x="5328397" y="3641633"/>
            <a:ext cx="1835891" cy="6514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18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1628928"/>
            <a:ext cx="5914943" cy="29522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61048"/>
            <a:ext cx="4157162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авоъгълник 1"/>
          <p:cNvSpPr/>
          <p:nvPr/>
        </p:nvSpPr>
        <p:spPr>
          <a:xfrm>
            <a:off x="7721553" y="125959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j-lt"/>
              </a:rPr>
              <a:t>mic_sound_3</a:t>
            </a:r>
            <a:endParaRPr lang="bg-BG" sz="1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4398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"/>
</p:tagLst>
</file>

<file path=ppt/theme/theme1.xml><?xml version="1.0" encoding="utf-8"?>
<a:theme xmlns:a="http://schemas.openxmlformats.org/drawingml/2006/main" name="anchev_2017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anchev_2017</Template>
  <TotalTime>3815</TotalTime>
  <Words>1043</Words>
  <Application>Microsoft Office PowerPoint</Application>
  <PresentationFormat>Презентация на цял екран (4:3)</PresentationFormat>
  <Paragraphs>144</Paragraphs>
  <Slides>56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56</vt:i4>
      </vt:variant>
    </vt:vector>
  </HeadingPairs>
  <TitlesOfParts>
    <vt:vector size="59" baseType="lpstr">
      <vt:lpstr>Arial Narrow</vt:lpstr>
      <vt:lpstr>Times New Roman</vt:lpstr>
      <vt:lpstr>anchev_2017</vt:lpstr>
      <vt:lpstr>Презентация на PowerPoint</vt:lpstr>
      <vt:lpstr>Карта на пиновете</vt:lpstr>
      <vt:lpstr>Разширителна платка</vt:lpstr>
      <vt:lpstr>Функция MAP</vt:lpstr>
      <vt:lpstr>Презентация на PowerPoint</vt:lpstr>
      <vt:lpstr>Функция Constrain</vt:lpstr>
      <vt:lpstr>Презентация на PowerPoint</vt:lpstr>
      <vt:lpstr>Микрофон</vt:lpstr>
      <vt:lpstr>Презентация на PowerPoint</vt:lpstr>
      <vt:lpstr>Управление на DC мотор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PWM сигнал</vt:lpstr>
      <vt:lpstr>Презентация на PowerPoint</vt:lpstr>
      <vt:lpstr>Компас</vt:lpstr>
      <vt:lpstr>Презентация на PowerPoint</vt:lpstr>
      <vt:lpstr>Презентация на PowerPoint</vt:lpstr>
      <vt:lpstr>Презентация на PowerPoint</vt:lpstr>
      <vt:lpstr>Преобразуване на типове данни</vt:lpstr>
      <vt:lpstr>Neopixel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WiFi комуникация</vt:lpstr>
      <vt:lpstr>Презентация на PowerPoint</vt:lpstr>
      <vt:lpstr>Презентация на PowerPoint</vt:lpstr>
      <vt:lpstr>Текстова променлива</vt:lpstr>
      <vt:lpstr>Случайно число</vt:lpstr>
      <vt:lpstr>Съобщение</vt:lpstr>
      <vt:lpstr>Дефиниране на функция</vt:lpstr>
      <vt:lpstr>Презентация на PowerPoint</vt:lpstr>
      <vt:lpstr>Презентация на PowerPoint</vt:lpstr>
      <vt:lpstr>Презентация на PowerPoint</vt:lpstr>
      <vt:lpstr>Задача 1</vt:lpstr>
      <vt:lpstr>Презентация на PowerPoint</vt:lpstr>
      <vt:lpstr>Презентация на PowerPoint</vt:lpstr>
      <vt:lpstr>Задача 2</vt:lpstr>
      <vt:lpstr>Презентация на PowerPoint</vt:lpstr>
      <vt:lpstr>Задача 3</vt:lpstr>
      <vt:lpstr>Презентация на PowerPoint</vt:lpstr>
      <vt:lpstr>Презентация на PowerPoint</vt:lpstr>
      <vt:lpstr>Задача 4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anchevab</dc:creator>
  <cp:lastModifiedBy>Антон Б. Анчев</cp:lastModifiedBy>
  <cp:revision>325</cp:revision>
  <cp:lastPrinted>1601-01-01T00:00:00Z</cp:lastPrinted>
  <dcterms:created xsi:type="dcterms:W3CDTF">2018-06-24T14:58:01Z</dcterms:created>
  <dcterms:modified xsi:type="dcterms:W3CDTF">2022-08-21T10:53:58Z</dcterms:modified>
</cp:coreProperties>
</file>