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71" r:id="rId4"/>
    <p:sldId id="272" r:id="rId5"/>
    <p:sldId id="303" r:id="rId6"/>
    <p:sldId id="273" r:id="rId7"/>
    <p:sldId id="274" r:id="rId8"/>
    <p:sldId id="275" r:id="rId9"/>
    <p:sldId id="276" r:id="rId10"/>
    <p:sldId id="294" r:id="rId11"/>
    <p:sldId id="29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84" r:id="rId21"/>
    <p:sldId id="301" r:id="rId22"/>
    <p:sldId id="285" r:id="rId23"/>
    <p:sldId id="302" r:id="rId24"/>
    <p:sldId id="286" r:id="rId25"/>
    <p:sldId id="287" r:id="rId26"/>
    <p:sldId id="288" r:id="rId27"/>
    <p:sldId id="289" r:id="rId28"/>
    <p:sldId id="290" r:id="rId29"/>
    <p:sldId id="299" r:id="rId30"/>
    <p:sldId id="291" r:id="rId31"/>
    <p:sldId id="298" r:id="rId32"/>
    <p:sldId id="292" r:id="rId33"/>
    <p:sldId id="293" r:id="rId34"/>
    <p:sldId id="270" r:id="rId35"/>
    <p:sldId id="300" r:id="rId36"/>
    <p:sldId id="30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CCFF"/>
    <a:srgbClr val="FF0066"/>
    <a:srgbClr val="FF00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4647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Първа презентация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1A1CA8-B54E-4CB1-8F48-5994E0EDE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DF09A16-A745-4353-B04E-21E85DAB6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</p:grpSp>
      <p:sp>
        <p:nvSpPr>
          <p:cNvPr id="3893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893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73695" y="4114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bg-BG"/>
              <a:t>Щракнете за редакция стил подзагл. обр.</a:t>
            </a:r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1920" y="62373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" y="2145783"/>
            <a:ext cx="1442114" cy="14460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62" y="3270110"/>
            <a:ext cx="569787" cy="237794"/>
          </a:xfrm>
          <a:prstGeom prst="rect">
            <a:avLst/>
          </a:prstGeom>
        </p:spPr>
      </p:pic>
      <p:pic>
        <p:nvPicPr>
          <p:cNvPr id="26" name="Картина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41">
            <a:off x="117806" y="423391"/>
            <a:ext cx="1155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Картина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6" y="764704"/>
            <a:ext cx="1112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Картина 2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022" y="5546080"/>
            <a:ext cx="1389141" cy="1147094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1710"/>
            <a:ext cx="4032448" cy="11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лавие, графична колекц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графична колекция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лав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таблица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лавие, 2 съдържан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946801" cy="72008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85" y="35861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485" y="17728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9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27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7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sp>
        <p:nvSpPr>
          <p:cNvPr id="379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Редакт. стил загл. образец</a:t>
            </a:r>
            <a:endParaRPr lang="en-US" altLang="bg-BG"/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5656" y="1956593"/>
            <a:ext cx="756787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/>
              <a:t>Второ ниво</a:t>
            </a:r>
          </a:p>
          <a:p>
            <a:pPr lvl="2"/>
            <a:r>
              <a:rPr lang="bg-BG" altLang="bg-BG"/>
              <a:t>Трето ниво</a:t>
            </a:r>
          </a:p>
          <a:p>
            <a:pPr lvl="3"/>
            <a:r>
              <a:rPr lang="bg-BG" altLang="bg-BG"/>
              <a:t>Четвърто ниво</a:t>
            </a:r>
          </a:p>
          <a:p>
            <a:pPr lvl="4"/>
            <a:r>
              <a:rPr lang="bg-BG" altLang="bg-BG"/>
              <a:t>Пето ниво</a:t>
            </a:r>
            <a:endParaRPr lang="en-US" altLang="bg-BG"/>
          </a:p>
        </p:txBody>
      </p:sp>
      <p:sp>
        <p:nvSpPr>
          <p:cNvPr id="3791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" y="2514600"/>
            <a:ext cx="669925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3186"/>
            <a:ext cx="849281" cy="8515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" y="6034852"/>
            <a:ext cx="1097836" cy="725989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" y="1708474"/>
            <a:ext cx="807338" cy="6652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26961" y="1988840"/>
            <a:ext cx="721704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Роботика и компютърно</a:t>
            </a:r>
          </a:p>
          <a:p>
            <a:pPr algn="ctr"/>
            <a:r>
              <a:rPr lang="bg-BG" sz="5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моделиране с </a:t>
            </a:r>
            <a:r>
              <a:rPr lang="en-US" sz="5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MicroBit</a:t>
            </a:r>
            <a:endParaRPr lang="bg-BG" sz="5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861048"/>
            <a:ext cx="2880320" cy="28803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8F0198-92F7-0FAA-69FA-77931C3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107011" cy="720080"/>
          </a:xfrm>
        </p:spPr>
        <p:txBody>
          <a:bodyPr/>
          <a:lstStyle/>
          <a:p>
            <a:r>
              <a:rPr lang="bg-BG" b="1" u="sng" dirty="0"/>
              <a:t>Управление на мотори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79E402-39A3-8E3F-6D10-B6D8FCB2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65618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Maqueen</a:t>
            </a:r>
            <a:r>
              <a:rPr lang="en-US" dirty="0">
                <a:solidFill>
                  <a:srgbClr val="FF0000"/>
                </a:solidFill>
              </a:rPr>
              <a:t> Plus v2 </a:t>
            </a:r>
            <a:r>
              <a:rPr lang="bg-BG" dirty="0"/>
              <a:t>разполага с два </a:t>
            </a:r>
            <a:r>
              <a:rPr lang="bg-BG" dirty="0" err="1"/>
              <a:t>правотокови</a:t>
            </a:r>
            <a:r>
              <a:rPr lang="bg-BG" dirty="0"/>
              <a:t> мотора, които се управляват с показаните по-долу блокове;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FBC74E-4AB3-CC3B-140E-70B38E49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396759"/>
            <a:ext cx="5328592" cy="175936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BC6D1444-C826-AA77-BB81-2C688D6A4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1" b="10869"/>
          <a:stretch/>
        </p:blipFill>
        <p:spPr>
          <a:xfrm>
            <a:off x="1259632" y="5017280"/>
            <a:ext cx="2808312" cy="1755070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6B74FB44-3EAF-2234-9C76-4CA55AA2FA57}"/>
              </a:ext>
            </a:extLst>
          </p:cNvPr>
          <p:cNvSpPr txBox="1"/>
          <p:nvPr/>
        </p:nvSpPr>
        <p:spPr>
          <a:xfrm>
            <a:off x="7308304" y="293534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скорост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F1C67FC1-ADE8-B85A-8DC2-B2F5D34E2187}"/>
              </a:ext>
            </a:extLst>
          </p:cNvPr>
          <p:cNvSpPr txBox="1"/>
          <p:nvPr/>
        </p:nvSpPr>
        <p:spPr>
          <a:xfrm>
            <a:off x="5004048" y="292494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посока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DF91370-49B6-DE17-5289-93F55C63759A}"/>
              </a:ext>
            </a:extLst>
          </p:cNvPr>
          <p:cNvSpPr txBox="1"/>
          <p:nvPr/>
        </p:nvSpPr>
        <p:spPr>
          <a:xfrm>
            <a:off x="4518655" y="443711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Избор на мотор за управление</a:t>
            </a:r>
          </a:p>
        </p:txBody>
      </p:sp>
      <p:cxnSp>
        <p:nvCxnSpPr>
          <p:cNvPr id="14" name="Съединител &quot;права стрелка&quot; 13">
            <a:extLst>
              <a:ext uri="{FF2B5EF4-FFF2-40B4-BE49-F238E27FC236}">
                <a16:creationId xmlns:a16="http://schemas.microsoft.com/office/drawing/2014/main" id="{ABB51351-DDA5-116F-C079-C6A193A95335}"/>
              </a:ext>
            </a:extLst>
          </p:cNvPr>
          <p:cNvCxnSpPr>
            <a:stCxn id="12" idx="1"/>
          </p:cNvCxnSpPr>
          <p:nvPr/>
        </p:nvCxnSpPr>
        <p:spPr bwMode="auto">
          <a:xfrm flipH="1" flipV="1">
            <a:off x="2987824" y="4581128"/>
            <a:ext cx="1530831" cy="406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7EA83EFB-717F-A377-FAD3-23F209062137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5148064" y="3294276"/>
            <a:ext cx="595129" cy="2784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F9ADEADF-46AE-2DA3-63FE-352C1C4568C3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6482338" y="3304673"/>
            <a:ext cx="1604384" cy="3445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8A7E554D-A2BB-39CA-1AC7-373830F543A8}"/>
              </a:ext>
            </a:extLst>
          </p:cNvPr>
          <p:cNvSpPr txBox="1"/>
          <p:nvPr/>
        </p:nvSpPr>
        <p:spPr>
          <a:xfrm>
            <a:off x="4894574" y="605264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Избор на мотор за управление</a:t>
            </a:r>
          </a:p>
        </p:txBody>
      </p: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98CA354A-C6A9-6011-68E8-A6489EC6743D}"/>
              </a:ext>
            </a:extLst>
          </p:cNvPr>
          <p:cNvCxnSpPr/>
          <p:nvPr/>
        </p:nvCxnSpPr>
        <p:spPr bwMode="auto">
          <a:xfrm flipH="1" flipV="1">
            <a:off x="3323466" y="6196662"/>
            <a:ext cx="1530831" cy="406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97E3D27F-119A-B1E2-C251-96A720E865D3}"/>
              </a:ext>
            </a:extLst>
          </p:cNvPr>
          <p:cNvSpPr txBox="1"/>
          <p:nvPr/>
        </p:nvSpPr>
        <p:spPr>
          <a:xfrm>
            <a:off x="4915446" y="531082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Спиране на моторите</a:t>
            </a:r>
          </a:p>
        </p:txBody>
      </p:sp>
      <p:cxnSp>
        <p:nvCxnSpPr>
          <p:cNvPr id="23" name="Съединител &quot;права стрелка&quot; 22">
            <a:extLst>
              <a:ext uri="{FF2B5EF4-FFF2-40B4-BE49-F238E27FC236}">
                <a16:creationId xmlns:a16="http://schemas.microsoft.com/office/drawing/2014/main" id="{790F572A-CE29-8F32-E0DC-2B6CD1B3DC9F}"/>
              </a:ext>
            </a:extLst>
          </p:cNvPr>
          <p:cNvCxnSpPr/>
          <p:nvPr/>
        </p:nvCxnSpPr>
        <p:spPr bwMode="auto">
          <a:xfrm flipH="1" flipV="1">
            <a:off x="3681297" y="5429384"/>
            <a:ext cx="1173000" cy="6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91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FC933-7C01-359B-FD1D-05443ABF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192689" cy="720080"/>
          </a:xfrm>
        </p:spPr>
        <p:txBody>
          <a:bodyPr/>
          <a:lstStyle/>
          <a:p>
            <a:r>
              <a:rPr lang="bg-BG" b="1" u="sng" dirty="0"/>
              <a:t>Движение по </a:t>
            </a:r>
            <a:r>
              <a:rPr lang="bg-BG" b="1" u="sng" dirty="0" err="1"/>
              <a:t>тайминги</a:t>
            </a:r>
            <a:endParaRPr lang="bg-BG" b="1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AC2C6C2-BC4B-27F6-EE06-136BFA34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728192"/>
          </a:xfrm>
        </p:spPr>
        <p:txBody>
          <a:bodyPr/>
          <a:lstStyle/>
          <a:p>
            <a:r>
              <a:rPr lang="bg-BG" dirty="0"/>
              <a:t>Движението по </a:t>
            </a:r>
            <a:r>
              <a:rPr lang="bg-BG" dirty="0" err="1"/>
              <a:t>тайминги</a:t>
            </a:r>
            <a:r>
              <a:rPr lang="bg-BG" dirty="0"/>
              <a:t> представлява процес, при който различните движения на робота се управляват от функции на времето;</a:t>
            </a:r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2826F668-064A-4A0C-3B86-67486A8B6374}"/>
              </a:ext>
            </a:extLst>
          </p:cNvPr>
          <p:cNvGrpSpPr/>
          <p:nvPr/>
        </p:nvGrpSpPr>
        <p:grpSpPr>
          <a:xfrm>
            <a:off x="2249562" y="3852289"/>
            <a:ext cx="6016476" cy="2385023"/>
            <a:chOff x="2479822" y="3854508"/>
            <a:chExt cx="6016476" cy="2385023"/>
          </a:xfrm>
        </p:grpSpPr>
        <p:sp>
          <p:nvSpPr>
            <p:cNvPr id="4" name="Правоъгълник 3">
              <a:extLst>
                <a:ext uri="{FF2B5EF4-FFF2-40B4-BE49-F238E27FC236}">
                  <a16:creationId xmlns:a16="http://schemas.microsoft.com/office/drawing/2014/main" id="{99F85D03-0540-F3F2-66FB-E46D8BE3EB72}"/>
                </a:ext>
              </a:extLst>
            </p:cNvPr>
            <p:cNvSpPr/>
            <p:nvPr/>
          </p:nvSpPr>
          <p:spPr bwMode="auto">
            <a:xfrm>
              <a:off x="3419872" y="4979391"/>
              <a:ext cx="2008331" cy="12601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bg-BG" dirty="0"/>
                <a:t>ОБЕКТ</a:t>
              </a:r>
              <a:endParaRPr kumimoji="0" lang="bg-B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F87F1ABD-0D3C-C52B-9F1D-D3AFDDD4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479822" y="3860064"/>
              <a:ext cx="1009781" cy="1009781"/>
            </a:xfrm>
            <a:prstGeom prst="rect">
              <a:avLst/>
            </a:prstGeom>
          </p:spPr>
        </p:pic>
        <p:cxnSp>
          <p:nvCxnSpPr>
            <p:cNvPr id="7" name="Съединител &quot;права стрелка&quot; 6">
              <a:extLst>
                <a:ext uri="{FF2B5EF4-FFF2-40B4-BE49-F238E27FC236}">
                  <a16:creationId xmlns:a16="http://schemas.microsoft.com/office/drawing/2014/main" id="{F6DB887D-6D00-20E1-D386-785BE8E666F7}"/>
                </a:ext>
              </a:extLst>
            </p:cNvPr>
            <p:cNvCxnSpPr/>
            <p:nvPr/>
          </p:nvCxnSpPr>
          <p:spPr bwMode="auto">
            <a:xfrm>
              <a:off x="3559942" y="4364954"/>
              <a:ext cx="174520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Текстово поле 7">
              <a:extLst>
                <a:ext uri="{FF2B5EF4-FFF2-40B4-BE49-F238E27FC236}">
                  <a16:creationId xmlns:a16="http://schemas.microsoft.com/office/drawing/2014/main" id="{A62D9B12-0BF1-A47E-D257-87BE06E96941}"/>
                </a:ext>
              </a:extLst>
            </p:cNvPr>
            <p:cNvSpPr txBox="1"/>
            <p:nvPr/>
          </p:nvSpPr>
          <p:spPr>
            <a:xfrm>
              <a:off x="3419872" y="3854508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latin typeface="+mj-lt"/>
                </a:rPr>
                <a:t>Движение за време </a:t>
              </a:r>
              <a:r>
                <a:rPr lang="en-US" sz="1800" dirty="0">
                  <a:latin typeface="+mj-lt"/>
                </a:rPr>
                <a:t>t</a:t>
              </a:r>
              <a:r>
                <a:rPr lang="en-US" sz="1800" baseline="-25000" dirty="0">
                  <a:latin typeface="+mj-lt"/>
                </a:rPr>
                <a:t>1</a:t>
              </a:r>
              <a:endParaRPr lang="bg-BG" sz="1800" baseline="-25000" dirty="0">
                <a:latin typeface="+mj-lt"/>
              </a:endParaRPr>
            </a:p>
          </p:txBody>
        </p:sp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0B20CB8D-E420-9015-B8C2-FD23AF13B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49990" flipH="1">
              <a:off x="6300192" y="3864818"/>
              <a:ext cx="1009781" cy="1009781"/>
            </a:xfrm>
            <a:prstGeom prst="rect">
              <a:avLst/>
            </a:prstGeom>
          </p:spPr>
        </p:pic>
        <p:sp>
          <p:nvSpPr>
            <p:cNvPr id="10" name="Стрелка: извита наляво 9">
              <a:extLst>
                <a:ext uri="{FF2B5EF4-FFF2-40B4-BE49-F238E27FC236}">
                  <a16:creationId xmlns:a16="http://schemas.microsoft.com/office/drawing/2014/main" id="{9042B48E-FCA2-08BC-27CB-BDB12E556409}"/>
                </a:ext>
              </a:extLst>
            </p:cNvPr>
            <p:cNvSpPr/>
            <p:nvPr/>
          </p:nvSpPr>
          <p:spPr bwMode="auto">
            <a:xfrm rot="19919807">
              <a:off x="5943777" y="4348460"/>
              <a:ext cx="432048" cy="720080"/>
            </a:xfrm>
            <a:prstGeom prst="curvedLef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Текстово поле 10">
              <a:extLst>
                <a:ext uri="{FF2B5EF4-FFF2-40B4-BE49-F238E27FC236}">
                  <a16:creationId xmlns:a16="http://schemas.microsoft.com/office/drawing/2014/main" id="{23CEC2D9-A731-223E-F6DC-813D2DCDBF4A}"/>
                </a:ext>
              </a:extLst>
            </p:cNvPr>
            <p:cNvSpPr txBox="1"/>
            <p:nvPr/>
          </p:nvSpPr>
          <p:spPr>
            <a:xfrm>
              <a:off x="6335129" y="4869845"/>
              <a:ext cx="2161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latin typeface="+mj-lt"/>
                </a:rPr>
                <a:t>Движение за време </a:t>
              </a:r>
              <a:r>
                <a:rPr lang="en-US" sz="1800" dirty="0">
                  <a:latin typeface="+mj-lt"/>
                </a:rPr>
                <a:t>t</a:t>
              </a:r>
              <a:r>
                <a:rPr lang="en-US" sz="1800" baseline="-25000" dirty="0">
                  <a:latin typeface="+mj-lt"/>
                </a:rPr>
                <a:t>2</a:t>
              </a:r>
              <a:endParaRPr lang="bg-BG" sz="18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88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220077" cy="720080"/>
          </a:xfrm>
        </p:spPr>
        <p:txBody>
          <a:bodyPr/>
          <a:lstStyle/>
          <a:p>
            <a:r>
              <a:rPr lang="en-US" b="1" u="sng" dirty="0"/>
              <a:t>IR </a:t>
            </a:r>
            <a:r>
              <a:rPr lang="bg-BG" b="1" u="sng" dirty="0"/>
              <a:t>сензори за линия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0508" r="9937" b="6935"/>
          <a:stretch/>
        </p:blipFill>
        <p:spPr>
          <a:xfrm>
            <a:off x="3059832" y="2420888"/>
            <a:ext cx="3888432" cy="3960440"/>
          </a:xfrm>
          <a:prstGeom prst="rect">
            <a:avLst/>
          </a:prstGeom>
        </p:spPr>
      </p:pic>
      <p:cxnSp>
        <p:nvCxnSpPr>
          <p:cNvPr id="6" name="Съединител &quot;права стрелка&quot; 5"/>
          <p:cNvCxnSpPr>
            <a:stCxn id="18" idx="2"/>
          </p:cNvCxnSpPr>
          <p:nvPr/>
        </p:nvCxnSpPr>
        <p:spPr bwMode="auto">
          <a:xfrm>
            <a:off x="2334254" y="3757682"/>
            <a:ext cx="1085618" cy="4634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Съединител &quot;права стрелка&quot; 7"/>
          <p:cNvCxnSpPr>
            <a:stCxn id="11" idx="2"/>
          </p:cNvCxnSpPr>
          <p:nvPr/>
        </p:nvCxnSpPr>
        <p:spPr bwMode="auto">
          <a:xfrm flipH="1">
            <a:off x="6588224" y="3757682"/>
            <a:ext cx="1611564" cy="5354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/>
          <p:nvPr/>
        </p:nvCxnSpPr>
        <p:spPr bwMode="auto">
          <a:xfrm>
            <a:off x="3779912" y="2420888"/>
            <a:ext cx="771090" cy="8983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Текстово поле 10"/>
          <p:cNvSpPr txBox="1"/>
          <p:nvPr/>
        </p:nvSpPr>
        <p:spPr>
          <a:xfrm>
            <a:off x="7673842" y="338835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L2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</a:t>
            </a: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516216" y="199239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</a:t>
            </a:r>
          </a:p>
        </p:txBody>
      </p:sp>
      <p:cxnSp>
        <p:nvCxnSpPr>
          <p:cNvPr id="14" name="Съединител &quot;права стрелка&quot; 13"/>
          <p:cNvCxnSpPr/>
          <p:nvPr/>
        </p:nvCxnSpPr>
        <p:spPr bwMode="auto">
          <a:xfrm flipH="1">
            <a:off x="5453112" y="2361731"/>
            <a:ext cx="1063104" cy="9575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Текстово поле 15"/>
          <p:cNvSpPr txBox="1"/>
          <p:nvPr/>
        </p:nvSpPr>
        <p:spPr>
          <a:xfrm>
            <a:off x="4617894" y="18535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М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</a:t>
            </a: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2843808" y="19841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</a:t>
            </a: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1793080" y="33883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R2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</a:t>
            </a:r>
          </a:p>
        </p:txBody>
      </p:sp>
      <p:cxnSp>
        <p:nvCxnSpPr>
          <p:cNvPr id="21" name="Съединител &quot;права стрелка&quot; 20"/>
          <p:cNvCxnSpPr>
            <a:stCxn id="16" idx="2"/>
          </p:cNvCxnSpPr>
          <p:nvPr/>
        </p:nvCxnSpPr>
        <p:spPr bwMode="auto">
          <a:xfrm flipH="1">
            <a:off x="5021064" y="2222866"/>
            <a:ext cx="95525" cy="9901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1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09207"/>
            <a:ext cx="4696693" cy="129266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5842058" y="174559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 сензорите като цифрови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5719497" y="4433489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 сензорите като аналогови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8" name="Съединител &quot;права стрелка&quot; 7"/>
          <p:cNvCxnSpPr/>
          <p:nvPr/>
        </p:nvCxnSpPr>
        <p:spPr bwMode="auto">
          <a:xfrm flipH="1">
            <a:off x="5423730" y="2132529"/>
            <a:ext cx="591534" cy="462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/>
          <p:nvPr/>
        </p:nvCxnSpPr>
        <p:spPr bwMode="auto">
          <a:xfrm flipH="1" flipV="1">
            <a:off x="5423730" y="3764189"/>
            <a:ext cx="504056" cy="679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Картина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56051"/>
            <a:ext cx="3384376" cy="2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800071"/>
            <a:ext cx="6264696" cy="5941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Текстово поле 4"/>
          <p:cNvSpPr txBox="1"/>
          <p:nvPr/>
        </p:nvSpPr>
        <p:spPr>
          <a:xfrm>
            <a:off x="4427984" y="630932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 сензорите като цифрови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7380312" y="43073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read_line_sensor_2</a:t>
            </a:r>
          </a:p>
        </p:txBody>
      </p:sp>
    </p:spTree>
    <p:extLst>
      <p:ext uri="{BB962C8B-B14F-4D97-AF65-F5344CB8AC3E}">
        <p14:creationId xmlns:p14="http://schemas.microsoft.com/office/powerpoint/2010/main" val="386135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00071"/>
            <a:ext cx="6472922" cy="5904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Текстово поле 4"/>
          <p:cNvSpPr txBox="1"/>
          <p:nvPr/>
        </p:nvSpPr>
        <p:spPr>
          <a:xfrm>
            <a:off x="4427984" y="6319775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 сензорите като </a:t>
            </a:r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аналогови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6732240" y="430739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 err="1" smtClean="0">
                <a:solidFill>
                  <a:srgbClr val="C00000"/>
                </a:solidFill>
                <a:latin typeface="+mj-lt"/>
              </a:rPr>
              <a:t>read_line_sensor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_ADC</a:t>
            </a:r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_2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a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0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07704" y="620688"/>
            <a:ext cx="6946801" cy="720080"/>
          </a:xfrm>
        </p:spPr>
        <p:txBody>
          <a:bodyPr/>
          <a:lstStyle/>
          <a:p>
            <a:r>
              <a:rPr lang="en-US" b="1" u="sng" dirty="0"/>
              <a:t>HC-SR04 </a:t>
            </a:r>
            <a:r>
              <a:rPr lang="bg-BG" b="1" u="sng" dirty="0"/>
              <a:t>ултразвуков сензор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7576" r="9091" b="7576"/>
          <a:stretch/>
        </p:blipFill>
        <p:spPr>
          <a:xfrm rot="10800000">
            <a:off x="2954727" y="2419147"/>
            <a:ext cx="4248472" cy="4325717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427984" y="177281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TRIG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pin 13</a:t>
            </a:r>
          </a:p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ECHO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pin 14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04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8920"/>
            <a:ext cx="7050750" cy="2210235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7555103" y="126876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read_distance_3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281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04657" cy="720080"/>
          </a:xfrm>
        </p:spPr>
        <p:txBody>
          <a:bodyPr/>
          <a:lstStyle/>
          <a:p>
            <a:r>
              <a:rPr lang="en-US" b="1" u="sng" dirty="0" err="1"/>
              <a:t>Linefollower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bg-BG" dirty="0"/>
              <a:t>Движението на робота по зададена траектория се нарича „</a:t>
            </a:r>
            <a:r>
              <a:rPr lang="bg-BG" dirty="0">
                <a:solidFill>
                  <a:srgbClr val="FF0000"/>
                </a:solidFill>
              </a:rPr>
              <a:t>следене на линия</a:t>
            </a:r>
            <a:r>
              <a:rPr lang="bg-BG" dirty="0"/>
              <a:t>“;</a:t>
            </a:r>
          </a:p>
          <a:p>
            <a:r>
              <a:rPr lang="bg-BG" dirty="0"/>
              <a:t>Алгоритъмът може да се базира на използването на цифрови или аналогови сензори;</a:t>
            </a:r>
          </a:p>
          <a:p>
            <a:r>
              <a:rPr lang="bg-BG" dirty="0"/>
              <a:t>Траекторията може да бъде черна линия на бяла фон или бяла линия на </a:t>
            </a:r>
            <a:r>
              <a:rPr lang="bg-BG" dirty="0" smtClean="0"/>
              <a:t>черен </a:t>
            </a:r>
            <a:r>
              <a:rPr lang="bg-BG" dirty="0"/>
              <a:t>фон. Важно е да има максимален контраст между линията и фона;</a:t>
            </a:r>
          </a:p>
        </p:txBody>
      </p:sp>
    </p:spTree>
    <p:extLst>
      <p:ext uri="{BB962C8B-B14F-4D97-AF65-F5344CB8AC3E}">
        <p14:creationId xmlns:p14="http://schemas.microsoft.com/office/powerpoint/2010/main" val="4089690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2C82CC-6B9E-6ADF-4B3C-FC4AF634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872208"/>
          </a:xfrm>
        </p:spPr>
        <p:txBody>
          <a:bodyPr/>
          <a:lstStyle/>
          <a:p>
            <a:r>
              <a:rPr lang="bg-BG" dirty="0"/>
              <a:t>Когато под даден цифров сензор има черна линия, неговата стойност е </a:t>
            </a:r>
            <a:r>
              <a:rPr lang="bg-BG" b="1" dirty="0">
                <a:solidFill>
                  <a:srgbClr val="FF0000"/>
                </a:solidFill>
              </a:rPr>
              <a:t>1</a:t>
            </a:r>
            <a:r>
              <a:rPr lang="bg-BG" dirty="0"/>
              <a:t>, а когато има бяло поле, стойността на сензора е </a:t>
            </a:r>
            <a:r>
              <a:rPr lang="bg-BG" b="1" dirty="0">
                <a:solidFill>
                  <a:srgbClr val="FF0000"/>
                </a:solidFill>
              </a:rPr>
              <a:t>0</a:t>
            </a:r>
            <a:r>
              <a:rPr lang="bg-BG" dirty="0"/>
              <a:t>;</a:t>
            </a:r>
          </a:p>
          <a:p>
            <a:endParaRPr lang="bg-BG" dirty="0"/>
          </a:p>
          <a:p>
            <a:endParaRPr lang="bg-BG" dirty="0"/>
          </a:p>
        </p:txBody>
      </p: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ADBDE89B-2528-92EF-FED6-F5C38D3EECDF}"/>
              </a:ext>
            </a:extLst>
          </p:cNvPr>
          <p:cNvGrpSpPr/>
          <p:nvPr/>
        </p:nvGrpSpPr>
        <p:grpSpPr>
          <a:xfrm>
            <a:off x="3563888" y="3717032"/>
            <a:ext cx="2808312" cy="2880320"/>
            <a:chOff x="3563888" y="3717032"/>
            <a:chExt cx="2808312" cy="2880320"/>
          </a:xfrm>
        </p:grpSpPr>
        <p:grpSp>
          <p:nvGrpSpPr>
            <p:cNvPr id="30" name="Групиране 29">
              <a:extLst>
                <a:ext uri="{FF2B5EF4-FFF2-40B4-BE49-F238E27FC236}">
                  <a16:creationId xmlns:a16="http://schemas.microsoft.com/office/drawing/2014/main" id="{1371736E-9D2E-27AB-C5D6-6226F89A347D}"/>
                </a:ext>
              </a:extLst>
            </p:cNvPr>
            <p:cNvGrpSpPr/>
            <p:nvPr/>
          </p:nvGrpSpPr>
          <p:grpSpPr>
            <a:xfrm>
              <a:off x="3563888" y="3717032"/>
              <a:ext cx="2808312" cy="2880320"/>
              <a:chOff x="3563888" y="3717032"/>
              <a:chExt cx="2808312" cy="2880320"/>
            </a:xfrm>
          </p:grpSpPr>
          <p:grpSp>
            <p:nvGrpSpPr>
              <p:cNvPr id="25" name="Групиране 24">
                <a:extLst>
                  <a:ext uri="{FF2B5EF4-FFF2-40B4-BE49-F238E27FC236}">
                    <a16:creationId xmlns:a16="http://schemas.microsoft.com/office/drawing/2014/main" id="{7701F7E0-9CA1-410F-05DB-29EBC3AF6140}"/>
                  </a:ext>
                </a:extLst>
              </p:cNvPr>
              <p:cNvGrpSpPr/>
              <p:nvPr/>
            </p:nvGrpSpPr>
            <p:grpSpPr>
              <a:xfrm>
                <a:off x="3563888" y="3717032"/>
                <a:ext cx="2808312" cy="2880320"/>
                <a:chOff x="3563888" y="3717032"/>
                <a:chExt cx="2808312" cy="2880320"/>
              </a:xfrm>
            </p:grpSpPr>
            <p:cxnSp>
              <p:nvCxnSpPr>
                <p:cNvPr id="6" name="Право съединение 5">
                  <a:extLst>
                    <a:ext uri="{FF2B5EF4-FFF2-40B4-BE49-F238E27FC236}">
                      <a16:creationId xmlns:a16="http://schemas.microsoft.com/office/drawing/2014/main" id="{C002DD05-D108-4810-3BB0-DB4D9DDA27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3563888" y="3717032"/>
                  <a:ext cx="792088" cy="1008112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аво съединение 7">
                  <a:extLst>
                    <a:ext uri="{FF2B5EF4-FFF2-40B4-BE49-F238E27FC236}">
                      <a16:creationId xmlns:a16="http://schemas.microsoft.com/office/drawing/2014/main" id="{25733054-5FDF-9CDC-71AB-FD8185FD55F5}"/>
                    </a:ext>
                  </a:extLst>
                </p:cNvPr>
                <p:cNvCxnSpPr/>
                <p:nvPr/>
              </p:nvCxnSpPr>
              <p:spPr bwMode="auto">
                <a:xfrm>
                  <a:off x="3563888" y="4725144"/>
                  <a:ext cx="0" cy="165618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аво съединение 9">
                  <a:extLst>
                    <a:ext uri="{FF2B5EF4-FFF2-40B4-BE49-F238E27FC236}">
                      <a16:creationId xmlns:a16="http://schemas.microsoft.com/office/drawing/2014/main" id="{BAACDB63-BEAE-5012-3C20-8181FFBF601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563888" y="6381328"/>
                  <a:ext cx="504056" cy="21602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аво съединение 14">
                  <a:extLst>
                    <a:ext uri="{FF2B5EF4-FFF2-40B4-BE49-F238E27FC236}">
                      <a16:creationId xmlns:a16="http://schemas.microsoft.com/office/drawing/2014/main" id="{EF8EF8A9-FFC7-0DE9-74AA-DD1F384225C2}"/>
                    </a:ext>
                  </a:extLst>
                </p:cNvPr>
                <p:cNvCxnSpPr/>
                <p:nvPr/>
              </p:nvCxnSpPr>
              <p:spPr bwMode="auto">
                <a:xfrm>
                  <a:off x="4067944" y="6597352"/>
                  <a:ext cx="172819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аво съединение 16">
                  <a:extLst>
                    <a:ext uri="{FF2B5EF4-FFF2-40B4-BE49-F238E27FC236}">
                      <a16:creationId xmlns:a16="http://schemas.microsoft.com/office/drawing/2014/main" id="{E64491CA-F7CC-2F8B-42B9-6B61906216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796136" y="6309320"/>
                  <a:ext cx="576064" cy="288032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аво съединение 18">
                  <a:extLst>
                    <a:ext uri="{FF2B5EF4-FFF2-40B4-BE49-F238E27FC236}">
                      <a16:creationId xmlns:a16="http://schemas.microsoft.com/office/drawing/2014/main" id="{B31254F2-10FD-45E1-F985-A216AE51AB2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372200" y="4653136"/>
                  <a:ext cx="0" cy="165618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аво съединение 20">
                  <a:extLst>
                    <a:ext uri="{FF2B5EF4-FFF2-40B4-BE49-F238E27FC236}">
                      <a16:creationId xmlns:a16="http://schemas.microsoft.com/office/drawing/2014/main" id="{A11F5AA0-E0F5-8767-6E1A-91E48C9B98A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5508104" y="3717032"/>
                  <a:ext cx="864096" cy="93610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аво съединение 22">
                  <a:extLst>
                    <a:ext uri="{FF2B5EF4-FFF2-40B4-BE49-F238E27FC236}">
                      <a16:creationId xmlns:a16="http://schemas.microsoft.com/office/drawing/2014/main" id="{739E8A54-535F-CB36-05CA-7C6238EEE844}"/>
                    </a:ext>
                  </a:extLst>
                </p:cNvPr>
                <p:cNvCxnSpPr/>
                <p:nvPr/>
              </p:nvCxnSpPr>
              <p:spPr bwMode="auto">
                <a:xfrm flipH="1">
                  <a:off x="4355976" y="3717032"/>
                  <a:ext cx="1152128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Правоъгълник 25">
                <a:extLst>
                  <a:ext uri="{FF2B5EF4-FFF2-40B4-BE49-F238E27FC236}">
                    <a16:creationId xmlns:a16="http://schemas.microsoft.com/office/drawing/2014/main" id="{531DD6FF-D139-599E-6CF4-95041BF93AED}"/>
                  </a:ext>
                </a:extLst>
              </p:cNvPr>
              <p:cNvSpPr/>
              <p:nvPr/>
            </p:nvSpPr>
            <p:spPr bwMode="auto">
              <a:xfrm>
                <a:off x="4139952" y="4221088"/>
                <a:ext cx="1512162" cy="432042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207D08B-8C10-B1DA-CED2-D7B6D259AB6D}"/>
                  </a:ext>
                </a:extLst>
              </p:cNvPr>
              <p:cNvSpPr/>
              <p:nvPr/>
            </p:nvSpPr>
            <p:spPr bwMode="auto">
              <a:xfrm>
                <a:off x="4752017" y="428152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55F76DCC-2F23-8715-42A1-ECF48946ED90}"/>
                  </a:ext>
                </a:extLst>
              </p:cNvPr>
              <p:cNvSpPr/>
              <p:nvPr/>
            </p:nvSpPr>
            <p:spPr bwMode="auto">
              <a:xfrm>
                <a:off x="5257800" y="4288453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4A5BA80B-CB7F-4A3F-9AD0-4AEC1FF8868D}"/>
                  </a:ext>
                </a:extLst>
              </p:cNvPr>
              <p:cNvSpPr/>
              <p:nvPr/>
            </p:nvSpPr>
            <p:spPr bwMode="auto">
              <a:xfrm>
                <a:off x="4265964" y="4292107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31" name="Правоъгълник 30">
              <a:extLst>
                <a:ext uri="{FF2B5EF4-FFF2-40B4-BE49-F238E27FC236}">
                  <a16:creationId xmlns:a16="http://schemas.microsoft.com/office/drawing/2014/main" id="{E46302E3-564D-7FD5-DECD-98863D11E163}"/>
                </a:ext>
              </a:extLst>
            </p:cNvPr>
            <p:cNvSpPr/>
            <p:nvPr/>
          </p:nvSpPr>
          <p:spPr bwMode="auto">
            <a:xfrm>
              <a:off x="3815916" y="5085184"/>
              <a:ext cx="2268238" cy="108011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D06B4A7D-597C-9CBB-237E-7B674A2F7740}"/>
              </a:ext>
            </a:extLst>
          </p:cNvPr>
          <p:cNvSpPr txBox="1"/>
          <p:nvPr/>
        </p:nvSpPr>
        <p:spPr>
          <a:xfrm>
            <a:off x="3238872" y="3743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L1</a:t>
            </a:r>
            <a:endParaRPr lang="bg-BG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ECB71D9C-72DE-FDDE-81C7-C644D46AC7BC}"/>
              </a:ext>
            </a:extLst>
          </p:cNvPr>
          <p:cNvSpPr txBox="1"/>
          <p:nvPr/>
        </p:nvSpPr>
        <p:spPr>
          <a:xfrm>
            <a:off x="4729100" y="324900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M</a:t>
            </a:r>
            <a:endParaRPr lang="bg-BG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8437189E-7A82-7973-055A-264ABF309D18}"/>
              </a:ext>
            </a:extLst>
          </p:cNvPr>
          <p:cNvSpPr txBox="1"/>
          <p:nvPr/>
        </p:nvSpPr>
        <p:spPr>
          <a:xfrm>
            <a:off x="6451624" y="374374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R1</a:t>
            </a:r>
            <a:endParaRPr lang="bg-BG" sz="18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8E8C244F-A0E8-56F1-38E4-8F6B382FED43}"/>
              </a:ext>
            </a:extLst>
          </p:cNvPr>
          <p:cNvCxnSpPr>
            <a:stCxn id="33" idx="3"/>
            <a:endCxn id="29" idx="1"/>
          </p:cNvCxnSpPr>
          <p:nvPr/>
        </p:nvCxnSpPr>
        <p:spPr bwMode="auto">
          <a:xfrm>
            <a:off x="3644752" y="3928410"/>
            <a:ext cx="663393" cy="4058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67DA22DD-C8C3-E400-3A60-5C75D187406A}"/>
              </a:ext>
            </a:extLst>
          </p:cNvPr>
          <p:cNvCxnSpPr>
            <a:stCxn id="34" idx="2"/>
            <a:endCxn id="27" idx="0"/>
          </p:cNvCxnSpPr>
          <p:nvPr/>
        </p:nvCxnSpPr>
        <p:spPr bwMode="auto">
          <a:xfrm flipH="1">
            <a:off x="4896033" y="3618333"/>
            <a:ext cx="3947" cy="663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7099898D-60EA-BD9E-17D4-FDF7FF86C048}"/>
              </a:ext>
            </a:extLst>
          </p:cNvPr>
          <p:cNvCxnSpPr>
            <a:stCxn id="35" idx="1"/>
          </p:cNvCxnSpPr>
          <p:nvPr/>
        </p:nvCxnSpPr>
        <p:spPr bwMode="auto">
          <a:xfrm flipH="1">
            <a:off x="5566060" y="3928410"/>
            <a:ext cx="885564" cy="3931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46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192689" cy="720080"/>
          </a:xfrm>
        </p:spPr>
        <p:txBody>
          <a:bodyPr/>
          <a:lstStyle/>
          <a:p>
            <a:r>
              <a:rPr lang="bg-BG" b="1" u="sng" dirty="0"/>
              <a:t>Карта на пиновете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00808"/>
            <a:ext cx="2592906" cy="50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Възможни варианти</a:t>
            </a:r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74FB7599-D210-D9EF-6724-B3389A979FDF}"/>
              </a:ext>
            </a:extLst>
          </p:cNvPr>
          <p:cNvGrpSpPr/>
          <p:nvPr/>
        </p:nvGrpSpPr>
        <p:grpSpPr>
          <a:xfrm>
            <a:off x="3545455" y="1772816"/>
            <a:ext cx="4152164" cy="4930090"/>
            <a:chOff x="3545455" y="1772816"/>
            <a:chExt cx="4152164" cy="4930090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772816"/>
              <a:ext cx="2099074" cy="4930090"/>
            </a:xfrm>
            <a:prstGeom prst="rect">
              <a:avLst/>
            </a:prstGeom>
          </p:spPr>
        </p:pic>
        <p:sp>
          <p:nvSpPr>
            <p:cNvPr id="7" name="Текстово поле 6"/>
            <p:cNvSpPr txBox="1"/>
            <p:nvPr/>
          </p:nvSpPr>
          <p:spPr>
            <a:xfrm>
              <a:off x="5796136" y="5949280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НАПРЕД</a:t>
              </a:r>
            </a:p>
          </p:txBody>
        </p:sp>
        <p:sp>
          <p:nvSpPr>
            <p:cNvPr id="8" name="Текстово поле 7"/>
            <p:cNvSpPr txBox="1"/>
            <p:nvPr/>
          </p:nvSpPr>
          <p:spPr>
            <a:xfrm>
              <a:off x="4211960" y="4005064"/>
              <a:ext cx="13681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0   1   0</a:t>
              </a:r>
            </a:p>
          </p:txBody>
        </p:sp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id="{4450BE24-96D4-DE0E-B89B-052DBF1B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455" y="3125205"/>
              <a:ext cx="2762359" cy="282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994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C31959B7-3A51-7DD8-F70F-681708E76789}"/>
              </a:ext>
            </a:extLst>
          </p:cNvPr>
          <p:cNvGrpSpPr/>
          <p:nvPr/>
        </p:nvGrpSpPr>
        <p:grpSpPr>
          <a:xfrm>
            <a:off x="3563888" y="1772816"/>
            <a:ext cx="4353341" cy="4930090"/>
            <a:chOff x="3563888" y="1772816"/>
            <a:chExt cx="4353341" cy="4930090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772816"/>
              <a:ext cx="2099074" cy="4930090"/>
            </a:xfrm>
            <a:prstGeom prst="rect">
              <a:avLst/>
            </a:prstGeom>
          </p:spPr>
        </p:pic>
        <p:sp>
          <p:nvSpPr>
            <p:cNvPr id="6" name="Текстово поле 5"/>
            <p:cNvSpPr txBox="1"/>
            <p:nvPr/>
          </p:nvSpPr>
          <p:spPr>
            <a:xfrm>
              <a:off x="5796136" y="5949280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НАДЯСНО</a:t>
              </a:r>
            </a:p>
          </p:txBody>
        </p:sp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F06E3F6F-625E-FE74-ECA2-69D3016A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2272461"/>
              <a:ext cx="2762359" cy="2825532"/>
            </a:xfrm>
            <a:prstGeom prst="rect">
              <a:avLst/>
            </a:prstGeom>
          </p:spPr>
        </p:pic>
        <p:sp>
          <p:nvSpPr>
            <p:cNvPr id="7" name="Текстово поле 6"/>
            <p:cNvSpPr txBox="1"/>
            <p:nvPr/>
          </p:nvSpPr>
          <p:spPr>
            <a:xfrm>
              <a:off x="4211960" y="3140968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0   1   1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46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1C679F3C-1877-09C1-11EF-4C4D6EC1B95A}"/>
              </a:ext>
            </a:extLst>
          </p:cNvPr>
          <p:cNvGrpSpPr/>
          <p:nvPr/>
        </p:nvGrpSpPr>
        <p:grpSpPr>
          <a:xfrm>
            <a:off x="3275856" y="1772816"/>
            <a:ext cx="5314635" cy="4930090"/>
            <a:chOff x="3275856" y="1772816"/>
            <a:chExt cx="5314635" cy="4930090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772816"/>
              <a:ext cx="2099074" cy="4930090"/>
            </a:xfrm>
            <a:prstGeom prst="rect">
              <a:avLst/>
            </a:prstGeom>
          </p:spPr>
        </p:pic>
        <p:sp>
          <p:nvSpPr>
            <p:cNvPr id="6" name="Текстово поле 5"/>
            <p:cNvSpPr txBox="1"/>
            <p:nvPr/>
          </p:nvSpPr>
          <p:spPr>
            <a:xfrm>
              <a:off x="5796136" y="5949280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ОСТРО НАДЯСНО</a:t>
              </a:r>
            </a:p>
          </p:txBody>
        </p:sp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F06E3F6F-625E-FE74-ECA2-69D3016A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2253880"/>
              <a:ext cx="2762359" cy="2825532"/>
            </a:xfrm>
            <a:prstGeom prst="rect">
              <a:avLst/>
            </a:prstGeom>
          </p:spPr>
        </p:pic>
        <p:sp>
          <p:nvSpPr>
            <p:cNvPr id="7" name="Текстово поле 6"/>
            <p:cNvSpPr txBox="1"/>
            <p:nvPr/>
          </p:nvSpPr>
          <p:spPr>
            <a:xfrm>
              <a:off x="3890563" y="3148028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0   0   1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621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14B314BE-2091-9ADB-96CC-3C931E7DDC7D}"/>
              </a:ext>
            </a:extLst>
          </p:cNvPr>
          <p:cNvGrpSpPr/>
          <p:nvPr/>
        </p:nvGrpSpPr>
        <p:grpSpPr>
          <a:xfrm>
            <a:off x="2976982" y="1844824"/>
            <a:ext cx="4789565" cy="4930090"/>
            <a:chOff x="2976982" y="1844824"/>
            <a:chExt cx="4789565" cy="4930090"/>
          </a:xfrm>
        </p:grpSpPr>
        <p:sp>
          <p:nvSpPr>
            <p:cNvPr id="5" name="Текстово поле 4"/>
            <p:cNvSpPr txBox="1"/>
            <p:nvPr/>
          </p:nvSpPr>
          <p:spPr>
            <a:xfrm>
              <a:off x="5796136" y="5949280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НАЛЯВО</a:t>
              </a:r>
            </a:p>
          </p:txBody>
        </p:sp>
        <p:pic>
          <p:nvPicPr>
            <p:cNvPr id="8" name="Картина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976982" y="1844824"/>
              <a:ext cx="2099074" cy="4930090"/>
            </a:xfrm>
            <a:prstGeom prst="rect">
              <a:avLst/>
            </a:prstGeom>
          </p:spPr>
        </p:pic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95823C7C-F0E2-71BC-7C4A-202B1221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2304266"/>
              <a:ext cx="2762359" cy="2825532"/>
            </a:xfrm>
            <a:prstGeom prst="rect">
              <a:avLst/>
            </a:prstGeom>
          </p:spPr>
        </p:pic>
        <p:sp>
          <p:nvSpPr>
            <p:cNvPr id="6" name="Текстово поле 5"/>
            <p:cNvSpPr txBox="1"/>
            <p:nvPr/>
          </p:nvSpPr>
          <p:spPr>
            <a:xfrm>
              <a:off x="4139952" y="3167970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1   1   0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236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942B84B7-2FC5-9CF4-255B-4E57C3BE5C23}"/>
              </a:ext>
            </a:extLst>
          </p:cNvPr>
          <p:cNvGrpSpPr/>
          <p:nvPr/>
        </p:nvGrpSpPr>
        <p:grpSpPr>
          <a:xfrm>
            <a:off x="2976982" y="1811278"/>
            <a:ext cx="5462826" cy="4930090"/>
            <a:chOff x="2976982" y="1811278"/>
            <a:chExt cx="5462826" cy="4930090"/>
          </a:xfrm>
        </p:grpSpPr>
        <p:sp>
          <p:nvSpPr>
            <p:cNvPr id="5" name="Текстово поле 4"/>
            <p:cNvSpPr txBox="1"/>
            <p:nvPr/>
          </p:nvSpPr>
          <p:spPr>
            <a:xfrm>
              <a:off x="5796136" y="5949280"/>
              <a:ext cx="264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ОСТРО</a:t>
              </a:r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НАЛЯВО</a:t>
              </a:r>
            </a:p>
          </p:txBody>
        </p:sp>
        <p:pic>
          <p:nvPicPr>
            <p:cNvPr id="8" name="Картина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976982" y="1811278"/>
              <a:ext cx="2099074" cy="4930090"/>
            </a:xfrm>
            <a:prstGeom prst="rect">
              <a:avLst/>
            </a:prstGeom>
          </p:spPr>
        </p:pic>
        <p:sp>
          <p:nvSpPr>
            <p:cNvPr id="6" name="Текстово поле 5"/>
            <p:cNvSpPr txBox="1"/>
            <p:nvPr/>
          </p:nvSpPr>
          <p:spPr>
            <a:xfrm>
              <a:off x="4283968" y="3035414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1   0   0</a:t>
              </a:r>
            </a:p>
          </p:txBody>
        </p:sp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95823C7C-F0E2-71BC-7C4A-202B1221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2171318"/>
              <a:ext cx="2762359" cy="282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5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DE3A22AA-34C3-805A-A46C-C47E345698BA}"/>
              </a:ext>
            </a:extLst>
          </p:cNvPr>
          <p:cNvGrpSpPr/>
          <p:nvPr/>
        </p:nvGrpSpPr>
        <p:grpSpPr>
          <a:xfrm>
            <a:off x="2483768" y="2016234"/>
            <a:ext cx="6230868" cy="4435361"/>
            <a:chOff x="2483768" y="2016234"/>
            <a:chExt cx="6230868" cy="4435361"/>
          </a:xfrm>
        </p:grpSpPr>
        <p:pic>
          <p:nvPicPr>
            <p:cNvPr id="5" name="Картина 4"/>
            <p:cNvPicPr>
              <a:picLocks noChangeAspect="1"/>
            </p:cNvPicPr>
            <p:nvPr/>
          </p:nvPicPr>
          <p:blipFill rotWithShape="1">
            <a:blip r:embed="rId2"/>
            <a:srcRect b="29769"/>
            <a:stretch/>
          </p:blipFill>
          <p:spPr>
            <a:xfrm>
              <a:off x="2483768" y="2924944"/>
              <a:ext cx="3255996" cy="3384376"/>
            </a:xfrm>
            <a:prstGeom prst="rect">
              <a:avLst/>
            </a:prstGeom>
          </p:spPr>
        </p:pic>
        <p:sp>
          <p:nvSpPr>
            <p:cNvPr id="7" name="Текстово поле 6"/>
            <p:cNvSpPr txBox="1"/>
            <p:nvPr/>
          </p:nvSpPr>
          <p:spPr>
            <a:xfrm>
              <a:off x="4793302" y="2924944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0   0   0</a:t>
              </a:r>
            </a:p>
          </p:txBody>
        </p:sp>
        <p:sp>
          <p:nvSpPr>
            <p:cNvPr id="8" name="Текстово поле 7"/>
            <p:cNvSpPr txBox="1"/>
            <p:nvPr/>
          </p:nvSpPr>
          <p:spPr>
            <a:xfrm>
              <a:off x="6300192" y="5805264"/>
              <a:ext cx="2414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 err="1">
                  <a:solidFill>
                    <a:srgbClr val="FF0000"/>
                  </a:solidFill>
                  <a:latin typeface="+mj-lt"/>
                </a:rPr>
                <a:t>пивот</a:t>
              </a:r>
              <a:endParaRPr lang="bg-BG" sz="1800" dirty="0">
                <a:solidFill>
                  <a:srgbClr val="FF0000"/>
                </a:solidFill>
                <a:latin typeface="+mj-lt"/>
              </a:endParaRPr>
            </a:p>
            <a:p>
              <a:pPr algn="ctr"/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ОСТЪР ЗАВОЙ НАЛЯВО</a:t>
              </a:r>
            </a:p>
          </p:txBody>
        </p:sp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A7F94B93-CD8B-4F80-F82C-6F0F615BE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993" y="2016234"/>
              <a:ext cx="2762359" cy="282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852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111134A-83DA-030A-54DC-04E3E013D85E}"/>
              </a:ext>
            </a:extLst>
          </p:cNvPr>
          <p:cNvGrpSpPr/>
          <p:nvPr/>
        </p:nvGrpSpPr>
        <p:grpSpPr>
          <a:xfrm>
            <a:off x="3275856" y="2253880"/>
            <a:ext cx="5514122" cy="4197715"/>
            <a:chOff x="3275856" y="2253880"/>
            <a:chExt cx="5514122" cy="4197715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 rotWithShape="1">
            <a:blip r:embed="rId2"/>
            <a:srcRect b="29769"/>
            <a:stretch/>
          </p:blipFill>
          <p:spPr>
            <a:xfrm flipH="1">
              <a:off x="4355976" y="2924944"/>
              <a:ext cx="3255996" cy="3384376"/>
            </a:xfrm>
            <a:prstGeom prst="rect">
              <a:avLst/>
            </a:prstGeom>
          </p:spPr>
        </p:pic>
        <p:sp>
          <p:nvSpPr>
            <p:cNvPr id="6" name="Текстово поле 5"/>
            <p:cNvSpPr txBox="1"/>
            <p:nvPr/>
          </p:nvSpPr>
          <p:spPr>
            <a:xfrm>
              <a:off x="3929206" y="3140968"/>
              <a:ext cx="13628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5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0   0   0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6224852" y="5805264"/>
              <a:ext cx="25651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1800" dirty="0">
                  <a:solidFill>
                    <a:srgbClr val="FF0000"/>
                  </a:solidFill>
                  <a:latin typeface="+mj-lt"/>
                </a:rPr>
                <a:t>Движение </a:t>
              </a:r>
              <a:r>
                <a:rPr lang="bg-BG" sz="1800" dirty="0" err="1">
                  <a:solidFill>
                    <a:srgbClr val="FF0000"/>
                  </a:solidFill>
                  <a:latin typeface="+mj-lt"/>
                </a:rPr>
                <a:t>пивот</a:t>
              </a:r>
              <a:endParaRPr lang="bg-BG" sz="1800" dirty="0">
                <a:solidFill>
                  <a:srgbClr val="FF0000"/>
                </a:solidFill>
                <a:latin typeface="+mj-lt"/>
              </a:endParaRPr>
            </a:p>
            <a:p>
              <a:pPr algn="ctr"/>
              <a:r>
                <a:rPr lang="bg-BG" sz="1800" dirty="0">
                  <a:solidFill>
                    <a:srgbClr val="0070C0"/>
                  </a:solidFill>
                  <a:latin typeface="+mj-lt"/>
                </a:rPr>
                <a:t>ОСТЪР ЗАВОЙ НАДЯСНО</a:t>
              </a:r>
            </a:p>
          </p:txBody>
        </p:sp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D694CEE1-7E01-7DB7-8D0A-C7FC1C95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2253880"/>
              <a:ext cx="2762359" cy="282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279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408713" cy="720080"/>
          </a:xfrm>
        </p:spPr>
        <p:txBody>
          <a:bodyPr/>
          <a:lstStyle/>
          <a:p>
            <a:r>
              <a:rPr lang="bg-BG" b="1" u="sng" dirty="0"/>
              <a:t>Движение НАПРАВО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7" name="Съединител &quot;права стрелка&quot; 6"/>
          <p:cNvCxnSpPr/>
          <p:nvPr/>
        </p:nvCxnSpPr>
        <p:spPr bwMode="auto">
          <a:xfrm flipV="1">
            <a:off x="2987824" y="4581128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Съединител &quot;права стрелка&quot; 7"/>
          <p:cNvCxnSpPr/>
          <p:nvPr/>
        </p:nvCxnSpPr>
        <p:spPr bwMode="auto">
          <a:xfrm flipV="1">
            <a:off x="7308304" y="4509120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Текстово поле 8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A75C57F-E513-9CA8-3807-7B66ECBB9A4A}"/>
              </a:ext>
            </a:extLst>
          </p:cNvPr>
          <p:cNvSpPr txBox="1"/>
          <p:nvPr/>
        </p:nvSpPr>
        <p:spPr>
          <a:xfrm>
            <a:off x="2822903" y="6284396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3333CC"/>
                </a:solidFill>
                <a:latin typeface="+mj-lt"/>
              </a:rPr>
              <a:t>скорост на левия мотор = скорост на десния мотор</a:t>
            </a:r>
          </a:p>
        </p:txBody>
      </p:sp>
    </p:spTree>
    <p:extLst>
      <p:ext uri="{BB962C8B-B14F-4D97-AF65-F5344CB8AC3E}">
        <p14:creationId xmlns:p14="http://schemas.microsoft.com/office/powerpoint/2010/main" val="276053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408713" cy="720080"/>
          </a:xfrm>
        </p:spPr>
        <p:txBody>
          <a:bodyPr/>
          <a:lstStyle/>
          <a:p>
            <a:r>
              <a:rPr lang="bg-BG" b="1" u="sng" dirty="0"/>
              <a:t>Движение НАЛЯВО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/>
          <p:nvPr/>
        </p:nvCxnSpPr>
        <p:spPr bwMode="auto">
          <a:xfrm flipV="1">
            <a:off x="2987824" y="4725144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/>
          <p:nvPr/>
        </p:nvCxnSpPr>
        <p:spPr bwMode="auto">
          <a:xfrm flipV="1">
            <a:off x="7308304" y="3645024"/>
            <a:ext cx="0" cy="194421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046CF13F-AD24-E4DD-2797-129B80F0047C}"/>
              </a:ext>
            </a:extLst>
          </p:cNvPr>
          <p:cNvSpPr txBox="1"/>
          <p:nvPr/>
        </p:nvSpPr>
        <p:spPr>
          <a:xfrm>
            <a:off x="2822903" y="6284396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3333CC"/>
                </a:solidFill>
                <a:latin typeface="+mj-lt"/>
              </a:rPr>
              <a:t>скорост на левия мотор &lt; скорост на десния мотор</a:t>
            </a:r>
          </a:p>
        </p:txBody>
      </p:sp>
    </p:spTree>
    <p:extLst>
      <p:ext uri="{BB962C8B-B14F-4D97-AF65-F5344CB8AC3E}">
        <p14:creationId xmlns:p14="http://schemas.microsoft.com/office/powerpoint/2010/main" val="424742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624737" cy="720080"/>
          </a:xfrm>
        </p:spPr>
        <p:txBody>
          <a:bodyPr/>
          <a:lstStyle/>
          <a:p>
            <a:r>
              <a:rPr lang="bg-BG" b="1" u="sng" dirty="0"/>
              <a:t>Движение ОСТРО НАЛЯВО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>
            <a:cxnSpLocks/>
          </p:cNvCxnSpPr>
          <p:nvPr/>
        </p:nvCxnSpPr>
        <p:spPr bwMode="auto">
          <a:xfrm flipV="1">
            <a:off x="2987824" y="5229200"/>
            <a:ext cx="0" cy="432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>
            <a:cxnSpLocks/>
          </p:cNvCxnSpPr>
          <p:nvPr/>
        </p:nvCxnSpPr>
        <p:spPr bwMode="auto">
          <a:xfrm flipV="1">
            <a:off x="7308304" y="3356992"/>
            <a:ext cx="0" cy="22322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A3C3C29-E23E-D4B9-2ADB-0849113F2AD7}"/>
              </a:ext>
            </a:extLst>
          </p:cNvPr>
          <p:cNvSpPr txBox="1"/>
          <p:nvPr/>
        </p:nvSpPr>
        <p:spPr>
          <a:xfrm>
            <a:off x="2822903" y="6284396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3333CC"/>
                </a:solidFill>
                <a:latin typeface="+mj-lt"/>
              </a:rPr>
              <a:t>скорост на левия мотор &lt;&lt;&lt; скорост на десния мотор</a:t>
            </a:r>
          </a:p>
        </p:txBody>
      </p:sp>
    </p:spTree>
    <p:extLst>
      <p:ext uri="{BB962C8B-B14F-4D97-AF65-F5344CB8AC3E}">
        <p14:creationId xmlns:p14="http://schemas.microsoft.com/office/powerpoint/2010/main" val="89556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180362" cy="720080"/>
          </a:xfrm>
        </p:spPr>
        <p:txBody>
          <a:bodyPr/>
          <a:lstStyle/>
          <a:p>
            <a:r>
              <a:rPr lang="en-US" b="1" u="sng" dirty="0" err="1"/>
              <a:t>Maqueen</a:t>
            </a:r>
            <a:r>
              <a:rPr lang="en-US" b="1" u="sng" dirty="0"/>
              <a:t> plus robot</a:t>
            </a:r>
            <a:endParaRPr lang="bg-BG" b="1" u="sn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7576" r="9091" b="7576"/>
          <a:stretch/>
        </p:blipFill>
        <p:spPr>
          <a:xfrm rot="10800000">
            <a:off x="3203848" y="2204864"/>
            <a:ext cx="3960440" cy="403244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164288" y="177281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HC-SR04</a:t>
            </a:r>
          </a:p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ultrasonic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" name="Съединител &quot;права стрелка&quot; 6"/>
          <p:cNvCxnSpPr/>
          <p:nvPr/>
        </p:nvCxnSpPr>
        <p:spPr bwMode="auto">
          <a:xfrm flipH="1">
            <a:off x="5724128" y="2060848"/>
            <a:ext cx="144016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2051720" y="173768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Червени</a:t>
            </a:r>
          </a:p>
          <a:p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8" name="Съединител &quot;права стрелка&quot; 7"/>
          <p:cNvCxnSpPr/>
          <p:nvPr/>
        </p:nvCxnSpPr>
        <p:spPr bwMode="auto">
          <a:xfrm>
            <a:off x="3275856" y="2060848"/>
            <a:ext cx="1083688" cy="5760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4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552729" cy="720080"/>
          </a:xfrm>
        </p:spPr>
        <p:txBody>
          <a:bodyPr/>
          <a:lstStyle/>
          <a:p>
            <a:r>
              <a:rPr lang="bg-BG" b="1" u="sng" dirty="0"/>
              <a:t>Движение НАДЯСНО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/>
          <p:nvPr/>
        </p:nvCxnSpPr>
        <p:spPr bwMode="auto">
          <a:xfrm flipV="1">
            <a:off x="2987824" y="3573016"/>
            <a:ext cx="0" cy="20882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/>
          <p:nvPr/>
        </p:nvCxnSpPr>
        <p:spPr bwMode="auto">
          <a:xfrm flipV="1">
            <a:off x="7308304" y="4509120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A3C3C29-E23E-D4B9-2ADB-0849113F2AD7}"/>
              </a:ext>
            </a:extLst>
          </p:cNvPr>
          <p:cNvSpPr txBox="1"/>
          <p:nvPr/>
        </p:nvSpPr>
        <p:spPr>
          <a:xfrm>
            <a:off x="2822903" y="6284396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3333CC"/>
                </a:solidFill>
                <a:latin typeface="+mj-lt"/>
              </a:rPr>
              <a:t>скорост на левия мотор &gt; скорост на десния мотор</a:t>
            </a:r>
          </a:p>
        </p:txBody>
      </p:sp>
    </p:spTree>
    <p:extLst>
      <p:ext uri="{BB962C8B-B14F-4D97-AF65-F5344CB8AC3E}">
        <p14:creationId xmlns:p14="http://schemas.microsoft.com/office/powerpoint/2010/main" val="2963106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696745" cy="720080"/>
          </a:xfrm>
        </p:spPr>
        <p:txBody>
          <a:bodyPr/>
          <a:lstStyle/>
          <a:p>
            <a:r>
              <a:rPr lang="bg-BG" b="1" u="sng" dirty="0"/>
              <a:t>Движение ОСТРО НАДЯСНО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>
            <a:cxnSpLocks/>
          </p:cNvCxnSpPr>
          <p:nvPr/>
        </p:nvCxnSpPr>
        <p:spPr bwMode="auto">
          <a:xfrm flipV="1">
            <a:off x="2987824" y="3284984"/>
            <a:ext cx="0" cy="23762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>
            <a:cxnSpLocks/>
          </p:cNvCxnSpPr>
          <p:nvPr/>
        </p:nvCxnSpPr>
        <p:spPr bwMode="auto">
          <a:xfrm flipV="1">
            <a:off x="7308304" y="5085184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A3C3C29-E23E-D4B9-2ADB-0849113F2AD7}"/>
              </a:ext>
            </a:extLst>
          </p:cNvPr>
          <p:cNvSpPr txBox="1"/>
          <p:nvPr/>
        </p:nvSpPr>
        <p:spPr>
          <a:xfrm>
            <a:off x="2822903" y="6284396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3333CC"/>
                </a:solidFill>
                <a:latin typeface="+mj-lt"/>
              </a:rPr>
              <a:t>скорост на левия мотор &gt;&gt;&gt; скорост на десния мотор</a:t>
            </a:r>
          </a:p>
        </p:txBody>
      </p:sp>
    </p:spTree>
    <p:extLst>
      <p:ext uri="{BB962C8B-B14F-4D97-AF65-F5344CB8AC3E}">
        <p14:creationId xmlns:p14="http://schemas.microsoft.com/office/powerpoint/2010/main" val="601140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480721" cy="720080"/>
          </a:xfrm>
        </p:spPr>
        <p:txBody>
          <a:bodyPr/>
          <a:lstStyle/>
          <a:p>
            <a:r>
              <a:rPr lang="bg-BG" b="1" u="sng" dirty="0" err="1"/>
              <a:t>Пивот</a:t>
            </a:r>
            <a:r>
              <a:rPr lang="bg-BG" b="1" u="sng" dirty="0"/>
              <a:t> завой НАЛЯВО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/>
          <p:nvPr/>
        </p:nvCxnSpPr>
        <p:spPr bwMode="auto">
          <a:xfrm rot="10800000" flipV="1">
            <a:off x="2987824" y="4581128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/>
          <p:nvPr/>
        </p:nvCxnSpPr>
        <p:spPr bwMode="auto">
          <a:xfrm flipV="1">
            <a:off x="7308304" y="4509120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</p:spTree>
    <p:extLst>
      <p:ext uri="{BB962C8B-B14F-4D97-AF65-F5344CB8AC3E}">
        <p14:creationId xmlns:p14="http://schemas.microsoft.com/office/powerpoint/2010/main" val="69842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480721" cy="720080"/>
          </a:xfrm>
        </p:spPr>
        <p:txBody>
          <a:bodyPr/>
          <a:lstStyle/>
          <a:p>
            <a:r>
              <a:rPr lang="bg-BG" b="1" u="sng" dirty="0" err="1"/>
              <a:t>Пивот</a:t>
            </a:r>
            <a:r>
              <a:rPr lang="bg-BG" b="1" u="sng" dirty="0"/>
              <a:t> завой НАДЯСНО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3475502" cy="3697934"/>
          </a:xfrm>
          <a:prstGeom prst="rect">
            <a:avLst/>
          </a:prstGeom>
        </p:spPr>
      </p:pic>
      <p:cxnSp>
        <p:nvCxnSpPr>
          <p:cNvPr id="5" name="Съединител &quot;права стрелка&quot; 4"/>
          <p:cNvCxnSpPr/>
          <p:nvPr/>
        </p:nvCxnSpPr>
        <p:spPr bwMode="auto">
          <a:xfrm flipV="1">
            <a:off x="2987824" y="4581128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Съединител &quot;права стрелка&quot; 5"/>
          <p:cNvCxnSpPr/>
          <p:nvPr/>
        </p:nvCxnSpPr>
        <p:spPr bwMode="auto">
          <a:xfrm rot="10800000" flipV="1">
            <a:off x="7308304" y="4509120"/>
            <a:ext cx="0" cy="10801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Текстово поле 6"/>
          <p:cNvSpPr txBox="1"/>
          <p:nvPr/>
        </p:nvSpPr>
        <p:spPr>
          <a:xfrm>
            <a:off x="2438635" y="58052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Ляв мотор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876256" y="57494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FF0000"/>
                </a:solidFill>
                <a:latin typeface="+mj-lt"/>
              </a:rPr>
              <a:t>Десен мотор</a:t>
            </a:r>
          </a:p>
        </p:txBody>
      </p:sp>
    </p:spTree>
    <p:extLst>
      <p:ext uri="{BB962C8B-B14F-4D97-AF65-F5344CB8AC3E}">
        <p14:creationId xmlns:p14="http://schemas.microsoft.com/office/powerpoint/2010/main" val="172805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035504" y="3068960"/>
            <a:ext cx="61863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31492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865DC-376D-85B1-A23F-0C01048B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5544617" cy="720080"/>
          </a:xfrm>
        </p:spPr>
        <p:txBody>
          <a:bodyPr/>
          <a:lstStyle/>
          <a:p>
            <a:r>
              <a:rPr lang="bg-BG" b="1" u="sng" dirty="0"/>
              <a:t>Задача 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89EE852-F610-5F33-7DED-37977428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160240"/>
          </a:xfrm>
        </p:spPr>
        <p:txBody>
          <a:bodyPr/>
          <a:lstStyle/>
          <a:p>
            <a:r>
              <a:rPr lang="bg-BG" dirty="0"/>
              <a:t>Да се направи проект, който управлява робота и извършва движение по квадрат с размери </a:t>
            </a:r>
            <a:r>
              <a:rPr lang="bg-BG" dirty="0">
                <a:solidFill>
                  <a:srgbClr val="FF0000"/>
                </a:solidFill>
              </a:rPr>
              <a:t>40см х 40см</a:t>
            </a:r>
            <a:r>
              <a:rPr lang="bg-BG" dirty="0"/>
              <a:t>, като се използва движение по </a:t>
            </a:r>
            <a:r>
              <a:rPr lang="bg-BG" dirty="0" err="1"/>
              <a:t>тайминги</a:t>
            </a:r>
            <a:r>
              <a:rPr lang="bg-BG" dirty="0"/>
              <a:t>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C4C26F4-C223-B4AD-AA44-36981B9E6B94}"/>
              </a:ext>
            </a:extLst>
          </p:cNvPr>
          <p:cNvSpPr/>
          <p:nvPr/>
        </p:nvSpPr>
        <p:spPr bwMode="auto">
          <a:xfrm>
            <a:off x="3923928" y="4124672"/>
            <a:ext cx="1656184" cy="1656184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FEC39F-D3F1-40B5-2949-4D04BD439D91}"/>
              </a:ext>
            </a:extLst>
          </p:cNvPr>
          <p:cNvSpPr txBox="1"/>
          <p:nvPr/>
        </p:nvSpPr>
        <p:spPr>
          <a:xfrm>
            <a:off x="5652120" y="476809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rgbClr val="FF0000"/>
                </a:solidFill>
                <a:latin typeface="+mj-lt"/>
              </a:rPr>
              <a:t>40см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2BAE1949-DDDB-3E57-CF32-6795859C8B20}"/>
              </a:ext>
            </a:extLst>
          </p:cNvPr>
          <p:cNvSpPr txBox="1"/>
          <p:nvPr/>
        </p:nvSpPr>
        <p:spPr>
          <a:xfrm>
            <a:off x="4431259" y="58679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rgbClr val="FF0000"/>
                </a:solidFill>
                <a:latin typeface="+mj-lt"/>
              </a:rPr>
              <a:t>40см</a:t>
            </a:r>
          </a:p>
        </p:txBody>
      </p:sp>
    </p:spTree>
    <p:extLst>
      <p:ext uri="{BB962C8B-B14F-4D97-AF65-F5344CB8AC3E}">
        <p14:creationId xmlns:p14="http://schemas.microsoft.com/office/powerpoint/2010/main" val="1477921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988840"/>
            <a:ext cx="7772400" cy="1152128"/>
          </a:xfrm>
        </p:spPr>
        <p:txBody>
          <a:bodyPr/>
          <a:lstStyle/>
          <a:p>
            <a:r>
              <a:rPr lang="bg-BG" dirty="0"/>
              <a:t>Да се направи проект, който </a:t>
            </a:r>
            <a:r>
              <a:rPr lang="bg-BG" dirty="0" smtClean="0"/>
              <a:t>кара робота да се движи по линия.</a:t>
            </a:r>
            <a:endParaRPr lang="bg-BG" dirty="0"/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317865DC-376D-85B1-A23F-0C01048B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5544617" cy="720080"/>
          </a:xfrm>
        </p:spPr>
        <p:txBody>
          <a:bodyPr/>
          <a:lstStyle/>
          <a:p>
            <a:r>
              <a:rPr lang="bg-BG" b="1" u="sng" dirty="0"/>
              <a:t>Задача </a:t>
            </a:r>
            <a:r>
              <a:rPr lang="en-US" b="1" u="sng" dirty="0" smtClean="0"/>
              <a:t>2</a:t>
            </a:r>
            <a:endParaRPr lang="bg-BG" b="1" u="sng" dirty="0"/>
          </a:p>
        </p:txBody>
      </p:sp>
    </p:spTree>
    <p:extLst>
      <p:ext uri="{BB962C8B-B14F-4D97-AF65-F5344CB8AC3E}">
        <p14:creationId xmlns:p14="http://schemas.microsoft.com/office/powerpoint/2010/main" val="500014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0508" r="9937" b="6935"/>
          <a:stretch/>
        </p:blipFill>
        <p:spPr>
          <a:xfrm>
            <a:off x="3059832" y="2420888"/>
            <a:ext cx="3888432" cy="396044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164288" y="1772816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IR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сензори за </a:t>
            </a: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следене на линия</a:t>
            </a:r>
          </a:p>
        </p:txBody>
      </p:sp>
      <p:cxnSp>
        <p:nvCxnSpPr>
          <p:cNvPr id="7" name="Съединител &quot;права стрелка&quot; 6"/>
          <p:cNvCxnSpPr/>
          <p:nvPr/>
        </p:nvCxnSpPr>
        <p:spPr bwMode="auto">
          <a:xfrm flipH="1">
            <a:off x="5436096" y="2060848"/>
            <a:ext cx="1728192" cy="11521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/>
          <p:nvPr/>
        </p:nvCxnSpPr>
        <p:spPr bwMode="auto">
          <a:xfrm flipH="1">
            <a:off x="6516216" y="2132856"/>
            <a:ext cx="648072" cy="18722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Текстово поле 11"/>
          <p:cNvSpPr txBox="1"/>
          <p:nvPr/>
        </p:nvSpPr>
        <p:spPr>
          <a:xfrm>
            <a:off x="1998203" y="186709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WS2812 RGB</a:t>
            </a:r>
          </a:p>
          <a:p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4" name="Съединител &quot;права стрелка&quot; 13"/>
          <p:cNvCxnSpPr>
            <a:stCxn id="12" idx="2"/>
          </p:cNvCxnSpPr>
          <p:nvPr/>
        </p:nvCxnSpPr>
        <p:spPr bwMode="auto">
          <a:xfrm>
            <a:off x="2712501" y="2513430"/>
            <a:ext cx="995403" cy="10595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Текстово поле 14"/>
          <p:cNvSpPr txBox="1"/>
          <p:nvPr/>
        </p:nvSpPr>
        <p:spPr>
          <a:xfrm>
            <a:off x="7342623" y="57332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Ляв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DC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мотор</a:t>
            </a: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1331640" y="573325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Десен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DC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мотор</a:t>
            </a:r>
          </a:p>
        </p:txBody>
      </p:sp>
      <p:cxnSp>
        <p:nvCxnSpPr>
          <p:cNvPr id="18" name="Съединител &quot;права стрелка&quot; 17"/>
          <p:cNvCxnSpPr>
            <a:stCxn id="16" idx="3"/>
          </p:cNvCxnSpPr>
          <p:nvPr/>
        </p:nvCxnSpPr>
        <p:spPr bwMode="auto">
          <a:xfrm flipV="1">
            <a:off x="2967024" y="5445224"/>
            <a:ext cx="596864" cy="472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/>
          <p:nvPr/>
        </p:nvCxnSpPr>
        <p:spPr bwMode="auto">
          <a:xfrm flipH="1" flipV="1">
            <a:off x="6516216" y="5445224"/>
            <a:ext cx="826407" cy="472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00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95004" cy="386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Съединител &quot;права стрелка&quot; 5"/>
          <p:cNvCxnSpPr/>
          <p:nvPr/>
        </p:nvCxnSpPr>
        <p:spPr bwMode="auto">
          <a:xfrm flipH="1">
            <a:off x="7884368" y="1693046"/>
            <a:ext cx="684584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Съединител &quot;права стрелка&quot; 7"/>
          <p:cNvCxnSpPr/>
          <p:nvPr/>
        </p:nvCxnSpPr>
        <p:spPr bwMode="auto">
          <a:xfrm flipV="1">
            <a:off x="5652120" y="5784717"/>
            <a:ext cx="864096" cy="7406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48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76665" cy="720080"/>
          </a:xfrm>
        </p:spPr>
        <p:txBody>
          <a:bodyPr/>
          <a:lstStyle/>
          <a:p>
            <a:r>
              <a:rPr lang="bg-BG" b="1" u="sng" dirty="0" err="1"/>
              <a:t>Светодиоди</a:t>
            </a:r>
            <a:endParaRPr lang="bg-BG" b="1" u="sn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84784"/>
            <a:ext cx="3598961" cy="2699221"/>
          </a:xfrm>
          <a:prstGeom prst="rect">
            <a:avLst/>
          </a:prstGeom>
        </p:spPr>
      </p:pic>
      <p:cxnSp>
        <p:nvCxnSpPr>
          <p:cNvPr id="6" name="Съединител &quot;права стрелка&quot; 5"/>
          <p:cNvCxnSpPr/>
          <p:nvPr/>
        </p:nvCxnSpPr>
        <p:spPr bwMode="auto">
          <a:xfrm>
            <a:off x="5453111" y="3356992"/>
            <a:ext cx="91908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Съединител &quot;права стрелка&quot; 7"/>
          <p:cNvCxnSpPr/>
          <p:nvPr/>
        </p:nvCxnSpPr>
        <p:spPr bwMode="auto">
          <a:xfrm>
            <a:off x="5453111" y="3356992"/>
            <a:ext cx="1423145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01060"/>
            <a:ext cx="3220994" cy="1743964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0" y="4744297"/>
            <a:ext cx="3866667" cy="1790476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6588224" y="530120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Светва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6588223" y="594928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Светва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4" name="Съединител &quot;права стрелка&quot; 13"/>
          <p:cNvCxnSpPr>
            <a:stCxn id="11" idx="1"/>
          </p:cNvCxnSpPr>
          <p:nvPr/>
        </p:nvCxnSpPr>
        <p:spPr bwMode="auto">
          <a:xfrm flipH="1">
            <a:off x="4932040" y="5485874"/>
            <a:ext cx="1656184" cy="247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12" idx="1"/>
          </p:cNvCxnSpPr>
          <p:nvPr/>
        </p:nvCxnSpPr>
        <p:spPr bwMode="auto">
          <a:xfrm flipH="1" flipV="1">
            <a:off x="4860032" y="6056213"/>
            <a:ext cx="1728191" cy="777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Текстово поле 16"/>
          <p:cNvSpPr txBox="1"/>
          <p:nvPr/>
        </p:nvSpPr>
        <p:spPr>
          <a:xfrm>
            <a:off x="2007883" y="402065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Указване на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9" name="Съединител &quot;права стрелка&quot; 18"/>
          <p:cNvCxnSpPr>
            <a:stCxn id="17" idx="0"/>
          </p:cNvCxnSpPr>
          <p:nvPr/>
        </p:nvCxnSpPr>
        <p:spPr bwMode="auto">
          <a:xfrm flipV="1">
            <a:off x="3276820" y="3212976"/>
            <a:ext cx="71044" cy="8076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98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44824"/>
            <a:ext cx="5113178" cy="453650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209670" y="1124744"/>
            <a:ext cx="1956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leds_on_off_1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5336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RGB </a:t>
            </a:r>
            <a:r>
              <a:rPr lang="en-US" b="1" u="sng" dirty="0" err="1"/>
              <a:t>Neopixel</a:t>
            </a:r>
            <a:r>
              <a:rPr lang="en-US" b="1" u="sng" dirty="0"/>
              <a:t> LED</a:t>
            </a:r>
            <a:endParaRPr lang="bg-BG" b="1" u="sn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60848"/>
            <a:ext cx="5005250" cy="4541914"/>
          </a:xfrm>
          <a:prstGeom prst="rect">
            <a:avLst/>
          </a:prstGeom>
        </p:spPr>
      </p:pic>
      <p:cxnSp>
        <p:nvCxnSpPr>
          <p:cNvPr id="8" name="Съединител &quot;права стрелка&quot; 7"/>
          <p:cNvCxnSpPr/>
          <p:nvPr/>
        </p:nvCxnSpPr>
        <p:spPr bwMode="auto">
          <a:xfrm>
            <a:off x="3275856" y="2708920"/>
            <a:ext cx="864096" cy="11521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/>
          <p:nvPr/>
        </p:nvCxnSpPr>
        <p:spPr bwMode="auto">
          <a:xfrm>
            <a:off x="3275856" y="2708920"/>
            <a:ext cx="3384376" cy="108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/>
          <p:nvPr/>
        </p:nvCxnSpPr>
        <p:spPr bwMode="auto">
          <a:xfrm>
            <a:off x="3275856" y="2708920"/>
            <a:ext cx="3240360" cy="2736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/>
          <p:nvPr/>
        </p:nvCxnSpPr>
        <p:spPr bwMode="auto">
          <a:xfrm>
            <a:off x="3275856" y="2708920"/>
            <a:ext cx="1080120" cy="2736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Текстово поле 14"/>
          <p:cNvSpPr txBox="1"/>
          <p:nvPr/>
        </p:nvSpPr>
        <p:spPr>
          <a:xfrm>
            <a:off x="6660232" y="206684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+mj-lt"/>
              </a:rPr>
              <a:t>Neopixel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>
                <a:solidFill>
                  <a:srgbClr val="00B050"/>
                </a:solidFill>
                <a:latin typeface="+mj-lt"/>
              </a:rPr>
              <a:t>пин 15</a:t>
            </a:r>
          </a:p>
        </p:txBody>
      </p:sp>
      <p:cxnSp>
        <p:nvCxnSpPr>
          <p:cNvPr id="17" name="Съединител &quot;права стрелка&quot; 16"/>
          <p:cNvCxnSpPr>
            <a:stCxn id="15" idx="2"/>
          </p:cNvCxnSpPr>
          <p:nvPr/>
        </p:nvCxnSpPr>
        <p:spPr bwMode="auto">
          <a:xfrm flipH="1">
            <a:off x="6804248" y="2436181"/>
            <a:ext cx="631998" cy="13528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Текстово поле 17"/>
          <p:cNvSpPr txBox="1"/>
          <p:nvPr/>
        </p:nvSpPr>
        <p:spPr>
          <a:xfrm>
            <a:off x="7271072" y="3604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 0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7309845" y="53012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 1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2987824" y="53012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 2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2969033" y="3604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 3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131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43694"/>
            <a:ext cx="4693020" cy="304673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6267902" y="2163917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брой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7" name="Съединител &quot;права стрелка&quot; 6"/>
          <p:cNvCxnSpPr/>
          <p:nvPr/>
        </p:nvCxnSpPr>
        <p:spPr bwMode="auto">
          <a:xfrm flipH="1">
            <a:off x="4211960" y="2397365"/>
            <a:ext cx="1944216" cy="3744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Текстово поле 7"/>
          <p:cNvSpPr txBox="1"/>
          <p:nvPr/>
        </p:nvSpPr>
        <p:spPr>
          <a:xfrm>
            <a:off x="6228184" y="2847572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яркост на светене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10" name="Съединител &quot;права стрелка&quot; 9"/>
          <p:cNvCxnSpPr>
            <a:stCxn id="8" idx="1"/>
          </p:cNvCxnSpPr>
          <p:nvPr/>
        </p:nvCxnSpPr>
        <p:spPr bwMode="auto">
          <a:xfrm flipH="1">
            <a:off x="4860032" y="3032238"/>
            <a:ext cx="1368152" cy="2955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Текстово поле 10"/>
          <p:cNvSpPr txBox="1"/>
          <p:nvPr/>
        </p:nvSpPr>
        <p:spPr>
          <a:xfrm>
            <a:off x="6228184" y="354840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Изгася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3" name="Съединител &quot;права стрелка&quot; 12"/>
          <p:cNvCxnSpPr>
            <a:stCxn id="11" idx="1"/>
          </p:cNvCxnSpPr>
          <p:nvPr/>
        </p:nvCxnSpPr>
        <p:spPr bwMode="auto">
          <a:xfrm flipH="1">
            <a:off x="4139952" y="3733075"/>
            <a:ext cx="2088232" cy="2438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Текстово поле 13"/>
          <p:cNvSpPr txBox="1"/>
          <p:nvPr/>
        </p:nvSpPr>
        <p:spPr>
          <a:xfrm>
            <a:off x="6289122" y="414908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Светва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 </a:t>
            </a:r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в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определен цвят</a:t>
            </a:r>
          </a:p>
        </p:txBody>
      </p:sp>
      <p:cxnSp>
        <p:nvCxnSpPr>
          <p:cNvPr id="16" name="Съединител &quot;права стрелка&quot; 15"/>
          <p:cNvCxnSpPr/>
          <p:nvPr/>
        </p:nvCxnSpPr>
        <p:spPr bwMode="auto">
          <a:xfrm flipH="1" flipV="1">
            <a:off x="5776688" y="4552614"/>
            <a:ext cx="512434" cy="144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Текстово поле 16"/>
          <p:cNvSpPr txBox="1"/>
          <p:nvPr/>
        </p:nvSpPr>
        <p:spPr>
          <a:xfrm>
            <a:off x="5873234" y="4884867"/>
            <a:ext cx="281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определени стойности на основните цветове</a:t>
            </a:r>
          </a:p>
        </p:txBody>
      </p:sp>
      <p:cxnSp>
        <p:nvCxnSpPr>
          <p:cNvPr id="19" name="Съединител &quot;права стрелка&quot; 18"/>
          <p:cNvCxnSpPr/>
          <p:nvPr/>
        </p:nvCxnSpPr>
        <p:spPr bwMode="auto">
          <a:xfrm flipH="1" flipV="1">
            <a:off x="4924630" y="5085184"/>
            <a:ext cx="948604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39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"/>
</p:tagLst>
</file>

<file path=ppt/theme/theme1.xml><?xml version="1.0" encoding="utf-8"?>
<a:theme xmlns:a="http://schemas.openxmlformats.org/drawingml/2006/main" name="anchev_2017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anchev_2017</Template>
  <TotalTime>1772</TotalTime>
  <Words>455</Words>
  <Application>Microsoft Office PowerPoint</Application>
  <PresentationFormat>Презентация на цял екран (4:3)</PresentationFormat>
  <Paragraphs>117</Paragraphs>
  <Slides>36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0" baseType="lpstr">
      <vt:lpstr>Arial Narrow</vt:lpstr>
      <vt:lpstr>Tahoma</vt:lpstr>
      <vt:lpstr>Times New Roman</vt:lpstr>
      <vt:lpstr>anchev_2017</vt:lpstr>
      <vt:lpstr>Презентация на PowerPoint</vt:lpstr>
      <vt:lpstr>Карта на пиновете</vt:lpstr>
      <vt:lpstr>Maqueen plus robot</vt:lpstr>
      <vt:lpstr>Презентация на PowerPoint</vt:lpstr>
      <vt:lpstr>Презентация на PowerPoint</vt:lpstr>
      <vt:lpstr>Светодиоди</vt:lpstr>
      <vt:lpstr>Презентация на PowerPoint</vt:lpstr>
      <vt:lpstr>RGB Neopixel LED</vt:lpstr>
      <vt:lpstr>Презентация на PowerPoint</vt:lpstr>
      <vt:lpstr>Управление на мотори</vt:lpstr>
      <vt:lpstr>Движение по тайминги</vt:lpstr>
      <vt:lpstr>IR сензори за линия</vt:lpstr>
      <vt:lpstr>Презентация на PowerPoint</vt:lpstr>
      <vt:lpstr>Презентация на PowerPoint</vt:lpstr>
      <vt:lpstr>Презентация на PowerPoint</vt:lpstr>
      <vt:lpstr>HC-SR04 ултразвуков сензор</vt:lpstr>
      <vt:lpstr>Презентация на PowerPoint</vt:lpstr>
      <vt:lpstr>Linefollower</vt:lpstr>
      <vt:lpstr>Презентация на PowerPoint</vt:lpstr>
      <vt:lpstr>Възможни варианти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Движение НАПРАВО</vt:lpstr>
      <vt:lpstr>Движение НАЛЯВО</vt:lpstr>
      <vt:lpstr>Движение ОСТРО НАЛЯВО</vt:lpstr>
      <vt:lpstr>Движение НАДЯСНО</vt:lpstr>
      <vt:lpstr>Движение ОСТРО НАДЯСНО</vt:lpstr>
      <vt:lpstr>Пивот завой НАЛЯВО</vt:lpstr>
      <vt:lpstr>Пивот завой НАДЯСНО</vt:lpstr>
      <vt:lpstr>Презентация на PowerPoint</vt:lpstr>
      <vt:lpstr>Задача 1</vt:lpstr>
      <vt:lpstr>Задача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anchevab</dc:creator>
  <cp:lastModifiedBy>Антон Б. Анчев</cp:lastModifiedBy>
  <cp:revision>263</cp:revision>
  <cp:lastPrinted>1601-01-01T00:00:00Z</cp:lastPrinted>
  <dcterms:created xsi:type="dcterms:W3CDTF">2018-06-24T14:58:01Z</dcterms:created>
  <dcterms:modified xsi:type="dcterms:W3CDTF">2022-08-21T09:57:27Z</dcterms:modified>
</cp:coreProperties>
</file>