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2" r:id="rId4"/>
    <p:sldId id="273" r:id="rId5"/>
    <p:sldId id="277" r:id="rId6"/>
    <p:sldId id="270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66"/>
    <a:srgbClr val="FF0000"/>
    <a:srgbClr val="3333CC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 autoAdjust="0"/>
    <p:restoredTop sz="94647" autoAdjust="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Първа презентация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D1A1CA8-B54E-4CB1-8F48-5994E0EDE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7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DF09A16-A745-4353-B04E-21E85DAB6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</p:grpSp>
      </p:grpSp>
      <p:sp>
        <p:nvSpPr>
          <p:cNvPr id="3893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8933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2073695" y="41148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bg-BG"/>
              <a:t>Щракнете за редакция стил подзагл. обр.</a:t>
            </a:r>
            <a:endParaRPr 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851920" y="62373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" name="Картина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8" y="2145783"/>
            <a:ext cx="1442114" cy="14460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Картина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62" y="3270110"/>
            <a:ext cx="569787" cy="237794"/>
          </a:xfrm>
          <a:prstGeom prst="rect">
            <a:avLst/>
          </a:prstGeom>
        </p:spPr>
      </p:pic>
      <p:pic>
        <p:nvPicPr>
          <p:cNvPr id="26" name="Картина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1541">
            <a:off x="117806" y="423391"/>
            <a:ext cx="11557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Картина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6" y="764704"/>
            <a:ext cx="1112837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Картина 2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022" y="5546080"/>
            <a:ext cx="1389141" cy="1147094"/>
          </a:xfrm>
          <a:prstGeom prst="rect">
            <a:avLst/>
          </a:prstGeom>
        </p:spPr>
      </p:pic>
      <p:pic>
        <p:nvPicPr>
          <p:cNvPr id="28" name="Картина 2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1710"/>
            <a:ext cx="4032448" cy="11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2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525" y="457200"/>
            <a:ext cx="2058988" cy="56388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29325" cy="563880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14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Заглавие, графична колекция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bg-BG" noProof="0"/>
              <a:t>Щракнете върху иконата, за да добавите графична колекция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лави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bg-BG" noProof="0"/>
              <a:t>Щракнете върху иконата, за да добавите таблица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Заглавие, 2 съдържания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Картина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68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946801" cy="72008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4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485" y="358615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485" y="17728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39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727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5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Картина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67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5" name="Картина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11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98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2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9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23813" y="-141288"/>
            <a:ext cx="9167813" cy="6999288"/>
            <a:chOff x="-15" y="-89"/>
            <a:chExt cx="5775" cy="4409"/>
          </a:xfrm>
        </p:grpSpPr>
        <p:sp>
          <p:nvSpPr>
            <p:cNvPr id="1032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1033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6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037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grpSp>
            <p:nvGrpSpPr>
              <p:cNvPr id="1038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9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0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1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2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3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4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5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6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7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</p:grpSp>
        </p:grpSp>
        <p:sp>
          <p:nvSpPr>
            <p:cNvPr id="1035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</p:grpSp>
      <p:sp>
        <p:nvSpPr>
          <p:cNvPr id="3790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Редакт. стил загл. образец</a:t>
            </a:r>
            <a:endParaRPr lang="en-US" altLang="bg-BG"/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5656" y="1956593"/>
            <a:ext cx="756787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 altLang="bg-BG"/>
              <a:t>Второ ниво</a:t>
            </a:r>
          </a:p>
          <a:p>
            <a:pPr lvl="2"/>
            <a:r>
              <a:rPr lang="bg-BG" altLang="bg-BG"/>
              <a:t>Трето ниво</a:t>
            </a:r>
          </a:p>
          <a:p>
            <a:pPr lvl="3"/>
            <a:r>
              <a:rPr lang="bg-BG" altLang="bg-BG"/>
              <a:t>Четвърто ниво</a:t>
            </a:r>
          </a:p>
          <a:p>
            <a:pPr lvl="4"/>
            <a:r>
              <a:rPr lang="bg-BG" altLang="bg-BG"/>
              <a:t>Пето ниво</a:t>
            </a:r>
            <a:endParaRPr lang="en-US" altLang="bg-BG"/>
          </a:p>
        </p:txBody>
      </p:sp>
      <p:sp>
        <p:nvSpPr>
          <p:cNvPr id="37910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" y="2514600"/>
            <a:ext cx="669925" cy="2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3186"/>
            <a:ext cx="849281" cy="8515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5" name="Картина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" y="6034852"/>
            <a:ext cx="1097836" cy="725989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3" y="1708474"/>
            <a:ext cx="807338" cy="6652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926961" y="1988840"/>
            <a:ext cx="721704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5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Роботика и компютърно</a:t>
            </a:r>
          </a:p>
          <a:p>
            <a:pPr algn="ctr"/>
            <a:r>
              <a:rPr lang="bg-BG" sz="5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моделиране с </a:t>
            </a:r>
            <a:r>
              <a:rPr lang="en-US" sz="5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MicroBit</a:t>
            </a:r>
            <a:endParaRPr lang="bg-BG" sz="5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861048"/>
            <a:ext cx="2883658" cy="288365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Карта на пиновете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700808"/>
            <a:ext cx="2592906" cy="50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58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Maqueen</a:t>
            </a:r>
            <a:r>
              <a:rPr lang="en-US" b="1" u="sng" dirty="0"/>
              <a:t> plus robot</a:t>
            </a:r>
            <a:endParaRPr lang="bg-BG" b="1" u="sn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7576" r="9091" b="7576"/>
          <a:stretch/>
        </p:blipFill>
        <p:spPr>
          <a:xfrm rot="10800000">
            <a:off x="3203848" y="2204864"/>
            <a:ext cx="3960440" cy="4032448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7164288" y="1772816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HC-SR04</a:t>
            </a:r>
          </a:p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ultrasonic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" name="Съединител &quot;права стрелка&quot; 6"/>
          <p:cNvCxnSpPr/>
          <p:nvPr/>
        </p:nvCxnSpPr>
        <p:spPr bwMode="auto">
          <a:xfrm flipH="1">
            <a:off x="5724128" y="2060848"/>
            <a:ext cx="1440160" cy="5040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Текстово поле 5"/>
          <p:cNvSpPr txBox="1"/>
          <p:nvPr/>
        </p:nvSpPr>
        <p:spPr>
          <a:xfrm>
            <a:off x="2051720" y="173768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Червени</a:t>
            </a:r>
          </a:p>
          <a:p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8" name="Съединител &quot;права стрелка&quot; 7"/>
          <p:cNvCxnSpPr/>
          <p:nvPr/>
        </p:nvCxnSpPr>
        <p:spPr bwMode="auto">
          <a:xfrm>
            <a:off x="3275856" y="2060848"/>
            <a:ext cx="1083688" cy="5760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47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t="10508" r="9937" b="6935"/>
          <a:stretch/>
        </p:blipFill>
        <p:spPr>
          <a:xfrm>
            <a:off x="3059832" y="2420888"/>
            <a:ext cx="3888432" cy="3960440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7164288" y="1772816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IR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сензори за </a:t>
            </a:r>
          </a:p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следене на линия</a:t>
            </a:r>
          </a:p>
        </p:txBody>
      </p:sp>
      <p:cxnSp>
        <p:nvCxnSpPr>
          <p:cNvPr id="7" name="Съединител &quot;права стрелка&quot; 6"/>
          <p:cNvCxnSpPr/>
          <p:nvPr/>
        </p:nvCxnSpPr>
        <p:spPr bwMode="auto">
          <a:xfrm flipH="1">
            <a:off x="5436096" y="2060848"/>
            <a:ext cx="1728192" cy="11521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/>
          <p:nvPr/>
        </p:nvCxnSpPr>
        <p:spPr bwMode="auto">
          <a:xfrm flipH="1">
            <a:off x="6516216" y="2132856"/>
            <a:ext cx="648072" cy="18722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Текстово поле 11"/>
          <p:cNvSpPr txBox="1"/>
          <p:nvPr/>
        </p:nvSpPr>
        <p:spPr>
          <a:xfrm>
            <a:off x="1998203" y="186709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WS2812 RGB</a:t>
            </a:r>
          </a:p>
          <a:p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4" name="Съединител &quot;права стрелка&quot; 13"/>
          <p:cNvCxnSpPr>
            <a:stCxn id="12" idx="2"/>
          </p:cNvCxnSpPr>
          <p:nvPr/>
        </p:nvCxnSpPr>
        <p:spPr bwMode="auto">
          <a:xfrm>
            <a:off x="2712501" y="2513430"/>
            <a:ext cx="995403" cy="10595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Текстово поле 14"/>
          <p:cNvSpPr txBox="1"/>
          <p:nvPr/>
        </p:nvSpPr>
        <p:spPr>
          <a:xfrm>
            <a:off x="7342623" y="573325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Ляв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DC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мотор</a:t>
            </a: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1331640" y="573325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Десен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DC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мотор</a:t>
            </a:r>
          </a:p>
        </p:txBody>
      </p:sp>
      <p:cxnSp>
        <p:nvCxnSpPr>
          <p:cNvPr id="18" name="Съединител &quot;права стрелка&quot; 17"/>
          <p:cNvCxnSpPr>
            <a:stCxn id="16" idx="3"/>
          </p:cNvCxnSpPr>
          <p:nvPr/>
        </p:nvCxnSpPr>
        <p:spPr bwMode="auto">
          <a:xfrm flipV="1">
            <a:off x="2967024" y="5445224"/>
            <a:ext cx="596864" cy="472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/>
          <p:nvPr/>
        </p:nvCxnSpPr>
        <p:spPr bwMode="auto">
          <a:xfrm flipH="1" flipV="1">
            <a:off x="6516216" y="5445224"/>
            <a:ext cx="826407" cy="472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00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03649" y="692696"/>
            <a:ext cx="7740351" cy="720080"/>
          </a:xfrm>
        </p:spPr>
        <p:txBody>
          <a:bodyPr/>
          <a:lstStyle/>
          <a:p>
            <a:r>
              <a:rPr lang="bg-BG" b="1" u="sng" dirty="0" smtClean="0"/>
              <a:t>Смесено управление на процеси</a:t>
            </a:r>
            <a:endParaRPr lang="bg-BG" b="1" u="sng" dirty="0"/>
          </a:p>
        </p:txBody>
      </p:sp>
      <p:sp>
        <p:nvSpPr>
          <p:cNvPr id="4" name="Ромб 3"/>
          <p:cNvSpPr/>
          <p:nvPr/>
        </p:nvSpPr>
        <p:spPr bwMode="auto">
          <a:xfrm>
            <a:off x="2843808" y="1700807"/>
            <a:ext cx="2520280" cy="1584176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475474" y="2262062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Условие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2411759" y="3874473"/>
            <a:ext cx="338437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462530" y="4003680"/>
            <a:ext cx="333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Управление на процес 1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9" name="Съединител &quot;права стрелка&quot; 8"/>
          <p:cNvCxnSpPr>
            <a:stCxn id="4" idx="2"/>
            <a:endCxn id="6" idx="0"/>
          </p:cNvCxnSpPr>
          <p:nvPr/>
        </p:nvCxnSpPr>
        <p:spPr bwMode="auto">
          <a:xfrm flipH="1">
            <a:off x="4103947" y="3284983"/>
            <a:ext cx="1" cy="589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авоъгълник 9"/>
          <p:cNvSpPr/>
          <p:nvPr/>
        </p:nvSpPr>
        <p:spPr bwMode="auto">
          <a:xfrm>
            <a:off x="5004048" y="5517232"/>
            <a:ext cx="338437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5054819" y="5646439"/>
            <a:ext cx="333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Управление на процес 2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13" name="Съединител с чупка 12"/>
          <p:cNvCxnSpPr>
            <a:stCxn id="4" idx="3"/>
            <a:endCxn id="10" idx="0"/>
          </p:cNvCxnSpPr>
          <p:nvPr/>
        </p:nvCxnSpPr>
        <p:spPr bwMode="auto">
          <a:xfrm>
            <a:off x="5364088" y="2492895"/>
            <a:ext cx="1332148" cy="3024337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Съединител с чупка 14"/>
          <p:cNvCxnSpPr>
            <a:stCxn id="10" idx="1"/>
            <a:endCxn id="4" idx="1"/>
          </p:cNvCxnSpPr>
          <p:nvPr/>
        </p:nvCxnSpPr>
        <p:spPr bwMode="auto">
          <a:xfrm rot="10800000">
            <a:off x="2843808" y="2492896"/>
            <a:ext cx="2160240" cy="3384377"/>
          </a:xfrm>
          <a:prstGeom prst="bentConnector3">
            <a:avLst>
              <a:gd name="adj1" fmla="val 147267"/>
            </a:avLst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Съединител с чупка 17"/>
          <p:cNvCxnSpPr>
            <a:stCxn id="6" idx="1"/>
            <a:endCxn id="4" idx="1"/>
          </p:cNvCxnSpPr>
          <p:nvPr/>
        </p:nvCxnSpPr>
        <p:spPr bwMode="auto">
          <a:xfrm rot="10800000" flipH="1">
            <a:off x="2411758" y="2492895"/>
            <a:ext cx="432049" cy="1741618"/>
          </a:xfrm>
          <a:prstGeom prst="bentConnector3">
            <a:avLst>
              <a:gd name="adj1" fmla="val -52911"/>
            </a:avLst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Текстово поле 18"/>
          <p:cNvSpPr txBox="1"/>
          <p:nvPr/>
        </p:nvSpPr>
        <p:spPr>
          <a:xfrm>
            <a:off x="4152926" y="334785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 smtClean="0">
                <a:solidFill>
                  <a:srgbClr val="00B050"/>
                </a:solidFill>
                <a:latin typeface="+mj-lt"/>
              </a:rPr>
              <a:t>да</a:t>
            </a:r>
            <a:endParaRPr lang="bg-BG" sz="18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5482591" y="202019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 smtClean="0">
                <a:solidFill>
                  <a:srgbClr val="00B050"/>
                </a:solidFill>
                <a:latin typeface="+mj-lt"/>
              </a:rPr>
              <a:t>не</a:t>
            </a:r>
            <a:endParaRPr lang="bg-BG" sz="180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740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035504" y="3068960"/>
            <a:ext cx="61863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УПРАЖНЕНИЕ</a:t>
            </a:r>
          </a:p>
        </p:txBody>
      </p:sp>
    </p:spTree>
    <p:extLst>
      <p:ext uri="{BB962C8B-B14F-4D97-AF65-F5344CB8AC3E}">
        <p14:creationId xmlns:p14="http://schemas.microsoft.com/office/powerpoint/2010/main" val="2314929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 smtClean="0"/>
              <a:t>Задача 1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bg-BG" dirty="0" smtClean="0"/>
              <a:t>Да се направи проект, който включва робот </a:t>
            </a:r>
            <a:r>
              <a:rPr lang="en-US" dirty="0" err="1" smtClean="0">
                <a:solidFill>
                  <a:srgbClr val="FF0000"/>
                </a:solidFill>
              </a:rPr>
              <a:t>Maqueen</a:t>
            </a:r>
            <a:r>
              <a:rPr lang="en-US" dirty="0" smtClean="0">
                <a:solidFill>
                  <a:srgbClr val="FF0000"/>
                </a:solidFill>
              </a:rPr>
              <a:t> Plus</a:t>
            </a:r>
            <a:r>
              <a:rPr lang="bg-BG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MicroIO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bg-BG" dirty="0" err="1" smtClean="0"/>
              <a:t>шийлд</a:t>
            </a:r>
            <a:r>
              <a:rPr lang="en-US" dirty="0" smtClean="0"/>
              <a:t> </a:t>
            </a:r>
            <a:r>
              <a:rPr lang="bg-BG" dirty="0" smtClean="0"/>
              <a:t>и бариера управлявана от сервомотор </a:t>
            </a:r>
            <a:r>
              <a:rPr lang="en-US" dirty="0" smtClean="0"/>
              <a:t>SG90;</a:t>
            </a:r>
          </a:p>
          <a:p>
            <a:r>
              <a:rPr lang="bg-BG" dirty="0" smtClean="0"/>
              <a:t>Вдигането и свалянето на бариерата да става ръчно от бутон А и </a:t>
            </a:r>
            <a:r>
              <a:rPr lang="en-US" dirty="0" smtClean="0"/>
              <a:t>B </a:t>
            </a:r>
            <a:r>
              <a:rPr lang="bg-BG" dirty="0" smtClean="0"/>
              <a:t>на </a:t>
            </a:r>
            <a:r>
              <a:rPr lang="en-US" dirty="0" err="1" smtClean="0"/>
              <a:t>MicroBit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en-US" dirty="0" err="1" smtClean="0"/>
              <a:t>MicroIO</a:t>
            </a:r>
            <a:r>
              <a:rPr lang="en-US" dirty="0" smtClean="0"/>
              <a:t> </a:t>
            </a:r>
            <a:r>
              <a:rPr lang="bg-BG" dirty="0" err="1" smtClean="0"/>
              <a:t>шийлд</a:t>
            </a:r>
            <a:r>
              <a:rPr lang="bg-BG" dirty="0" smtClean="0"/>
              <a:t>;</a:t>
            </a:r>
          </a:p>
          <a:p>
            <a:r>
              <a:rPr lang="bg-BG" dirty="0" smtClean="0"/>
              <a:t>Робота да се движи по линията и ако бариерата е свалена да спре движението, докато не се вдигне;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2802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 smtClean="0"/>
              <a:t>Задача 2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направи</a:t>
            </a:r>
            <a:r>
              <a:rPr lang="ru-RU" dirty="0"/>
              <a:t> проект, който </a:t>
            </a:r>
            <a:r>
              <a:rPr lang="ru-RU" dirty="0" err="1"/>
              <a:t>включва</a:t>
            </a:r>
            <a:r>
              <a:rPr lang="ru-RU" dirty="0"/>
              <a:t> робот </a:t>
            </a:r>
            <a:r>
              <a:rPr lang="ru-RU" dirty="0" err="1"/>
              <a:t>Maqueen</a:t>
            </a:r>
            <a:r>
              <a:rPr lang="ru-RU" dirty="0"/>
              <a:t> </a:t>
            </a:r>
            <a:r>
              <a:rPr lang="ru-RU" dirty="0" err="1"/>
              <a:t>Plus</a:t>
            </a:r>
            <a:r>
              <a:rPr lang="ru-RU" dirty="0"/>
              <a:t>, </a:t>
            </a:r>
            <a:r>
              <a:rPr lang="ru-RU" dirty="0" err="1"/>
              <a:t>MicroIO</a:t>
            </a:r>
            <a:r>
              <a:rPr lang="ru-RU" dirty="0"/>
              <a:t> </a:t>
            </a:r>
            <a:r>
              <a:rPr lang="ru-RU" dirty="0" err="1"/>
              <a:t>шийлд</a:t>
            </a:r>
            <a:r>
              <a:rPr lang="ru-RU" dirty="0"/>
              <a:t> и </a:t>
            </a:r>
            <a:r>
              <a:rPr lang="ru-RU" dirty="0" err="1"/>
              <a:t>бариера</a:t>
            </a:r>
            <a:r>
              <a:rPr lang="ru-RU" dirty="0"/>
              <a:t> </a:t>
            </a:r>
            <a:r>
              <a:rPr lang="ru-RU" dirty="0" err="1"/>
              <a:t>управлявана</a:t>
            </a:r>
            <a:r>
              <a:rPr lang="ru-RU" dirty="0"/>
              <a:t> от сервомотор SG90;</a:t>
            </a:r>
          </a:p>
          <a:p>
            <a:r>
              <a:rPr lang="ru-RU" dirty="0" err="1" smtClean="0"/>
              <a:t>Вдигането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бариерата</a:t>
            </a:r>
            <a:r>
              <a:rPr lang="ru-RU" dirty="0"/>
              <a:t> да става </a:t>
            </a:r>
            <a:r>
              <a:rPr lang="ru-RU" dirty="0" err="1"/>
              <a:t>ръчно</a:t>
            </a:r>
            <a:r>
              <a:rPr lang="ru-RU" dirty="0"/>
              <a:t> от бутон А </a:t>
            </a:r>
            <a:r>
              <a:rPr lang="ru-RU" dirty="0" smtClean="0"/>
              <a:t>на </a:t>
            </a:r>
            <a:r>
              <a:rPr lang="ru-RU" dirty="0" err="1"/>
              <a:t>MicroBit</a:t>
            </a:r>
            <a:r>
              <a:rPr lang="ru-RU" dirty="0"/>
              <a:t> на </a:t>
            </a:r>
            <a:r>
              <a:rPr lang="ru-RU" dirty="0" err="1"/>
              <a:t>MicroIO</a:t>
            </a:r>
            <a:r>
              <a:rPr lang="ru-RU" dirty="0"/>
              <a:t> </a:t>
            </a:r>
            <a:r>
              <a:rPr lang="ru-RU" dirty="0" err="1" smtClean="0"/>
              <a:t>шийлд</a:t>
            </a:r>
            <a:r>
              <a:rPr lang="ru-RU" dirty="0" smtClean="0"/>
              <a:t>, а </a:t>
            </a:r>
            <a:r>
              <a:rPr lang="ru-RU" dirty="0" err="1" smtClean="0"/>
              <a:t>свалянето</a:t>
            </a:r>
            <a:r>
              <a:rPr lang="ru-RU" dirty="0" smtClean="0"/>
              <a:t> да става автоматично след 4 </a:t>
            </a:r>
            <a:r>
              <a:rPr lang="ru-RU" dirty="0" err="1" smtClean="0"/>
              <a:t>секунди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Робота да се </a:t>
            </a:r>
            <a:r>
              <a:rPr lang="ru-RU" dirty="0" err="1"/>
              <a:t>движи</a:t>
            </a:r>
            <a:r>
              <a:rPr lang="ru-RU" dirty="0"/>
              <a:t> по </a:t>
            </a:r>
            <a:r>
              <a:rPr lang="ru-RU" dirty="0" err="1"/>
              <a:t>линията</a:t>
            </a:r>
            <a:r>
              <a:rPr lang="ru-RU" dirty="0"/>
              <a:t> и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бариерата</a:t>
            </a:r>
            <a:r>
              <a:rPr lang="ru-RU" dirty="0"/>
              <a:t> е свалена да </a:t>
            </a:r>
            <a:r>
              <a:rPr lang="ru-RU" dirty="0" err="1" smtClean="0"/>
              <a:t>спре</a:t>
            </a:r>
            <a:r>
              <a:rPr lang="ru-RU" dirty="0" smtClean="0"/>
              <a:t> </a:t>
            </a:r>
            <a:r>
              <a:rPr lang="ru-RU" dirty="0" err="1" smtClean="0"/>
              <a:t>движението</a:t>
            </a:r>
            <a:r>
              <a:rPr lang="ru-RU" dirty="0" smtClean="0"/>
              <a:t>, </a:t>
            </a:r>
            <a:r>
              <a:rPr lang="ru-RU" dirty="0" err="1"/>
              <a:t>докато</a:t>
            </a:r>
            <a:r>
              <a:rPr lang="ru-RU" dirty="0"/>
              <a:t> не се </a:t>
            </a:r>
            <a:r>
              <a:rPr lang="ru-RU" dirty="0" err="1"/>
              <a:t>вдигне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966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 smtClean="0"/>
              <a:t>Задача 3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ru-RU" sz="2900" dirty="0"/>
              <a:t>Да се </a:t>
            </a:r>
            <a:r>
              <a:rPr lang="ru-RU" sz="2900" dirty="0" err="1"/>
              <a:t>направи</a:t>
            </a:r>
            <a:r>
              <a:rPr lang="ru-RU" sz="2900" dirty="0"/>
              <a:t> проект, който </a:t>
            </a:r>
            <a:r>
              <a:rPr lang="ru-RU" sz="2900" dirty="0" err="1"/>
              <a:t>включва</a:t>
            </a:r>
            <a:r>
              <a:rPr lang="ru-RU" sz="2900" dirty="0"/>
              <a:t> робот </a:t>
            </a:r>
            <a:r>
              <a:rPr lang="ru-RU" sz="2900" dirty="0" err="1"/>
              <a:t>Maqueen</a:t>
            </a:r>
            <a:r>
              <a:rPr lang="ru-RU" sz="2900" dirty="0"/>
              <a:t> </a:t>
            </a:r>
            <a:r>
              <a:rPr lang="ru-RU" sz="2900" dirty="0" err="1"/>
              <a:t>Plus</a:t>
            </a:r>
            <a:r>
              <a:rPr lang="ru-RU" sz="2900" dirty="0"/>
              <a:t>, </a:t>
            </a:r>
            <a:r>
              <a:rPr lang="bg-BG" sz="2900" dirty="0" smtClean="0"/>
              <a:t>аналогов </a:t>
            </a:r>
            <a:r>
              <a:rPr lang="ru-RU" sz="2900" dirty="0" err="1" smtClean="0"/>
              <a:t>ултразвуков</a:t>
            </a:r>
            <a:r>
              <a:rPr lang="ru-RU" sz="2900" dirty="0" smtClean="0"/>
              <a:t> </a:t>
            </a:r>
            <a:r>
              <a:rPr lang="ru-RU" sz="2900" dirty="0" err="1" smtClean="0"/>
              <a:t>сензор</a:t>
            </a:r>
            <a:r>
              <a:rPr lang="ru-RU" sz="2900" dirty="0" smtClean="0"/>
              <a:t> </a:t>
            </a:r>
            <a:r>
              <a:rPr lang="en-US" sz="2900" dirty="0" smtClean="0"/>
              <a:t>URM9, </a:t>
            </a:r>
            <a:r>
              <a:rPr lang="ru-RU" sz="2900" dirty="0" err="1" smtClean="0"/>
              <a:t>MicroIO</a:t>
            </a:r>
            <a:r>
              <a:rPr lang="ru-RU" sz="2900" dirty="0" smtClean="0"/>
              <a:t> </a:t>
            </a:r>
            <a:r>
              <a:rPr lang="ru-RU" sz="2900" dirty="0" err="1"/>
              <a:t>шийлд</a:t>
            </a:r>
            <a:r>
              <a:rPr lang="ru-RU" sz="2900" dirty="0"/>
              <a:t> и </a:t>
            </a:r>
            <a:r>
              <a:rPr lang="ru-RU" sz="2900" dirty="0" err="1"/>
              <a:t>бариера</a:t>
            </a:r>
            <a:r>
              <a:rPr lang="ru-RU" sz="2900" dirty="0"/>
              <a:t> </a:t>
            </a:r>
            <a:r>
              <a:rPr lang="ru-RU" sz="2900" dirty="0" err="1"/>
              <a:t>управлявана</a:t>
            </a:r>
            <a:r>
              <a:rPr lang="ru-RU" sz="2900" dirty="0"/>
              <a:t> от сервомотор SG90;</a:t>
            </a:r>
          </a:p>
          <a:p>
            <a:r>
              <a:rPr lang="ru-RU" sz="2900" dirty="0" err="1"/>
              <a:t>Вдигането</a:t>
            </a:r>
            <a:r>
              <a:rPr lang="ru-RU" sz="2900" dirty="0"/>
              <a:t> </a:t>
            </a:r>
            <a:r>
              <a:rPr lang="ru-RU" sz="2900" dirty="0" smtClean="0"/>
              <a:t>на </a:t>
            </a:r>
            <a:r>
              <a:rPr lang="ru-RU" sz="2900" dirty="0" err="1"/>
              <a:t>бариерата</a:t>
            </a:r>
            <a:r>
              <a:rPr lang="ru-RU" sz="2900" dirty="0"/>
              <a:t> да става </a:t>
            </a:r>
            <a:r>
              <a:rPr lang="ru-RU" sz="2900" dirty="0" smtClean="0"/>
              <a:t>автоматично, когато </a:t>
            </a:r>
            <a:r>
              <a:rPr lang="ru-RU" sz="2900" dirty="0" err="1" smtClean="0"/>
              <a:t>ултразвуковия</a:t>
            </a:r>
            <a:r>
              <a:rPr lang="ru-RU" sz="2900" dirty="0" smtClean="0"/>
              <a:t> </a:t>
            </a:r>
            <a:r>
              <a:rPr lang="ru-RU" sz="2900" dirty="0" err="1" smtClean="0"/>
              <a:t>сензор</a:t>
            </a:r>
            <a:r>
              <a:rPr lang="ru-RU" sz="2900" dirty="0" smtClean="0"/>
              <a:t> </a:t>
            </a:r>
            <a:r>
              <a:rPr lang="ru-RU" sz="2900" dirty="0" err="1" smtClean="0"/>
              <a:t>засече</a:t>
            </a:r>
            <a:r>
              <a:rPr lang="ru-RU" sz="2900" dirty="0" smtClean="0"/>
              <a:t> робота на </a:t>
            </a:r>
            <a:r>
              <a:rPr lang="ru-RU" sz="2900" dirty="0" err="1" smtClean="0"/>
              <a:t>разстояние</a:t>
            </a:r>
            <a:r>
              <a:rPr lang="ru-RU" sz="2900" dirty="0" smtClean="0"/>
              <a:t> 25см или </a:t>
            </a:r>
            <a:r>
              <a:rPr lang="ru-RU" sz="2900" dirty="0" err="1" smtClean="0"/>
              <a:t>по-малко</a:t>
            </a:r>
            <a:r>
              <a:rPr lang="ru-RU" sz="2900" dirty="0" smtClean="0"/>
              <a:t>. </a:t>
            </a:r>
            <a:r>
              <a:rPr lang="ru-RU" sz="2900" dirty="0" err="1" smtClean="0"/>
              <a:t>Вдигането</a:t>
            </a:r>
            <a:r>
              <a:rPr lang="ru-RU" sz="2900" dirty="0" smtClean="0"/>
              <a:t> на </a:t>
            </a:r>
            <a:r>
              <a:rPr lang="ru-RU" sz="2900" dirty="0" err="1" smtClean="0"/>
              <a:t>бариерата</a:t>
            </a:r>
            <a:r>
              <a:rPr lang="ru-RU" sz="2900" dirty="0" smtClean="0"/>
              <a:t> да става </a:t>
            </a:r>
            <a:r>
              <a:rPr lang="ru-RU" sz="2900" dirty="0" err="1" smtClean="0"/>
              <a:t>също</a:t>
            </a:r>
            <a:r>
              <a:rPr lang="ru-RU" sz="2900" dirty="0" smtClean="0"/>
              <a:t> автоматично след 4 </a:t>
            </a:r>
            <a:r>
              <a:rPr lang="ru-RU" sz="2900" dirty="0" err="1" smtClean="0"/>
              <a:t>секунди</a:t>
            </a:r>
            <a:r>
              <a:rPr lang="ru-RU" sz="2900" dirty="0" smtClean="0"/>
              <a:t>;</a:t>
            </a:r>
            <a:endParaRPr lang="ru-RU" sz="2900" dirty="0"/>
          </a:p>
          <a:p>
            <a:r>
              <a:rPr lang="ru-RU" sz="2900" dirty="0"/>
              <a:t>Робота да се </a:t>
            </a:r>
            <a:r>
              <a:rPr lang="ru-RU" sz="2900" dirty="0" err="1"/>
              <a:t>движи</a:t>
            </a:r>
            <a:r>
              <a:rPr lang="ru-RU" sz="2900" dirty="0"/>
              <a:t> по </a:t>
            </a:r>
            <a:r>
              <a:rPr lang="ru-RU" sz="2900" dirty="0" err="1"/>
              <a:t>линията</a:t>
            </a:r>
            <a:r>
              <a:rPr lang="ru-RU" sz="2900" dirty="0"/>
              <a:t> и </a:t>
            </a:r>
            <a:r>
              <a:rPr lang="ru-RU" sz="2900" dirty="0" err="1"/>
              <a:t>ако</a:t>
            </a:r>
            <a:r>
              <a:rPr lang="ru-RU" sz="2900" dirty="0"/>
              <a:t> </a:t>
            </a:r>
            <a:r>
              <a:rPr lang="ru-RU" sz="2900" dirty="0" err="1"/>
              <a:t>бариерата</a:t>
            </a:r>
            <a:r>
              <a:rPr lang="ru-RU" sz="2900" dirty="0"/>
              <a:t> е свалена да </a:t>
            </a:r>
            <a:r>
              <a:rPr lang="ru-RU" sz="2900" dirty="0" err="1" smtClean="0"/>
              <a:t>спре</a:t>
            </a:r>
            <a:r>
              <a:rPr lang="ru-RU" sz="2900" dirty="0" smtClean="0"/>
              <a:t> </a:t>
            </a:r>
            <a:r>
              <a:rPr lang="ru-RU" sz="2900" dirty="0" err="1" smtClean="0"/>
              <a:t>движението</a:t>
            </a:r>
            <a:r>
              <a:rPr lang="ru-RU" sz="2900" dirty="0" smtClean="0"/>
              <a:t>, </a:t>
            </a:r>
            <a:r>
              <a:rPr lang="ru-RU" sz="2900" dirty="0" err="1"/>
              <a:t>докато</a:t>
            </a:r>
            <a:r>
              <a:rPr lang="ru-RU" sz="2900" dirty="0"/>
              <a:t> не се </a:t>
            </a:r>
            <a:r>
              <a:rPr lang="ru-RU" sz="2900" dirty="0" err="1"/>
              <a:t>вдигне</a:t>
            </a:r>
            <a:r>
              <a:rPr lang="ru-RU" sz="2900" dirty="0"/>
              <a:t>;</a:t>
            </a:r>
          </a:p>
          <a:p>
            <a:endParaRPr lang="bg-BG" sz="2900" dirty="0"/>
          </a:p>
        </p:txBody>
      </p:sp>
    </p:spTree>
    <p:extLst>
      <p:ext uri="{BB962C8B-B14F-4D97-AF65-F5344CB8AC3E}">
        <p14:creationId xmlns:p14="http://schemas.microsoft.com/office/powerpoint/2010/main" val="4276119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"/>
</p:tagLst>
</file>

<file path=ppt/theme/theme1.xml><?xml version="1.0" encoding="utf-8"?>
<a:theme xmlns:a="http://schemas.openxmlformats.org/drawingml/2006/main" name="anchev_2017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anchev_2017</Template>
  <TotalTime>1420</TotalTime>
  <Words>250</Words>
  <Application>Microsoft Office PowerPoint</Application>
  <PresentationFormat>Презентация на цял екран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2" baseType="lpstr">
      <vt:lpstr>Arial Narrow</vt:lpstr>
      <vt:lpstr>Times New Roman</vt:lpstr>
      <vt:lpstr>anchev_2017</vt:lpstr>
      <vt:lpstr>Презентация на PowerPoint</vt:lpstr>
      <vt:lpstr>Карта на пиновете</vt:lpstr>
      <vt:lpstr>Maqueen plus robot</vt:lpstr>
      <vt:lpstr>Презентация на PowerPoint</vt:lpstr>
      <vt:lpstr>Смесено управление на процеси</vt:lpstr>
      <vt:lpstr>Презентация на PowerPoint</vt:lpstr>
      <vt:lpstr>Задача 1</vt:lpstr>
      <vt:lpstr>Задача 2</vt:lpstr>
      <vt:lpstr>Задача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anchevab</dc:creator>
  <cp:lastModifiedBy>Антон Б. Анчев</cp:lastModifiedBy>
  <cp:revision>191</cp:revision>
  <cp:lastPrinted>1601-01-01T00:00:00Z</cp:lastPrinted>
  <dcterms:created xsi:type="dcterms:W3CDTF">2018-06-24T14:58:01Z</dcterms:created>
  <dcterms:modified xsi:type="dcterms:W3CDTF">2022-08-21T12:49:55Z</dcterms:modified>
</cp:coreProperties>
</file>