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5" r:id="rId2"/>
    <p:sldMasterId id="2147483657"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andara" panose="020E0502030303020204" pitchFamily="34" charset="0"/>
      <p:regular r:id="rId37"/>
      <p:bold r:id="rId38"/>
      <p:italic r:id="rId39"/>
      <p:boldItalic r:id="rId40"/>
    </p:embeddedFont>
    <p:embeddedFont>
      <p:font typeface="Corbel" panose="020B05030202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ejiaV6Kjz7h+FIjrafuwOJCdU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0EA4A-B76A-4E42-9D33-3872E1B3FAC2}" v="4" dt="2021-07-10T00:13:48.274"/>
  </p1510:revLst>
</p1510:revInfo>
</file>

<file path=ppt/tableStyles.xml><?xml version="1.0" encoding="utf-8"?>
<a:tblStyleLst xmlns:a="http://schemas.openxmlformats.org/drawingml/2006/main" def="{2CFBCD75-9F95-470E-B6F1-64D8797DE3FE}">
  <a:tblStyle styleId="{2CFBCD75-9F95-470E-B6F1-64D8797DE3F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B700EA4A-B76A-4E42-9D33-3872E1B3FAC2}"/>
    <pc:docChg chg="modSld">
      <pc:chgData name="Aniket Chhabra" userId="598e0514-bef3-4e71-b6aa-f2edd6441cff" providerId="ADAL" clId="{B700EA4A-B76A-4E42-9D33-3872E1B3FAC2}" dt="2021-07-10T00:13:48.274" v="7"/>
      <pc:docMkLst>
        <pc:docMk/>
      </pc:docMkLst>
      <pc:sldChg chg="addSp delSp mod">
        <pc:chgData name="Aniket Chhabra" userId="598e0514-bef3-4e71-b6aa-f2edd6441cff" providerId="ADAL" clId="{B700EA4A-B76A-4E42-9D33-3872E1B3FAC2}" dt="2021-07-10T00:13:48.274" v="7"/>
        <pc:sldMkLst>
          <pc:docMk/>
          <pc:sldMk cId="0" sldId="258"/>
        </pc:sldMkLst>
        <pc:inkChg chg="add del">
          <ac:chgData name="Aniket Chhabra" userId="598e0514-bef3-4e71-b6aa-f2edd6441cff" providerId="ADAL" clId="{B700EA4A-B76A-4E42-9D33-3872E1B3FAC2}" dt="2021-07-10T00:13:48.273" v="6"/>
          <ac:inkMkLst>
            <pc:docMk/>
            <pc:sldMk cId="0" sldId="258"/>
            <ac:inkMk id="2" creationId="{67C293A5-1790-4106-9979-95066784D9D9}"/>
          </ac:inkMkLst>
        </pc:inkChg>
        <pc:inkChg chg="add del">
          <ac:chgData name="Aniket Chhabra" userId="598e0514-bef3-4e71-b6aa-f2edd6441cff" providerId="ADAL" clId="{B700EA4A-B76A-4E42-9D33-3872E1B3FAC2}" dt="2021-07-10T00:13:48.272" v="4"/>
          <ac:inkMkLst>
            <pc:docMk/>
            <pc:sldMk cId="0" sldId="258"/>
            <ac:inkMk id="3" creationId="{D10A76B5-75E1-45F5-8A66-1D2E0567B13B}"/>
          </ac:inkMkLst>
        </pc:inkChg>
        <pc:inkChg chg="add del">
          <ac:chgData name="Aniket Chhabra" userId="598e0514-bef3-4e71-b6aa-f2edd6441cff" providerId="ADAL" clId="{B700EA4A-B76A-4E42-9D33-3872E1B3FAC2}" dt="2021-07-10T00:13:48.273" v="5"/>
          <ac:inkMkLst>
            <pc:docMk/>
            <pc:sldMk cId="0" sldId="258"/>
            <ac:inkMk id="4" creationId="{60E66AF7-74B9-4E4D-BAED-B56647405FCF}"/>
          </ac:inkMkLst>
        </pc:inkChg>
        <pc:inkChg chg="add del">
          <ac:chgData name="Aniket Chhabra" userId="598e0514-bef3-4e71-b6aa-f2edd6441cff" providerId="ADAL" clId="{B700EA4A-B76A-4E42-9D33-3872E1B3FAC2}" dt="2021-07-10T00:13:48.274" v="7"/>
          <ac:inkMkLst>
            <pc:docMk/>
            <pc:sldMk cId="0" sldId="258"/>
            <ac:inkMk id="5" creationId="{E7590F22-CA5B-482D-A05F-F48F877DA51C}"/>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5: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91" name="Google Shape;29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22</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99" name="Google Shape;2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2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23</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07" name="Google Shape;30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24</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21" name="Google Shape;32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2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26</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29" name="Google Shape;3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7: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0"/>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3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30"/>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0"/>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30"/>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35"/>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35"/>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3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3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36"/>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3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3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3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37"/>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9" name="Google Shape;39;p3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38"/>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38"/>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7" name="Google Shape;47;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52" name="Google Shape;52;p3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3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3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3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Google Shape;56;p39"/>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39"/>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9"/>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9" name="Google Shape;69;p3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32"/>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2"/>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3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3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3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9"/>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9"/>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29" descr="E:\Brand &amp; all that\Greatlearning Logo\Greatlearning Logo.jpg"/>
          <p:cNvPicPr preferRelativeResize="0"/>
          <p:nvPr/>
        </p:nvPicPr>
        <p:blipFill rotWithShape="1">
          <a:blip r:embed="rId8">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3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 name="Google Shape;61;p3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2" name="Google Shape;62;p31"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63" name="Google Shape;63;p3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64" name="Google Shape;64;p3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31"/>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31"/>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33"/>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33"/>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5" name="Google Shape;75;p33"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76" name="Google Shape;76;p3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7" name="Google Shape;77;p3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p3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3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3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nisargpatel/automobiles/data"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gutsyrobot/games-data/data"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arthurpaulino/honey-production/data"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Introduction to Visualization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512762"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IN" sz="4000" u="sng">
                <a:latin typeface="Times New Roman"/>
                <a:ea typeface="Times New Roman"/>
                <a:cs typeface="Times New Roman"/>
                <a:sym typeface="Times New Roman"/>
              </a:rPr>
              <a:t>Matplotlib, Seaborn and Plotly</a:t>
            </a:r>
            <a:endParaRPr sz="4000" u="sng"/>
          </a:p>
        </p:txBody>
      </p:sp>
      <p:sp>
        <p:nvSpPr>
          <p:cNvPr id="191" name="Google Shape;191;p10"/>
          <p:cNvSpPr txBox="1">
            <a:spLocks noGrp="1"/>
          </p:cNvSpPr>
          <p:nvPr>
            <p:ph type="body" idx="1"/>
          </p:nvPr>
        </p:nvSpPr>
        <p:spPr>
          <a:xfrm>
            <a:off x="609600" y="1143000"/>
            <a:ext cx="10668000" cy="5334000"/>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400"/>
              </a:spcBef>
              <a:spcAft>
                <a:spcPts val="0"/>
              </a:spcAft>
              <a:buClr>
                <a:schemeClr val="dk1"/>
              </a:buClr>
              <a:buSzPts val="2000"/>
              <a:buFont typeface="Arial"/>
              <a:buNone/>
            </a:pPr>
            <a:r>
              <a:rPr lang="en-IN" sz="3000">
                <a:latin typeface="Times New Roman"/>
                <a:ea typeface="Times New Roman"/>
                <a:cs typeface="Times New Roman"/>
                <a:sym typeface="Times New Roman"/>
              </a:rPr>
              <a:t>Matplotlib</a:t>
            </a:r>
            <a:endParaRPr sz="3000">
              <a:latin typeface="Times New Roman"/>
              <a:ea typeface="Times New Roman"/>
              <a:cs typeface="Times New Roman"/>
              <a:sym typeface="Times New Roman"/>
            </a:endParaRPr>
          </a:p>
          <a:p>
            <a:pPr marL="342900" lvl="0" indent="-215900" algn="l" rtl="0">
              <a:lnSpc>
                <a:spcPct val="100000"/>
              </a:lnSpc>
              <a:spcBef>
                <a:spcPts val="400"/>
              </a:spcBef>
              <a:spcAft>
                <a:spcPts val="0"/>
              </a:spcAft>
              <a:buSzPts val="2000"/>
              <a:buNone/>
            </a:pPr>
            <a:r>
              <a:rPr lang="en-IN" sz="2000"/>
              <a:t>The matplotlib provides a context, one in which one or more plots can be drawn before the image is shown or saved to file. The context can be accessed via functions on </a:t>
            </a:r>
            <a:r>
              <a:rPr lang="en-IN" sz="2000" i="1"/>
              <a:t>pyplot</a:t>
            </a:r>
            <a:r>
              <a:rPr lang="en-IN" sz="2000"/>
              <a:t>. The context can be imported as follows:</a:t>
            </a:r>
            <a:endParaRPr/>
          </a:p>
          <a:p>
            <a:pPr marL="342900" lvl="0" indent="-215900" algn="l" rtl="0">
              <a:lnSpc>
                <a:spcPct val="100000"/>
              </a:lnSpc>
              <a:spcBef>
                <a:spcPts val="400"/>
              </a:spcBef>
              <a:spcAft>
                <a:spcPts val="0"/>
              </a:spcAft>
              <a:buSzPts val="2000"/>
              <a:buNone/>
            </a:pPr>
            <a:r>
              <a:rPr lang="en-IN" sz="2000">
                <a:solidFill>
                  <a:srgbClr val="0070C0"/>
                </a:solidFill>
                <a:latin typeface="Times New Roman"/>
                <a:ea typeface="Times New Roman"/>
                <a:cs typeface="Times New Roman"/>
                <a:sym typeface="Times New Roman"/>
              </a:rPr>
              <a:t>i</a:t>
            </a:r>
            <a:r>
              <a:rPr lang="en-IN" sz="2000" i="1">
                <a:solidFill>
                  <a:srgbClr val="0070C0"/>
                </a:solidFill>
                <a:latin typeface="Times New Roman"/>
                <a:ea typeface="Times New Roman"/>
                <a:cs typeface="Times New Roman"/>
                <a:sym typeface="Times New Roman"/>
              </a:rPr>
              <a:t>mport matplotlib import pyplot</a:t>
            </a:r>
            <a:endParaRPr sz="2000" i="1">
              <a:solidFill>
                <a:srgbClr val="0070C0"/>
              </a:solidFill>
              <a:latin typeface="Times New Roman"/>
              <a:ea typeface="Times New Roman"/>
              <a:cs typeface="Times New Roman"/>
              <a:sym typeface="Times New Roman"/>
            </a:endParaRPr>
          </a:p>
          <a:p>
            <a:pPr marL="342900" lvl="0" indent="-215900" algn="l" rtl="0">
              <a:lnSpc>
                <a:spcPct val="100000"/>
              </a:lnSpc>
              <a:spcBef>
                <a:spcPts val="400"/>
              </a:spcBef>
              <a:spcAft>
                <a:spcPts val="0"/>
              </a:spcAft>
              <a:buSzPts val="2000"/>
              <a:buNone/>
            </a:pPr>
            <a:endParaRPr sz="2000" i="1">
              <a:solidFill>
                <a:srgbClr val="0070C0"/>
              </a:solidFill>
              <a:latin typeface="Times New Roman"/>
              <a:ea typeface="Times New Roman"/>
              <a:cs typeface="Times New Roman"/>
              <a:sym typeface="Times New Roman"/>
            </a:endParaRPr>
          </a:p>
          <a:p>
            <a:pPr marL="342900" lvl="0" indent="-215900" algn="l" rtl="0">
              <a:lnSpc>
                <a:spcPct val="100000"/>
              </a:lnSpc>
              <a:spcBef>
                <a:spcPts val="400"/>
              </a:spcBef>
              <a:spcAft>
                <a:spcPts val="0"/>
              </a:spcAft>
              <a:buSzPts val="2000"/>
              <a:buNone/>
            </a:pPr>
            <a:r>
              <a:rPr lang="en-IN" sz="2000"/>
              <a:t>There is some convention to import this context and name it plt; for example:</a:t>
            </a:r>
            <a:endParaRPr/>
          </a:p>
          <a:p>
            <a:pPr marL="342900" lvl="0" indent="-215900" algn="l" rtl="0">
              <a:lnSpc>
                <a:spcPct val="100000"/>
              </a:lnSpc>
              <a:spcBef>
                <a:spcPts val="400"/>
              </a:spcBef>
              <a:spcAft>
                <a:spcPts val="0"/>
              </a:spcAft>
              <a:buSzPts val="2000"/>
              <a:buNone/>
            </a:pPr>
            <a:r>
              <a:rPr lang="en-IN" sz="2000" i="1">
                <a:solidFill>
                  <a:srgbClr val="0070C0"/>
                </a:solidFill>
                <a:latin typeface="Times New Roman"/>
                <a:ea typeface="Times New Roman"/>
                <a:cs typeface="Times New Roman"/>
                <a:sym typeface="Times New Roman"/>
              </a:rPr>
              <a:t>import matplotlib.pyplot as plt</a:t>
            </a:r>
            <a:endParaRPr sz="2000" i="1">
              <a:solidFill>
                <a:srgbClr val="0070C0"/>
              </a:solidFill>
              <a:latin typeface="Times New Roman"/>
              <a:ea typeface="Times New Roman"/>
              <a:cs typeface="Times New Roman"/>
              <a:sym typeface="Times New Roman"/>
            </a:endParaRPr>
          </a:p>
          <a:p>
            <a:pPr marL="342900" lvl="0" indent="-215900" algn="l" rtl="0">
              <a:lnSpc>
                <a:spcPct val="100000"/>
              </a:lnSpc>
              <a:spcBef>
                <a:spcPts val="400"/>
              </a:spcBef>
              <a:spcAft>
                <a:spcPts val="0"/>
              </a:spcAft>
              <a:buSzPts val="2000"/>
              <a:buNone/>
            </a:pPr>
            <a:endParaRPr sz="2000" i="1">
              <a:solidFill>
                <a:srgbClr val="0070C0"/>
              </a:solidFill>
              <a:latin typeface="Times New Roman"/>
              <a:ea typeface="Times New Roman"/>
              <a:cs typeface="Times New Roman"/>
              <a:sym typeface="Times New Roman"/>
            </a:endParaRPr>
          </a:p>
          <a:p>
            <a:pPr marL="342900" lvl="0" indent="-215900" algn="l" rtl="0">
              <a:lnSpc>
                <a:spcPct val="100000"/>
              </a:lnSpc>
              <a:spcBef>
                <a:spcPts val="400"/>
              </a:spcBef>
              <a:spcAft>
                <a:spcPts val="0"/>
              </a:spcAft>
              <a:buSzPts val="2000"/>
              <a:buNone/>
            </a:pPr>
            <a:r>
              <a:rPr lang="en-IN" sz="2000"/>
              <a:t>Charts and plots are made by making and calling on context; for example:</a:t>
            </a:r>
            <a:endParaRPr/>
          </a:p>
          <a:p>
            <a:pPr marL="342900" lvl="0" indent="-215900" algn="l" rtl="0">
              <a:lnSpc>
                <a:spcPct val="100000"/>
              </a:lnSpc>
              <a:spcBef>
                <a:spcPts val="400"/>
              </a:spcBef>
              <a:spcAft>
                <a:spcPts val="0"/>
              </a:spcAft>
              <a:buSzPts val="2000"/>
              <a:buNone/>
            </a:pPr>
            <a:r>
              <a:rPr lang="en-IN" sz="2000" i="1">
                <a:solidFill>
                  <a:srgbClr val="0070C0"/>
                </a:solidFill>
                <a:latin typeface="Times New Roman"/>
                <a:ea typeface="Times New Roman"/>
                <a:cs typeface="Times New Roman"/>
                <a:sym typeface="Times New Roman"/>
              </a:rPr>
              <a:t>pyplot.plot()</a:t>
            </a:r>
            <a:endParaRPr sz="2000" i="1">
              <a:solidFill>
                <a:srgbClr val="0070C0"/>
              </a:solidFill>
              <a:latin typeface="Times New Roman"/>
              <a:ea typeface="Times New Roman"/>
              <a:cs typeface="Times New Roman"/>
              <a:sym typeface="Times New Roman"/>
            </a:endParaRPr>
          </a:p>
        </p:txBody>
      </p:sp>
      <p:sp>
        <p:nvSpPr>
          <p:cNvPr id="192" name="Google Shape;192;p10"/>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800" dirty="0">
                <a:latin typeface="Times New Roman"/>
                <a:ea typeface="Times New Roman"/>
                <a:cs typeface="Times New Roman"/>
                <a:sym typeface="Times New Roman"/>
              </a:rPr>
              <a:t>Seaborn </a:t>
            </a:r>
            <a:endParaRPr dirty="0"/>
          </a:p>
          <a:p>
            <a:pPr marL="25400" lvl="0" indent="0" algn="l" rtl="0">
              <a:lnSpc>
                <a:spcPct val="100000"/>
              </a:lnSpc>
              <a:spcBef>
                <a:spcPts val="640"/>
              </a:spcBef>
              <a:spcAft>
                <a:spcPts val="0"/>
              </a:spcAft>
              <a:buSzPts val="3200"/>
              <a:buNone/>
            </a:pPr>
            <a:r>
              <a:rPr lang="en-IN" sz="2000" dirty="0"/>
              <a:t>Seaborn is complementary to Matplotlib and it specifically targets statistical data visualization. But it goes even further than that: Seaborn extends Matplotlib and that’s why it can address the two biggest frustrations of working with Matplotlib. You can import necessary library as follows:</a:t>
            </a:r>
            <a:endParaRPr dirty="0"/>
          </a:p>
          <a:p>
            <a:pPr marL="25400" lvl="0" indent="0" algn="l" rtl="0">
              <a:lnSpc>
                <a:spcPct val="100000"/>
              </a:lnSpc>
              <a:spcBef>
                <a:spcPts val="640"/>
              </a:spcBef>
              <a:spcAft>
                <a:spcPts val="0"/>
              </a:spcAft>
              <a:buSzPts val="3200"/>
              <a:buNone/>
            </a:pPr>
            <a:r>
              <a:rPr lang="en-IN" sz="2000" i="1" dirty="0">
                <a:solidFill>
                  <a:srgbClr val="0070C0"/>
                </a:solidFill>
                <a:latin typeface="Times New Roman"/>
                <a:ea typeface="Times New Roman"/>
                <a:cs typeface="Times New Roman"/>
                <a:sym typeface="Times New Roman"/>
              </a:rPr>
              <a:t>import seaborn as </a:t>
            </a:r>
            <a:r>
              <a:rPr lang="en-IN" sz="2000" i="1" dirty="0" err="1">
                <a:solidFill>
                  <a:srgbClr val="0070C0"/>
                </a:solidFill>
                <a:latin typeface="Times New Roman"/>
                <a:ea typeface="Times New Roman"/>
                <a:cs typeface="Times New Roman"/>
                <a:sym typeface="Times New Roman"/>
              </a:rPr>
              <a:t>sns</a:t>
            </a:r>
            <a:endParaRPr sz="2000" i="1" dirty="0">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dirty="0"/>
              <a:t>Loading the data: </a:t>
            </a:r>
            <a:endParaRPr dirty="0"/>
          </a:p>
          <a:p>
            <a:pPr marL="25400" lvl="0" indent="0" algn="l" rtl="0">
              <a:lnSpc>
                <a:spcPct val="100000"/>
              </a:lnSpc>
              <a:spcBef>
                <a:spcPts val="640"/>
              </a:spcBef>
              <a:spcAft>
                <a:spcPts val="0"/>
              </a:spcAft>
              <a:buSzPts val="3200"/>
              <a:buNone/>
            </a:pPr>
            <a:r>
              <a:rPr lang="en-IN" sz="2000" i="1" dirty="0">
                <a:solidFill>
                  <a:srgbClr val="0070C0"/>
                </a:solidFill>
                <a:latin typeface="Times New Roman"/>
                <a:ea typeface="Times New Roman"/>
                <a:cs typeface="Times New Roman"/>
                <a:sym typeface="Times New Roman"/>
              </a:rPr>
              <a:t>X= </a:t>
            </a:r>
            <a:r>
              <a:rPr lang="en-IN" sz="2000" i="1" dirty="0" err="1">
                <a:solidFill>
                  <a:srgbClr val="0070C0"/>
                </a:solidFill>
                <a:latin typeface="Times New Roman"/>
                <a:ea typeface="Times New Roman"/>
                <a:cs typeface="Times New Roman"/>
                <a:sym typeface="Times New Roman"/>
              </a:rPr>
              <a:t>sns.dataset</a:t>
            </a:r>
            <a:r>
              <a:rPr lang="en-IN" sz="2000" i="1" dirty="0">
                <a:solidFill>
                  <a:srgbClr val="0070C0"/>
                </a:solidFill>
                <a:latin typeface="Times New Roman"/>
                <a:ea typeface="Times New Roman"/>
                <a:cs typeface="Times New Roman"/>
                <a:sym typeface="Times New Roman"/>
              </a:rPr>
              <a:t>(“x”)</a:t>
            </a:r>
            <a:endParaRPr dirty="0"/>
          </a:p>
          <a:p>
            <a:pPr marL="25400" lvl="0" indent="0" algn="l" rtl="0">
              <a:lnSpc>
                <a:spcPct val="100000"/>
              </a:lnSpc>
              <a:spcBef>
                <a:spcPts val="640"/>
              </a:spcBef>
              <a:spcAft>
                <a:spcPts val="0"/>
              </a:spcAft>
              <a:buSzPts val="3200"/>
              <a:buNone/>
            </a:pPr>
            <a:endParaRPr sz="2000" i="1" dirty="0">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dirty="0"/>
              <a:t>Michael Waskom says in the  “If matplotlib “tries to make easy things easy and hard things possible”, seaborn tries to make a well-defined set of hard things easy too.”</a:t>
            </a:r>
            <a:endParaRPr sz="2000" i="1" dirty="0">
              <a:solidFill>
                <a:srgbClr val="0070C0"/>
              </a:solidFill>
              <a:latin typeface="Times New Roman"/>
              <a:ea typeface="Times New Roman"/>
              <a:cs typeface="Times New Roman"/>
              <a:sym typeface="Times New Roman"/>
            </a:endParaRPr>
          </a:p>
        </p:txBody>
      </p:sp>
      <p:sp>
        <p:nvSpPr>
          <p:cNvPr id="198" name="Google Shape;198;p11"/>
          <p:cNvSpPr txBox="1">
            <a:spLocks noGrp="1"/>
          </p:cNvSpPr>
          <p:nvPr>
            <p:ph type="title"/>
          </p:nvPr>
        </p:nvSpPr>
        <p:spPr>
          <a:xfrm>
            <a:off x="512762"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IN" sz="4000" u="sng">
                <a:latin typeface="Times New Roman"/>
                <a:ea typeface="Times New Roman"/>
                <a:cs typeface="Times New Roman"/>
                <a:sym typeface="Times New Roman"/>
              </a:rPr>
              <a:t>Matplotlib, Seaborn and Plotly</a:t>
            </a:r>
            <a:endParaRPr sz="4000"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a:t>Plotly</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Plotly provides a web-service for hosting graphs. Plotly for Python can be configured to render locally inside Jupyter (IPython) notebooks, locally inside your web browser, or remotely in your online Plotly account. You can import necessary library as follows:</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import plotly.plotly as py    #</a:t>
            </a:r>
            <a:r>
              <a:rPr lang="en-IN" sz="2000">
                <a:solidFill>
                  <a:srgbClr val="262626"/>
                </a:solidFill>
                <a:latin typeface="Times New Roman"/>
                <a:ea typeface="Times New Roman"/>
                <a:cs typeface="Times New Roman"/>
                <a:sym typeface="Times New Roman"/>
              </a:rPr>
              <a:t>for sending things to plotly</a:t>
            </a:r>
            <a:endParaRPr sz="2000">
              <a:solidFill>
                <a:srgbClr val="262626"/>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import plotly.tools as tls    #</a:t>
            </a:r>
            <a:r>
              <a:rPr lang="en-IN" sz="2000">
                <a:solidFill>
                  <a:srgbClr val="262626"/>
                </a:solidFill>
                <a:latin typeface="Times New Roman"/>
                <a:ea typeface="Times New Roman"/>
                <a:cs typeface="Times New Roman"/>
                <a:sym typeface="Times New Roman"/>
              </a:rPr>
              <a:t>for mpl, config, etc.</a:t>
            </a:r>
            <a:endParaRPr/>
          </a:p>
          <a:p>
            <a:pPr marL="25400" lvl="0" indent="0" algn="l" rtl="0">
              <a:lnSpc>
                <a:spcPct val="100000"/>
              </a:lnSpc>
              <a:spcBef>
                <a:spcPts val="640"/>
              </a:spcBef>
              <a:spcAft>
                <a:spcPts val="0"/>
              </a:spcAft>
              <a:buSzPts val="3200"/>
              <a:buNone/>
            </a:pPr>
            <a:endParaRPr sz="2000">
              <a:solidFill>
                <a:srgbClr val="262626"/>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Here’s how you plot data or a figure:</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py.plot(data_or_figure_here)</a:t>
            </a:r>
            <a:endParaRPr sz="2000" i="1">
              <a:solidFill>
                <a:srgbClr val="0070C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Types of data</a:t>
            </a:r>
            <a:endParaRPr/>
          </a:p>
        </p:txBody>
      </p:sp>
      <p:grpSp>
        <p:nvGrpSpPr>
          <p:cNvPr id="209" name="Google Shape;209;p13"/>
          <p:cNvGrpSpPr/>
          <p:nvPr/>
        </p:nvGrpSpPr>
        <p:grpSpPr>
          <a:xfrm>
            <a:off x="842524" y="2624782"/>
            <a:ext cx="10506951" cy="2753022"/>
            <a:chOff x="4324" y="799157"/>
            <a:chExt cx="10506951" cy="2753022"/>
          </a:xfrm>
        </p:grpSpPr>
        <p:sp>
          <p:nvSpPr>
            <p:cNvPr id="210" name="Google Shape;210;p13"/>
            <p:cNvSpPr/>
            <p:nvPr/>
          </p:nvSpPr>
          <p:spPr>
            <a:xfrm>
              <a:off x="4324" y="1380070"/>
              <a:ext cx="2020567" cy="1010283"/>
            </a:xfrm>
            <a:prstGeom prst="roundRect">
              <a:avLst>
                <a:gd name="adj" fmla="val 10000"/>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3"/>
            <p:cNvSpPr txBox="1"/>
            <p:nvPr/>
          </p:nvSpPr>
          <p:spPr>
            <a:xfrm>
              <a:off x="33914" y="1409660"/>
              <a:ext cx="1961387" cy="951103"/>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IN" sz="2900" b="0" i="0" u="none" strike="noStrike" cap="none">
                  <a:solidFill>
                    <a:schemeClr val="dk1"/>
                  </a:solidFill>
                  <a:latin typeface="Arial"/>
                  <a:ea typeface="Arial"/>
                  <a:cs typeface="Arial"/>
                  <a:sym typeface="Arial"/>
                </a:rPr>
                <a:t>Data types</a:t>
              </a:r>
              <a:endParaRPr sz="1400" b="0" i="0" u="none" strike="noStrike" cap="none">
                <a:solidFill>
                  <a:srgbClr val="000000"/>
                </a:solidFill>
                <a:latin typeface="Arial"/>
                <a:ea typeface="Arial"/>
                <a:cs typeface="Arial"/>
                <a:sym typeface="Arial"/>
              </a:endParaRPr>
            </a:p>
          </p:txBody>
        </p:sp>
        <p:sp>
          <p:nvSpPr>
            <p:cNvPr id="212" name="Google Shape;212;p13"/>
            <p:cNvSpPr/>
            <p:nvPr/>
          </p:nvSpPr>
          <p:spPr>
            <a:xfrm rot="-2142401">
              <a:off x="1931338" y="1573859"/>
              <a:ext cx="995334" cy="41791"/>
            </a:xfrm>
            <a:custGeom>
              <a:avLst/>
              <a:gdLst/>
              <a:ahLst/>
              <a:cxnLst/>
              <a:rect l="l" t="t" r="r" b="b"/>
              <a:pathLst>
                <a:path w="120000" h="120000" extrusionOk="0">
                  <a:moveTo>
                    <a:pt x="0" y="59999"/>
                  </a:moveTo>
                  <a:lnTo>
                    <a:pt x="120000" y="59999"/>
                  </a:lnTo>
                </a:path>
              </a:pathLst>
            </a:custGeom>
            <a:noFill/>
            <a:ln w="25400" cap="flat" cmpd="sng">
              <a:solidFill>
                <a:srgbClr val="7A944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3"/>
            <p:cNvSpPr txBox="1"/>
            <p:nvPr/>
          </p:nvSpPr>
          <p:spPr>
            <a:xfrm rot="-2142401">
              <a:off x="2404121" y="1569872"/>
              <a:ext cx="49766" cy="4976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14" name="Google Shape;214;p13"/>
            <p:cNvSpPr/>
            <p:nvPr/>
          </p:nvSpPr>
          <p:spPr>
            <a:xfrm>
              <a:off x="2833118" y="799157"/>
              <a:ext cx="2020567" cy="1010283"/>
            </a:xfrm>
            <a:prstGeom prst="roundRect">
              <a:avLst>
                <a:gd name="adj" fmla="val 10000"/>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3"/>
            <p:cNvSpPr txBox="1"/>
            <p:nvPr/>
          </p:nvSpPr>
          <p:spPr>
            <a:xfrm>
              <a:off x="2862708" y="828747"/>
              <a:ext cx="1961387" cy="951103"/>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IN" sz="2900" b="0" i="0" u="none" strike="noStrike" cap="none">
                  <a:solidFill>
                    <a:schemeClr val="dk1"/>
                  </a:solidFill>
                  <a:latin typeface="Arial"/>
                  <a:ea typeface="Arial"/>
                  <a:cs typeface="Arial"/>
                  <a:sym typeface="Arial"/>
                </a:rPr>
                <a:t>Categorical</a:t>
              </a:r>
              <a:endParaRPr sz="1400" b="0" i="0" u="none" strike="noStrike" cap="none">
                <a:solidFill>
                  <a:srgbClr val="000000"/>
                </a:solidFill>
                <a:latin typeface="Arial"/>
                <a:ea typeface="Arial"/>
                <a:cs typeface="Arial"/>
                <a:sym typeface="Arial"/>
              </a:endParaRPr>
            </a:p>
          </p:txBody>
        </p:sp>
        <p:sp>
          <p:nvSpPr>
            <p:cNvPr id="216" name="Google Shape;216;p13"/>
            <p:cNvSpPr/>
            <p:nvPr/>
          </p:nvSpPr>
          <p:spPr>
            <a:xfrm rot="2142401">
              <a:off x="1931338" y="2154773"/>
              <a:ext cx="995334" cy="41791"/>
            </a:xfrm>
            <a:custGeom>
              <a:avLst/>
              <a:gdLst/>
              <a:ahLst/>
              <a:cxnLst/>
              <a:rect l="l" t="t" r="r" b="b"/>
              <a:pathLst>
                <a:path w="120000" h="120000" extrusionOk="0">
                  <a:moveTo>
                    <a:pt x="0" y="59999"/>
                  </a:moveTo>
                  <a:lnTo>
                    <a:pt x="120000" y="59999"/>
                  </a:lnTo>
                </a:path>
              </a:pathLst>
            </a:custGeom>
            <a:noFill/>
            <a:ln w="25400" cap="flat" cmpd="sng">
              <a:solidFill>
                <a:srgbClr val="7A944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3"/>
            <p:cNvSpPr txBox="1"/>
            <p:nvPr/>
          </p:nvSpPr>
          <p:spPr>
            <a:xfrm rot="2142401">
              <a:off x="2404121" y="2150785"/>
              <a:ext cx="49766" cy="4976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18" name="Google Shape;218;p13"/>
            <p:cNvSpPr/>
            <p:nvPr/>
          </p:nvSpPr>
          <p:spPr>
            <a:xfrm>
              <a:off x="2833118" y="1960983"/>
              <a:ext cx="2020567" cy="1010283"/>
            </a:xfrm>
            <a:prstGeom prst="roundRect">
              <a:avLst>
                <a:gd name="adj" fmla="val 10000"/>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3"/>
            <p:cNvSpPr txBox="1"/>
            <p:nvPr/>
          </p:nvSpPr>
          <p:spPr>
            <a:xfrm>
              <a:off x="2862708" y="1990573"/>
              <a:ext cx="1961387" cy="951103"/>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IN" sz="2900" b="0" i="0" u="none" strike="noStrike" cap="none">
                  <a:solidFill>
                    <a:schemeClr val="dk1"/>
                  </a:solidFill>
                  <a:latin typeface="Arial"/>
                  <a:ea typeface="Arial"/>
                  <a:cs typeface="Arial"/>
                  <a:sym typeface="Arial"/>
                </a:rPr>
                <a:t>Numeric</a:t>
              </a:r>
              <a:endParaRPr sz="2900" b="0" i="0" u="none" strike="noStrike" cap="none">
                <a:solidFill>
                  <a:schemeClr val="dk1"/>
                </a:solidFill>
                <a:latin typeface="Arial"/>
                <a:ea typeface="Arial"/>
                <a:cs typeface="Arial"/>
                <a:sym typeface="Arial"/>
              </a:endParaRPr>
            </a:p>
          </p:txBody>
        </p:sp>
        <p:sp>
          <p:nvSpPr>
            <p:cNvPr id="220" name="Google Shape;220;p13"/>
            <p:cNvSpPr/>
            <p:nvPr/>
          </p:nvSpPr>
          <p:spPr>
            <a:xfrm rot="-2142401">
              <a:off x="4760132" y="2154773"/>
              <a:ext cx="995334" cy="41791"/>
            </a:xfrm>
            <a:custGeom>
              <a:avLst/>
              <a:gdLst/>
              <a:ahLst/>
              <a:cxnLst/>
              <a:rect l="l" t="t" r="r" b="b"/>
              <a:pathLst>
                <a:path w="120000" h="120000" extrusionOk="0">
                  <a:moveTo>
                    <a:pt x="0" y="59999"/>
                  </a:moveTo>
                  <a:lnTo>
                    <a:pt x="120000" y="59999"/>
                  </a:lnTo>
                </a:path>
              </a:pathLst>
            </a:custGeom>
            <a:noFill/>
            <a:ln w="25400" cap="flat" cmpd="sng">
              <a:solidFill>
                <a:srgbClr val="8CA8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txBox="1"/>
            <p:nvPr/>
          </p:nvSpPr>
          <p:spPr>
            <a:xfrm rot="-2142401">
              <a:off x="5232916" y="2150785"/>
              <a:ext cx="49766" cy="4976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22" name="Google Shape;222;p13"/>
            <p:cNvSpPr/>
            <p:nvPr/>
          </p:nvSpPr>
          <p:spPr>
            <a:xfrm>
              <a:off x="5661913" y="1380070"/>
              <a:ext cx="2020567" cy="1010283"/>
            </a:xfrm>
            <a:prstGeom prst="roundRect">
              <a:avLst>
                <a:gd name="adj" fmla="val 10000"/>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3"/>
            <p:cNvSpPr txBox="1"/>
            <p:nvPr/>
          </p:nvSpPr>
          <p:spPr>
            <a:xfrm>
              <a:off x="5691503" y="1409660"/>
              <a:ext cx="1961387" cy="951103"/>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IN" sz="2900" b="0" i="0" u="none" strike="noStrike" cap="none">
                  <a:solidFill>
                    <a:schemeClr val="dk1"/>
                  </a:solidFill>
                  <a:latin typeface="Arial"/>
                  <a:ea typeface="Arial"/>
                  <a:cs typeface="Arial"/>
                  <a:sym typeface="Arial"/>
                </a:rPr>
                <a:t>Discrete</a:t>
              </a:r>
              <a:endParaRPr sz="1400" b="0" i="0" u="none" strike="noStrike" cap="none">
                <a:solidFill>
                  <a:srgbClr val="000000"/>
                </a:solidFill>
                <a:latin typeface="Arial"/>
                <a:ea typeface="Arial"/>
                <a:cs typeface="Arial"/>
                <a:sym typeface="Arial"/>
              </a:endParaRPr>
            </a:p>
          </p:txBody>
        </p:sp>
        <p:sp>
          <p:nvSpPr>
            <p:cNvPr id="224" name="Google Shape;224;p13"/>
            <p:cNvSpPr/>
            <p:nvPr/>
          </p:nvSpPr>
          <p:spPr>
            <a:xfrm>
              <a:off x="7682481" y="1864316"/>
              <a:ext cx="808227" cy="41791"/>
            </a:xfrm>
            <a:custGeom>
              <a:avLst/>
              <a:gdLst/>
              <a:ahLst/>
              <a:cxnLst/>
              <a:rect l="l" t="t" r="r" b="b"/>
              <a:pathLst>
                <a:path w="120000" h="120000" extrusionOk="0">
                  <a:moveTo>
                    <a:pt x="0" y="59999"/>
                  </a:moveTo>
                  <a:lnTo>
                    <a:pt x="120000" y="59999"/>
                  </a:lnTo>
                </a:path>
              </a:pathLst>
            </a:custGeom>
            <a:noFill/>
            <a:ln w="25400" cap="flat" cmpd="sng">
              <a:solidFill>
                <a:srgbClr val="8CA8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txBox="1"/>
            <p:nvPr/>
          </p:nvSpPr>
          <p:spPr>
            <a:xfrm>
              <a:off x="8066388" y="1865006"/>
              <a:ext cx="40411" cy="4041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26" name="Google Shape;226;p13"/>
            <p:cNvSpPr/>
            <p:nvPr/>
          </p:nvSpPr>
          <p:spPr>
            <a:xfrm>
              <a:off x="8490708" y="1380070"/>
              <a:ext cx="2020567" cy="1010283"/>
            </a:xfrm>
            <a:prstGeom prst="roundRect">
              <a:avLst>
                <a:gd name="adj" fmla="val 10000"/>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txBox="1"/>
            <p:nvPr/>
          </p:nvSpPr>
          <p:spPr>
            <a:xfrm>
              <a:off x="8520298" y="1409660"/>
              <a:ext cx="1961387" cy="951103"/>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IN" sz="2900" b="0" i="0" u="none" strike="noStrike" cap="none">
                  <a:solidFill>
                    <a:schemeClr val="dk1"/>
                  </a:solidFill>
                  <a:latin typeface="Arial"/>
                  <a:ea typeface="Arial"/>
                  <a:cs typeface="Arial"/>
                  <a:sym typeface="Arial"/>
                </a:rPr>
                <a:t>Counting process</a:t>
              </a:r>
              <a:endParaRPr sz="1400" b="0" i="0" u="none" strike="noStrike" cap="none">
                <a:solidFill>
                  <a:srgbClr val="000000"/>
                </a:solidFill>
                <a:latin typeface="Arial"/>
                <a:ea typeface="Arial"/>
                <a:cs typeface="Arial"/>
                <a:sym typeface="Arial"/>
              </a:endParaRPr>
            </a:p>
          </p:txBody>
        </p:sp>
        <p:sp>
          <p:nvSpPr>
            <p:cNvPr id="228" name="Google Shape;228;p13"/>
            <p:cNvSpPr/>
            <p:nvPr/>
          </p:nvSpPr>
          <p:spPr>
            <a:xfrm rot="2142401">
              <a:off x="4760132" y="2735686"/>
              <a:ext cx="995334" cy="41791"/>
            </a:xfrm>
            <a:custGeom>
              <a:avLst/>
              <a:gdLst/>
              <a:ahLst/>
              <a:cxnLst/>
              <a:rect l="l" t="t" r="r" b="b"/>
              <a:pathLst>
                <a:path w="120000" h="120000" extrusionOk="0">
                  <a:moveTo>
                    <a:pt x="0" y="59999"/>
                  </a:moveTo>
                  <a:lnTo>
                    <a:pt x="120000" y="59999"/>
                  </a:lnTo>
                </a:path>
              </a:pathLst>
            </a:custGeom>
            <a:noFill/>
            <a:ln w="25400" cap="flat" cmpd="sng">
              <a:solidFill>
                <a:srgbClr val="8CA8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3"/>
            <p:cNvSpPr txBox="1"/>
            <p:nvPr/>
          </p:nvSpPr>
          <p:spPr>
            <a:xfrm rot="2142401">
              <a:off x="5232916" y="2731698"/>
              <a:ext cx="49766" cy="4976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30" name="Google Shape;230;p13"/>
            <p:cNvSpPr/>
            <p:nvPr/>
          </p:nvSpPr>
          <p:spPr>
            <a:xfrm>
              <a:off x="5661913" y="2541896"/>
              <a:ext cx="2020567" cy="1010283"/>
            </a:xfrm>
            <a:prstGeom prst="roundRect">
              <a:avLst>
                <a:gd name="adj" fmla="val 10000"/>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3"/>
            <p:cNvSpPr txBox="1"/>
            <p:nvPr/>
          </p:nvSpPr>
          <p:spPr>
            <a:xfrm>
              <a:off x="5691503" y="2571486"/>
              <a:ext cx="1961387" cy="951103"/>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IN" sz="2900" b="0" i="0" u="none" strike="noStrike" cap="none">
                  <a:solidFill>
                    <a:schemeClr val="dk1"/>
                  </a:solidFill>
                  <a:latin typeface="Arial"/>
                  <a:ea typeface="Arial"/>
                  <a:cs typeface="Arial"/>
                  <a:sym typeface="Arial"/>
                </a:rPr>
                <a:t>Continuous</a:t>
              </a:r>
              <a:endParaRPr sz="1400" b="0" i="0" u="none" strike="noStrike" cap="none">
                <a:solidFill>
                  <a:srgbClr val="000000"/>
                </a:solidFill>
                <a:latin typeface="Arial"/>
                <a:ea typeface="Arial"/>
                <a:cs typeface="Arial"/>
                <a:sym typeface="Arial"/>
              </a:endParaRPr>
            </a:p>
          </p:txBody>
        </p:sp>
        <p:sp>
          <p:nvSpPr>
            <p:cNvPr id="232" name="Google Shape;232;p13"/>
            <p:cNvSpPr/>
            <p:nvPr/>
          </p:nvSpPr>
          <p:spPr>
            <a:xfrm>
              <a:off x="7682481" y="3026142"/>
              <a:ext cx="808227" cy="41791"/>
            </a:xfrm>
            <a:custGeom>
              <a:avLst/>
              <a:gdLst/>
              <a:ahLst/>
              <a:cxnLst/>
              <a:rect l="l" t="t" r="r" b="b"/>
              <a:pathLst>
                <a:path w="120000" h="120000" extrusionOk="0">
                  <a:moveTo>
                    <a:pt x="0" y="59999"/>
                  </a:moveTo>
                  <a:lnTo>
                    <a:pt x="120000" y="59999"/>
                  </a:lnTo>
                </a:path>
              </a:pathLst>
            </a:custGeom>
            <a:noFill/>
            <a:ln w="25400" cap="flat" cmpd="sng">
              <a:solidFill>
                <a:srgbClr val="8CA8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3"/>
            <p:cNvSpPr txBox="1"/>
            <p:nvPr/>
          </p:nvSpPr>
          <p:spPr>
            <a:xfrm>
              <a:off x="8066388" y="3026833"/>
              <a:ext cx="40411" cy="4041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34" name="Google Shape;234;p13"/>
            <p:cNvSpPr/>
            <p:nvPr/>
          </p:nvSpPr>
          <p:spPr>
            <a:xfrm>
              <a:off x="8490708" y="2541896"/>
              <a:ext cx="2020567" cy="1010283"/>
            </a:xfrm>
            <a:prstGeom prst="roundRect">
              <a:avLst>
                <a:gd name="adj" fmla="val 10000"/>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3"/>
            <p:cNvSpPr txBox="1"/>
            <p:nvPr/>
          </p:nvSpPr>
          <p:spPr>
            <a:xfrm>
              <a:off x="8520298" y="2571486"/>
              <a:ext cx="1961387" cy="951103"/>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IN" sz="2900" b="0" i="0" u="none" strike="noStrike" cap="none">
                  <a:solidFill>
                    <a:schemeClr val="dk1"/>
                  </a:solidFill>
                  <a:latin typeface="Arial"/>
                  <a:ea typeface="Arial"/>
                  <a:cs typeface="Arial"/>
                  <a:sym typeface="Arial"/>
                </a:rPr>
                <a:t>Measuring process</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Chart selection</a:t>
            </a:r>
            <a:endParaRPr/>
          </a:p>
        </p:txBody>
      </p:sp>
      <p:graphicFrame>
        <p:nvGraphicFramePr>
          <p:cNvPr id="241" name="Google Shape;241;p14"/>
          <p:cNvGraphicFramePr/>
          <p:nvPr/>
        </p:nvGraphicFramePr>
        <p:xfrm>
          <a:off x="838200" y="1552575"/>
          <a:ext cx="10515600" cy="4941259"/>
        </p:xfrm>
        <a:graphic>
          <a:graphicData uri="http://schemas.openxmlformats.org/drawingml/2006/table">
            <a:tbl>
              <a:tblPr firstRow="1" bandRow="1">
                <a:noFill/>
                <a:tableStyleId>{2CFBCD75-9F95-470E-B6F1-64D8797DE3FE}</a:tableStyleId>
              </a:tblPr>
              <a:tblGrid>
                <a:gridCol w="14732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2959825">
                  <a:extLst>
                    <a:ext uri="{9D8B030D-6E8A-4147-A177-3AD203B41FA5}">
                      <a16:colId xmlns:a16="http://schemas.microsoft.com/office/drawing/2014/main" val="20002"/>
                    </a:ext>
                  </a:extLst>
                </a:gridCol>
                <a:gridCol w="1507400">
                  <a:extLst>
                    <a:ext uri="{9D8B030D-6E8A-4147-A177-3AD203B41FA5}">
                      <a16:colId xmlns:a16="http://schemas.microsoft.com/office/drawing/2014/main" val="20003"/>
                    </a:ext>
                  </a:extLst>
                </a:gridCol>
                <a:gridCol w="3076575">
                  <a:extLst>
                    <a:ext uri="{9D8B030D-6E8A-4147-A177-3AD203B41FA5}">
                      <a16:colId xmlns:a16="http://schemas.microsoft.com/office/drawing/2014/main" val="20004"/>
                    </a:ext>
                  </a:extLst>
                </a:gridCol>
              </a:tblGrid>
              <a:tr h="494575">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X Variable</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Y Variable</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Purpose of analysis</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Type of chart</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Example</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846200">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Continuous (numerical)</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Continuous (numerical)</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How Y changes with X</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Scatter plot</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How cholesterol varies with Age?</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632275">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Continuous (numerical)</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Categorical</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How range of X varies for various category levels</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Box plot</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Cholesterol variation with Men and Women</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846200">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Categorical</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Categorical</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What is the number or % of records of X which falls under each category</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Stacked bar</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How many men have heart disease compared to women?</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18375">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Continuous</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Look at the distribution of the values of the X variable</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Histogram, boxplot</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Distribution of cholesterol ranges</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1274050">
                <a:tc gridSpan="2">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Impact of 2 X variables on a Y variable</a:t>
                      </a:r>
                      <a:endParaRPr sz="1800" u="none" strike="noStrike" cap="none">
                        <a:latin typeface="Calibri"/>
                        <a:ea typeface="Calibri"/>
                        <a:cs typeface="Calibri"/>
                        <a:sym typeface="Calibri"/>
                      </a:endParaRPr>
                    </a:p>
                  </a:txBody>
                  <a:tcPr marL="68575" marR="68575" marT="0" marB="0"/>
                </a:tc>
                <a:tc hMerge="1">
                  <a:txBody>
                    <a:bodyPr/>
                    <a:lstStyle/>
                    <a:p>
                      <a:endParaRPr lang="en-US"/>
                    </a:p>
                  </a:txBody>
                  <a:tcPr/>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 </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Facet_grid()</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IN" sz="1800" u="none" strike="noStrike" cap="none"/>
                        <a:t>Distribution of chol across mean and women – compared for people who have and don’t have heart disease</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3600"/>
              <a:t>Practical use cases of various visualization techniques</a:t>
            </a:r>
            <a:endParaRPr sz="3600"/>
          </a:p>
        </p:txBody>
      </p:sp>
      <p:sp>
        <p:nvSpPr>
          <p:cNvPr id="248" name="Google Shape;248;p15"/>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u="sng"/>
              <a:t>Scatterplot</a:t>
            </a:r>
            <a:endParaRPr u="sng"/>
          </a:p>
          <a:p>
            <a:pPr marL="0" lvl="0" indent="0" algn="l" rtl="0">
              <a:lnSpc>
                <a:spcPct val="100000"/>
              </a:lnSpc>
              <a:spcBef>
                <a:spcPts val="640"/>
              </a:spcBef>
              <a:spcAft>
                <a:spcPts val="0"/>
              </a:spcAft>
              <a:buSzPts val="3200"/>
              <a:buNone/>
            </a:pPr>
            <a:r>
              <a:rPr lang="en-IN"/>
              <a:t>Relationship between customer age and average call duration in a telecom customer churn dataset</a:t>
            </a:r>
            <a:endParaRPr/>
          </a:p>
          <a:p>
            <a:pPr marL="0" lvl="0" indent="0" algn="l" rtl="0">
              <a:lnSpc>
                <a:spcPct val="100000"/>
              </a:lnSpc>
              <a:spcBef>
                <a:spcPts val="640"/>
              </a:spcBef>
              <a:spcAft>
                <a:spcPts val="0"/>
              </a:spcAft>
              <a:buSzPts val="3200"/>
              <a:buNone/>
            </a:pPr>
            <a:r>
              <a:rPr lang="en-IN"/>
              <a:t>How sales of a product varies with total minutes of advt aired </a:t>
            </a:r>
            <a:endParaRPr/>
          </a:p>
          <a:p>
            <a:pPr marL="0" lvl="0" indent="0" algn="l" rtl="0">
              <a:lnSpc>
                <a:spcPct val="100000"/>
              </a:lnSpc>
              <a:spcBef>
                <a:spcPts val="640"/>
              </a:spcBef>
              <a:spcAft>
                <a:spcPts val="0"/>
              </a:spcAft>
              <a:buSzPts val="3200"/>
              <a:buNone/>
            </a:pPr>
            <a:r>
              <a:rPr lang="en-IN"/>
              <a:t>How interest revenue of a customer varies with his annual income in a banks customer dataset</a:t>
            </a:r>
            <a:endParaRPr/>
          </a:p>
          <a:p>
            <a:pPr marL="0" lvl="0" indent="0" algn="l" rtl="0">
              <a:lnSpc>
                <a:spcPct val="100000"/>
              </a:lnSpc>
              <a:spcBef>
                <a:spcPts val="640"/>
              </a:spcBef>
              <a:spcAft>
                <a:spcPts val="0"/>
              </a:spcAft>
              <a:buSzPts val="3200"/>
              <a:buNone/>
            </a:pPr>
            <a:r>
              <a:rPr lang="en-IN"/>
              <a:t>Do cholesterol levels increase / decrease with a person’s blood sugar value?</a:t>
            </a:r>
            <a:endParaRPr/>
          </a:p>
          <a:p>
            <a:pPr marL="0" lvl="0" indent="0" algn="l" rtl="0">
              <a:lnSpc>
                <a:spcPct val="100000"/>
              </a:lnSpc>
              <a:spcBef>
                <a:spcPts val="640"/>
              </a:spcBef>
              <a:spcAft>
                <a:spcPts val="0"/>
              </a:spcAft>
              <a:buSzPts val="3200"/>
              <a:buNone/>
            </a:pPr>
            <a:endParaRPr/>
          </a:p>
          <a:p>
            <a:pPr marL="0" lvl="0" indent="0" algn="l" rtl="0">
              <a:lnSpc>
                <a:spcPct val="100000"/>
              </a:lnSpc>
              <a:spcBef>
                <a:spcPts val="640"/>
              </a:spcBef>
              <a:spcAft>
                <a:spcPts val="0"/>
              </a:spcAft>
              <a:buSzPts val="3200"/>
              <a:buNone/>
            </a:pPr>
            <a:r>
              <a:rPr lang="en-IN"/>
              <a:t> </a:t>
            </a:r>
            <a:endParaRPr/>
          </a:p>
        </p:txBody>
      </p:sp>
      <p:sp>
        <p:nvSpPr>
          <p:cNvPr id="249" name="Google Shape;249;p15"/>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t>Practical use cases of various visualization techniques</a:t>
            </a:r>
            <a:endParaRPr/>
          </a:p>
        </p:txBody>
      </p:sp>
      <p:sp>
        <p:nvSpPr>
          <p:cNvPr id="255" name="Google Shape;255;p1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640"/>
              </a:spcBef>
              <a:spcAft>
                <a:spcPts val="0"/>
              </a:spcAft>
              <a:buSzPts val="3200"/>
              <a:buNone/>
            </a:pPr>
            <a:r>
              <a:rPr lang="en-IN" u="sng"/>
              <a:t>Boxplot</a:t>
            </a:r>
            <a:endParaRPr u="sng"/>
          </a:p>
          <a:p>
            <a:pPr marL="457200" marR="0" lvl="0" indent="-431800" algn="l" rtl="0">
              <a:lnSpc>
                <a:spcPct val="100000"/>
              </a:lnSpc>
              <a:spcBef>
                <a:spcPts val="640"/>
              </a:spcBef>
              <a:spcAft>
                <a:spcPts val="0"/>
              </a:spcAft>
              <a:buClr>
                <a:schemeClr val="dk1"/>
              </a:buClr>
              <a:buSzPts val="3200"/>
              <a:buFont typeface="Arial"/>
              <a:buChar char="•"/>
            </a:pPr>
            <a:r>
              <a:rPr lang="en-IN"/>
              <a:t>Comparison of incomes of customers who leave and stay with an organisation in a customer churn problem</a:t>
            </a:r>
            <a:endParaRPr/>
          </a:p>
          <a:p>
            <a:pPr marL="457200" marR="0" lvl="0" indent="-431800" algn="l" rtl="0">
              <a:lnSpc>
                <a:spcPct val="100000"/>
              </a:lnSpc>
              <a:spcBef>
                <a:spcPts val="640"/>
              </a:spcBef>
              <a:spcAft>
                <a:spcPts val="0"/>
              </a:spcAft>
              <a:buClr>
                <a:schemeClr val="dk1"/>
              </a:buClr>
              <a:buSzPts val="3200"/>
              <a:buFont typeface="Arial"/>
              <a:buChar char="•"/>
            </a:pPr>
            <a:r>
              <a:rPr lang="en-IN"/>
              <a:t>Comparison of years of experience of people who leave and stay in an organisation in an attrition 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t>Practical use cases of various visualization techniques</a:t>
            </a:r>
            <a:endParaRPr/>
          </a:p>
        </p:txBody>
      </p:sp>
      <p:sp>
        <p:nvSpPr>
          <p:cNvPr id="261" name="Google Shape;261;p1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640"/>
              </a:spcBef>
              <a:spcAft>
                <a:spcPts val="0"/>
              </a:spcAft>
              <a:buSzPts val="3200"/>
              <a:buNone/>
            </a:pPr>
            <a:r>
              <a:rPr lang="en-IN" u="sng"/>
              <a:t>Stacked barplot</a:t>
            </a:r>
            <a:endParaRPr u="sng"/>
          </a:p>
          <a:p>
            <a:pPr marL="457200" marR="0" lvl="0" indent="-431800" algn="l" rtl="0">
              <a:lnSpc>
                <a:spcPct val="100000"/>
              </a:lnSpc>
              <a:spcBef>
                <a:spcPts val="640"/>
              </a:spcBef>
              <a:spcAft>
                <a:spcPts val="0"/>
              </a:spcAft>
              <a:buClr>
                <a:schemeClr val="dk1"/>
              </a:buClr>
              <a:buSzPts val="3200"/>
              <a:buFont typeface="Arial"/>
              <a:buChar char="•"/>
            </a:pPr>
            <a:r>
              <a:rPr lang="en-IN"/>
              <a:t>Comparison of how % attrition varies between male and female</a:t>
            </a:r>
            <a:endParaRPr/>
          </a:p>
          <a:p>
            <a:pPr marL="457200" marR="0" lvl="0" indent="-431800" algn="l" rtl="0">
              <a:lnSpc>
                <a:spcPct val="100000"/>
              </a:lnSpc>
              <a:spcBef>
                <a:spcPts val="640"/>
              </a:spcBef>
              <a:spcAft>
                <a:spcPts val="0"/>
              </a:spcAft>
              <a:buClr>
                <a:schemeClr val="dk1"/>
              </a:buClr>
              <a:buSzPts val="3200"/>
              <a:buFont typeface="Arial"/>
              <a:buChar char="•"/>
            </a:pPr>
            <a:r>
              <a:rPr lang="en-IN"/>
              <a:t>Comparison of how customer churn varies between 3 different customer plans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8"/>
          <p:cNvSpPr txBox="1">
            <a:spLocks noGrp="1"/>
          </p:cNvSpPr>
          <p:nvPr>
            <p:ph type="title"/>
          </p:nvPr>
        </p:nvSpPr>
        <p:spPr>
          <a:xfrm>
            <a:off x="531812" y="968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IN" sz="3600" u="sng">
                <a:latin typeface="Times New Roman"/>
                <a:ea typeface="Times New Roman"/>
                <a:cs typeface="Times New Roman"/>
                <a:sym typeface="Times New Roman"/>
              </a:rPr>
              <a:t>Hands-on Visualization techniques</a:t>
            </a:r>
            <a:endParaRPr sz="3600" u="sng"/>
          </a:p>
        </p:txBody>
      </p:sp>
      <p:sp>
        <p:nvSpPr>
          <p:cNvPr id="267" name="Google Shape;267;p18"/>
          <p:cNvSpPr txBox="1">
            <a:spLocks noGrp="1"/>
          </p:cNvSpPr>
          <p:nvPr>
            <p:ph type="body" idx="1"/>
          </p:nvPr>
        </p:nvSpPr>
        <p:spPr>
          <a:xfrm>
            <a:off x="531800" y="1239824"/>
            <a:ext cx="11050500" cy="5237176"/>
          </a:xfrm>
          <a:prstGeom prst="rect">
            <a:avLst/>
          </a:prstGeom>
          <a:noFill/>
          <a:ln>
            <a:noFill/>
          </a:ln>
        </p:spPr>
        <p:txBody>
          <a:bodyPr spcFirstLastPara="1" wrap="square" lIns="91425" tIns="45700" rIns="91425" bIns="45700" anchor="t" anchorCtr="0">
            <a:noAutofit/>
          </a:bodyPr>
          <a:lstStyle/>
          <a:p>
            <a:pPr marL="127000" marR="0" lvl="0" indent="0" algn="l" rtl="0">
              <a:lnSpc>
                <a:spcPct val="100000"/>
              </a:lnSpc>
              <a:spcBef>
                <a:spcPts val="400"/>
              </a:spcBef>
              <a:spcAft>
                <a:spcPts val="0"/>
              </a:spcAft>
              <a:buClr>
                <a:schemeClr val="dk1"/>
              </a:buClr>
              <a:buSzPts val="2000"/>
              <a:buFont typeface="Arial"/>
              <a:buNone/>
            </a:pPr>
            <a:r>
              <a:rPr lang="en-IN" sz="2200" dirty="0">
                <a:latin typeface="Calibri"/>
                <a:ea typeface="Calibri"/>
                <a:cs typeface="Calibri"/>
                <a:sym typeface="Calibri"/>
              </a:rPr>
              <a:t>Automobile data taken from UCI </a:t>
            </a:r>
            <a:endParaRPr dirty="0"/>
          </a:p>
          <a:p>
            <a:pPr marL="127000" lvl="0" indent="0" algn="l" rtl="0">
              <a:lnSpc>
                <a:spcPct val="100000"/>
              </a:lnSpc>
              <a:spcBef>
                <a:spcPts val="400"/>
              </a:spcBef>
              <a:spcAft>
                <a:spcPts val="0"/>
              </a:spcAft>
              <a:buSzPts val="2000"/>
              <a:buNone/>
            </a:pPr>
            <a:r>
              <a:rPr lang="en-IN" sz="1800" dirty="0"/>
              <a:t>This data set consists of three types of entities: (a) the specification of an auto in terms of various characteristics, (b) its assigned insurance risk rating, (c) its normalized losses in use as compared to other cars. Below are some important functions to look over:</a:t>
            </a:r>
            <a:endParaRPr sz="1800" dirty="0">
              <a:latin typeface="Calibri"/>
              <a:ea typeface="Calibri"/>
              <a:cs typeface="Calibri"/>
              <a:sym typeface="Calibri"/>
            </a:endParaRPr>
          </a:p>
          <a:p>
            <a:pPr marL="127000" marR="0" lvl="0" indent="0" algn="l" rtl="0">
              <a:lnSpc>
                <a:spcPct val="100000"/>
              </a:lnSpc>
              <a:spcBef>
                <a:spcPts val="400"/>
              </a:spcBef>
              <a:spcAft>
                <a:spcPts val="0"/>
              </a:spcAft>
              <a:buClr>
                <a:schemeClr val="dk1"/>
              </a:buClr>
              <a:buSzPts val="2000"/>
              <a:buFont typeface="Arial"/>
              <a:buNone/>
            </a:pPr>
            <a:endParaRPr sz="2200" dirty="0">
              <a:latin typeface="Calibri"/>
              <a:ea typeface="Calibri"/>
              <a:cs typeface="Calibri"/>
              <a:sym typeface="Calibri"/>
            </a:endParaRPr>
          </a:p>
          <a:p>
            <a:pPr marL="127000" marR="0" lvl="0" indent="0" algn="l" rtl="0">
              <a:lnSpc>
                <a:spcPct val="100000"/>
              </a:lnSpc>
              <a:spcBef>
                <a:spcPts val="400"/>
              </a:spcBef>
              <a:spcAft>
                <a:spcPts val="0"/>
              </a:spcAft>
              <a:buClr>
                <a:schemeClr val="dk1"/>
              </a:buClr>
              <a:buSzPts val="2000"/>
              <a:buFont typeface="Arial"/>
              <a:buNone/>
            </a:pPr>
            <a:r>
              <a:rPr lang="en-IN" sz="2200" dirty="0">
                <a:latin typeface="Calibri"/>
                <a:ea typeface="Calibri"/>
                <a:cs typeface="Calibri"/>
                <a:sym typeface="Calibri"/>
              </a:rPr>
              <a:t>1. For Univariate distributions :</a:t>
            </a:r>
            <a:endParaRPr dirty="0"/>
          </a:p>
          <a:p>
            <a:pPr marL="127000" marR="0" lvl="0" indent="0" algn="l" rtl="0">
              <a:lnSpc>
                <a:spcPct val="100000"/>
              </a:lnSpc>
              <a:spcBef>
                <a:spcPts val="400"/>
              </a:spcBef>
              <a:spcAft>
                <a:spcPts val="0"/>
              </a:spcAft>
              <a:buClr>
                <a:schemeClr val="dk1"/>
              </a:buClr>
              <a:buSzPts val="2000"/>
              <a:buFont typeface="Arial"/>
              <a:buNone/>
            </a:pPr>
            <a:r>
              <a:rPr lang="en-IN" sz="2200" dirty="0" err="1">
                <a:latin typeface="Calibri"/>
                <a:ea typeface="Calibri"/>
                <a:cs typeface="Calibri"/>
                <a:sym typeface="Calibri"/>
              </a:rPr>
              <a:t>sns.distplot</a:t>
            </a:r>
            <a:r>
              <a:rPr lang="en-IN" sz="2200" dirty="0">
                <a:latin typeface="Calibri"/>
                <a:ea typeface="Calibri"/>
                <a:cs typeface="Calibri"/>
                <a:sym typeface="Calibri"/>
              </a:rPr>
              <a:t>(auto[‘</a:t>
            </a:r>
            <a:r>
              <a:rPr lang="en-IN" sz="2200" dirty="0" err="1">
                <a:latin typeface="Calibri"/>
                <a:ea typeface="Calibri"/>
                <a:cs typeface="Calibri"/>
                <a:sym typeface="Calibri"/>
              </a:rPr>
              <a:t>normalized_losses</a:t>
            </a:r>
            <a:r>
              <a:rPr lang="en-IN" sz="2200" dirty="0">
                <a:latin typeface="Calibri"/>
                <a:ea typeface="Calibri"/>
                <a:cs typeface="Calibri"/>
                <a:sym typeface="Calibri"/>
              </a:rPr>
              <a:t>’])</a:t>
            </a:r>
            <a:endParaRPr dirty="0"/>
          </a:p>
          <a:p>
            <a:pPr marL="127000" marR="0" lvl="0" indent="0" algn="l" rtl="0">
              <a:lnSpc>
                <a:spcPct val="100000"/>
              </a:lnSpc>
              <a:spcBef>
                <a:spcPts val="400"/>
              </a:spcBef>
              <a:spcAft>
                <a:spcPts val="0"/>
              </a:spcAft>
              <a:buClr>
                <a:schemeClr val="dk1"/>
              </a:buClr>
              <a:buSzPts val="2000"/>
              <a:buFont typeface="Arial"/>
              <a:buNone/>
            </a:pPr>
            <a:endParaRPr sz="2200" dirty="0">
              <a:latin typeface="Calibri"/>
              <a:ea typeface="Calibri"/>
              <a:cs typeface="Calibri"/>
              <a:sym typeface="Calibri"/>
            </a:endParaRPr>
          </a:p>
          <a:p>
            <a:pPr marL="127000" marR="0" lvl="0" indent="0" algn="l" rtl="0">
              <a:lnSpc>
                <a:spcPct val="100000"/>
              </a:lnSpc>
              <a:spcBef>
                <a:spcPts val="400"/>
              </a:spcBef>
              <a:spcAft>
                <a:spcPts val="0"/>
              </a:spcAft>
              <a:buClr>
                <a:schemeClr val="dk1"/>
              </a:buClr>
              <a:buSzPts val="2000"/>
              <a:buFont typeface="Arial"/>
              <a:buNone/>
            </a:pPr>
            <a:r>
              <a:rPr lang="en-IN" sz="2200" dirty="0">
                <a:latin typeface="Calibri"/>
                <a:ea typeface="Calibri"/>
                <a:cs typeface="Calibri"/>
                <a:sym typeface="Calibri"/>
              </a:rPr>
              <a:t>2. For bivariate distributions :</a:t>
            </a:r>
            <a:endParaRPr dirty="0"/>
          </a:p>
          <a:p>
            <a:pPr marL="127000" marR="0" lvl="0" indent="0" algn="l" rtl="0">
              <a:lnSpc>
                <a:spcPct val="100000"/>
              </a:lnSpc>
              <a:spcBef>
                <a:spcPts val="400"/>
              </a:spcBef>
              <a:spcAft>
                <a:spcPts val="0"/>
              </a:spcAft>
              <a:buClr>
                <a:schemeClr val="dk1"/>
              </a:buClr>
              <a:buSzPts val="2000"/>
              <a:buFont typeface="Arial"/>
              <a:buNone/>
            </a:pPr>
            <a:r>
              <a:rPr lang="en-IN" sz="2200" dirty="0" err="1">
                <a:latin typeface="Calibri"/>
                <a:ea typeface="Calibri"/>
                <a:cs typeface="Calibri"/>
                <a:sym typeface="Calibri"/>
              </a:rPr>
              <a:t>sns.jointplot</a:t>
            </a:r>
            <a:r>
              <a:rPr lang="en-IN" sz="2200" dirty="0">
                <a:latin typeface="Calibri"/>
                <a:ea typeface="Calibri"/>
                <a:cs typeface="Calibri"/>
                <a:sym typeface="Calibri"/>
              </a:rPr>
              <a:t>(auto[‘</a:t>
            </a:r>
            <a:r>
              <a:rPr lang="en-IN" sz="2200" dirty="0" err="1">
                <a:latin typeface="Calibri"/>
                <a:ea typeface="Calibri"/>
                <a:cs typeface="Calibri"/>
                <a:sym typeface="Calibri"/>
              </a:rPr>
              <a:t>engine_size</a:t>
            </a:r>
            <a:r>
              <a:rPr lang="en-IN" sz="2200" dirty="0">
                <a:latin typeface="Calibri"/>
                <a:ea typeface="Calibri"/>
                <a:cs typeface="Calibri"/>
                <a:sym typeface="Calibri"/>
              </a:rPr>
              <a:t>’], auto[‘horsepower’])</a:t>
            </a:r>
            <a:endParaRPr dirty="0"/>
          </a:p>
          <a:p>
            <a:pPr marL="127000" marR="0" lvl="0" indent="0" algn="l" rtl="0">
              <a:lnSpc>
                <a:spcPct val="100000"/>
              </a:lnSpc>
              <a:spcBef>
                <a:spcPts val="400"/>
              </a:spcBef>
              <a:spcAft>
                <a:spcPts val="0"/>
              </a:spcAft>
              <a:buClr>
                <a:schemeClr val="dk1"/>
              </a:buClr>
              <a:buSzPts val="2000"/>
              <a:buFont typeface="Arial"/>
              <a:buNone/>
            </a:pPr>
            <a:endParaRPr sz="2200" dirty="0">
              <a:latin typeface="Calibri"/>
              <a:ea typeface="Calibri"/>
              <a:cs typeface="Calibri"/>
              <a:sym typeface="Calibri"/>
            </a:endParaRPr>
          </a:p>
          <a:p>
            <a:pPr marL="127000" marR="0" lvl="0" indent="0" algn="l" rtl="0">
              <a:lnSpc>
                <a:spcPct val="100000"/>
              </a:lnSpc>
              <a:spcBef>
                <a:spcPts val="400"/>
              </a:spcBef>
              <a:spcAft>
                <a:spcPts val="0"/>
              </a:spcAft>
              <a:buClr>
                <a:schemeClr val="dk1"/>
              </a:buClr>
              <a:buSzPts val="2000"/>
              <a:buFont typeface="Arial"/>
              <a:buNone/>
            </a:pPr>
            <a:r>
              <a:rPr lang="en-IN" sz="2200" dirty="0">
                <a:latin typeface="Calibri"/>
                <a:ea typeface="Calibri"/>
                <a:cs typeface="Calibri"/>
                <a:sym typeface="Calibri"/>
              </a:rPr>
              <a:t>3. For multivariate distributions: </a:t>
            </a:r>
            <a:endParaRPr dirty="0"/>
          </a:p>
          <a:p>
            <a:pPr marL="127000" marR="0" lvl="0" indent="0" algn="l" rtl="0">
              <a:lnSpc>
                <a:spcPct val="100000"/>
              </a:lnSpc>
              <a:spcBef>
                <a:spcPts val="400"/>
              </a:spcBef>
              <a:spcAft>
                <a:spcPts val="0"/>
              </a:spcAft>
              <a:buClr>
                <a:schemeClr val="dk1"/>
              </a:buClr>
              <a:buSzPts val="2000"/>
              <a:buFont typeface="Arial"/>
              <a:buNone/>
            </a:pPr>
            <a:r>
              <a:rPr lang="en-IN" sz="2200" dirty="0" err="1">
                <a:latin typeface="Calibri"/>
                <a:ea typeface="Calibri"/>
                <a:cs typeface="Calibri"/>
                <a:sym typeface="Calibri"/>
              </a:rPr>
              <a:t>sns.pairplot</a:t>
            </a:r>
            <a:r>
              <a:rPr lang="en-IN" sz="2200" dirty="0">
                <a:latin typeface="Calibri"/>
                <a:ea typeface="Calibri"/>
                <a:cs typeface="Calibri"/>
                <a:sym typeface="Calibri"/>
              </a:rPr>
              <a:t>(auto[[‘</a:t>
            </a:r>
            <a:r>
              <a:rPr lang="en-IN" sz="2200" dirty="0" err="1">
                <a:latin typeface="Calibri"/>
                <a:ea typeface="Calibri"/>
                <a:cs typeface="Calibri"/>
                <a:sym typeface="Calibri"/>
              </a:rPr>
              <a:t>normalized_losses</a:t>
            </a:r>
            <a:r>
              <a:rPr lang="en-IN" sz="2200" dirty="0">
                <a:latin typeface="Calibri"/>
                <a:ea typeface="Calibri"/>
                <a:cs typeface="Calibri"/>
                <a:sym typeface="Calibri"/>
              </a:rPr>
              <a:t>’, ‘</a:t>
            </a:r>
            <a:r>
              <a:rPr lang="en-IN" sz="2200" dirty="0" err="1">
                <a:latin typeface="Calibri"/>
                <a:ea typeface="Calibri"/>
                <a:cs typeface="Calibri"/>
                <a:sym typeface="Calibri"/>
              </a:rPr>
              <a:t>engine_size</a:t>
            </a:r>
            <a:r>
              <a:rPr lang="en-IN" sz="2200" dirty="0">
                <a:latin typeface="Calibri"/>
                <a:ea typeface="Calibri"/>
                <a:cs typeface="Calibri"/>
                <a:sym typeface="Calibri"/>
              </a:rPr>
              <a:t>’, ‘horsepower’]])</a:t>
            </a:r>
            <a:endParaRPr dirty="0"/>
          </a:p>
          <a:p>
            <a:pPr marL="127000" marR="0" lvl="0" indent="0" algn="l" rtl="0">
              <a:lnSpc>
                <a:spcPct val="100000"/>
              </a:lnSpc>
              <a:spcBef>
                <a:spcPts val="400"/>
              </a:spcBef>
              <a:spcAft>
                <a:spcPts val="0"/>
              </a:spcAft>
              <a:buClr>
                <a:schemeClr val="dk1"/>
              </a:buClr>
              <a:buSzPts val="2000"/>
              <a:buFont typeface="Arial"/>
              <a:buNone/>
            </a:pPr>
            <a:endParaRPr sz="2200" dirty="0">
              <a:latin typeface="Calibri"/>
              <a:ea typeface="Calibri"/>
              <a:cs typeface="Calibri"/>
              <a:sym typeface="Calibri"/>
            </a:endParaRPr>
          </a:p>
          <a:p>
            <a:pPr marL="127000" marR="0" lvl="0" indent="0" algn="l" rtl="0">
              <a:lnSpc>
                <a:spcPct val="100000"/>
              </a:lnSpc>
              <a:spcBef>
                <a:spcPts val="400"/>
              </a:spcBef>
              <a:spcAft>
                <a:spcPts val="0"/>
              </a:spcAft>
              <a:buClr>
                <a:schemeClr val="dk1"/>
              </a:buClr>
              <a:buSzPts val="2000"/>
              <a:buFont typeface="Arial"/>
              <a:buNone/>
            </a:pPr>
            <a:br>
              <a:rPr lang="en-IN" sz="2200" dirty="0">
                <a:latin typeface="Calibri"/>
                <a:ea typeface="Calibri"/>
                <a:cs typeface="Calibri"/>
                <a:sym typeface="Calibri"/>
              </a:rPr>
            </a:br>
            <a:endParaRPr sz="2200" i="0" u="none" dirty="0">
              <a:solidFill>
                <a:schemeClr val="dk1"/>
              </a:solidFill>
              <a:latin typeface="Calibri"/>
              <a:ea typeface="Calibri"/>
              <a:cs typeface="Calibri"/>
              <a:sym typeface="Calibri"/>
            </a:endParaRPr>
          </a:p>
        </p:txBody>
      </p:sp>
      <p:sp>
        <p:nvSpPr>
          <p:cNvPr id="268" name="Google Shape;268;p18"/>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69" name="Google Shape;269;p18"/>
          <p:cNvSpPr txBox="1"/>
          <p:nvPr/>
        </p:nvSpPr>
        <p:spPr>
          <a:xfrm>
            <a:off x="565150" y="5807075"/>
            <a:ext cx="8534400" cy="6445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Times New Roman"/>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Different Plots - Syntax</a:t>
            </a:r>
            <a:endParaRPr/>
          </a:p>
        </p:txBody>
      </p:sp>
      <p:sp>
        <p:nvSpPr>
          <p:cNvPr id="275" name="Google Shape;275;p1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127000" lvl="0" indent="0" algn="l" rtl="0">
              <a:lnSpc>
                <a:spcPct val="100000"/>
              </a:lnSpc>
              <a:spcBef>
                <a:spcPts val="400"/>
              </a:spcBef>
              <a:spcAft>
                <a:spcPts val="0"/>
              </a:spcAft>
              <a:buSzPts val="2000"/>
              <a:buNone/>
            </a:pPr>
            <a:r>
              <a:rPr lang="en-IN" sz="2000">
                <a:latin typeface="Calibri"/>
                <a:ea typeface="Calibri"/>
                <a:cs typeface="Calibri"/>
                <a:sym typeface="Calibri"/>
              </a:rPr>
              <a:t>Different types of plotting functions between categorical and continuous variables:</a:t>
            </a:r>
            <a:endParaRPr/>
          </a:p>
          <a:p>
            <a:pPr marL="127000" lvl="0" indent="0" algn="l" rtl="0">
              <a:lnSpc>
                <a:spcPct val="100000"/>
              </a:lnSpc>
              <a:spcBef>
                <a:spcPts val="400"/>
              </a:spcBef>
              <a:spcAft>
                <a:spcPts val="0"/>
              </a:spcAft>
              <a:buSzPts val="2000"/>
              <a:buNone/>
            </a:pPr>
            <a:r>
              <a:rPr lang="en-IN" sz="2000">
                <a:latin typeface="Calibri"/>
                <a:ea typeface="Calibri"/>
                <a:cs typeface="Calibri"/>
                <a:sym typeface="Calibri"/>
              </a:rPr>
              <a:t>1.  sns.stripplot(auto[‘fuel_type’], auto[‘horsepower’])</a:t>
            </a:r>
            <a:endParaRPr sz="2000"/>
          </a:p>
          <a:p>
            <a:pPr marL="25400" lvl="0" indent="0" algn="l" rtl="0">
              <a:lnSpc>
                <a:spcPct val="100000"/>
              </a:lnSpc>
              <a:spcBef>
                <a:spcPts val="640"/>
              </a:spcBef>
              <a:spcAft>
                <a:spcPts val="0"/>
              </a:spcAft>
              <a:buSzPts val="3200"/>
              <a:buNone/>
            </a:pPr>
            <a:r>
              <a:rPr lang="en-IN" sz="2000"/>
              <a:t>2. </a:t>
            </a:r>
            <a:r>
              <a:rPr lang="en-IN" sz="2000">
                <a:latin typeface="Calibri"/>
                <a:ea typeface="Calibri"/>
                <a:cs typeface="Calibri"/>
                <a:sym typeface="Calibri"/>
              </a:rPr>
              <a:t>sns.stripplot(auto[‘fuel_type’], auto[‘horsepower’])</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3. sns.boxplot(auto[‘number_of_doors’], auto[‘horsepower’])</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4. sns.barplot(auto[‘body_style’], auto[‘horsepower’])</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5. sns.countplot(auto[‘body_style’])</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6. sns.pointplot(auto[‘fuel_system’],auto[‘horsepower’])</a:t>
            </a:r>
            <a:endParaRPr/>
          </a:p>
          <a:p>
            <a:pPr marL="25400" lvl="0" indent="0" algn="l" rtl="0">
              <a:lnSpc>
                <a:spcPct val="100000"/>
              </a:lnSpc>
              <a:spcBef>
                <a:spcPts val="640"/>
              </a:spcBef>
              <a:spcAft>
                <a:spcPts val="0"/>
              </a:spcAft>
              <a:buSzPts val="3200"/>
              <a:buNone/>
            </a:pPr>
            <a:endParaRPr sz="2000">
              <a:latin typeface="Calibri"/>
              <a:ea typeface="Calibri"/>
              <a:cs typeface="Calibri"/>
              <a:sym typeface="Calibri"/>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Factor plot between multiple categorical variables:</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 sns.factorplot(x=“fuel_type”,</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                            y=“horsepower”,</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                            col=“engine_location”</a:t>
            </a:r>
            <a:endParaRPr/>
          </a:p>
          <a:p>
            <a:pPr marL="25400" lvl="0" indent="0" algn="l" rtl="0">
              <a:lnSpc>
                <a:spcPct val="100000"/>
              </a:lnSpc>
              <a:spcBef>
                <a:spcPts val="640"/>
              </a:spcBef>
              <a:spcAft>
                <a:spcPts val="0"/>
              </a:spcAft>
              <a:buSzPts val="3200"/>
              <a:buNone/>
            </a:pPr>
            <a:r>
              <a:rPr lang="en-IN" sz="2000">
                <a:latin typeface="Calibri"/>
                <a:ea typeface="Calibri"/>
                <a:cs typeface="Calibri"/>
                <a:sym typeface="Calibri"/>
              </a:rPr>
              <a:t>                             data= auto, kind=“swarm”) </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a:solidFill>
                  <a:schemeClr val="dk1"/>
                </a:solidFill>
                <a:latin typeface="Times New Roman"/>
                <a:ea typeface="Times New Roman"/>
                <a:cs typeface="Times New Roman"/>
                <a:sym typeface="Times New Roman"/>
              </a:rPr>
              <a:t>Learning Objectives </a:t>
            </a:r>
            <a:endParaRPr/>
          </a:p>
        </p:txBody>
      </p:sp>
      <p:sp>
        <p:nvSpPr>
          <p:cNvPr id="95" name="Google Shape;95;p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Introduction to </a:t>
            </a:r>
            <a:r>
              <a:rPr lang="en-IN" sz="2400" dirty="0">
                <a:latin typeface="Times New Roman"/>
                <a:ea typeface="Times New Roman"/>
                <a:cs typeface="Times New Roman"/>
                <a:sym typeface="Times New Roman"/>
              </a:rPr>
              <a:t>Visualization </a:t>
            </a:r>
            <a:r>
              <a:rPr lang="en-IN" sz="2400" b="0" i="0" u="none" strike="noStrike" cap="none" dirty="0">
                <a:solidFill>
                  <a:schemeClr val="dk1"/>
                </a:solidFill>
                <a:latin typeface="Times New Roman"/>
                <a:ea typeface="Times New Roman"/>
                <a:cs typeface="Times New Roman"/>
                <a:sym typeface="Times New Roman"/>
              </a:rPr>
              <a:t> </a:t>
            </a:r>
            <a:endParaRPr dirty="0"/>
          </a:p>
          <a:p>
            <a:pPr marL="342900" marR="0" lvl="0" indent="-342900" algn="l" rtl="0">
              <a:lnSpc>
                <a:spcPct val="100000"/>
              </a:lnSpc>
              <a:spcBef>
                <a:spcPts val="480"/>
              </a:spcBef>
              <a:spcAft>
                <a:spcPts val="0"/>
              </a:spcAft>
              <a:buClr>
                <a:schemeClr val="dk1"/>
              </a:buClr>
              <a:buSzPts val="2400"/>
              <a:buFont typeface="Arial"/>
              <a:buChar char="•"/>
            </a:pPr>
            <a:r>
              <a:rPr lang="en-IN" sz="2400" dirty="0" err="1">
                <a:latin typeface="Times New Roman"/>
                <a:ea typeface="Times New Roman"/>
                <a:cs typeface="Times New Roman"/>
                <a:sym typeface="Times New Roman"/>
              </a:rPr>
              <a:t>M</a:t>
            </a:r>
            <a:r>
              <a:rPr lang="en-IN" sz="2400" b="0" i="0" u="none" strike="noStrike" cap="none" dirty="0" err="1">
                <a:solidFill>
                  <a:schemeClr val="dk1"/>
                </a:solidFill>
                <a:latin typeface="Times New Roman"/>
                <a:ea typeface="Times New Roman"/>
                <a:cs typeface="Times New Roman"/>
                <a:sym typeface="Times New Roman"/>
              </a:rPr>
              <a:t>atlplotlib</a:t>
            </a:r>
            <a:r>
              <a:rPr lang="en-IN" sz="2400" b="0" i="0" u="none" strike="noStrike" cap="none" dirty="0">
                <a:solidFill>
                  <a:schemeClr val="dk1"/>
                </a:solidFill>
                <a:latin typeface="Times New Roman"/>
                <a:ea typeface="Times New Roman"/>
                <a:cs typeface="Times New Roman"/>
                <a:sym typeface="Times New Roman"/>
              </a:rPr>
              <a:t>, Seaborn and </a:t>
            </a:r>
            <a:r>
              <a:rPr lang="en-IN" sz="2400" b="0" i="0" u="none" strike="noStrike" cap="none" dirty="0" err="1">
                <a:solidFill>
                  <a:schemeClr val="dk1"/>
                </a:solidFill>
                <a:latin typeface="Times New Roman"/>
                <a:ea typeface="Times New Roman"/>
                <a:cs typeface="Times New Roman"/>
                <a:sym typeface="Times New Roman"/>
              </a:rPr>
              <a:t>Plotly</a:t>
            </a:r>
            <a:endParaRPr dirty="0"/>
          </a:p>
          <a:p>
            <a:pPr marL="342900" marR="0" lvl="0" indent="-342900" algn="l" rtl="0">
              <a:lnSpc>
                <a:spcPct val="100000"/>
              </a:lnSpc>
              <a:spcBef>
                <a:spcPts val="480"/>
              </a:spcBef>
              <a:spcAft>
                <a:spcPts val="0"/>
              </a:spcAft>
              <a:buClr>
                <a:schemeClr val="dk1"/>
              </a:buClr>
              <a:buSzPts val="2400"/>
              <a:buFont typeface="Arial"/>
              <a:buChar char="•"/>
            </a:pPr>
            <a:r>
              <a:rPr lang="en-IN" sz="2400" dirty="0">
                <a:latin typeface="Times New Roman"/>
                <a:ea typeface="Times New Roman"/>
                <a:cs typeface="Times New Roman"/>
                <a:sym typeface="Times New Roman"/>
              </a:rPr>
              <a:t>Hands-on Visualization techniques</a:t>
            </a:r>
            <a:endParaRPr dirty="0"/>
          </a:p>
          <a:p>
            <a:pPr marL="342900" marR="0" lvl="0" indent="-342900" algn="l" rtl="0">
              <a:lnSpc>
                <a:spcPct val="100000"/>
              </a:lnSpc>
              <a:spcBef>
                <a:spcPts val="480"/>
              </a:spcBef>
              <a:spcAft>
                <a:spcPts val="0"/>
              </a:spcAft>
              <a:buClr>
                <a:schemeClr val="dk1"/>
              </a:buClr>
              <a:buSzPts val="2400"/>
              <a:buFont typeface="Arial"/>
              <a:buChar char="•"/>
            </a:pPr>
            <a:r>
              <a:rPr lang="en-IN" sz="2400" dirty="0" err="1">
                <a:latin typeface="Times New Roman"/>
                <a:ea typeface="Times New Roman"/>
                <a:cs typeface="Times New Roman"/>
                <a:sym typeface="Times New Roman"/>
              </a:rPr>
              <a:t>Numpy</a:t>
            </a:r>
            <a:r>
              <a:rPr lang="en-IN" sz="2400" dirty="0">
                <a:latin typeface="Times New Roman"/>
                <a:ea typeface="Times New Roman"/>
                <a:cs typeface="Times New Roman"/>
                <a:sym typeface="Times New Roman"/>
              </a:rPr>
              <a:t> lab exercises</a:t>
            </a:r>
            <a:endParaRPr sz="2400" dirty="0">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Arial"/>
              <a:buChar char="•"/>
            </a:pPr>
            <a:r>
              <a:rPr lang="en-IN" sz="2400" dirty="0">
                <a:latin typeface="Times New Roman"/>
                <a:ea typeface="Times New Roman"/>
                <a:cs typeface="Times New Roman"/>
                <a:sym typeface="Times New Roman"/>
              </a:rPr>
              <a:t>Pandas lab exercises</a:t>
            </a:r>
            <a:endParaRPr dirty="0"/>
          </a:p>
          <a:p>
            <a:pPr marL="342900" marR="0" lvl="0" indent="-342900" algn="l" rtl="0">
              <a:lnSpc>
                <a:spcPct val="100000"/>
              </a:lnSpc>
              <a:spcBef>
                <a:spcPts val="480"/>
              </a:spcBef>
              <a:spcAft>
                <a:spcPts val="0"/>
              </a:spcAft>
              <a:buClr>
                <a:schemeClr val="dk1"/>
              </a:buClr>
              <a:buSzPts val="2400"/>
              <a:buFont typeface="Arial"/>
              <a:buChar char="•"/>
            </a:pPr>
            <a:r>
              <a:rPr lang="en-IN" sz="2400" dirty="0">
                <a:latin typeface="Times New Roman"/>
                <a:ea typeface="Times New Roman"/>
                <a:cs typeface="Times New Roman"/>
                <a:sym typeface="Times New Roman"/>
              </a:rPr>
              <a:t>Pandas lab exercises with visualization </a:t>
            </a:r>
            <a:r>
              <a:rPr lang="en-IN" sz="2400" dirty="0" err="1">
                <a:latin typeface="Times New Roman"/>
                <a:ea typeface="Times New Roman"/>
                <a:cs typeface="Times New Roman"/>
                <a:sym typeface="Times New Roman"/>
              </a:rPr>
              <a:t>technique_part</a:t>
            </a:r>
            <a:r>
              <a:rPr lang="en-IN" sz="2400" dirty="0">
                <a:latin typeface="Times New Roman"/>
                <a:ea typeface="Times New Roman"/>
                <a:cs typeface="Times New Roman"/>
                <a:sym typeface="Times New Roman"/>
              </a:rPr>
              <a:t> 1</a:t>
            </a:r>
            <a:endParaRPr dirty="0"/>
          </a:p>
          <a:p>
            <a:pPr marL="342900" marR="0" lvl="0" indent="-342900" algn="l" rtl="0">
              <a:lnSpc>
                <a:spcPct val="100000"/>
              </a:lnSpc>
              <a:spcBef>
                <a:spcPts val="480"/>
              </a:spcBef>
              <a:spcAft>
                <a:spcPts val="0"/>
              </a:spcAft>
              <a:buClr>
                <a:schemeClr val="dk1"/>
              </a:buClr>
              <a:buSzPts val="2400"/>
              <a:buFont typeface="Arial"/>
              <a:buChar char="•"/>
            </a:pPr>
            <a:r>
              <a:rPr lang="en-IN" sz="2400" dirty="0">
                <a:latin typeface="Times New Roman"/>
                <a:ea typeface="Times New Roman"/>
                <a:cs typeface="Times New Roman"/>
                <a:sym typeface="Times New Roman"/>
              </a:rPr>
              <a:t>Data visualization using </a:t>
            </a:r>
            <a:r>
              <a:rPr lang="en-IN" sz="2400" dirty="0" err="1">
                <a:latin typeface="Times New Roman"/>
                <a:ea typeface="Times New Roman"/>
                <a:cs typeface="Times New Roman"/>
                <a:sym typeface="Times New Roman"/>
              </a:rPr>
              <a:t>Seaborn_part</a:t>
            </a:r>
            <a:r>
              <a:rPr lang="en-IN" sz="2400" dirty="0">
                <a:latin typeface="Times New Roman"/>
                <a:ea typeface="Times New Roman"/>
                <a:cs typeface="Times New Roman"/>
                <a:sym typeface="Times New Roman"/>
              </a:rPr>
              <a:t> 2</a:t>
            </a:r>
            <a:endParaRPr sz="2400" dirty="0">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IN" sz="2400" dirty="0">
                <a:latin typeface="Times New Roman"/>
                <a:ea typeface="Times New Roman"/>
                <a:cs typeface="Times New Roman"/>
                <a:sym typeface="Times New Roman"/>
              </a:rPr>
              <a:t>Case Study</a:t>
            </a:r>
            <a:endParaRPr sz="2400" dirty="0">
              <a:latin typeface="Times New Roman"/>
              <a:ea typeface="Times New Roman"/>
              <a:cs typeface="Times New Roman"/>
              <a:sym typeface="Times New Roman"/>
            </a:endParaRPr>
          </a:p>
          <a:p>
            <a:pPr marL="342900" marR="0" lvl="0" indent="0" algn="l" rtl="0">
              <a:lnSpc>
                <a:spcPct val="100000"/>
              </a:lnSpc>
              <a:spcBef>
                <a:spcPts val="480"/>
              </a:spcBef>
              <a:spcAft>
                <a:spcPts val="0"/>
              </a:spcAft>
              <a:buSzPts val="3200"/>
              <a:buNone/>
            </a:pPr>
            <a:endParaRPr sz="2400" dirty="0">
              <a:latin typeface="Times New Roman"/>
              <a:ea typeface="Times New Roman"/>
              <a:cs typeface="Times New Roman"/>
              <a:sym typeface="Times New Roman"/>
            </a:endParaRPr>
          </a:p>
          <a:p>
            <a:pPr marL="342900" marR="0" lvl="0" indent="0" algn="l" rtl="0">
              <a:lnSpc>
                <a:spcPct val="100000"/>
              </a:lnSpc>
              <a:spcBef>
                <a:spcPts val="480"/>
              </a:spcBef>
              <a:spcAft>
                <a:spcPts val="0"/>
              </a:spcAft>
              <a:buSzPts val="3200"/>
              <a:buNone/>
            </a:pPr>
            <a:endParaRPr dirty="0"/>
          </a:p>
          <a:p>
            <a:pPr marL="342900" marR="0" lvl="0" indent="-190500" algn="l" rtl="0">
              <a:lnSpc>
                <a:spcPct val="100000"/>
              </a:lnSpc>
              <a:spcBef>
                <a:spcPts val="48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p:txBody>
      </p:sp>
      <p:sp>
        <p:nvSpPr>
          <p:cNvPr id="96" name="Google Shape;96;p2"/>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2"/>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0"/>
          <p:cNvSpPr txBox="1">
            <a:spLocks noGrp="1"/>
          </p:cNvSpPr>
          <p:nvPr>
            <p:ph type="title"/>
          </p:nvPr>
        </p:nvSpPr>
        <p:spPr>
          <a:xfrm>
            <a:off x="609600" y="274625"/>
            <a:ext cx="7690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Boxplot and five number summary</a:t>
            </a:r>
            <a:endParaRPr/>
          </a:p>
        </p:txBody>
      </p:sp>
      <p:pic>
        <p:nvPicPr>
          <p:cNvPr id="281" name="Google Shape;281;p20" descr="Image result for five number summary"/>
          <p:cNvPicPr preferRelativeResize="0">
            <a:picLocks noGrp="1"/>
          </p:cNvPicPr>
          <p:nvPr>
            <p:ph type="body" idx="1"/>
          </p:nvPr>
        </p:nvPicPr>
        <p:blipFill rotWithShape="1">
          <a:blip r:embed="rId3">
            <a:alphaModFix/>
          </a:blip>
          <a:srcRect/>
          <a:stretch/>
        </p:blipFill>
        <p:spPr>
          <a:xfrm>
            <a:off x="2299843" y="2661925"/>
            <a:ext cx="6979200" cy="266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85"/>
        <p:cNvGrpSpPr/>
        <p:nvPr/>
      </p:nvGrpSpPr>
      <p:grpSpPr>
        <a:xfrm>
          <a:off x="0" y="0"/>
          <a:ext cx="0" cy="0"/>
          <a:chOff x="0" y="0"/>
          <a:chExt cx="0" cy="0"/>
        </a:xfrm>
      </p:grpSpPr>
      <p:sp>
        <p:nvSpPr>
          <p:cNvPr id="286" name="Google Shape;286;p21"/>
          <p:cNvSpPr txBox="1">
            <a:spLocks noGrp="1"/>
          </p:cNvSpPr>
          <p:nvPr>
            <p:ph type="title"/>
          </p:nvPr>
        </p:nvSpPr>
        <p:spPr>
          <a:xfrm>
            <a:off x="609600" y="222250"/>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u="sng">
                <a:latin typeface="Times New Roman"/>
                <a:ea typeface="Times New Roman"/>
                <a:cs typeface="Times New Roman"/>
                <a:sym typeface="Times New Roman"/>
              </a:rPr>
              <a:t>Numpy Lab exercises</a:t>
            </a:r>
            <a:endParaRPr/>
          </a:p>
        </p:txBody>
      </p:sp>
      <p:sp>
        <p:nvSpPr>
          <p:cNvPr id="287" name="Google Shape;287;p21"/>
          <p:cNvSpPr txBox="1">
            <a:spLocks noGrp="1"/>
          </p:cNvSpPr>
          <p:nvPr>
            <p:ph type="body" idx="1"/>
          </p:nvPr>
        </p:nvSpPr>
        <p:spPr>
          <a:xfrm>
            <a:off x="609600" y="1371600"/>
            <a:ext cx="10972800" cy="51054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0"/>
              </a:spcBef>
              <a:spcAft>
                <a:spcPts val="0"/>
              </a:spcAft>
              <a:buSzPts val="3200"/>
              <a:buNone/>
            </a:pPr>
            <a:endParaRPr sz="2000" dirty="0">
              <a:latin typeface="Calibri"/>
              <a:ea typeface="Calibri"/>
              <a:cs typeface="Calibri"/>
              <a:sym typeface="Calibri"/>
            </a:endParaRPr>
          </a:p>
          <a:p>
            <a:pPr marL="0" marR="0" lvl="0" indent="0" algn="l" rtl="0">
              <a:lnSpc>
                <a:spcPct val="100000"/>
              </a:lnSpc>
              <a:spcBef>
                <a:spcPts val="400"/>
              </a:spcBef>
              <a:spcAft>
                <a:spcPts val="0"/>
              </a:spcAft>
              <a:buSzPts val="3200"/>
              <a:buNone/>
            </a:pPr>
            <a:r>
              <a:rPr lang="en-IN" sz="2000" dirty="0">
                <a:latin typeface="Calibri"/>
                <a:ea typeface="Calibri"/>
                <a:cs typeface="Calibri"/>
                <a:sym typeface="Calibri"/>
              </a:rPr>
              <a:t>Some important functions:</a:t>
            </a:r>
            <a:endParaRPr dirty="0"/>
          </a:p>
          <a:p>
            <a:pPr marL="0" lvl="0" indent="0" algn="l" rtl="0">
              <a:lnSpc>
                <a:spcPct val="100000"/>
              </a:lnSpc>
              <a:spcBef>
                <a:spcPts val="400"/>
              </a:spcBef>
              <a:spcAft>
                <a:spcPts val="0"/>
              </a:spcAft>
              <a:buSzPts val="3200"/>
              <a:buNone/>
            </a:pPr>
            <a:r>
              <a:rPr lang="en-IN" sz="2000" dirty="0">
                <a:latin typeface="Calibri"/>
                <a:ea typeface="Calibri"/>
                <a:cs typeface="Calibri"/>
                <a:sym typeface="Calibri"/>
              </a:rPr>
              <a:t>1. For importing package</a:t>
            </a:r>
            <a:endParaRPr dirty="0"/>
          </a:p>
          <a:p>
            <a:pPr marL="457200" lvl="1" indent="0" algn="l" rtl="0">
              <a:lnSpc>
                <a:spcPct val="100000"/>
              </a:lnSpc>
              <a:spcBef>
                <a:spcPts val="400"/>
              </a:spcBef>
              <a:spcAft>
                <a:spcPts val="0"/>
              </a:spcAft>
              <a:buSzPts val="2800"/>
              <a:buNone/>
            </a:pPr>
            <a:r>
              <a:rPr lang="en-IN" sz="1600" i="1" dirty="0">
                <a:solidFill>
                  <a:srgbClr val="0070C0"/>
                </a:solidFill>
                <a:latin typeface="Calibri"/>
                <a:ea typeface="Calibri"/>
                <a:cs typeface="Calibri"/>
                <a:sym typeface="Calibri"/>
              </a:rPr>
              <a:t>import </a:t>
            </a:r>
            <a:r>
              <a:rPr lang="en-IN" sz="1600" i="1" dirty="0" err="1">
                <a:solidFill>
                  <a:srgbClr val="0070C0"/>
                </a:solidFill>
                <a:latin typeface="Calibri"/>
                <a:ea typeface="Calibri"/>
                <a:cs typeface="Calibri"/>
                <a:sym typeface="Calibri"/>
              </a:rPr>
              <a:t>numpy</a:t>
            </a:r>
            <a:r>
              <a:rPr lang="en-IN" sz="1600" i="1" dirty="0">
                <a:solidFill>
                  <a:srgbClr val="0070C0"/>
                </a:solidFill>
                <a:latin typeface="Calibri"/>
                <a:ea typeface="Calibri"/>
                <a:cs typeface="Calibri"/>
                <a:sym typeface="Calibri"/>
              </a:rPr>
              <a:t> as np</a:t>
            </a:r>
            <a:endParaRPr dirty="0"/>
          </a:p>
          <a:p>
            <a:pPr marL="0" lvl="0" indent="0" algn="l" rtl="0">
              <a:lnSpc>
                <a:spcPct val="100000"/>
              </a:lnSpc>
              <a:spcBef>
                <a:spcPts val="400"/>
              </a:spcBef>
              <a:spcAft>
                <a:spcPts val="0"/>
              </a:spcAft>
              <a:buSzPts val="3200"/>
              <a:buNone/>
            </a:pPr>
            <a:r>
              <a:rPr lang="en-IN" sz="2000" dirty="0">
                <a:solidFill>
                  <a:schemeClr val="dk1"/>
                </a:solidFill>
                <a:latin typeface="Calibri"/>
                <a:ea typeface="Calibri"/>
                <a:cs typeface="Calibri"/>
                <a:sym typeface="Calibri"/>
              </a:rPr>
              <a:t>2. Copy one array to another</a:t>
            </a:r>
            <a:endParaRPr dirty="0"/>
          </a:p>
          <a:p>
            <a:pPr marL="457200" lvl="1" indent="0" algn="l" rtl="0">
              <a:lnSpc>
                <a:spcPct val="100000"/>
              </a:lnSpc>
              <a:spcBef>
                <a:spcPts val="400"/>
              </a:spcBef>
              <a:spcAft>
                <a:spcPts val="0"/>
              </a:spcAft>
              <a:buSzPts val="2800"/>
              <a:buNone/>
            </a:pPr>
            <a:r>
              <a:rPr lang="en-IN" sz="1600" i="1" dirty="0" err="1">
                <a:solidFill>
                  <a:srgbClr val="0070C0"/>
                </a:solidFill>
                <a:latin typeface="Calibri"/>
                <a:ea typeface="Calibri"/>
                <a:cs typeface="Calibri"/>
                <a:sym typeface="Calibri"/>
              </a:rPr>
              <a:t>array_a</a:t>
            </a:r>
            <a:r>
              <a:rPr lang="en-IN" sz="1600" i="1" dirty="0">
                <a:solidFill>
                  <a:srgbClr val="0070C0"/>
                </a:solidFill>
                <a:latin typeface="Calibri"/>
                <a:ea typeface="Calibri"/>
                <a:cs typeface="Calibri"/>
                <a:sym typeface="Calibri"/>
              </a:rPr>
              <a:t>=</a:t>
            </a:r>
            <a:r>
              <a:rPr lang="en-IN" sz="1600" i="1" dirty="0" err="1">
                <a:solidFill>
                  <a:srgbClr val="0070C0"/>
                </a:solidFill>
                <a:latin typeface="Calibri"/>
                <a:ea typeface="Calibri"/>
                <a:cs typeface="Calibri"/>
                <a:sym typeface="Calibri"/>
              </a:rPr>
              <a:t>np.ones</a:t>
            </a:r>
            <a:r>
              <a:rPr lang="en-IN" sz="1600" i="1" dirty="0">
                <a:solidFill>
                  <a:srgbClr val="0070C0"/>
                </a:solidFill>
                <a:latin typeface="Calibri"/>
                <a:ea typeface="Calibri"/>
                <a:cs typeface="Calibri"/>
                <a:sym typeface="Calibri"/>
              </a:rPr>
              <a:t>(20)</a:t>
            </a:r>
            <a:endParaRPr dirty="0"/>
          </a:p>
          <a:p>
            <a:pPr marL="457200" lvl="1" indent="0" algn="l" rtl="0">
              <a:lnSpc>
                <a:spcPct val="100000"/>
              </a:lnSpc>
              <a:spcBef>
                <a:spcPts val="400"/>
              </a:spcBef>
              <a:spcAft>
                <a:spcPts val="0"/>
              </a:spcAft>
              <a:buSzPts val="2800"/>
              <a:buNone/>
            </a:pPr>
            <a:r>
              <a:rPr lang="en-IN" sz="1600" i="1" dirty="0" err="1">
                <a:solidFill>
                  <a:srgbClr val="0070C0"/>
                </a:solidFill>
                <a:latin typeface="Calibri"/>
                <a:ea typeface="Calibri"/>
                <a:cs typeface="Calibri"/>
                <a:sym typeface="Calibri"/>
              </a:rPr>
              <a:t>array_copy</a:t>
            </a:r>
            <a:r>
              <a:rPr lang="en-IN" sz="1600" i="1" dirty="0">
                <a:solidFill>
                  <a:srgbClr val="0070C0"/>
                </a:solidFill>
                <a:latin typeface="Calibri"/>
                <a:ea typeface="Calibri"/>
                <a:cs typeface="Calibri"/>
                <a:sym typeface="Calibri"/>
              </a:rPr>
              <a:t>=</a:t>
            </a:r>
            <a:r>
              <a:rPr lang="en-IN" sz="1600" i="1" dirty="0" err="1">
                <a:solidFill>
                  <a:srgbClr val="0070C0"/>
                </a:solidFill>
                <a:latin typeface="Calibri"/>
                <a:ea typeface="Calibri"/>
                <a:cs typeface="Calibri"/>
                <a:sym typeface="Calibri"/>
              </a:rPr>
              <a:t>array.a_copy</a:t>
            </a:r>
            <a:r>
              <a:rPr lang="en-IN" sz="1600" i="1" dirty="0">
                <a:solidFill>
                  <a:srgbClr val="0070C0"/>
                </a:solidFill>
                <a:latin typeface="Calibri"/>
                <a:ea typeface="Calibri"/>
                <a:cs typeface="Calibri"/>
                <a:sym typeface="Calibri"/>
              </a:rPr>
              <a:t>()</a:t>
            </a:r>
            <a:endParaRPr dirty="0"/>
          </a:p>
          <a:p>
            <a:pPr marL="457200" lvl="1" indent="0" algn="l" rtl="0">
              <a:lnSpc>
                <a:spcPct val="100000"/>
              </a:lnSpc>
              <a:spcBef>
                <a:spcPts val="400"/>
              </a:spcBef>
              <a:spcAft>
                <a:spcPts val="0"/>
              </a:spcAft>
              <a:buSzPts val="2800"/>
              <a:buNone/>
            </a:pPr>
            <a:r>
              <a:rPr lang="en-IN" sz="1600" i="1" dirty="0" err="1">
                <a:solidFill>
                  <a:srgbClr val="0070C0"/>
                </a:solidFill>
                <a:latin typeface="Calibri"/>
                <a:ea typeface="Calibri"/>
                <a:cs typeface="Calibri"/>
                <a:sym typeface="Calibri"/>
              </a:rPr>
              <a:t>array_copy</a:t>
            </a:r>
            <a:endParaRPr sz="1600" i="1" dirty="0">
              <a:solidFill>
                <a:srgbClr val="0070C0"/>
              </a:solidFill>
              <a:latin typeface="Calibri"/>
              <a:ea typeface="Calibri"/>
              <a:cs typeface="Calibri"/>
              <a:sym typeface="Calibri"/>
            </a:endParaRPr>
          </a:p>
          <a:p>
            <a:pPr marL="0" lvl="0" indent="0" algn="l" rtl="0">
              <a:lnSpc>
                <a:spcPct val="100000"/>
              </a:lnSpc>
              <a:spcBef>
                <a:spcPts val="400"/>
              </a:spcBef>
              <a:spcAft>
                <a:spcPts val="0"/>
              </a:spcAft>
              <a:buSzPts val="3200"/>
              <a:buNone/>
            </a:pPr>
            <a:r>
              <a:rPr lang="en-IN" sz="2000" dirty="0">
                <a:solidFill>
                  <a:schemeClr val="dk1"/>
                </a:solidFill>
                <a:latin typeface="Calibri"/>
                <a:ea typeface="Calibri"/>
                <a:cs typeface="Calibri"/>
                <a:sym typeface="Calibri"/>
              </a:rPr>
              <a:t>3. Create an array of all even integers from 2 to 10 </a:t>
            </a:r>
            <a:endParaRPr dirty="0"/>
          </a:p>
          <a:p>
            <a:pPr marL="457200" lvl="1" indent="0" algn="l" rtl="0">
              <a:lnSpc>
                <a:spcPct val="100000"/>
              </a:lnSpc>
              <a:spcBef>
                <a:spcPts val="400"/>
              </a:spcBef>
              <a:spcAft>
                <a:spcPts val="0"/>
              </a:spcAft>
              <a:buSzPts val="2800"/>
              <a:buNone/>
            </a:pPr>
            <a:r>
              <a:rPr lang="en-IN" sz="1600" i="1" dirty="0">
                <a:solidFill>
                  <a:srgbClr val="0070C0"/>
                </a:solidFill>
                <a:latin typeface="Calibri"/>
                <a:ea typeface="Calibri"/>
                <a:cs typeface="Calibri"/>
                <a:sym typeface="Calibri"/>
              </a:rPr>
              <a:t>a1=</a:t>
            </a:r>
            <a:r>
              <a:rPr lang="en-IN" sz="1600" i="1" dirty="0" err="1">
                <a:solidFill>
                  <a:srgbClr val="0070C0"/>
                </a:solidFill>
                <a:latin typeface="Calibri"/>
                <a:ea typeface="Calibri"/>
                <a:cs typeface="Calibri"/>
                <a:sym typeface="Calibri"/>
              </a:rPr>
              <a:t>np.arrange</a:t>
            </a:r>
            <a:r>
              <a:rPr lang="en-IN" sz="1600" i="1" dirty="0">
                <a:solidFill>
                  <a:srgbClr val="0070C0"/>
                </a:solidFill>
                <a:latin typeface="Calibri"/>
                <a:ea typeface="Calibri"/>
                <a:cs typeface="Calibri"/>
                <a:sym typeface="Calibri"/>
              </a:rPr>
              <a:t>(2,11,2)</a:t>
            </a:r>
            <a:endParaRPr dirty="0"/>
          </a:p>
          <a:p>
            <a:pPr marL="457200" lvl="1" indent="0" algn="l" rtl="0">
              <a:lnSpc>
                <a:spcPct val="100000"/>
              </a:lnSpc>
              <a:spcBef>
                <a:spcPts val="400"/>
              </a:spcBef>
              <a:spcAft>
                <a:spcPts val="0"/>
              </a:spcAft>
              <a:buSzPts val="2800"/>
              <a:buNone/>
            </a:pPr>
            <a:r>
              <a:rPr lang="en-IN" sz="1600" i="1" dirty="0">
                <a:solidFill>
                  <a:srgbClr val="0070C0"/>
                </a:solidFill>
                <a:latin typeface="Calibri"/>
                <a:ea typeface="Calibri"/>
                <a:cs typeface="Calibri"/>
                <a:sym typeface="Calibri"/>
              </a:rPr>
              <a:t>a1 </a:t>
            </a:r>
            <a:endParaRPr dirty="0"/>
          </a:p>
          <a:p>
            <a:pPr marL="0" lvl="0" indent="0" algn="l" rtl="0">
              <a:lnSpc>
                <a:spcPct val="100000"/>
              </a:lnSpc>
              <a:spcBef>
                <a:spcPts val="400"/>
              </a:spcBef>
              <a:spcAft>
                <a:spcPts val="0"/>
              </a:spcAft>
              <a:buSzPts val="3200"/>
              <a:buNone/>
            </a:pPr>
            <a:r>
              <a:rPr lang="en-IN" sz="2000" dirty="0">
                <a:solidFill>
                  <a:schemeClr val="dk1"/>
                </a:solidFill>
                <a:latin typeface="Calibri"/>
                <a:ea typeface="Calibri"/>
                <a:cs typeface="Calibri"/>
                <a:sym typeface="Calibri"/>
              </a:rPr>
              <a:t>4. Use 2 arrays as rows and create a matrix</a:t>
            </a:r>
            <a:endParaRPr dirty="0"/>
          </a:p>
          <a:p>
            <a:pPr marL="457200" lvl="1" indent="0" algn="l" rtl="0">
              <a:lnSpc>
                <a:spcPct val="100000"/>
              </a:lnSpc>
              <a:spcBef>
                <a:spcPts val="400"/>
              </a:spcBef>
              <a:spcAft>
                <a:spcPts val="0"/>
              </a:spcAft>
              <a:buSzPts val="2800"/>
              <a:buNone/>
            </a:pPr>
            <a:r>
              <a:rPr lang="en-IN" sz="1600" i="1" dirty="0" err="1">
                <a:solidFill>
                  <a:srgbClr val="0070C0"/>
                </a:solidFill>
                <a:latin typeface="Calibri"/>
                <a:ea typeface="Calibri"/>
                <a:cs typeface="Calibri"/>
                <a:sym typeface="Calibri"/>
              </a:rPr>
              <a:t>np.stack</a:t>
            </a:r>
            <a:r>
              <a:rPr lang="en-IN" sz="1600" i="1" dirty="0">
                <a:solidFill>
                  <a:srgbClr val="0070C0"/>
                </a:solidFill>
                <a:latin typeface="Calibri"/>
                <a:ea typeface="Calibri"/>
                <a:cs typeface="Calibri"/>
                <a:sym typeface="Calibri"/>
              </a:rPr>
              <a:t>(a1,a2)</a:t>
            </a:r>
            <a:endParaRPr dirty="0"/>
          </a:p>
          <a:p>
            <a:pPr marL="0" lvl="0" indent="0" algn="l" rtl="0">
              <a:lnSpc>
                <a:spcPct val="100000"/>
              </a:lnSpc>
              <a:spcBef>
                <a:spcPts val="400"/>
              </a:spcBef>
              <a:spcAft>
                <a:spcPts val="0"/>
              </a:spcAft>
              <a:buSzPts val="3200"/>
              <a:buNone/>
            </a:pPr>
            <a:endParaRPr sz="2000" dirty="0">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i="0" u="none" dirty="0">
              <a:solidFill>
                <a:schemeClr val="dk1"/>
              </a:solidFill>
              <a:latin typeface="Calibri"/>
              <a:ea typeface="Calibri"/>
              <a:cs typeface="Calibri"/>
              <a:sym typeface="Calibri"/>
            </a:endParaRPr>
          </a:p>
        </p:txBody>
      </p:sp>
      <p:sp>
        <p:nvSpPr>
          <p:cNvPr id="288" name="Google Shape;288;p21"/>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sp>
        <p:nvSpPr>
          <p:cNvPr id="294" name="Google Shape;294;p2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1800" dirty="0">
                <a:latin typeface="Calibri"/>
                <a:ea typeface="Calibri"/>
                <a:cs typeface="Calibri"/>
                <a:sym typeface="Calibri"/>
              </a:rPr>
              <a:t>5. Create a matrix of shape 10x10 and replace the 0’s with the value 21</a:t>
            </a:r>
            <a:endParaRPr dirty="0"/>
          </a:p>
          <a:p>
            <a:pPr marL="457200" lvl="1" indent="0" algn="l" rtl="0">
              <a:lnSpc>
                <a:spcPct val="100000"/>
              </a:lnSpc>
              <a:spcBef>
                <a:spcPts val="560"/>
              </a:spcBef>
              <a:spcAft>
                <a:spcPts val="0"/>
              </a:spcAft>
              <a:buSzPts val="2800"/>
              <a:buNone/>
            </a:pPr>
            <a:r>
              <a:rPr lang="en-IN" sz="1400" i="1" dirty="0" err="1">
                <a:solidFill>
                  <a:srgbClr val="0070C0"/>
                </a:solidFill>
                <a:latin typeface="Calibri"/>
                <a:ea typeface="Calibri"/>
                <a:cs typeface="Calibri"/>
                <a:sym typeface="Calibri"/>
              </a:rPr>
              <a:t>arr</a:t>
            </a:r>
            <a:r>
              <a:rPr lang="en-IN" sz="1400" i="1" dirty="0">
                <a:solidFill>
                  <a:srgbClr val="0070C0"/>
                </a:solidFill>
                <a:latin typeface="Calibri"/>
                <a:ea typeface="Calibri"/>
                <a:cs typeface="Calibri"/>
                <a:sym typeface="Calibri"/>
              </a:rPr>
              <a:t>=</a:t>
            </a:r>
            <a:r>
              <a:rPr lang="en-IN" sz="1400" i="1" dirty="0" err="1">
                <a:solidFill>
                  <a:srgbClr val="0070C0"/>
                </a:solidFill>
                <a:latin typeface="Calibri"/>
                <a:ea typeface="Calibri"/>
                <a:cs typeface="Calibri"/>
                <a:sym typeface="Calibri"/>
              </a:rPr>
              <a:t>np.eye</a:t>
            </a:r>
            <a:r>
              <a:rPr lang="en-IN" sz="1400" i="1" dirty="0">
                <a:solidFill>
                  <a:srgbClr val="0070C0"/>
                </a:solidFill>
                <a:latin typeface="Calibri"/>
                <a:ea typeface="Calibri"/>
                <a:cs typeface="Calibri"/>
                <a:sym typeface="Calibri"/>
              </a:rPr>
              <a:t>(10)</a:t>
            </a:r>
            <a:endParaRPr dirty="0"/>
          </a:p>
          <a:p>
            <a:pPr marL="457200" lvl="1" indent="0" algn="l" rtl="0">
              <a:lnSpc>
                <a:spcPct val="100000"/>
              </a:lnSpc>
              <a:spcBef>
                <a:spcPts val="560"/>
              </a:spcBef>
              <a:spcAft>
                <a:spcPts val="0"/>
              </a:spcAft>
              <a:buSzPts val="2800"/>
              <a:buNone/>
            </a:pPr>
            <a:r>
              <a:rPr lang="en-IN" sz="1400" i="1" dirty="0" err="1">
                <a:solidFill>
                  <a:srgbClr val="0070C0"/>
                </a:solidFill>
                <a:latin typeface="Calibri"/>
                <a:ea typeface="Calibri"/>
                <a:cs typeface="Calibri"/>
                <a:sym typeface="Calibri"/>
              </a:rPr>
              <a:t>arr</a:t>
            </a:r>
            <a:r>
              <a:rPr lang="en-IN" sz="1400" i="1" dirty="0">
                <a:solidFill>
                  <a:srgbClr val="0070C0"/>
                </a:solidFill>
                <a:latin typeface="Calibri"/>
                <a:ea typeface="Calibri"/>
                <a:cs typeface="Calibri"/>
                <a:sym typeface="Calibri"/>
              </a:rPr>
              <a:t>[</a:t>
            </a:r>
            <a:r>
              <a:rPr lang="en-IN" sz="1400" i="1" dirty="0" err="1">
                <a:solidFill>
                  <a:srgbClr val="0070C0"/>
                </a:solidFill>
                <a:latin typeface="Calibri"/>
                <a:ea typeface="Calibri"/>
                <a:cs typeface="Calibri"/>
                <a:sym typeface="Calibri"/>
              </a:rPr>
              <a:t>arr</a:t>
            </a:r>
            <a:r>
              <a:rPr lang="en-IN" sz="1400" i="1" dirty="0">
                <a:solidFill>
                  <a:srgbClr val="0070C0"/>
                </a:solidFill>
                <a:latin typeface="Calibri"/>
                <a:ea typeface="Calibri"/>
                <a:cs typeface="Calibri"/>
                <a:sym typeface="Calibri"/>
              </a:rPr>
              <a:t> = = 0] = 21</a:t>
            </a:r>
            <a:endParaRPr dirty="0"/>
          </a:p>
          <a:p>
            <a:pPr marL="457200" lvl="1" indent="0" algn="l" rtl="0">
              <a:lnSpc>
                <a:spcPct val="100000"/>
              </a:lnSpc>
              <a:spcBef>
                <a:spcPts val="560"/>
              </a:spcBef>
              <a:spcAft>
                <a:spcPts val="0"/>
              </a:spcAft>
              <a:buSzPts val="2800"/>
              <a:buNone/>
            </a:pPr>
            <a:r>
              <a:rPr lang="en-IN" sz="1400" i="1" dirty="0" err="1">
                <a:solidFill>
                  <a:srgbClr val="0070C0"/>
                </a:solidFill>
                <a:latin typeface="Calibri"/>
                <a:ea typeface="Calibri"/>
                <a:cs typeface="Calibri"/>
                <a:sym typeface="Calibri"/>
              </a:rPr>
              <a:t>arr</a:t>
            </a:r>
            <a:endParaRPr sz="1400" i="1" dirty="0">
              <a:solidFill>
                <a:srgbClr val="0070C0"/>
              </a:solidFill>
              <a:latin typeface="Calibri"/>
              <a:ea typeface="Calibri"/>
              <a:cs typeface="Calibri"/>
              <a:sym typeface="Calibri"/>
            </a:endParaRPr>
          </a:p>
          <a:p>
            <a:pPr marL="0" lvl="0" indent="0" algn="l" rtl="0">
              <a:lnSpc>
                <a:spcPct val="100000"/>
              </a:lnSpc>
              <a:spcBef>
                <a:spcPts val="640"/>
              </a:spcBef>
              <a:spcAft>
                <a:spcPts val="0"/>
              </a:spcAft>
              <a:buSzPts val="3200"/>
              <a:buNone/>
            </a:pPr>
            <a:r>
              <a:rPr lang="en-IN" sz="1800" dirty="0">
                <a:solidFill>
                  <a:schemeClr val="dk1"/>
                </a:solidFill>
                <a:latin typeface="Calibri"/>
                <a:ea typeface="Calibri"/>
                <a:cs typeface="Calibri"/>
                <a:sym typeface="Calibri"/>
              </a:rPr>
              <a:t>6. Create an array of 30 linearly spaced points between 0 and 100</a:t>
            </a:r>
            <a:endParaRPr dirty="0"/>
          </a:p>
          <a:p>
            <a:pPr marL="457200" lvl="1" indent="0" algn="l" rtl="0">
              <a:lnSpc>
                <a:spcPct val="100000"/>
              </a:lnSpc>
              <a:spcBef>
                <a:spcPts val="560"/>
              </a:spcBef>
              <a:spcAft>
                <a:spcPts val="0"/>
              </a:spcAft>
              <a:buSzPts val="2800"/>
              <a:buNone/>
            </a:pPr>
            <a:r>
              <a:rPr lang="en-IN" sz="1400" i="1" dirty="0" err="1">
                <a:solidFill>
                  <a:srgbClr val="0070C0"/>
                </a:solidFill>
                <a:latin typeface="Calibri"/>
                <a:ea typeface="Calibri"/>
                <a:cs typeface="Calibri"/>
                <a:sym typeface="Calibri"/>
              </a:rPr>
              <a:t>np.linspace</a:t>
            </a:r>
            <a:r>
              <a:rPr lang="en-IN" sz="1400" i="1" dirty="0">
                <a:solidFill>
                  <a:srgbClr val="0070C0"/>
                </a:solidFill>
                <a:latin typeface="Calibri"/>
                <a:ea typeface="Calibri"/>
                <a:cs typeface="Calibri"/>
                <a:sym typeface="Calibri"/>
              </a:rPr>
              <a:t>(0,100,30)</a:t>
            </a:r>
            <a:endParaRPr dirty="0"/>
          </a:p>
          <a:p>
            <a:pPr marL="0" lvl="0" indent="0" algn="l" rtl="0">
              <a:lnSpc>
                <a:spcPct val="100000"/>
              </a:lnSpc>
              <a:spcBef>
                <a:spcPts val="640"/>
              </a:spcBef>
              <a:spcAft>
                <a:spcPts val="0"/>
              </a:spcAft>
              <a:buSzPts val="3200"/>
              <a:buNone/>
            </a:pPr>
            <a:r>
              <a:rPr lang="en-IN" sz="1800" dirty="0">
                <a:solidFill>
                  <a:srgbClr val="1D1B10"/>
                </a:solidFill>
                <a:latin typeface="Calibri"/>
                <a:ea typeface="Calibri"/>
                <a:cs typeface="Calibri"/>
                <a:sym typeface="Calibri"/>
              </a:rPr>
              <a:t>7. Calculate standard deviation </a:t>
            </a:r>
            <a:endParaRPr dirty="0"/>
          </a:p>
          <a:p>
            <a:pPr marL="457200" lvl="1" indent="0" algn="l" rtl="0">
              <a:lnSpc>
                <a:spcPct val="100000"/>
              </a:lnSpc>
              <a:spcBef>
                <a:spcPts val="560"/>
              </a:spcBef>
              <a:spcAft>
                <a:spcPts val="0"/>
              </a:spcAft>
              <a:buSzPts val="2800"/>
              <a:buNone/>
            </a:pPr>
            <a:r>
              <a:rPr lang="en-IN" sz="1400" i="1" dirty="0" err="1">
                <a:solidFill>
                  <a:srgbClr val="0070C0"/>
                </a:solidFill>
                <a:latin typeface="Calibri"/>
                <a:ea typeface="Calibri"/>
                <a:cs typeface="Calibri"/>
                <a:sym typeface="Calibri"/>
              </a:rPr>
              <a:t>arr.std</a:t>
            </a:r>
            <a:r>
              <a:rPr lang="en-IN" sz="1400" i="1" dirty="0">
                <a:solidFill>
                  <a:srgbClr val="0070C0"/>
                </a:solidFill>
                <a:latin typeface="Calibri"/>
                <a:ea typeface="Calibri"/>
                <a:cs typeface="Calibri"/>
                <a:sym typeface="Calibri"/>
              </a:rPr>
              <a:t>()</a:t>
            </a:r>
            <a:endParaRPr dirty="0"/>
          </a:p>
          <a:p>
            <a:pPr marL="0" lvl="0" indent="0" algn="l" rtl="0">
              <a:lnSpc>
                <a:spcPct val="100000"/>
              </a:lnSpc>
              <a:spcBef>
                <a:spcPts val="640"/>
              </a:spcBef>
              <a:spcAft>
                <a:spcPts val="0"/>
              </a:spcAft>
              <a:buSzPts val="3200"/>
              <a:buNone/>
            </a:pPr>
            <a:endParaRPr sz="1800" i="1" dirty="0">
              <a:solidFill>
                <a:srgbClr val="0070C0"/>
              </a:solidFill>
              <a:latin typeface="Calibri"/>
              <a:ea typeface="Calibri"/>
              <a:cs typeface="Calibri"/>
              <a:sym typeface="Calibri"/>
            </a:endParaRPr>
          </a:p>
        </p:txBody>
      </p:sp>
      <p:sp>
        <p:nvSpPr>
          <p:cNvPr id="295" name="Google Shape;295;p22"/>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22</a:t>
            </a:fld>
            <a:endParaRPr/>
          </a:p>
        </p:txBody>
      </p:sp>
      <p:sp>
        <p:nvSpPr>
          <p:cNvPr id="296" name="Google Shape;296;p22"/>
          <p:cNvSpPr txBox="1">
            <a:spLocks noGrp="1"/>
          </p:cNvSpPr>
          <p:nvPr>
            <p:ph type="title"/>
          </p:nvPr>
        </p:nvSpPr>
        <p:spPr>
          <a:xfrm>
            <a:off x="609600" y="222250"/>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u="sng">
                <a:latin typeface="Times New Roman"/>
                <a:ea typeface="Times New Roman"/>
                <a:cs typeface="Times New Roman"/>
                <a:sym typeface="Times New Roman"/>
              </a:rPr>
              <a:t>Numpy Lab exercises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01"/>
        <p:cNvGrpSpPr/>
        <p:nvPr/>
      </p:nvGrpSpPr>
      <p:grpSpPr>
        <a:xfrm>
          <a:off x="0" y="0"/>
          <a:ext cx="0" cy="0"/>
          <a:chOff x="0" y="0"/>
          <a:chExt cx="0" cy="0"/>
        </a:xfrm>
      </p:grpSpPr>
      <p:sp>
        <p:nvSpPr>
          <p:cNvPr id="302" name="Google Shape;302;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u="sng"/>
              <a:t>Pandas lab exercises</a:t>
            </a:r>
            <a:endParaRPr u="sng"/>
          </a:p>
        </p:txBody>
      </p:sp>
      <p:sp>
        <p:nvSpPr>
          <p:cNvPr id="303" name="Google Shape;303;p23"/>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2000">
                <a:latin typeface="Calibri"/>
                <a:ea typeface="Calibri"/>
                <a:cs typeface="Calibri"/>
                <a:sym typeface="Calibri"/>
              </a:rPr>
              <a:t>Kaggle Automobile Dataset: </a:t>
            </a:r>
            <a:r>
              <a:rPr lang="en-IN" sz="2000" u="sng">
                <a:solidFill>
                  <a:schemeClr val="hlink"/>
                </a:solidFill>
                <a:latin typeface="Calibri"/>
                <a:ea typeface="Calibri"/>
                <a:cs typeface="Calibri"/>
                <a:sym typeface="Calibri"/>
                <a:hlinkClick r:id="rId3"/>
              </a:rPr>
              <a:t>https://www.kaggle.com/nisargpatel/automobiles/data</a:t>
            </a:r>
            <a:endParaRPr sz="2000">
              <a:latin typeface="Calibri"/>
              <a:ea typeface="Calibri"/>
              <a:cs typeface="Calibri"/>
              <a:sym typeface="Calibri"/>
            </a:endParaRPr>
          </a:p>
          <a:p>
            <a:pPr marL="0" lvl="0" indent="0" algn="l" rtl="0">
              <a:lnSpc>
                <a:spcPct val="100000"/>
              </a:lnSpc>
              <a:spcBef>
                <a:spcPts val="640"/>
              </a:spcBef>
              <a:spcAft>
                <a:spcPts val="0"/>
              </a:spcAft>
              <a:buSzPts val="3200"/>
              <a:buNone/>
            </a:pPr>
            <a:r>
              <a:rPr lang="en-IN" sz="2000">
                <a:latin typeface="Calibri"/>
                <a:ea typeface="Calibri"/>
                <a:cs typeface="Calibri"/>
                <a:sym typeface="Calibri"/>
              </a:rPr>
              <a:t>Questions and answers on related to the above data</a:t>
            </a:r>
            <a:endParaRPr/>
          </a:p>
          <a:p>
            <a:pPr marL="0" lvl="0" indent="0" algn="l" rtl="0">
              <a:lnSpc>
                <a:spcPct val="100000"/>
              </a:lnSpc>
              <a:spcBef>
                <a:spcPts val="640"/>
              </a:spcBef>
              <a:spcAft>
                <a:spcPts val="0"/>
              </a:spcAft>
              <a:buSzPts val="3200"/>
              <a:buNone/>
            </a:pPr>
            <a:r>
              <a:rPr lang="en-IN" sz="2000">
                <a:latin typeface="Calibri"/>
                <a:ea typeface="Calibri"/>
                <a:cs typeface="Calibri"/>
                <a:sym typeface="Calibri"/>
              </a:rPr>
              <a:t>1. Average price of all cars</a:t>
            </a:r>
            <a:endParaRPr/>
          </a:p>
          <a:p>
            <a:pPr marL="0" lvl="0" indent="0" algn="l" rtl="0">
              <a:lnSpc>
                <a:spcPct val="100000"/>
              </a:lnSpc>
              <a:spcBef>
                <a:spcPts val="640"/>
              </a:spcBef>
              <a:spcAft>
                <a:spcPts val="0"/>
              </a:spcAft>
              <a:buSzPts val="3200"/>
              <a:buNone/>
            </a:pPr>
            <a:r>
              <a:rPr lang="en-IN" sz="2000" i="1">
                <a:solidFill>
                  <a:srgbClr val="0070C0"/>
                </a:solidFill>
                <a:latin typeface="Calibri"/>
                <a:ea typeface="Calibri"/>
                <a:cs typeface="Calibri"/>
                <a:sym typeface="Calibri"/>
              </a:rPr>
              <a:t>auto[‘price’].mean()</a:t>
            </a:r>
            <a:endParaRPr/>
          </a:p>
          <a:p>
            <a:pPr marL="0" lvl="0" indent="0" algn="l" rtl="0">
              <a:lnSpc>
                <a:spcPct val="100000"/>
              </a:lnSpc>
              <a:spcBef>
                <a:spcPts val="640"/>
              </a:spcBef>
              <a:spcAft>
                <a:spcPts val="0"/>
              </a:spcAft>
              <a:buSzPts val="3200"/>
              <a:buNone/>
            </a:pPr>
            <a:r>
              <a:rPr lang="en-IN" sz="2000">
                <a:solidFill>
                  <a:srgbClr val="1D1B10"/>
                </a:solidFill>
                <a:latin typeface="Calibri"/>
                <a:ea typeface="Calibri"/>
                <a:cs typeface="Calibri"/>
                <a:sym typeface="Calibri"/>
              </a:rPr>
              <a:t>2.</a:t>
            </a:r>
            <a:r>
              <a:rPr lang="en-IN" sz="2000">
                <a:latin typeface="Calibri"/>
                <a:ea typeface="Calibri"/>
                <a:cs typeface="Calibri"/>
                <a:sym typeface="Calibri"/>
              </a:rPr>
              <a:t> Costliest make of car in the list</a:t>
            </a:r>
            <a:endParaRPr/>
          </a:p>
          <a:p>
            <a:pPr marL="0" lvl="0" indent="0" algn="l" rtl="0">
              <a:lnSpc>
                <a:spcPct val="100000"/>
              </a:lnSpc>
              <a:spcBef>
                <a:spcPts val="640"/>
              </a:spcBef>
              <a:spcAft>
                <a:spcPts val="0"/>
              </a:spcAft>
              <a:buSzPts val="3200"/>
              <a:buNone/>
            </a:pPr>
            <a:r>
              <a:rPr lang="en-IN" sz="2000" i="1">
                <a:solidFill>
                  <a:srgbClr val="0070C0"/>
                </a:solidFill>
                <a:latin typeface="Calibri"/>
                <a:ea typeface="Calibri"/>
                <a:cs typeface="Calibri"/>
                <a:sym typeface="Calibri"/>
              </a:rPr>
              <a:t>auto[auto[‘price’]==auto[‘price’].max()]</a:t>
            </a:r>
            <a:endParaRPr/>
          </a:p>
          <a:p>
            <a:pPr marL="0" lvl="0" indent="0" algn="l" rtl="0">
              <a:lnSpc>
                <a:spcPct val="100000"/>
              </a:lnSpc>
              <a:spcBef>
                <a:spcPts val="640"/>
              </a:spcBef>
              <a:spcAft>
                <a:spcPts val="0"/>
              </a:spcAft>
              <a:buSzPts val="3200"/>
              <a:buNone/>
            </a:pPr>
            <a:r>
              <a:rPr lang="en-IN" sz="2000">
                <a:solidFill>
                  <a:srgbClr val="0C0C0C"/>
                </a:solidFill>
                <a:latin typeface="Calibri"/>
                <a:ea typeface="Calibri"/>
                <a:cs typeface="Calibri"/>
                <a:sym typeface="Calibri"/>
              </a:rPr>
              <a:t>3. How many cars have horsepower greater than 100</a:t>
            </a:r>
            <a:endParaRPr/>
          </a:p>
          <a:p>
            <a:pPr marL="0" lvl="0" indent="0" algn="l" rtl="0">
              <a:lnSpc>
                <a:spcPct val="100000"/>
              </a:lnSpc>
              <a:spcBef>
                <a:spcPts val="640"/>
              </a:spcBef>
              <a:spcAft>
                <a:spcPts val="0"/>
              </a:spcAft>
              <a:buSzPts val="3200"/>
              <a:buNone/>
            </a:pPr>
            <a:r>
              <a:rPr lang="en-IN" sz="2000" i="1">
                <a:solidFill>
                  <a:srgbClr val="0070C0"/>
                </a:solidFill>
                <a:latin typeface="Calibri"/>
                <a:ea typeface="Calibri"/>
                <a:cs typeface="Calibri"/>
                <a:sym typeface="Calibri"/>
              </a:rPr>
              <a:t>auto[auto[‘horsepower’]&gt;100].count()</a:t>
            </a:r>
            <a:endParaRPr/>
          </a:p>
          <a:p>
            <a:pPr marL="0" lvl="0" indent="0" algn="l" rtl="0">
              <a:lnSpc>
                <a:spcPct val="100000"/>
              </a:lnSpc>
              <a:spcBef>
                <a:spcPts val="640"/>
              </a:spcBef>
              <a:spcAft>
                <a:spcPts val="0"/>
              </a:spcAft>
              <a:buSzPts val="3200"/>
              <a:buNone/>
            </a:pPr>
            <a:r>
              <a:rPr lang="en-IN" sz="2000">
                <a:solidFill>
                  <a:srgbClr val="0C0C0C"/>
                </a:solidFill>
                <a:latin typeface="Calibri"/>
                <a:ea typeface="Calibri"/>
                <a:cs typeface="Calibri"/>
                <a:sym typeface="Calibri"/>
              </a:rPr>
              <a:t>4. What are the 3 most commonly found cars in the dataset</a:t>
            </a:r>
            <a:endParaRPr/>
          </a:p>
          <a:p>
            <a:pPr marL="0" lvl="0" indent="0" algn="l" rtl="0">
              <a:lnSpc>
                <a:spcPct val="100000"/>
              </a:lnSpc>
              <a:spcBef>
                <a:spcPts val="640"/>
              </a:spcBef>
              <a:spcAft>
                <a:spcPts val="0"/>
              </a:spcAft>
              <a:buSzPts val="3200"/>
              <a:buNone/>
            </a:pPr>
            <a:r>
              <a:rPr lang="en-IN" sz="2000" i="1">
                <a:solidFill>
                  <a:srgbClr val="0070C0"/>
                </a:solidFill>
                <a:latin typeface="Calibri"/>
                <a:ea typeface="Calibri"/>
                <a:cs typeface="Calibri"/>
                <a:sym typeface="Calibri"/>
              </a:rPr>
              <a:t>auto[‘make’].value_counts().head(3)</a:t>
            </a:r>
            <a:endParaRPr/>
          </a:p>
          <a:p>
            <a:pPr marL="0" lvl="0" indent="0" algn="l" rtl="0">
              <a:lnSpc>
                <a:spcPct val="100000"/>
              </a:lnSpc>
              <a:spcBef>
                <a:spcPts val="640"/>
              </a:spcBef>
              <a:spcAft>
                <a:spcPts val="0"/>
              </a:spcAft>
              <a:buSzPts val="3200"/>
              <a:buNone/>
            </a:pPr>
            <a:r>
              <a:rPr lang="en-IN" sz="2000">
                <a:solidFill>
                  <a:srgbClr val="0C0C0C"/>
                </a:solidFill>
                <a:latin typeface="Calibri"/>
                <a:ea typeface="Calibri"/>
                <a:cs typeface="Calibri"/>
                <a:sym typeface="Calibri"/>
              </a:rPr>
              <a:t>5. Which cars are priced greater than 40000	</a:t>
            </a:r>
            <a:endParaRPr sz="2000">
              <a:solidFill>
                <a:srgbClr val="0C0C0C"/>
              </a:solidFill>
              <a:latin typeface="Calibri"/>
              <a:ea typeface="Calibri"/>
              <a:cs typeface="Calibri"/>
              <a:sym typeface="Calibri"/>
            </a:endParaRPr>
          </a:p>
          <a:p>
            <a:pPr marL="0" lvl="0" indent="0" algn="l" rtl="0">
              <a:lnSpc>
                <a:spcPct val="100000"/>
              </a:lnSpc>
              <a:spcBef>
                <a:spcPts val="640"/>
              </a:spcBef>
              <a:spcAft>
                <a:spcPts val="0"/>
              </a:spcAft>
              <a:buSzPts val="3200"/>
              <a:buNone/>
            </a:pPr>
            <a:r>
              <a:rPr lang="en-IN" sz="2000" i="1">
                <a:solidFill>
                  <a:srgbClr val="0070C0"/>
                </a:solidFill>
                <a:latin typeface="Calibri"/>
                <a:ea typeface="Calibri"/>
                <a:cs typeface="Calibri"/>
                <a:sym typeface="Calibri"/>
              </a:rPr>
              <a:t>auto[auto[“price”]&gt;40000</a:t>
            </a:r>
            <a:endParaRPr sz="2000" i="1">
              <a:solidFill>
                <a:srgbClr val="0070C0"/>
              </a:solidFill>
              <a:latin typeface="Calibri"/>
              <a:ea typeface="Calibri"/>
              <a:cs typeface="Calibri"/>
              <a:sym typeface="Calibri"/>
            </a:endParaRPr>
          </a:p>
        </p:txBody>
      </p:sp>
      <p:sp>
        <p:nvSpPr>
          <p:cNvPr id="304" name="Google Shape;304;p23"/>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2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2800" u="sng"/>
              <a:t>Pandas lab exercises with data visualization_part 1</a:t>
            </a:r>
            <a:endParaRPr sz="2800"/>
          </a:p>
        </p:txBody>
      </p:sp>
      <p:sp>
        <p:nvSpPr>
          <p:cNvPr id="311" name="Google Shape;311;p24"/>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2000"/>
              <a:t>Games dataset from kaggle: </a:t>
            </a:r>
            <a:r>
              <a:rPr lang="en-IN" sz="2000" u="sng">
                <a:solidFill>
                  <a:schemeClr val="hlink"/>
                </a:solidFill>
                <a:hlinkClick r:id="rId3"/>
              </a:rPr>
              <a:t>https://www.kaggle.com/gutsyrobot/games-data/data</a:t>
            </a:r>
            <a:endParaRPr sz="2000"/>
          </a:p>
          <a:p>
            <a:pPr marL="0" lvl="0" indent="0" algn="l" rtl="0">
              <a:lnSpc>
                <a:spcPct val="100000"/>
              </a:lnSpc>
              <a:spcBef>
                <a:spcPts val="640"/>
              </a:spcBef>
              <a:spcAft>
                <a:spcPts val="0"/>
              </a:spcAft>
              <a:buSzPts val="3200"/>
              <a:buNone/>
            </a:pPr>
            <a:r>
              <a:rPr lang="en-IN" sz="2000">
                <a:latin typeface="Calibri"/>
                <a:ea typeface="Calibri"/>
                <a:cs typeface="Calibri"/>
                <a:sym typeface="Calibri"/>
              </a:rPr>
              <a:t>Questions and answers on related to the above data</a:t>
            </a:r>
            <a:endParaRPr/>
          </a:p>
          <a:p>
            <a:pPr marL="0" lvl="0" indent="0" algn="l" rtl="0">
              <a:lnSpc>
                <a:spcPct val="100000"/>
              </a:lnSpc>
              <a:spcBef>
                <a:spcPts val="640"/>
              </a:spcBef>
              <a:spcAft>
                <a:spcPts val="0"/>
              </a:spcAft>
              <a:buSzPts val="3200"/>
              <a:buNone/>
            </a:pPr>
            <a:r>
              <a:rPr lang="en-IN" sz="1800"/>
              <a:t>1. What is the mean playing time for all games put together</a:t>
            </a:r>
            <a:endParaRPr/>
          </a:p>
          <a:p>
            <a:pPr marL="0" lvl="0" indent="0" algn="l" rtl="0">
              <a:lnSpc>
                <a:spcPct val="100000"/>
              </a:lnSpc>
              <a:spcBef>
                <a:spcPts val="640"/>
              </a:spcBef>
              <a:spcAft>
                <a:spcPts val="0"/>
              </a:spcAft>
              <a:buSzPts val="3200"/>
              <a:buNone/>
            </a:pPr>
            <a:r>
              <a:rPr lang="en-IN" sz="1800" i="1">
                <a:solidFill>
                  <a:srgbClr val="0070C0"/>
                </a:solidFill>
              </a:rPr>
              <a:t>games[‘playingtime’].mean()</a:t>
            </a:r>
            <a:endParaRPr/>
          </a:p>
          <a:p>
            <a:pPr marL="0" lvl="0" indent="0" algn="l" rtl="0">
              <a:lnSpc>
                <a:spcPct val="100000"/>
              </a:lnSpc>
              <a:spcBef>
                <a:spcPts val="640"/>
              </a:spcBef>
              <a:spcAft>
                <a:spcPts val="0"/>
              </a:spcAft>
              <a:buSzPts val="3200"/>
              <a:buNone/>
            </a:pPr>
            <a:r>
              <a:rPr lang="en-IN" sz="1800"/>
              <a:t>2. What is the highest number of comments received for a game?</a:t>
            </a:r>
            <a:endParaRPr/>
          </a:p>
          <a:p>
            <a:pPr marL="0" lvl="0" indent="0" algn="l" rtl="0">
              <a:lnSpc>
                <a:spcPct val="100000"/>
              </a:lnSpc>
              <a:spcBef>
                <a:spcPts val="640"/>
              </a:spcBef>
              <a:spcAft>
                <a:spcPts val="0"/>
              </a:spcAft>
              <a:buSzPts val="3200"/>
              <a:buNone/>
            </a:pPr>
            <a:r>
              <a:rPr lang="en-IN" sz="1800" i="1">
                <a:solidFill>
                  <a:srgbClr val="0070C0"/>
                </a:solidFill>
              </a:rPr>
              <a:t>games[‘total_comments’].max()</a:t>
            </a:r>
            <a:endParaRPr/>
          </a:p>
          <a:p>
            <a:pPr marL="0" lvl="0" indent="0" algn="l" rtl="0">
              <a:lnSpc>
                <a:spcPct val="100000"/>
              </a:lnSpc>
              <a:spcBef>
                <a:spcPts val="640"/>
              </a:spcBef>
              <a:spcAft>
                <a:spcPts val="0"/>
              </a:spcAft>
              <a:buSzPts val="3200"/>
              <a:buNone/>
            </a:pPr>
            <a:r>
              <a:rPr lang="en-IN" sz="1800"/>
              <a:t>3. What is the name of the game with ID 1500</a:t>
            </a:r>
            <a:endParaRPr/>
          </a:p>
          <a:p>
            <a:pPr marL="0" lvl="0" indent="0" algn="l" rtl="0">
              <a:lnSpc>
                <a:spcPct val="100000"/>
              </a:lnSpc>
              <a:spcBef>
                <a:spcPts val="640"/>
              </a:spcBef>
              <a:spcAft>
                <a:spcPts val="0"/>
              </a:spcAft>
              <a:buSzPts val="3200"/>
              <a:buNone/>
            </a:pPr>
            <a:r>
              <a:rPr lang="en-IN" sz="1800" i="1">
                <a:solidFill>
                  <a:srgbClr val="0070C0"/>
                </a:solidFill>
              </a:rPr>
              <a:t>games[games[‘id’]==1500[‘name’]</a:t>
            </a:r>
            <a:endParaRPr/>
          </a:p>
          <a:p>
            <a:pPr marL="0" lvl="0" indent="0" algn="l" rtl="0">
              <a:lnSpc>
                <a:spcPct val="100000"/>
              </a:lnSpc>
              <a:spcBef>
                <a:spcPts val="640"/>
              </a:spcBef>
              <a:spcAft>
                <a:spcPts val="0"/>
              </a:spcAft>
              <a:buSzPts val="3200"/>
              <a:buNone/>
            </a:pPr>
            <a:r>
              <a:rPr lang="en-IN" sz="1800"/>
              <a:t>4. Which game received highest number of comments?</a:t>
            </a:r>
            <a:endParaRPr/>
          </a:p>
          <a:p>
            <a:pPr marL="0" lvl="0" indent="0" algn="l" rtl="0">
              <a:lnSpc>
                <a:spcPct val="100000"/>
              </a:lnSpc>
              <a:spcBef>
                <a:spcPts val="640"/>
              </a:spcBef>
              <a:spcAft>
                <a:spcPts val="0"/>
              </a:spcAft>
              <a:buSzPts val="3200"/>
              <a:buNone/>
            </a:pPr>
            <a:r>
              <a:rPr lang="en-IN" sz="1800" i="1">
                <a:solidFill>
                  <a:srgbClr val="0070C0"/>
                </a:solidFill>
              </a:rPr>
              <a:t>games[games[‘total_comments’]==games[‘total_comments’].max()]</a:t>
            </a:r>
            <a:endParaRPr/>
          </a:p>
          <a:p>
            <a:pPr marL="0" lvl="0" indent="0" algn="l" rtl="0">
              <a:lnSpc>
                <a:spcPct val="100000"/>
              </a:lnSpc>
              <a:spcBef>
                <a:spcPts val="640"/>
              </a:spcBef>
              <a:spcAft>
                <a:spcPts val="0"/>
              </a:spcAft>
              <a:buSzPts val="3200"/>
              <a:buNone/>
            </a:pPr>
            <a:r>
              <a:rPr lang="en-IN" sz="1800"/>
              <a:t>5. What was the average minage of all games per “type”?</a:t>
            </a:r>
            <a:endParaRPr/>
          </a:p>
          <a:p>
            <a:pPr marL="0" lvl="0" indent="0" algn="l" rtl="0">
              <a:lnSpc>
                <a:spcPct val="100000"/>
              </a:lnSpc>
              <a:spcBef>
                <a:spcPts val="640"/>
              </a:spcBef>
              <a:spcAft>
                <a:spcPts val="0"/>
              </a:spcAft>
              <a:buSzPts val="3200"/>
              <a:buNone/>
            </a:pPr>
            <a:r>
              <a:rPr lang="en-IN" sz="1800" i="1">
                <a:solidFill>
                  <a:srgbClr val="0070C0"/>
                </a:solidFill>
              </a:rPr>
              <a:t>games.groupby(‘type’).mean()[‘minage’]</a:t>
            </a:r>
            <a:endParaRPr sz="1800" i="1">
              <a:solidFill>
                <a:srgbClr val="0070C0"/>
              </a:solidFill>
            </a:endParaRPr>
          </a:p>
        </p:txBody>
      </p:sp>
      <p:sp>
        <p:nvSpPr>
          <p:cNvPr id="312" name="Google Shape;312;p24"/>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2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u="sng"/>
              <a:t>Data Visualization using seaborn_part 2</a:t>
            </a:r>
            <a:endParaRPr sz="3200" u="sng"/>
          </a:p>
        </p:txBody>
      </p:sp>
      <p:sp>
        <p:nvSpPr>
          <p:cNvPr id="318" name="Google Shape;318;p2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t>Questions and Answers</a:t>
            </a:r>
            <a:endParaRPr/>
          </a:p>
          <a:p>
            <a:pPr marL="25400" lvl="0" indent="0" algn="l" rtl="0">
              <a:lnSpc>
                <a:spcPct val="100000"/>
              </a:lnSpc>
              <a:spcBef>
                <a:spcPts val="640"/>
              </a:spcBef>
              <a:spcAft>
                <a:spcPts val="0"/>
              </a:spcAft>
              <a:buSzPts val="3200"/>
              <a:buNone/>
            </a:pPr>
            <a:r>
              <a:rPr lang="en-IN" sz="2000"/>
              <a:t>1. Import the seaborn library and set colour codes as true.</a:t>
            </a:r>
            <a:endParaRPr/>
          </a:p>
          <a:p>
            <a:pPr marL="25400" lvl="0" indent="0" algn="l" rtl="0">
              <a:lnSpc>
                <a:spcPct val="100000"/>
              </a:lnSpc>
              <a:spcBef>
                <a:spcPts val="640"/>
              </a:spcBef>
              <a:spcAft>
                <a:spcPts val="0"/>
              </a:spcAft>
              <a:buSzPts val="3200"/>
              <a:buNone/>
            </a:pPr>
            <a:r>
              <a:rPr lang="en-IN" sz="2000" i="1">
                <a:solidFill>
                  <a:srgbClr val="0070C0"/>
                </a:solidFill>
              </a:rPr>
              <a:t>import seaborn as sns</a:t>
            </a:r>
            <a:endParaRPr sz="2000" i="1">
              <a:solidFill>
                <a:srgbClr val="0070C0"/>
              </a:solidFill>
            </a:endParaRPr>
          </a:p>
          <a:p>
            <a:pPr marL="25400" lvl="0" indent="0" algn="l" rtl="0">
              <a:lnSpc>
                <a:spcPct val="100000"/>
              </a:lnSpc>
              <a:spcBef>
                <a:spcPts val="640"/>
              </a:spcBef>
              <a:spcAft>
                <a:spcPts val="0"/>
              </a:spcAft>
              <a:buSzPts val="3200"/>
              <a:buNone/>
            </a:pPr>
            <a:r>
              <a:rPr lang="en-IN" sz="2000" i="1">
                <a:solidFill>
                  <a:srgbClr val="0070C0"/>
                </a:solidFill>
              </a:rPr>
              <a:t>sns.set(	color_codes=True)</a:t>
            </a:r>
            <a:endParaRPr/>
          </a:p>
          <a:p>
            <a:pPr marL="25400" lvl="0" indent="0" algn="l" rtl="0">
              <a:lnSpc>
                <a:spcPct val="100000"/>
              </a:lnSpc>
              <a:spcBef>
                <a:spcPts val="640"/>
              </a:spcBef>
              <a:spcAft>
                <a:spcPts val="0"/>
              </a:spcAft>
              <a:buSzPts val="3200"/>
              <a:buNone/>
            </a:pPr>
            <a:r>
              <a:rPr lang="en-IN" sz="2000"/>
              <a:t>2. Drop NA values for negating issues during visualizatuon </a:t>
            </a:r>
            <a:endParaRPr/>
          </a:p>
          <a:p>
            <a:pPr marL="25400" lvl="0" indent="0" algn="l" rtl="0">
              <a:lnSpc>
                <a:spcPct val="100000"/>
              </a:lnSpc>
              <a:spcBef>
                <a:spcPts val="640"/>
              </a:spcBef>
              <a:spcAft>
                <a:spcPts val="0"/>
              </a:spcAft>
              <a:buSzPts val="3200"/>
              <a:buNone/>
            </a:pPr>
            <a:r>
              <a:rPr lang="en-IN" sz="2000" i="1">
                <a:solidFill>
                  <a:srgbClr val="0070C0"/>
                </a:solidFill>
              </a:rPr>
              <a:t>games.dropna(inplace==True)</a:t>
            </a:r>
            <a:endParaRPr/>
          </a:p>
          <a:p>
            <a:pPr marL="25400" lvl="0" indent="0" algn="l" rtl="0">
              <a:lnSpc>
                <a:spcPct val="100000"/>
              </a:lnSpc>
              <a:spcBef>
                <a:spcPts val="640"/>
              </a:spcBef>
              <a:spcAft>
                <a:spcPts val="0"/>
              </a:spcAft>
              <a:buSzPts val="3200"/>
              <a:buNone/>
            </a:pPr>
            <a:r>
              <a:rPr lang="en-IN" sz="2000"/>
              <a:t>3. View the distance plot for minage</a:t>
            </a:r>
            <a:endParaRPr sz="2000"/>
          </a:p>
          <a:p>
            <a:pPr marL="25400" lvl="0" indent="0" algn="l" rtl="0">
              <a:lnSpc>
                <a:spcPct val="100000"/>
              </a:lnSpc>
              <a:spcBef>
                <a:spcPts val="640"/>
              </a:spcBef>
              <a:spcAft>
                <a:spcPts val="0"/>
              </a:spcAft>
              <a:buSzPts val="3200"/>
              <a:buNone/>
            </a:pPr>
            <a:r>
              <a:rPr lang="en-IN" sz="2000" i="1">
                <a:solidFill>
                  <a:srgbClr val="0070C0"/>
                </a:solidFill>
              </a:rPr>
              <a:t>sns.distplot(games[‘average_rating’])</a:t>
            </a:r>
            <a:endParaRPr/>
          </a:p>
          <a:p>
            <a:pPr marL="25400" lvl="0" indent="0" algn="l" rtl="0">
              <a:lnSpc>
                <a:spcPct val="100000"/>
              </a:lnSpc>
              <a:spcBef>
                <a:spcPts val="640"/>
              </a:spcBef>
              <a:spcAft>
                <a:spcPts val="0"/>
              </a:spcAft>
              <a:buSzPts val="3200"/>
              <a:buNone/>
            </a:pPr>
            <a:r>
              <a:rPr lang="en-IN" sz="2000"/>
              <a:t>4. Compare type of game and playingtime using  a stripplot</a:t>
            </a:r>
            <a:endParaRPr sz="2000"/>
          </a:p>
          <a:p>
            <a:pPr marL="25400" lvl="0" indent="0" algn="l" rtl="0">
              <a:lnSpc>
                <a:spcPct val="100000"/>
              </a:lnSpc>
              <a:spcBef>
                <a:spcPts val="640"/>
              </a:spcBef>
              <a:spcAft>
                <a:spcPts val="0"/>
              </a:spcAft>
              <a:buSzPts val="3200"/>
              <a:buNone/>
            </a:pPr>
            <a:r>
              <a:rPr lang="en-IN" sz="2000" i="1">
                <a:solidFill>
                  <a:srgbClr val="0070C0"/>
                </a:solidFill>
              </a:rPr>
              <a:t>sns.stripplot(games[‘type’], games[‘playingtime’], jitter= True)</a:t>
            </a:r>
            <a:endParaRPr sz="2000" i="1">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u="sng"/>
              <a:t>Case Study</a:t>
            </a:r>
            <a:endParaRPr u="sng"/>
          </a:p>
        </p:txBody>
      </p:sp>
      <p:sp>
        <p:nvSpPr>
          <p:cNvPr id="325" name="Google Shape;325;p26"/>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2400"/>
              <a:t>Honey production data set- </a:t>
            </a:r>
            <a:endParaRPr sz="2400"/>
          </a:p>
          <a:p>
            <a:pPr marL="0" lvl="0" indent="0" algn="l" rtl="0">
              <a:lnSpc>
                <a:spcPct val="100000"/>
              </a:lnSpc>
              <a:spcBef>
                <a:spcPts val="640"/>
              </a:spcBef>
              <a:spcAft>
                <a:spcPts val="0"/>
              </a:spcAft>
              <a:buSzPts val="3200"/>
              <a:buNone/>
            </a:pPr>
            <a:r>
              <a:rPr lang="en-IN" sz="2400"/>
              <a:t>This dataset provides insight into honey production supply and demand in America by state from 1998 to 2012.</a:t>
            </a:r>
            <a:endParaRPr/>
          </a:p>
          <a:p>
            <a:pPr marL="0" lvl="0" indent="0" algn="l" rtl="0">
              <a:lnSpc>
                <a:spcPct val="100000"/>
              </a:lnSpc>
              <a:spcBef>
                <a:spcPts val="640"/>
              </a:spcBef>
              <a:spcAft>
                <a:spcPts val="0"/>
              </a:spcAft>
              <a:buSzPts val="3200"/>
              <a:buNone/>
            </a:pPr>
            <a:endParaRPr sz="2400"/>
          </a:p>
          <a:p>
            <a:pPr marL="0" lvl="0" indent="0" algn="l" rtl="0">
              <a:lnSpc>
                <a:spcPct val="100000"/>
              </a:lnSpc>
              <a:spcBef>
                <a:spcPts val="640"/>
              </a:spcBef>
              <a:spcAft>
                <a:spcPts val="0"/>
              </a:spcAft>
              <a:buSzPts val="3200"/>
              <a:buNone/>
            </a:pPr>
            <a:r>
              <a:rPr lang="en-IN" sz="2400"/>
              <a:t>Dataset - </a:t>
            </a:r>
            <a:endParaRPr sz="2400"/>
          </a:p>
          <a:p>
            <a:pPr marL="0" lvl="0" indent="0" algn="l" rtl="0">
              <a:lnSpc>
                <a:spcPct val="100000"/>
              </a:lnSpc>
              <a:spcBef>
                <a:spcPts val="640"/>
              </a:spcBef>
              <a:spcAft>
                <a:spcPts val="0"/>
              </a:spcAft>
              <a:buSzPts val="3200"/>
              <a:buNone/>
            </a:pPr>
            <a:r>
              <a:rPr lang="en-IN" sz="2400"/>
              <a:t>The dataset contains numcol, yieldprod, totalprod, stocks , priceperlb, prodvalue, and other useful information likeCertain states are excluded every year (ex. CT) to avoid disclosing data for individual operations. </a:t>
            </a:r>
            <a:endParaRPr sz="2400"/>
          </a:p>
          <a:p>
            <a:pPr marL="0" lvl="0" indent="0" algn="l" rtl="0">
              <a:lnSpc>
                <a:spcPct val="100000"/>
              </a:lnSpc>
              <a:spcBef>
                <a:spcPts val="640"/>
              </a:spcBef>
              <a:spcAft>
                <a:spcPts val="0"/>
              </a:spcAft>
              <a:buSzPts val="3200"/>
              <a:buNone/>
            </a:pPr>
            <a:r>
              <a:rPr lang="en-IN" sz="2400"/>
              <a:t>For Reference: </a:t>
            </a:r>
            <a:r>
              <a:rPr lang="en-IN" sz="2400" u="sng">
                <a:solidFill>
                  <a:schemeClr val="hlink"/>
                </a:solidFill>
                <a:hlinkClick r:id="rId3"/>
              </a:rPr>
              <a:t>https://www.kaggle.com/arthurpaulino/honey-production/data</a:t>
            </a:r>
            <a:endParaRPr sz="2400"/>
          </a:p>
          <a:p>
            <a:pPr marL="0" lvl="0" indent="0" algn="l" rtl="0">
              <a:lnSpc>
                <a:spcPct val="100000"/>
              </a:lnSpc>
              <a:spcBef>
                <a:spcPts val="640"/>
              </a:spcBef>
              <a:spcAft>
                <a:spcPts val="0"/>
              </a:spcAft>
              <a:buSzPts val="3200"/>
              <a:buNone/>
            </a:pPr>
            <a:endParaRPr sz="2400"/>
          </a:p>
        </p:txBody>
      </p:sp>
      <p:sp>
        <p:nvSpPr>
          <p:cNvPr id="326" name="Google Shape;326;p26"/>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u="sng"/>
              <a:t>Steps </a:t>
            </a:r>
            <a:endParaRPr u="sng"/>
          </a:p>
        </p:txBody>
      </p:sp>
      <p:sp>
        <p:nvSpPr>
          <p:cNvPr id="333" name="Google Shape;333;p27"/>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640"/>
              </a:spcBef>
              <a:spcAft>
                <a:spcPts val="0"/>
              </a:spcAft>
              <a:buSzPts val="3200"/>
              <a:buChar char="•"/>
            </a:pPr>
            <a:r>
              <a:rPr lang="en-IN" sz="1800">
                <a:latin typeface="Calibri"/>
                <a:ea typeface="Calibri"/>
                <a:cs typeface="Calibri"/>
                <a:sym typeface="Calibri"/>
              </a:rPr>
              <a:t>Import pandas, numpy, seaborn, matplotlib.pyplot packages</a:t>
            </a:r>
            <a:endParaRPr/>
          </a:p>
          <a:p>
            <a:pPr marL="342900" lvl="0" indent="-342900" algn="l" rtl="0">
              <a:lnSpc>
                <a:spcPct val="100000"/>
              </a:lnSpc>
              <a:spcBef>
                <a:spcPts val="640"/>
              </a:spcBef>
              <a:spcAft>
                <a:spcPts val="0"/>
              </a:spcAft>
              <a:buSzPts val="3200"/>
              <a:buChar char="•"/>
            </a:pPr>
            <a:r>
              <a:rPr lang="en-IN" sz="1800">
                <a:latin typeface="Calibri"/>
                <a:ea typeface="Calibri"/>
                <a:cs typeface="Calibri"/>
                <a:sym typeface="Calibri"/>
              </a:rPr>
              <a:t>Get the data</a:t>
            </a:r>
            <a:endParaRPr sz="1800">
              <a:latin typeface="Calibri"/>
              <a:ea typeface="Calibri"/>
              <a:cs typeface="Calibri"/>
              <a:sym typeface="Calibri"/>
            </a:endParaRPr>
          </a:p>
          <a:p>
            <a:pPr marL="342900" lvl="0" indent="-342900" algn="l" rtl="0">
              <a:lnSpc>
                <a:spcPct val="100000"/>
              </a:lnSpc>
              <a:spcBef>
                <a:spcPts val="640"/>
              </a:spcBef>
              <a:spcAft>
                <a:spcPts val="0"/>
              </a:spcAft>
              <a:buSzPts val="3200"/>
              <a:buChar char="•"/>
            </a:pPr>
            <a:r>
              <a:rPr lang="en-IN" sz="1800">
                <a:latin typeface="Calibri"/>
                <a:ea typeface="Calibri"/>
                <a:cs typeface="Calibri"/>
                <a:sym typeface="Calibri"/>
              </a:rPr>
              <a:t>Explore the data for non-null and extreme values</a:t>
            </a:r>
            <a:endParaRPr/>
          </a:p>
          <a:p>
            <a:pPr marL="342900" lvl="0" indent="-342900" algn="l" rtl="0">
              <a:lnSpc>
                <a:spcPct val="100000"/>
              </a:lnSpc>
              <a:spcBef>
                <a:spcPts val="640"/>
              </a:spcBef>
              <a:spcAft>
                <a:spcPts val="0"/>
              </a:spcAft>
              <a:buSzPts val="3200"/>
              <a:buChar char="•"/>
            </a:pPr>
            <a:r>
              <a:rPr lang="en-IN" sz="1800">
                <a:latin typeface="Calibri"/>
                <a:ea typeface="Calibri"/>
                <a:cs typeface="Calibri"/>
                <a:sym typeface="Calibri"/>
              </a:rPr>
              <a:t>How many States are included in the dataset?</a:t>
            </a:r>
            <a:endParaRPr/>
          </a:p>
          <a:p>
            <a:pPr marL="342900" lvl="0" indent="-342900" algn="l" rtl="0">
              <a:lnSpc>
                <a:spcPct val="100000"/>
              </a:lnSpc>
              <a:spcBef>
                <a:spcPts val="640"/>
              </a:spcBef>
              <a:spcAft>
                <a:spcPts val="0"/>
              </a:spcAft>
              <a:buSzPts val="3200"/>
              <a:buChar char="•"/>
            </a:pPr>
            <a:r>
              <a:rPr lang="en-IN" sz="1800">
                <a:latin typeface="Calibri"/>
                <a:ea typeface="Calibri"/>
                <a:cs typeface="Calibri"/>
                <a:sym typeface="Calibri"/>
              </a:rPr>
              <a:t>Which are he States that are included in this dataset?</a:t>
            </a:r>
            <a:endParaRPr/>
          </a:p>
          <a:p>
            <a:pPr marL="342900" lvl="0" indent="-342900" algn="l" rtl="0">
              <a:lnSpc>
                <a:spcPct val="100000"/>
              </a:lnSpc>
              <a:spcBef>
                <a:spcPts val="640"/>
              </a:spcBef>
              <a:spcAft>
                <a:spcPts val="0"/>
              </a:spcAft>
              <a:buSzPts val="3200"/>
              <a:buChar char="•"/>
            </a:pPr>
            <a:r>
              <a:rPr lang="en-IN" sz="1800">
                <a:latin typeface="Calibri"/>
                <a:ea typeface="Calibri"/>
                <a:cs typeface="Calibri"/>
                <a:sym typeface="Calibri"/>
              </a:rPr>
              <a:t>Calculate the average production for each state across all years</a:t>
            </a:r>
            <a:endParaRPr/>
          </a:p>
          <a:p>
            <a:pPr marL="342900" lvl="0" indent="-342900" algn="l" rtl="0">
              <a:lnSpc>
                <a:spcPct val="100000"/>
              </a:lnSpc>
              <a:spcBef>
                <a:spcPts val="640"/>
              </a:spcBef>
              <a:spcAft>
                <a:spcPts val="0"/>
              </a:spcAft>
              <a:buSzPts val="3200"/>
              <a:buChar char="•"/>
            </a:pPr>
            <a:r>
              <a:rPr lang="en-IN" sz="1800">
                <a:latin typeface="Calibri"/>
                <a:ea typeface="Calibri"/>
                <a:cs typeface="Calibri"/>
                <a:sym typeface="Calibri"/>
              </a:rPr>
              <a:t>How many years data is provided in the dataset? And what is the starting and ending year?</a:t>
            </a:r>
            <a:endParaRPr/>
          </a:p>
          <a:p>
            <a:pPr marL="514350" lvl="0" indent="-311150" algn="l" rtl="0">
              <a:lnSpc>
                <a:spcPct val="100000"/>
              </a:lnSpc>
              <a:spcBef>
                <a:spcPts val="640"/>
              </a:spcBef>
              <a:spcAft>
                <a:spcPts val="0"/>
              </a:spcAft>
              <a:buSzPts val="3200"/>
              <a:buFont typeface="Arial"/>
              <a:buNone/>
            </a:pPr>
            <a:endParaRPr sz="2000">
              <a:latin typeface="Calibri"/>
              <a:ea typeface="Calibri"/>
              <a:cs typeface="Calibri"/>
              <a:sym typeface="Calibri"/>
            </a:endParaRPr>
          </a:p>
          <a:p>
            <a:pPr marL="0" lvl="0" indent="0" algn="l" rtl="0">
              <a:lnSpc>
                <a:spcPct val="100000"/>
              </a:lnSpc>
              <a:spcBef>
                <a:spcPts val="640"/>
              </a:spcBef>
              <a:spcAft>
                <a:spcPts val="0"/>
              </a:spcAft>
              <a:buSzPts val="3200"/>
              <a:buNone/>
            </a:pPr>
            <a:br>
              <a:rPr lang="en-IN" sz="2400">
                <a:latin typeface="Calibri"/>
                <a:ea typeface="Calibri"/>
                <a:cs typeface="Calibri"/>
                <a:sym typeface="Calibri"/>
              </a:rPr>
            </a:br>
            <a:br>
              <a:rPr lang="en-IN" sz="2400">
                <a:latin typeface="Calibri"/>
                <a:ea typeface="Calibri"/>
                <a:cs typeface="Calibri"/>
                <a:sym typeface="Calibri"/>
              </a:rPr>
            </a:br>
            <a:endParaRPr sz="2400">
              <a:latin typeface="Calibri"/>
              <a:ea typeface="Calibri"/>
              <a:cs typeface="Calibri"/>
              <a:sym typeface="Calibri"/>
            </a:endParaRPr>
          </a:p>
          <a:p>
            <a:pPr marL="0" lvl="0" indent="0" algn="l" rtl="0">
              <a:lnSpc>
                <a:spcPct val="100000"/>
              </a:lnSpc>
              <a:spcBef>
                <a:spcPts val="640"/>
              </a:spcBef>
              <a:spcAft>
                <a:spcPts val="0"/>
              </a:spcAft>
              <a:buSzPts val="3200"/>
              <a:buNone/>
            </a:pPr>
            <a:endParaRPr sz="2400">
              <a:latin typeface="Calibri"/>
              <a:ea typeface="Calibri"/>
              <a:cs typeface="Calibri"/>
              <a:sym typeface="Calibri"/>
            </a:endParaRPr>
          </a:p>
          <a:p>
            <a:pPr marL="0" lvl="0" indent="0" algn="l" rtl="0">
              <a:lnSpc>
                <a:spcPct val="100000"/>
              </a:lnSpc>
              <a:spcBef>
                <a:spcPts val="640"/>
              </a:spcBef>
              <a:spcAft>
                <a:spcPts val="0"/>
              </a:spcAft>
              <a:buSzPts val="3200"/>
              <a:buNone/>
            </a:pPr>
            <a:endParaRPr sz="2400">
              <a:latin typeface="Calibri"/>
              <a:ea typeface="Calibri"/>
              <a:cs typeface="Calibri"/>
              <a:sym typeface="Calibri"/>
            </a:endParaRPr>
          </a:p>
        </p:txBody>
      </p:sp>
      <p:sp>
        <p:nvSpPr>
          <p:cNvPr id="334" name="Google Shape;334;p27"/>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8"/>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340" name="Google Shape;340;p28"/>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341" name="Google Shape;341;p28"/>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342" name="Google Shape;342;p28"/>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Corbel"/>
              <a:buNone/>
            </a:pPr>
            <a:r>
              <a:rPr lang="en-IN" sz="4400" b="0" i="0" u="sng" strike="noStrike" cap="none">
                <a:solidFill>
                  <a:schemeClr val="dk1"/>
                </a:solidFill>
              </a:rPr>
              <a:t>Introduction to Visualization</a:t>
            </a:r>
            <a:endParaRPr u="sng"/>
          </a:p>
        </p:txBody>
      </p:sp>
      <p:sp>
        <p:nvSpPr>
          <p:cNvPr id="103" name="Google Shape;103;p3"/>
          <p:cNvSpPr txBox="1">
            <a:spLocks noGrp="1"/>
          </p:cNvSpPr>
          <p:nvPr>
            <p:ph type="body" idx="1"/>
          </p:nvPr>
        </p:nvSpPr>
        <p:spPr>
          <a:xfrm>
            <a:off x="609600" y="1295399"/>
            <a:ext cx="10972800" cy="4980600"/>
          </a:xfrm>
          <a:prstGeom prst="rect">
            <a:avLst/>
          </a:prstGeom>
          <a:noFill/>
          <a:ln>
            <a:noFill/>
          </a:ln>
        </p:spPr>
        <p:txBody>
          <a:bodyPr spcFirstLastPara="1" wrap="square" lIns="91425" tIns="45700" rIns="91425" bIns="45700" anchor="t" anchorCtr="0">
            <a:noAutofit/>
          </a:bodyPr>
          <a:lstStyle/>
          <a:p>
            <a:pPr marL="342900" lvl="0" indent="-139700" algn="just" rtl="0">
              <a:lnSpc>
                <a:spcPct val="100000"/>
              </a:lnSpc>
              <a:spcBef>
                <a:spcPts val="0"/>
              </a:spcBef>
              <a:spcAft>
                <a:spcPts val="0"/>
              </a:spcAft>
              <a:buSzPts val="3200"/>
              <a:buNone/>
            </a:pPr>
            <a:r>
              <a:rPr lang="en-IN" sz="2400"/>
              <a:t>Data visualization is an important skill in applied statistics and machine learning.</a:t>
            </a:r>
            <a:endParaRPr sz="2400"/>
          </a:p>
          <a:p>
            <a:pPr marL="342900" lvl="0" indent="-139700" algn="just" rtl="0">
              <a:lnSpc>
                <a:spcPct val="100000"/>
              </a:lnSpc>
              <a:spcBef>
                <a:spcPts val="0"/>
              </a:spcBef>
              <a:spcAft>
                <a:spcPts val="0"/>
              </a:spcAft>
              <a:buSzPts val="3200"/>
              <a:buNone/>
            </a:pPr>
            <a:r>
              <a:rPr lang="en-IN" sz="2400"/>
              <a:t>It provides an important suite of tools for gaining a qualitative understanding. This can be helpful when exploring and getting to know a dataset and can help with identifying patterns, corrupt data, outliers, and much more.</a:t>
            </a:r>
            <a:endParaRPr sz="2400"/>
          </a:p>
          <a:p>
            <a:pPr marL="342900" lvl="0" indent="-139700" algn="just" rtl="0">
              <a:lnSpc>
                <a:spcPct val="100000"/>
              </a:lnSpc>
              <a:spcBef>
                <a:spcPts val="0"/>
              </a:spcBef>
              <a:spcAft>
                <a:spcPts val="0"/>
              </a:spcAft>
              <a:buSzPts val="3200"/>
              <a:buNone/>
            </a:pPr>
            <a:r>
              <a:rPr lang="en-IN" sz="2400">
                <a:highlight>
                  <a:srgbClr val="FFFF00"/>
                </a:highlight>
              </a:rPr>
              <a:t>Visualisation is the most important aspect of exploratory data analysis (EDA)</a:t>
            </a:r>
            <a:endParaRPr sz="2400">
              <a:highlight>
                <a:srgbClr val="FFFF00"/>
              </a:highlight>
            </a:endParaRPr>
          </a:p>
          <a:p>
            <a:pPr marL="342900" lvl="0" indent="-139700" algn="just" rtl="0">
              <a:lnSpc>
                <a:spcPct val="100000"/>
              </a:lnSpc>
              <a:spcBef>
                <a:spcPts val="0"/>
              </a:spcBef>
              <a:spcAft>
                <a:spcPts val="0"/>
              </a:spcAft>
              <a:buSzPts val="3200"/>
              <a:buNone/>
            </a:pPr>
            <a:endParaRPr sz="2400"/>
          </a:p>
          <a:p>
            <a:pPr marL="25400" lvl="0" indent="0" algn="l" rtl="0">
              <a:lnSpc>
                <a:spcPct val="100000"/>
              </a:lnSpc>
              <a:spcBef>
                <a:spcPts val="640"/>
              </a:spcBef>
              <a:spcAft>
                <a:spcPts val="0"/>
              </a:spcAft>
              <a:buSzPts val="3200"/>
              <a:buNone/>
            </a:pPr>
            <a:r>
              <a:rPr lang="en-IN" sz="2400"/>
              <a:t>There are five key plots that you need to know well for basic data visualization. They are:</a:t>
            </a:r>
            <a:endParaRPr sz="2400"/>
          </a:p>
          <a:p>
            <a:pPr marL="457200" lvl="0" indent="-381000" algn="l" rtl="0">
              <a:lnSpc>
                <a:spcPct val="100000"/>
              </a:lnSpc>
              <a:spcBef>
                <a:spcPts val="640"/>
              </a:spcBef>
              <a:spcAft>
                <a:spcPts val="0"/>
              </a:spcAft>
              <a:buSzPts val="2400"/>
              <a:buChar char="•"/>
            </a:pPr>
            <a:r>
              <a:rPr lang="en-IN" sz="2400"/>
              <a:t>Line Plot</a:t>
            </a:r>
            <a:endParaRPr sz="2400"/>
          </a:p>
          <a:p>
            <a:pPr marL="457200" lvl="0" indent="-381000" algn="l" rtl="0">
              <a:lnSpc>
                <a:spcPct val="100000"/>
              </a:lnSpc>
              <a:spcBef>
                <a:spcPts val="640"/>
              </a:spcBef>
              <a:spcAft>
                <a:spcPts val="0"/>
              </a:spcAft>
              <a:buSzPts val="2400"/>
              <a:buChar char="•"/>
            </a:pPr>
            <a:r>
              <a:rPr lang="en-IN" sz="2400"/>
              <a:t>Bar Chart</a:t>
            </a:r>
            <a:endParaRPr sz="2400"/>
          </a:p>
          <a:p>
            <a:pPr marL="457200" lvl="0" indent="-381000" algn="l" rtl="0">
              <a:lnSpc>
                <a:spcPct val="100000"/>
              </a:lnSpc>
              <a:spcBef>
                <a:spcPts val="640"/>
              </a:spcBef>
              <a:spcAft>
                <a:spcPts val="0"/>
              </a:spcAft>
              <a:buSzPts val="2400"/>
              <a:buChar char="•"/>
            </a:pPr>
            <a:r>
              <a:rPr lang="en-IN" sz="2400"/>
              <a:t>Histogram Plot</a:t>
            </a:r>
            <a:endParaRPr sz="2400"/>
          </a:p>
          <a:p>
            <a:pPr marL="457200" lvl="0" indent="-381000" algn="l" rtl="0">
              <a:lnSpc>
                <a:spcPct val="100000"/>
              </a:lnSpc>
              <a:spcBef>
                <a:spcPts val="640"/>
              </a:spcBef>
              <a:spcAft>
                <a:spcPts val="0"/>
              </a:spcAft>
              <a:buSzPts val="2400"/>
              <a:buChar char="•"/>
            </a:pPr>
            <a:r>
              <a:rPr lang="en-IN" sz="2400"/>
              <a:t>Box and Whisker Plot</a:t>
            </a:r>
            <a:endParaRPr sz="2400"/>
          </a:p>
          <a:p>
            <a:pPr marL="457200" lvl="0" indent="-381000" algn="l" rtl="0">
              <a:lnSpc>
                <a:spcPct val="100000"/>
              </a:lnSpc>
              <a:spcBef>
                <a:spcPts val="640"/>
              </a:spcBef>
              <a:spcAft>
                <a:spcPts val="0"/>
              </a:spcAft>
              <a:buSzPts val="2400"/>
              <a:buChar char="•"/>
            </a:pPr>
            <a:r>
              <a:rPr lang="en-IN" sz="2400"/>
              <a:t>Scatter Plot</a:t>
            </a:r>
            <a:endParaRPr sz="2400"/>
          </a:p>
          <a:p>
            <a:pPr marL="342900" marR="0" lvl="0" indent="-139700" algn="l" rtl="0">
              <a:lnSpc>
                <a:spcPct val="100000"/>
              </a:lnSpc>
              <a:spcBef>
                <a:spcPts val="0"/>
              </a:spcBef>
              <a:spcAft>
                <a:spcPts val="0"/>
              </a:spcAft>
              <a:buClr>
                <a:schemeClr val="dk1"/>
              </a:buClr>
              <a:buSzPts val="3200"/>
              <a:buFont typeface="Arial"/>
              <a:buNone/>
            </a:pPr>
            <a:endParaRPr sz="2400"/>
          </a:p>
          <a:p>
            <a:pPr marL="342900" marR="0" lvl="0" indent="-139700" algn="l" rtl="0">
              <a:lnSpc>
                <a:spcPct val="100000"/>
              </a:lnSpc>
              <a:spcBef>
                <a:spcPts val="0"/>
              </a:spcBef>
              <a:spcAft>
                <a:spcPts val="0"/>
              </a:spcAft>
              <a:buClr>
                <a:schemeClr val="dk1"/>
              </a:buClr>
              <a:buSzPts val="3200"/>
              <a:buFont typeface="Arial"/>
              <a:buNone/>
            </a:pPr>
            <a:endParaRPr sz="2400"/>
          </a:p>
          <a:p>
            <a:pPr marL="342900" marR="0" lvl="0" indent="-139700" algn="l" rtl="0">
              <a:lnSpc>
                <a:spcPct val="100000"/>
              </a:lnSpc>
              <a:spcBef>
                <a:spcPts val="0"/>
              </a:spcBef>
              <a:spcAft>
                <a:spcPts val="0"/>
              </a:spcAft>
              <a:buClr>
                <a:schemeClr val="dk1"/>
              </a:buClr>
              <a:buSzPts val="3200"/>
              <a:buFont typeface="Arial"/>
              <a:buNone/>
            </a:pPr>
            <a:endParaRPr sz="2400"/>
          </a:p>
          <a:p>
            <a:pPr marL="342900" marR="0" lvl="0" indent="-139700" algn="l" rtl="0">
              <a:lnSpc>
                <a:spcPct val="100000"/>
              </a:lnSpc>
              <a:spcBef>
                <a:spcPts val="0"/>
              </a:spcBef>
              <a:spcAft>
                <a:spcPts val="0"/>
              </a:spcAft>
              <a:buClr>
                <a:schemeClr val="dk1"/>
              </a:buClr>
              <a:buSzPts val="3200"/>
              <a:buFont typeface="Arial"/>
              <a:buNone/>
            </a:pPr>
            <a:endParaRPr sz="2400"/>
          </a:p>
          <a:p>
            <a:pPr marL="342900" marR="0" lvl="0" indent="-139700" algn="l" rtl="0">
              <a:lnSpc>
                <a:spcPct val="100000"/>
              </a:lnSpc>
              <a:spcBef>
                <a:spcPts val="0"/>
              </a:spcBef>
              <a:spcAft>
                <a:spcPts val="0"/>
              </a:spcAft>
              <a:buClr>
                <a:schemeClr val="dk1"/>
              </a:buClr>
              <a:buSzPts val="3200"/>
              <a:buFont typeface="Arial"/>
              <a:buNone/>
            </a:pPr>
            <a:endParaRPr sz="2400"/>
          </a:p>
        </p:txBody>
      </p:sp>
      <p:sp>
        <p:nvSpPr>
          <p:cNvPr id="104" name="Google Shape;104;p3"/>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Candara"/>
              <a:buNone/>
            </a:pPr>
            <a:fld id="{00000000-1234-1234-1234-123412341234}" type="slidenum">
              <a:rPr lang="en-IN" sz="1400" b="0" i="0" u="none" strike="noStrike" cap="none">
                <a:solidFill>
                  <a:srgbClr val="595959"/>
                </a:solidFill>
                <a:latin typeface="Candara"/>
                <a:ea typeface="Candara"/>
                <a:cs typeface="Candara"/>
                <a:sym typeface="Candara"/>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What is EDA?</a:t>
            </a:r>
            <a:endParaRPr/>
          </a:p>
        </p:txBody>
      </p:sp>
      <p:sp>
        <p:nvSpPr>
          <p:cNvPr id="111" name="Google Shape;111;p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a:t>Analyse datasets visually</a:t>
            </a:r>
            <a:endParaRPr/>
          </a:p>
          <a:p>
            <a:pPr marL="457200" marR="0" lvl="0" indent="-431800" algn="l" rtl="0">
              <a:lnSpc>
                <a:spcPct val="100000"/>
              </a:lnSpc>
              <a:spcBef>
                <a:spcPts val="640"/>
              </a:spcBef>
              <a:spcAft>
                <a:spcPts val="0"/>
              </a:spcAft>
              <a:buClr>
                <a:schemeClr val="dk1"/>
              </a:buClr>
              <a:buSzPts val="3200"/>
              <a:buFont typeface="Arial"/>
              <a:buChar char="•"/>
            </a:pPr>
            <a:r>
              <a:rPr lang="en-IN"/>
              <a:t>Summarize main characteristics</a:t>
            </a:r>
            <a:endParaRPr/>
          </a:p>
          <a:p>
            <a:pPr marL="457200" marR="0" lvl="0" indent="-431800" algn="l" rtl="0">
              <a:lnSpc>
                <a:spcPct val="100000"/>
              </a:lnSpc>
              <a:spcBef>
                <a:spcPts val="640"/>
              </a:spcBef>
              <a:spcAft>
                <a:spcPts val="0"/>
              </a:spcAft>
              <a:buClr>
                <a:schemeClr val="dk1"/>
              </a:buClr>
              <a:buSzPts val="3200"/>
              <a:buFont typeface="Arial"/>
              <a:buChar char="•"/>
            </a:pPr>
            <a:r>
              <a:rPr lang="en-IN"/>
              <a:t>Detect anomalies</a:t>
            </a:r>
            <a:endParaRPr/>
          </a:p>
          <a:p>
            <a:pPr marL="457200" marR="0" lvl="0" indent="-431800" algn="l" rtl="0">
              <a:lnSpc>
                <a:spcPct val="100000"/>
              </a:lnSpc>
              <a:spcBef>
                <a:spcPts val="640"/>
              </a:spcBef>
              <a:spcAft>
                <a:spcPts val="0"/>
              </a:spcAft>
              <a:buClr>
                <a:schemeClr val="dk1"/>
              </a:buClr>
              <a:buSzPts val="3200"/>
              <a:buFont typeface="Arial"/>
              <a:buChar char="•"/>
            </a:pPr>
            <a:r>
              <a:rPr lang="en-IN"/>
              <a:t>Visualise patterns / trends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609600" y="274625"/>
            <a:ext cx="764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t>Where does EDA sit in the Data Science Landscape?</a:t>
            </a:r>
            <a:endParaRPr/>
          </a:p>
        </p:txBody>
      </p:sp>
      <p:grpSp>
        <p:nvGrpSpPr>
          <p:cNvPr id="117" name="Google Shape;117;p5"/>
          <p:cNvGrpSpPr/>
          <p:nvPr/>
        </p:nvGrpSpPr>
        <p:grpSpPr>
          <a:xfrm>
            <a:off x="846261" y="1831604"/>
            <a:ext cx="10499446" cy="4339361"/>
            <a:chOff x="8061" y="5979"/>
            <a:chExt cx="10499446" cy="4339361"/>
          </a:xfrm>
        </p:grpSpPr>
        <p:sp>
          <p:nvSpPr>
            <p:cNvPr id="118" name="Google Shape;118;p5"/>
            <p:cNvSpPr/>
            <p:nvPr/>
          </p:nvSpPr>
          <p:spPr>
            <a:xfrm>
              <a:off x="3040792" y="870618"/>
              <a:ext cx="667200" cy="91500"/>
            </a:xfrm>
            <a:custGeom>
              <a:avLst/>
              <a:gdLst/>
              <a:ahLst/>
              <a:cxnLst/>
              <a:rect l="l" t="t" r="r" b="b"/>
              <a:pathLst>
                <a:path w="120000" h="120000" extrusionOk="0">
                  <a:moveTo>
                    <a:pt x="0" y="60000"/>
                  </a:moveTo>
                  <a:lnTo>
                    <a:pt x="120000" y="60000"/>
                  </a:lnTo>
                </a:path>
              </a:pathLst>
            </a:custGeom>
            <a:noFill/>
            <a:ln w="9525" cap="flat" cmpd="sng">
              <a:solidFill>
                <a:schemeClr val="dk1"/>
              </a:solidFill>
              <a:prstDash val="solid"/>
              <a:round/>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
            <p:cNvSpPr txBox="1"/>
            <p:nvPr/>
          </p:nvSpPr>
          <p:spPr>
            <a:xfrm>
              <a:off x="3357014" y="912848"/>
              <a:ext cx="34800" cy="69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20" name="Google Shape;120;p5"/>
            <p:cNvSpPr/>
            <p:nvPr/>
          </p:nvSpPr>
          <p:spPr>
            <a:xfrm>
              <a:off x="8061" y="5979"/>
              <a:ext cx="3034500" cy="1820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txBox="1"/>
            <p:nvPr/>
          </p:nvSpPr>
          <p:spPr>
            <a:xfrm>
              <a:off x="8061" y="5979"/>
              <a:ext cx="3034500" cy="1820700"/>
            </a:xfrm>
            <a:prstGeom prst="rect">
              <a:avLst/>
            </a:prstGeom>
            <a:noFill/>
            <a:ln>
              <a:noFill/>
            </a:ln>
          </p:spPr>
          <p:txBody>
            <a:bodyPr spcFirstLastPara="1" wrap="square" lIns="234675" tIns="234675" rIns="234675" bIns="234675" anchor="ctr" anchorCtr="0">
              <a:noAutofit/>
            </a:bodyPr>
            <a:lstStyle/>
            <a:p>
              <a:pPr marL="0" marR="0" lvl="0" indent="0" algn="ctr" rtl="0">
                <a:lnSpc>
                  <a:spcPct val="90000"/>
                </a:lnSpc>
                <a:spcBef>
                  <a:spcPts val="0"/>
                </a:spcBef>
                <a:spcAft>
                  <a:spcPts val="0"/>
                </a:spcAft>
                <a:buClr>
                  <a:srgbClr val="000000"/>
                </a:buClr>
                <a:buSzPts val="3300"/>
                <a:buFont typeface="Arial"/>
                <a:buNone/>
              </a:pPr>
              <a:r>
                <a:rPr lang="en-IN" sz="3300" b="0" i="0" u="none" strike="noStrike" cap="none">
                  <a:solidFill>
                    <a:schemeClr val="lt1"/>
                  </a:solidFill>
                  <a:latin typeface="Arial"/>
                  <a:ea typeface="Arial"/>
                  <a:cs typeface="Arial"/>
                  <a:sym typeface="Arial"/>
                </a:rPr>
                <a:t>Business problem / situation</a:t>
              </a: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6773265" y="870618"/>
              <a:ext cx="667200" cy="91500"/>
            </a:xfrm>
            <a:custGeom>
              <a:avLst/>
              <a:gdLst/>
              <a:ahLst/>
              <a:cxnLst/>
              <a:rect l="l" t="t" r="r" b="b"/>
              <a:pathLst>
                <a:path w="120000" h="120000" extrusionOk="0">
                  <a:moveTo>
                    <a:pt x="0" y="60000"/>
                  </a:moveTo>
                  <a:lnTo>
                    <a:pt x="120000" y="60000"/>
                  </a:lnTo>
                </a:path>
              </a:pathLst>
            </a:custGeom>
            <a:noFill/>
            <a:ln w="9525" cap="flat" cmpd="sng">
              <a:solidFill>
                <a:schemeClr val="dk1"/>
              </a:solidFill>
              <a:prstDash val="solid"/>
              <a:round/>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txBox="1"/>
            <p:nvPr/>
          </p:nvSpPr>
          <p:spPr>
            <a:xfrm>
              <a:off x="7089488" y="912848"/>
              <a:ext cx="34800" cy="69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24" name="Google Shape;124;p5"/>
            <p:cNvSpPr/>
            <p:nvPr/>
          </p:nvSpPr>
          <p:spPr>
            <a:xfrm>
              <a:off x="3740534" y="5979"/>
              <a:ext cx="3034500" cy="1820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
            <p:cNvSpPr txBox="1"/>
            <p:nvPr/>
          </p:nvSpPr>
          <p:spPr>
            <a:xfrm>
              <a:off x="3740534" y="5979"/>
              <a:ext cx="3034500" cy="1820700"/>
            </a:xfrm>
            <a:prstGeom prst="rect">
              <a:avLst/>
            </a:prstGeom>
            <a:noFill/>
            <a:ln>
              <a:noFill/>
            </a:ln>
          </p:spPr>
          <p:txBody>
            <a:bodyPr spcFirstLastPara="1" wrap="square" lIns="234675" tIns="234675" rIns="234675" bIns="234675" anchor="ctr" anchorCtr="0">
              <a:noAutofit/>
            </a:bodyPr>
            <a:lstStyle/>
            <a:p>
              <a:pPr marL="0" marR="0" lvl="0" indent="0" algn="ctr" rtl="0">
                <a:lnSpc>
                  <a:spcPct val="90000"/>
                </a:lnSpc>
                <a:spcBef>
                  <a:spcPts val="0"/>
                </a:spcBef>
                <a:spcAft>
                  <a:spcPts val="0"/>
                </a:spcAft>
                <a:buClr>
                  <a:srgbClr val="000000"/>
                </a:buClr>
                <a:buSzPts val="3300"/>
                <a:buFont typeface="Arial"/>
                <a:buNone/>
              </a:pPr>
              <a:r>
                <a:rPr lang="en-IN" sz="3300" b="0" i="0" u="none" strike="noStrike" cap="none">
                  <a:solidFill>
                    <a:schemeClr val="lt1"/>
                  </a:solidFill>
                  <a:latin typeface="Arial"/>
                  <a:ea typeface="Arial"/>
                  <a:cs typeface="Arial"/>
                  <a:sym typeface="Arial"/>
                </a:rPr>
                <a:t>Raw data collected</a:t>
              </a: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a:off x="1525326" y="1824897"/>
              <a:ext cx="7464900" cy="667200"/>
            </a:xfrm>
            <a:custGeom>
              <a:avLst/>
              <a:gdLst/>
              <a:ahLst/>
              <a:cxnLst/>
              <a:rect l="l" t="t" r="r" b="b"/>
              <a:pathLst>
                <a:path w="120000" h="120000" extrusionOk="0">
                  <a:moveTo>
                    <a:pt x="120000" y="0"/>
                  </a:moveTo>
                  <a:lnTo>
                    <a:pt x="120000" y="63075"/>
                  </a:lnTo>
                  <a:lnTo>
                    <a:pt x="0" y="63075"/>
                  </a:lnTo>
                  <a:lnTo>
                    <a:pt x="0" y="120000"/>
                  </a:lnTo>
                </a:path>
              </a:pathLst>
            </a:custGeom>
            <a:noFill/>
            <a:ln w="9525" cap="flat" cmpd="sng">
              <a:solidFill>
                <a:schemeClr val="dk1"/>
              </a:solidFill>
              <a:prstDash val="solid"/>
              <a:round/>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txBox="1"/>
            <p:nvPr/>
          </p:nvSpPr>
          <p:spPr>
            <a:xfrm>
              <a:off x="5070362" y="2155079"/>
              <a:ext cx="375000" cy="69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28" name="Google Shape;128;p5"/>
            <p:cNvSpPr/>
            <p:nvPr/>
          </p:nvSpPr>
          <p:spPr>
            <a:xfrm>
              <a:off x="7473007" y="5979"/>
              <a:ext cx="3034500" cy="1820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
            <p:cNvSpPr txBox="1"/>
            <p:nvPr/>
          </p:nvSpPr>
          <p:spPr>
            <a:xfrm>
              <a:off x="7473007" y="5979"/>
              <a:ext cx="3034500" cy="1820700"/>
            </a:xfrm>
            <a:prstGeom prst="rect">
              <a:avLst/>
            </a:prstGeom>
            <a:noFill/>
            <a:ln>
              <a:noFill/>
            </a:ln>
          </p:spPr>
          <p:txBody>
            <a:bodyPr spcFirstLastPara="1" wrap="square" lIns="234675" tIns="234675" rIns="234675" bIns="234675" anchor="ctr" anchorCtr="0">
              <a:noAutofit/>
            </a:bodyPr>
            <a:lstStyle/>
            <a:p>
              <a:pPr marL="0" marR="0" lvl="0" indent="0" algn="ctr" rtl="0">
                <a:lnSpc>
                  <a:spcPct val="90000"/>
                </a:lnSpc>
                <a:spcBef>
                  <a:spcPts val="0"/>
                </a:spcBef>
                <a:spcAft>
                  <a:spcPts val="0"/>
                </a:spcAft>
                <a:buClr>
                  <a:srgbClr val="000000"/>
                </a:buClr>
                <a:buSzPts val="3300"/>
                <a:buFont typeface="Arial"/>
                <a:buNone/>
              </a:pPr>
              <a:r>
                <a:rPr lang="en-IN" sz="3300" b="0" i="0" u="none" strike="noStrike" cap="none">
                  <a:solidFill>
                    <a:schemeClr val="lt1"/>
                  </a:solidFill>
                  <a:latin typeface="Arial"/>
                  <a:ea typeface="Arial"/>
                  <a:cs typeface="Arial"/>
                  <a:sym typeface="Arial"/>
                </a:rPr>
                <a:t>Data cleanup / Datapre-processing</a:t>
              </a:r>
              <a:endParaRPr sz="1400" b="0" i="0" u="none" strike="noStrike" cap="none">
                <a:solidFill>
                  <a:srgbClr val="000000"/>
                </a:solidFill>
                <a:latin typeface="Arial"/>
                <a:ea typeface="Arial"/>
                <a:cs typeface="Arial"/>
                <a:sym typeface="Arial"/>
              </a:endParaRPr>
            </a:p>
          </p:txBody>
        </p:sp>
        <p:sp>
          <p:nvSpPr>
            <p:cNvPr id="130" name="Google Shape;130;p5"/>
            <p:cNvSpPr/>
            <p:nvPr/>
          </p:nvSpPr>
          <p:spPr>
            <a:xfrm>
              <a:off x="3040792" y="3389279"/>
              <a:ext cx="667200" cy="91500"/>
            </a:xfrm>
            <a:custGeom>
              <a:avLst/>
              <a:gdLst/>
              <a:ahLst/>
              <a:cxnLst/>
              <a:rect l="l" t="t" r="r" b="b"/>
              <a:pathLst>
                <a:path w="120000" h="120000" extrusionOk="0">
                  <a:moveTo>
                    <a:pt x="0" y="60000"/>
                  </a:moveTo>
                  <a:lnTo>
                    <a:pt x="120000" y="60000"/>
                  </a:lnTo>
                </a:path>
              </a:pathLst>
            </a:custGeom>
            <a:noFill/>
            <a:ln w="9525" cap="flat" cmpd="sng">
              <a:solidFill>
                <a:schemeClr val="dk1"/>
              </a:solidFill>
              <a:prstDash val="solid"/>
              <a:round/>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
            <p:cNvSpPr txBox="1"/>
            <p:nvPr/>
          </p:nvSpPr>
          <p:spPr>
            <a:xfrm>
              <a:off x="3357014" y="3431509"/>
              <a:ext cx="34800" cy="69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32" name="Google Shape;132;p5"/>
            <p:cNvSpPr/>
            <p:nvPr/>
          </p:nvSpPr>
          <p:spPr>
            <a:xfrm>
              <a:off x="8061" y="2524640"/>
              <a:ext cx="3034500" cy="18207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
            <p:cNvSpPr txBox="1"/>
            <p:nvPr/>
          </p:nvSpPr>
          <p:spPr>
            <a:xfrm>
              <a:off x="8061" y="2524640"/>
              <a:ext cx="3034500" cy="1820700"/>
            </a:xfrm>
            <a:prstGeom prst="rect">
              <a:avLst/>
            </a:prstGeom>
            <a:noFill/>
            <a:ln>
              <a:noFill/>
            </a:ln>
          </p:spPr>
          <p:txBody>
            <a:bodyPr spcFirstLastPara="1" wrap="square" lIns="234675" tIns="234675" rIns="234675" bIns="234675" anchor="ctr" anchorCtr="0">
              <a:noAutofit/>
            </a:bodyPr>
            <a:lstStyle/>
            <a:p>
              <a:pPr marL="0" marR="0" lvl="0" indent="0" algn="ctr" rtl="0">
                <a:lnSpc>
                  <a:spcPct val="90000"/>
                </a:lnSpc>
                <a:spcBef>
                  <a:spcPts val="0"/>
                </a:spcBef>
                <a:spcAft>
                  <a:spcPts val="0"/>
                </a:spcAft>
                <a:buClr>
                  <a:srgbClr val="000000"/>
                </a:buClr>
                <a:buSzPts val="3300"/>
                <a:buFont typeface="Arial"/>
                <a:buNone/>
              </a:pPr>
              <a:r>
                <a:rPr lang="en-IN" sz="3300" b="0" i="0" u="none" strike="noStrike" cap="none">
                  <a:solidFill>
                    <a:schemeClr val="dk1"/>
                  </a:solidFill>
                  <a:latin typeface="Arial"/>
                  <a:ea typeface="Arial"/>
                  <a:cs typeface="Arial"/>
                  <a:sym typeface="Arial"/>
                </a:rPr>
                <a:t>Exploratory data analysis</a:t>
              </a: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6773265" y="3389279"/>
              <a:ext cx="667200" cy="91500"/>
            </a:xfrm>
            <a:custGeom>
              <a:avLst/>
              <a:gdLst/>
              <a:ahLst/>
              <a:cxnLst/>
              <a:rect l="l" t="t" r="r" b="b"/>
              <a:pathLst>
                <a:path w="120000" h="120000" extrusionOk="0">
                  <a:moveTo>
                    <a:pt x="0" y="60000"/>
                  </a:moveTo>
                  <a:lnTo>
                    <a:pt x="120000" y="60000"/>
                  </a:lnTo>
                </a:path>
              </a:pathLst>
            </a:custGeom>
            <a:noFill/>
            <a:ln w="9525" cap="flat" cmpd="sng">
              <a:solidFill>
                <a:schemeClr val="dk1"/>
              </a:solidFill>
              <a:prstDash val="solid"/>
              <a:round/>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
            <p:cNvSpPr txBox="1"/>
            <p:nvPr/>
          </p:nvSpPr>
          <p:spPr>
            <a:xfrm>
              <a:off x="7089488" y="3431509"/>
              <a:ext cx="34800" cy="69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36" name="Google Shape;136;p5"/>
            <p:cNvSpPr/>
            <p:nvPr/>
          </p:nvSpPr>
          <p:spPr>
            <a:xfrm>
              <a:off x="3740534" y="2524640"/>
              <a:ext cx="3034500" cy="1820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
            <p:cNvSpPr txBox="1"/>
            <p:nvPr/>
          </p:nvSpPr>
          <p:spPr>
            <a:xfrm>
              <a:off x="3740534" y="2524640"/>
              <a:ext cx="3034500" cy="1820700"/>
            </a:xfrm>
            <a:prstGeom prst="rect">
              <a:avLst/>
            </a:prstGeom>
            <a:noFill/>
            <a:ln>
              <a:noFill/>
            </a:ln>
          </p:spPr>
          <p:txBody>
            <a:bodyPr spcFirstLastPara="1" wrap="square" lIns="234675" tIns="234675" rIns="234675" bIns="234675" anchor="ctr" anchorCtr="0">
              <a:noAutofit/>
            </a:bodyPr>
            <a:lstStyle/>
            <a:p>
              <a:pPr marL="0" marR="0" lvl="0" indent="0" algn="ctr" rtl="0">
                <a:lnSpc>
                  <a:spcPct val="90000"/>
                </a:lnSpc>
                <a:spcBef>
                  <a:spcPts val="0"/>
                </a:spcBef>
                <a:spcAft>
                  <a:spcPts val="0"/>
                </a:spcAft>
                <a:buClr>
                  <a:srgbClr val="000000"/>
                </a:buClr>
                <a:buSzPts val="3300"/>
                <a:buFont typeface="Arial"/>
                <a:buNone/>
              </a:pPr>
              <a:r>
                <a:rPr lang="en-IN" sz="3300" b="0" i="0" u="none" strike="noStrike" cap="none">
                  <a:solidFill>
                    <a:schemeClr val="lt1"/>
                  </a:solidFill>
                  <a:latin typeface="Arial"/>
                  <a:ea typeface="Arial"/>
                  <a:cs typeface="Arial"/>
                  <a:sym typeface="Arial"/>
                </a:rPr>
                <a:t>Model buildingModel</a:t>
              </a:r>
              <a:endParaRPr sz="1400" b="0" i="0" u="none" strike="noStrike" cap="none">
                <a:solidFill>
                  <a:srgbClr val="000000"/>
                </a:solidFill>
                <a:latin typeface="Arial"/>
                <a:ea typeface="Arial"/>
                <a:cs typeface="Arial"/>
                <a:sym typeface="Arial"/>
              </a:endParaRPr>
            </a:p>
          </p:txBody>
        </p:sp>
        <p:sp>
          <p:nvSpPr>
            <p:cNvPr id="138" name="Google Shape;138;p5"/>
            <p:cNvSpPr/>
            <p:nvPr/>
          </p:nvSpPr>
          <p:spPr>
            <a:xfrm>
              <a:off x="7473007" y="2524640"/>
              <a:ext cx="3034500" cy="1820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
            <p:cNvSpPr txBox="1"/>
            <p:nvPr/>
          </p:nvSpPr>
          <p:spPr>
            <a:xfrm>
              <a:off x="7473007" y="2524640"/>
              <a:ext cx="3034500" cy="1820700"/>
            </a:xfrm>
            <a:prstGeom prst="rect">
              <a:avLst/>
            </a:prstGeom>
            <a:noFill/>
            <a:ln>
              <a:noFill/>
            </a:ln>
          </p:spPr>
          <p:txBody>
            <a:bodyPr spcFirstLastPara="1" wrap="square" lIns="234675" tIns="234675" rIns="234675" bIns="234675" anchor="ctr" anchorCtr="0">
              <a:noAutofit/>
            </a:bodyPr>
            <a:lstStyle/>
            <a:p>
              <a:pPr marL="0" marR="0" lvl="0" indent="0" algn="ctr" rtl="0">
                <a:lnSpc>
                  <a:spcPct val="90000"/>
                </a:lnSpc>
                <a:spcBef>
                  <a:spcPts val="0"/>
                </a:spcBef>
                <a:spcAft>
                  <a:spcPts val="0"/>
                </a:spcAft>
                <a:buClr>
                  <a:srgbClr val="000000"/>
                </a:buClr>
                <a:buSzPts val="3300"/>
                <a:buFont typeface="Arial"/>
                <a:buNone/>
              </a:pPr>
              <a:r>
                <a:rPr lang="en-IN" sz="3300" b="0" i="0" u="none" strike="noStrike" cap="none">
                  <a:solidFill>
                    <a:schemeClr val="lt1"/>
                  </a:solidFill>
                  <a:latin typeface="Arial"/>
                  <a:ea typeface="Arial"/>
                  <a:cs typeface="Arial"/>
                  <a:sym typeface="Arial"/>
                </a:rPr>
                <a:t>Reporting &amp; product development</a:t>
              </a:r>
              <a:endParaRPr sz="1400" b="0" i="0" u="none" strike="noStrike" cap="none">
                <a:solidFill>
                  <a:srgbClr val="000000"/>
                </a:solidFill>
                <a:latin typeface="Arial"/>
                <a:ea typeface="Arial"/>
                <a:cs typeface="Arial"/>
                <a:sym typeface="Arial"/>
              </a:endParaRPr>
            </a:p>
          </p:txBody>
        </p:sp>
      </p:grpSp>
      <p:sp>
        <p:nvSpPr>
          <p:cNvPr id="140" name="Google Shape;140;p5"/>
          <p:cNvSpPr txBox="1"/>
          <p:nvPr/>
        </p:nvSpPr>
        <p:spPr>
          <a:xfrm>
            <a:off x="8747350" y="2421850"/>
            <a:ext cx="1972500" cy="53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Data visualization</a:t>
            </a:r>
            <a:endParaRPr sz="1800" b="0" i="0" u="none" strike="noStrike" cap="none">
              <a:solidFill>
                <a:srgbClr val="000000"/>
              </a:solidFill>
              <a:latin typeface="Candara"/>
              <a:ea typeface="Candara"/>
              <a:cs typeface="Candara"/>
              <a:sym typeface="Candara"/>
            </a:endParaRPr>
          </a:p>
        </p:txBody>
      </p:sp>
      <p:sp>
        <p:nvSpPr>
          <p:cNvPr id="141" name="Google Shape;141;p5"/>
          <p:cNvSpPr txBox="1"/>
          <p:nvPr/>
        </p:nvSpPr>
        <p:spPr>
          <a:xfrm>
            <a:off x="5220450" y="4933600"/>
            <a:ext cx="1972500" cy="53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Model selection</a:t>
            </a:r>
            <a:endParaRPr sz="1800" b="0" i="0" u="none" strike="noStrike" cap="none">
              <a:solidFill>
                <a:srgbClr val="000000"/>
              </a:solidFill>
              <a:latin typeface="Candara"/>
              <a:ea typeface="Candara"/>
              <a:cs typeface="Candara"/>
              <a:sym typeface="Candara"/>
            </a:endParaRPr>
          </a:p>
        </p:txBody>
      </p:sp>
      <p:sp>
        <p:nvSpPr>
          <p:cNvPr id="142" name="Google Shape;142;p5"/>
          <p:cNvSpPr txBox="1"/>
          <p:nvPr/>
        </p:nvSpPr>
        <p:spPr>
          <a:xfrm>
            <a:off x="8892875" y="4994300"/>
            <a:ext cx="1531800" cy="53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Model Tuning</a:t>
            </a:r>
            <a:endParaRPr sz="1800" b="0" i="0" u="none" strike="noStrike" cap="none">
              <a:solidFill>
                <a:srgbClr val="000000"/>
              </a:solidFill>
              <a:latin typeface="Candara"/>
              <a:ea typeface="Candara"/>
              <a:cs typeface="Candara"/>
              <a:sym typeface="Candara"/>
            </a:endParaRPr>
          </a:p>
        </p:txBody>
      </p:sp>
      <p:sp>
        <p:nvSpPr>
          <p:cNvPr id="143" name="Google Shape;143;p5"/>
          <p:cNvSpPr txBox="1"/>
          <p:nvPr/>
        </p:nvSpPr>
        <p:spPr>
          <a:xfrm>
            <a:off x="5145250" y="2535650"/>
            <a:ext cx="1531800" cy="53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a:ea typeface="Candara"/>
              <a:cs typeface="Candara"/>
              <a:sym typeface="Candara"/>
            </a:endParaRPr>
          </a:p>
        </p:txBody>
      </p:sp>
      <p:sp>
        <p:nvSpPr>
          <p:cNvPr id="144" name="Google Shape;144;p5"/>
          <p:cNvSpPr txBox="1"/>
          <p:nvPr/>
        </p:nvSpPr>
        <p:spPr>
          <a:xfrm>
            <a:off x="1292100" y="2459800"/>
            <a:ext cx="2152500" cy="53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Problem definition</a:t>
            </a:r>
            <a:endParaRPr sz="1800" b="0" i="0" u="none" strike="noStrike" cap="none">
              <a:solidFill>
                <a:srgbClr val="000000"/>
              </a:solidFill>
              <a:latin typeface="Candara"/>
              <a:ea typeface="Candara"/>
              <a:cs typeface="Candara"/>
              <a:sym typeface="Candara"/>
            </a:endParaRPr>
          </a:p>
        </p:txBody>
      </p:sp>
      <p:sp>
        <p:nvSpPr>
          <p:cNvPr id="145" name="Google Shape;145;p5"/>
          <p:cNvSpPr txBox="1"/>
          <p:nvPr/>
        </p:nvSpPr>
        <p:spPr>
          <a:xfrm>
            <a:off x="4970375" y="2421850"/>
            <a:ext cx="2251200" cy="60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Hypothesis testing</a:t>
            </a:r>
            <a:endParaRPr sz="1800" b="0" i="0" u="none" strike="noStrike" cap="none">
              <a:solidFill>
                <a:srgbClr val="000000"/>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Where does EDA sit in the Analytics life cycle</a:t>
            </a:r>
            <a:endParaRPr/>
          </a:p>
        </p:txBody>
      </p:sp>
      <p:sp>
        <p:nvSpPr>
          <p:cNvPr id="151" name="Google Shape;151;p6"/>
          <p:cNvSpPr txBox="1">
            <a:spLocks noGrp="1"/>
          </p:cNvSpPr>
          <p:nvPr>
            <p:ph type="sldNum" idx="12"/>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595959"/>
                </a:solidFill>
                <a:latin typeface="Candara"/>
                <a:ea typeface="Candara"/>
                <a:cs typeface="Candara"/>
                <a:sym typeface="Candara"/>
              </a:rPr>
              <a:t>6</a:t>
            </a:fld>
            <a:endParaRPr sz="1400" b="0" i="0" u="none" strike="noStrike" cap="none">
              <a:solidFill>
                <a:srgbClr val="595959"/>
              </a:solidFill>
              <a:latin typeface="Candara"/>
              <a:ea typeface="Candara"/>
              <a:cs typeface="Candara"/>
              <a:sym typeface="Candara"/>
            </a:endParaRPr>
          </a:p>
        </p:txBody>
      </p:sp>
      <p:grpSp>
        <p:nvGrpSpPr>
          <p:cNvPr id="152" name="Google Shape;152;p6"/>
          <p:cNvGrpSpPr/>
          <p:nvPr/>
        </p:nvGrpSpPr>
        <p:grpSpPr>
          <a:xfrm>
            <a:off x="3795925" y="1873700"/>
            <a:ext cx="4598765" cy="3976185"/>
            <a:chOff x="3795925" y="1873700"/>
            <a:chExt cx="4598765" cy="3976185"/>
          </a:xfrm>
        </p:grpSpPr>
        <p:sp>
          <p:nvSpPr>
            <p:cNvPr id="153" name="Google Shape;153;p6"/>
            <p:cNvSpPr/>
            <p:nvPr/>
          </p:nvSpPr>
          <p:spPr>
            <a:xfrm>
              <a:off x="5433650" y="1873700"/>
              <a:ext cx="1493621" cy="861067"/>
            </a:xfrm>
            <a:custGeom>
              <a:avLst/>
              <a:gdLst/>
              <a:ahLst/>
              <a:cxnLst/>
              <a:rect l="l" t="t" r="r" b="b"/>
              <a:pathLst>
                <a:path w="1324719" h="861067" extrusionOk="0">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254"/>
                </a:srgbClr>
              </a:outerShdw>
            </a:effectLst>
          </p:spPr>
          <p:txBody>
            <a:bodyPr spcFirstLastPara="1" wrap="square" lIns="110600" tIns="110600" rIns="110600" bIns="1106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Data / information</a:t>
              </a:r>
              <a:endParaRPr sz="1400" b="0" i="0" u="none" strike="noStrike" cap="none">
                <a:solidFill>
                  <a:srgbClr val="000000"/>
                </a:solidFill>
                <a:latin typeface="Arial"/>
                <a:ea typeface="Arial"/>
                <a:cs typeface="Arial"/>
                <a:sym typeface="Arial"/>
              </a:endParaRPr>
            </a:p>
          </p:txBody>
        </p:sp>
        <p:sp>
          <p:nvSpPr>
            <p:cNvPr id="154" name="Google Shape;154;p6"/>
            <p:cNvSpPr/>
            <p:nvPr/>
          </p:nvSpPr>
          <p:spPr>
            <a:xfrm>
              <a:off x="4374005" y="2304235"/>
              <a:ext cx="3443988" cy="3443988"/>
            </a:xfrm>
            <a:custGeom>
              <a:avLst/>
              <a:gdLst/>
              <a:ahLst/>
              <a:cxnLst/>
              <a:rect l="l" t="t" r="r" b="b"/>
              <a:pathLst>
                <a:path w="120000" h="120000" extrusionOk="0">
                  <a:moveTo>
                    <a:pt x="89277" y="7627"/>
                  </a:moveTo>
                  <a:lnTo>
                    <a:pt x="89277" y="7627"/>
                  </a:lnTo>
                  <a:cubicBezTo>
                    <a:pt x="95454" y="11080"/>
                    <a:pt x="100972" y="15599"/>
                    <a:pt x="105575" y="20975"/>
                  </a:cubicBezTo>
                </a:path>
              </a:pathLst>
            </a:custGeom>
            <a:noFill/>
            <a:ln w="9525" cap="flat" cmpd="sng">
              <a:solidFill>
                <a:srgbClr val="BC4B4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
            <p:cNvSpPr/>
            <p:nvPr/>
          </p:nvSpPr>
          <p:spPr>
            <a:xfrm>
              <a:off x="6811650" y="3063575"/>
              <a:ext cx="1583039" cy="861067"/>
            </a:xfrm>
            <a:custGeom>
              <a:avLst/>
              <a:gdLst/>
              <a:ahLst/>
              <a:cxnLst/>
              <a:rect l="l" t="t" r="r" b="b"/>
              <a:pathLst>
                <a:path w="1324719" h="861067" extrusionOk="0">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254"/>
                </a:srgbClr>
              </a:outerShdw>
            </a:effectLst>
          </p:spPr>
          <p:txBody>
            <a:bodyPr spcFirstLastPara="1" wrap="square" lIns="110600" tIns="110600" rIns="110600" bIns="1106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Descriptive analytics</a:t>
              </a:r>
              <a:endParaRPr sz="1400" b="0" i="0" u="none" strike="noStrike" cap="none">
                <a:solidFill>
                  <a:srgbClr val="000000"/>
                </a:solidFill>
                <a:latin typeface="Arial"/>
                <a:ea typeface="Arial"/>
                <a:cs typeface="Arial"/>
                <a:sym typeface="Arial"/>
              </a:endParaRPr>
            </a:p>
          </p:txBody>
        </p:sp>
        <p:sp>
          <p:nvSpPr>
            <p:cNvPr id="156" name="Google Shape;156;p6"/>
            <p:cNvSpPr/>
            <p:nvPr/>
          </p:nvSpPr>
          <p:spPr>
            <a:xfrm>
              <a:off x="4374005" y="2304235"/>
              <a:ext cx="3443988" cy="3443988"/>
            </a:xfrm>
            <a:custGeom>
              <a:avLst/>
              <a:gdLst/>
              <a:ahLst/>
              <a:cxnLst/>
              <a:rect l="l" t="t" r="r" b="b"/>
              <a:pathLst>
                <a:path w="120000" h="120000" extrusionOk="0">
                  <a:moveTo>
                    <a:pt x="119857" y="64143"/>
                  </a:moveTo>
                  <a:cubicBezTo>
                    <a:pt x="119308" y="72068"/>
                    <a:pt x="117191" y="79806"/>
                    <a:pt x="113629" y="86907"/>
                  </a:cubicBezTo>
                </a:path>
              </a:pathLst>
            </a:custGeom>
            <a:noFill/>
            <a:ln w="9525" cap="flat" cmpd="sng">
              <a:solidFill>
                <a:srgbClr val="97B85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6"/>
            <p:cNvSpPr/>
            <p:nvPr/>
          </p:nvSpPr>
          <p:spPr>
            <a:xfrm>
              <a:off x="6445803" y="4988818"/>
              <a:ext cx="1324719" cy="861067"/>
            </a:xfrm>
            <a:custGeom>
              <a:avLst/>
              <a:gdLst/>
              <a:ahLst/>
              <a:cxnLst/>
              <a:rect l="l" t="t" r="r" b="b"/>
              <a:pathLst>
                <a:path w="1324719" h="861067" extrusionOk="0">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254"/>
                </a:srgbClr>
              </a:outerShdw>
            </a:effectLst>
          </p:spPr>
          <p:txBody>
            <a:bodyPr spcFirstLastPara="1" wrap="square" lIns="110600" tIns="110600" rIns="110600" bIns="1106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Diagnostic analytics</a:t>
              </a:r>
              <a:endParaRPr sz="1400" b="0" i="0" u="none" strike="noStrike" cap="none">
                <a:solidFill>
                  <a:srgbClr val="000000"/>
                </a:solidFill>
                <a:latin typeface="Arial"/>
                <a:ea typeface="Arial"/>
                <a:cs typeface="Arial"/>
                <a:sym typeface="Arial"/>
              </a:endParaRPr>
            </a:p>
          </p:txBody>
        </p:sp>
        <p:sp>
          <p:nvSpPr>
            <p:cNvPr id="158" name="Google Shape;158;p6"/>
            <p:cNvSpPr/>
            <p:nvPr/>
          </p:nvSpPr>
          <p:spPr>
            <a:xfrm>
              <a:off x="4374005" y="2304235"/>
              <a:ext cx="3443988" cy="3443988"/>
            </a:xfrm>
            <a:custGeom>
              <a:avLst/>
              <a:gdLst/>
              <a:ahLst/>
              <a:cxnLst/>
              <a:rect l="l" t="t" r="r" b="b"/>
              <a:pathLst>
                <a:path w="120000" h="120000" extrusionOk="0">
                  <a:moveTo>
                    <a:pt x="67380" y="119544"/>
                  </a:moveTo>
                  <a:cubicBezTo>
                    <a:pt x="62479" y="120151"/>
                    <a:pt x="57522" y="120151"/>
                    <a:pt x="52621" y="119544"/>
                  </a:cubicBezTo>
                </a:path>
              </a:pathLst>
            </a:custGeom>
            <a:noFill/>
            <a:ln w="9525" cap="flat" cmpd="sng">
              <a:solidFill>
                <a:srgbClr val="7C5F9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a:off x="4421477" y="4988818"/>
              <a:ext cx="1324719" cy="861067"/>
            </a:xfrm>
            <a:custGeom>
              <a:avLst/>
              <a:gdLst/>
              <a:ahLst/>
              <a:cxnLst/>
              <a:rect l="l" t="t" r="r" b="b"/>
              <a:pathLst>
                <a:path w="1324719" h="861067" extrusionOk="0">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254"/>
                </a:srgbClr>
              </a:outerShdw>
            </a:effectLst>
          </p:spPr>
          <p:txBody>
            <a:bodyPr spcFirstLastPara="1" wrap="square" lIns="110600" tIns="110600" rIns="110600" bIns="1106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p:txBody>
        </p:sp>
        <p:sp>
          <p:nvSpPr>
            <p:cNvPr id="160" name="Google Shape;160;p6"/>
            <p:cNvSpPr/>
            <p:nvPr/>
          </p:nvSpPr>
          <p:spPr>
            <a:xfrm>
              <a:off x="4374005" y="2304235"/>
              <a:ext cx="3443988" cy="3443988"/>
            </a:xfrm>
            <a:custGeom>
              <a:avLst/>
              <a:gdLst/>
              <a:ahLst/>
              <a:cxnLst/>
              <a:rect l="l" t="t" r="r" b="b"/>
              <a:pathLst>
                <a:path w="120000" h="120000" extrusionOk="0">
                  <a:moveTo>
                    <a:pt x="6372" y="86907"/>
                  </a:moveTo>
                  <a:lnTo>
                    <a:pt x="6372" y="86907"/>
                  </a:lnTo>
                  <a:cubicBezTo>
                    <a:pt x="2809" y="79806"/>
                    <a:pt x="692" y="72069"/>
                    <a:pt x="144" y="64143"/>
                  </a:cubicBezTo>
                </a:path>
              </a:pathLst>
            </a:custGeom>
            <a:noFill/>
            <a:ln w="9525" cap="flat" cmpd="sng">
              <a:solidFill>
                <a:srgbClr val="43A9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6"/>
            <p:cNvSpPr/>
            <p:nvPr/>
          </p:nvSpPr>
          <p:spPr>
            <a:xfrm>
              <a:off x="3795925" y="3063575"/>
              <a:ext cx="1583039" cy="861067"/>
            </a:xfrm>
            <a:custGeom>
              <a:avLst/>
              <a:gdLst/>
              <a:ahLst/>
              <a:cxnLst/>
              <a:rect l="l" t="t" r="r" b="b"/>
              <a:pathLst>
                <a:path w="1324719" h="861067" extrusionOk="0">
                  <a:moveTo>
                    <a:pt x="0" y="143514"/>
                  </a:moveTo>
                  <a:cubicBezTo>
                    <a:pt x="0" y="64253"/>
                    <a:pt x="64253" y="0"/>
                    <a:pt x="143514" y="0"/>
                  </a:cubicBezTo>
                  <a:lnTo>
                    <a:pt x="1181205" y="0"/>
                  </a:lnTo>
                  <a:cubicBezTo>
                    <a:pt x="1260466" y="0"/>
                    <a:pt x="1324719" y="64253"/>
                    <a:pt x="1324719" y="143514"/>
                  </a:cubicBezTo>
                  <a:lnTo>
                    <a:pt x="1324719" y="717553"/>
                  </a:lnTo>
                  <a:cubicBezTo>
                    <a:pt x="1324719" y="796814"/>
                    <a:pt x="1260466" y="861067"/>
                    <a:pt x="1181205" y="861067"/>
                  </a:cubicBezTo>
                  <a:lnTo>
                    <a:pt x="143514" y="861067"/>
                  </a:lnTo>
                  <a:cubicBezTo>
                    <a:pt x="64253" y="861067"/>
                    <a:pt x="0" y="796814"/>
                    <a:pt x="0" y="717553"/>
                  </a:cubicBezTo>
                  <a:lnTo>
                    <a:pt x="0" y="143514"/>
                  </a:lnTo>
                  <a:close/>
                </a:path>
              </a:pathLst>
            </a:cu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254"/>
                </a:srgbClr>
              </a:outerShdw>
            </a:effectLst>
          </p:spPr>
          <p:txBody>
            <a:bodyPr spcFirstLastPara="1" wrap="square" lIns="110600" tIns="110600" rIns="110600" bIns="1106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Prescriptive analytics</a:t>
              </a:r>
              <a:endParaRPr sz="1400" b="0" i="0" u="none" strike="noStrike" cap="none">
                <a:solidFill>
                  <a:srgbClr val="000000"/>
                </a:solidFill>
                <a:latin typeface="Arial"/>
                <a:ea typeface="Arial"/>
                <a:cs typeface="Arial"/>
                <a:sym typeface="Arial"/>
              </a:endParaRPr>
            </a:p>
          </p:txBody>
        </p:sp>
        <p:sp>
          <p:nvSpPr>
            <p:cNvPr id="162" name="Google Shape;162;p6"/>
            <p:cNvSpPr/>
            <p:nvPr/>
          </p:nvSpPr>
          <p:spPr>
            <a:xfrm>
              <a:off x="4374005" y="2304235"/>
              <a:ext cx="3443988" cy="3443988"/>
            </a:xfrm>
            <a:custGeom>
              <a:avLst/>
              <a:gdLst/>
              <a:ahLst/>
              <a:cxnLst/>
              <a:rect l="l" t="t" r="r" b="b"/>
              <a:pathLst>
                <a:path w="120000" h="120000" extrusionOk="0">
                  <a:moveTo>
                    <a:pt x="14425" y="20975"/>
                  </a:moveTo>
                  <a:lnTo>
                    <a:pt x="14425" y="20975"/>
                  </a:lnTo>
                  <a:cubicBezTo>
                    <a:pt x="19028" y="15599"/>
                    <a:pt x="24546" y="11081"/>
                    <a:pt x="30723" y="7627"/>
                  </a:cubicBezTo>
                </a:path>
              </a:pathLst>
            </a:custGeom>
            <a:noFill/>
            <a:ln w="9525" cap="flat" cmpd="sng">
              <a:solidFill>
                <a:srgbClr val="F5903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Google Shape;163;p6"/>
          <p:cNvSpPr/>
          <p:nvPr/>
        </p:nvSpPr>
        <p:spPr>
          <a:xfrm>
            <a:off x="8504082" y="2975342"/>
            <a:ext cx="1655545" cy="1075755"/>
          </a:xfrm>
          <a:prstGeom prst="leftArrow">
            <a:avLst>
              <a:gd name="adj1" fmla="val 62060"/>
              <a:gd name="adj2" fmla="val 50000"/>
            </a:avLst>
          </a:prstGeom>
          <a:gradFill>
            <a:gsLst>
              <a:gs pos="0">
                <a:srgbClr val="F4F8FB"/>
              </a:gs>
              <a:gs pos="100000">
                <a:srgbClr val="0F243E"/>
              </a:gs>
            </a:gsLst>
            <a:lin ang="108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What is happening?</a:t>
            </a:r>
            <a:endParaRPr sz="1400" b="0" i="0" u="none" strike="noStrike" cap="none">
              <a:solidFill>
                <a:srgbClr val="000000"/>
              </a:solidFill>
              <a:latin typeface="Arial"/>
              <a:ea typeface="Arial"/>
              <a:cs typeface="Arial"/>
              <a:sym typeface="Arial"/>
            </a:endParaRPr>
          </a:p>
        </p:txBody>
      </p:sp>
      <p:sp>
        <p:nvSpPr>
          <p:cNvPr id="164" name="Google Shape;164;p6"/>
          <p:cNvSpPr/>
          <p:nvPr/>
        </p:nvSpPr>
        <p:spPr>
          <a:xfrm>
            <a:off x="7883325" y="4814239"/>
            <a:ext cx="1655545" cy="1093402"/>
          </a:xfrm>
          <a:prstGeom prst="leftArrow">
            <a:avLst>
              <a:gd name="adj1" fmla="val 71221"/>
              <a:gd name="adj2" fmla="val 50000"/>
            </a:avLst>
          </a:prstGeom>
          <a:gradFill>
            <a:gsLst>
              <a:gs pos="0">
                <a:srgbClr val="B2A0C7"/>
              </a:gs>
              <a:gs pos="100000">
                <a:schemeClr val="lt1"/>
              </a:gs>
            </a:gsLst>
            <a:lin ang="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Why did it happen?</a:t>
            </a:r>
            <a:endParaRPr sz="1400" b="0" i="0" u="none" strike="noStrike" cap="none">
              <a:solidFill>
                <a:srgbClr val="000000"/>
              </a:solidFill>
              <a:latin typeface="Arial"/>
              <a:ea typeface="Arial"/>
              <a:cs typeface="Arial"/>
              <a:sym typeface="Arial"/>
            </a:endParaRPr>
          </a:p>
        </p:txBody>
      </p:sp>
      <p:sp>
        <p:nvSpPr>
          <p:cNvPr id="165" name="Google Shape;165;p6"/>
          <p:cNvSpPr/>
          <p:nvPr/>
        </p:nvSpPr>
        <p:spPr>
          <a:xfrm>
            <a:off x="1981200" y="4894261"/>
            <a:ext cx="2251591" cy="1080000"/>
          </a:xfrm>
          <a:prstGeom prst="rightArrow">
            <a:avLst>
              <a:gd name="adj1" fmla="val 69640"/>
              <a:gd name="adj2" fmla="val 50000"/>
            </a:avLst>
          </a:prstGeom>
          <a:gradFill>
            <a:gsLst>
              <a:gs pos="0">
                <a:schemeClr val="lt1"/>
              </a:gs>
              <a:gs pos="100000">
                <a:srgbClr val="349EBA"/>
              </a:gs>
            </a:gsLst>
            <a:lin ang="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What could happen in future?</a:t>
            </a:r>
            <a:endParaRPr sz="1400" b="0" i="0" u="none" strike="noStrike" cap="none">
              <a:solidFill>
                <a:srgbClr val="000000"/>
              </a:solidFill>
              <a:latin typeface="Arial"/>
              <a:ea typeface="Arial"/>
              <a:cs typeface="Arial"/>
              <a:sym typeface="Arial"/>
            </a:endParaRPr>
          </a:p>
        </p:txBody>
      </p:sp>
      <p:sp>
        <p:nvSpPr>
          <p:cNvPr id="166" name="Google Shape;166;p6"/>
          <p:cNvSpPr/>
          <p:nvPr/>
        </p:nvSpPr>
        <p:spPr>
          <a:xfrm>
            <a:off x="1828907" y="2975342"/>
            <a:ext cx="1780673" cy="1080000"/>
          </a:xfrm>
          <a:prstGeom prst="rightArrow">
            <a:avLst>
              <a:gd name="adj1" fmla="val 69640"/>
              <a:gd name="adj2" fmla="val 50000"/>
            </a:avLst>
          </a:prstGeom>
          <a:gradFill>
            <a:gsLst>
              <a:gs pos="0">
                <a:schemeClr val="lt1"/>
              </a:gs>
              <a:gs pos="100000">
                <a:srgbClr val="E38229"/>
              </a:gs>
            </a:gsLst>
            <a:lin ang="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What should be done? </a:t>
            </a:r>
            <a:endParaRPr sz="1400" b="0" i="0" u="none" strike="noStrike" cap="none">
              <a:solidFill>
                <a:srgbClr val="000000"/>
              </a:solidFill>
              <a:latin typeface="Arial"/>
              <a:ea typeface="Arial"/>
              <a:cs typeface="Arial"/>
              <a:sym typeface="Arial"/>
            </a:endParaRPr>
          </a:p>
        </p:txBody>
      </p:sp>
      <p:sp>
        <p:nvSpPr>
          <p:cNvPr id="167" name="Google Shape;167;p6"/>
          <p:cNvSpPr/>
          <p:nvPr/>
        </p:nvSpPr>
        <p:spPr>
          <a:xfrm>
            <a:off x="8242110" y="1642839"/>
            <a:ext cx="2179488" cy="830997"/>
          </a:xfrm>
          <a:prstGeom prst="wedgeRectCallout">
            <a:avLst>
              <a:gd name="adj1" fmla="val -34818"/>
              <a:gd name="adj2" fmla="val 112933"/>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Arial"/>
                <a:ea typeface="Arial"/>
                <a:cs typeface="Arial"/>
                <a:sym typeface="Arial"/>
              </a:rPr>
              <a:t>Exploratory data analysis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 calcmode="lin" valueType="num">
                                      <p:cBhvr additive="base">
                                        <p:cTn id="7" dur="500"/>
                                        <p:tgtEl>
                                          <p:spTgt spid="152"/>
                                        </p:tgtEl>
                                        <p:attrNameLst>
                                          <p:attrName>ppt_w</p:attrName>
                                        </p:attrNameLst>
                                      </p:cBhvr>
                                      <p:tavLst>
                                        <p:tav tm="0">
                                          <p:val>
                                            <p:strVal val="0"/>
                                          </p:val>
                                        </p:tav>
                                        <p:tav tm="100000">
                                          <p:val>
                                            <p:strVal val="#ppt_w"/>
                                          </p:val>
                                        </p:tav>
                                      </p:tavLst>
                                    </p:anim>
                                    <p:anim calcmode="lin" valueType="num">
                                      <p:cBhvr additive="base">
                                        <p:cTn id="8" dur="500"/>
                                        <p:tgtEl>
                                          <p:spTgt spid="152"/>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3"/>
                                        </p:tgtEl>
                                        <p:attrNameLst>
                                          <p:attrName>style.visibility</p:attrName>
                                        </p:attrNameLst>
                                      </p:cBhvr>
                                      <p:to>
                                        <p:strVal val="visible"/>
                                      </p:to>
                                    </p:set>
                                    <p:animEffect transition="in" filter="fade">
                                      <p:cBhvr>
                                        <p:cTn id="13" dur="500"/>
                                        <p:tgtEl>
                                          <p:spTgt spid="1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4"/>
                                        </p:tgtEl>
                                        <p:attrNameLst>
                                          <p:attrName>style.visibility</p:attrName>
                                        </p:attrNameLst>
                                      </p:cBhvr>
                                      <p:to>
                                        <p:strVal val="visible"/>
                                      </p:to>
                                    </p:set>
                                    <p:animEffect transition="in" filter="fade">
                                      <p:cBhvr>
                                        <p:cTn id="18" dur="500"/>
                                        <p:tgtEl>
                                          <p:spTgt spid="1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5"/>
                                        </p:tgtEl>
                                        <p:attrNameLst>
                                          <p:attrName>style.visibility</p:attrName>
                                        </p:attrNameLst>
                                      </p:cBhvr>
                                      <p:to>
                                        <p:strVal val="visible"/>
                                      </p:to>
                                    </p:set>
                                    <p:animEffect transition="in" filter="fade">
                                      <p:cBhvr>
                                        <p:cTn id="23" dur="500"/>
                                        <p:tgtEl>
                                          <p:spTgt spid="1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6"/>
                                        </p:tgtEl>
                                        <p:attrNameLst>
                                          <p:attrName>style.visibility</p:attrName>
                                        </p:attrNameLst>
                                      </p:cBhvr>
                                      <p:to>
                                        <p:strVal val="visible"/>
                                      </p:to>
                                    </p:set>
                                    <p:animEffect transition="in" filter="fade">
                                      <p:cBhvr>
                                        <p:cTn id="2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Objective of EDA</a:t>
            </a:r>
            <a:endParaRPr/>
          </a:p>
        </p:txBody>
      </p:sp>
      <p:sp>
        <p:nvSpPr>
          <p:cNvPr id="173" name="Google Shape;173;p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a:t>Understand the spread of variables in the dataset</a:t>
            </a:r>
            <a:endParaRPr/>
          </a:p>
          <a:p>
            <a:pPr marL="457200" marR="0" lvl="0" indent="-431800" algn="l" rtl="0">
              <a:lnSpc>
                <a:spcPct val="100000"/>
              </a:lnSpc>
              <a:spcBef>
                <a:spcPts val="640"/>
              </a:spcBef>
              <a:spcAft>
                <a:spcPts val="0"/>
              </a:spcAft>
              <a:buClr>
                <a:schemeClr val="dk1"/>
              </a:buClr>
              <a:buSzPts val="3200"/>
              <a:buFont typeface="Arial"/>
              <a:buChar char="•"/>
            </a:pPr>
            <a:r>
              <a:rPr lang="en-IN"/>
              <a:t>Obtain cues on relationship between variables in a dataset</a:t>
            </a:r>
            <a:endParaRPr/>
          </a:p>
          <a:p>
            <a:pPr marL="457200" marR="0" lvl="0" indent="-431800" algn="l" rtl="0">
              <a:lnSpc>
                <a:spcPct val="100000"/>
              </a:lnSpc>
              <a:spcBef>
                <a:spcPts val="640"/>
              </a:spcBef>
              <a:spcAft>
                <a:spcPts val="0"/>
              </a:spcAft>
              <a:buClr>
                <a:schemeClr val="dk1"/>
              </a:buClr>
              <a:buSzPts val="3200"/>
              <a:buFont typeface="Arial"/>
              <a:buChar char="•"/>
            </a:pPr>
            <a:r>
              <a:rPr lang="en-IN"/>
              <a:t>Detect any outliers in the dataset</a:t>
            </a:r>
            <a:endParaRPr/>
          </a:p>
          <a:p>
            <a:pPr marL="457200" marR="0" lvl="0" indent="-431800" algn="l" rtl="0">
              <a:lnSpc>
                <a:spcPct val="100000"/>
              </a:lnSpc>
              <a:spcBef>
                <a:spcPts val="640"/>
              </a:spcBef>
              <a:spcAft>
                <a:spcPts val="0"/>
              </a:spcAft>
              <a:buClr>
                <a:schemeClr val="dk1"/>
              </a:buClr>
              <a:buSzPts val="3200"/>
              <a:buFont typeface="Arial"/>
              <a:buChar char="•"/>
            </a:pPr>
            <a:r>
              <a:rPr lang="en-IN"/>
              <a:t>Spot missing values in the dataset</a:t>
            </a:r>
            <a:endParaRPr/>
          </a:p>
          <a:p>
            <a:pPr marL="457200" marR="0" lvl="0" indent="-22860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Aspects to remember</a:t>
            </a:r>
            <a:endParaRPr/>
          </a:p>
        </p:txBody>
      </p:sp>
      <p:sp>
        <p:nvSpPr>
          <p:cNvPr id="179" name="Google Shape;179;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a:t>EDA is a visual examination of the dataset</a:t>
            </a:r>
            <a:endParaRPr/>
          </a:p>
          <a:p>
            <a:pPr marL="457200" marR="0" lvl="0" indent="-431800" algn="l" rtl="0">
              <a:lnSpc>
                <a:spcPct val="100000"/>
              </a:lnSpc>
              <a:spcBef>
                <a:spcPts val="640"/>
              </a:spcBef>
              <a:spcAft>
                <a:spcPts val="0"/>
              </a:spcAft>
              <a:buClr>
                <a:schemeClr val="dk1"/>
              </a:buClr>
              <a:buSzPts val="3200"/>
              <a:buFont typeface="Arial"/>
              <a:buChar char="•"/>
            </a:pPr>
            <a:r>
              <a:rPr lang="en-IN"/>
              <a:t>The observations from EDA need not necessarily be statistically significant</a:t>
            </a:r>
            <a:endParaRPr/>
          </a:p>
          <a:p>
            <a:pPr marL="457200" marR="0" lvl="0" indent="-431800" algn="l" rtl="0">
              <a:lnSpc>
                <a:spcPct val="100000"/>
              </a:lnSpc>
              <a:spcBef>
                <a:spcPts val="640"/>
              </a:spcBef>
              <a:spcAft>
                <a:spcPts val="0"/>
              </a:spcAft>
              <a:buClr>
                <a:schemeClr val="dk1"/>
              </a:buClr>
              <a:buSzPts val="3200"/>
              <a:buFont typeface="Arial"/>
              <a:buChar char="•"/>
            </a:pPr>
            <a:r>
              <a:rPr lang="en-IN"/>
              <a:t>Further statistical models need to be applied to confirm statistical significance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Stages of EDA</a:t>
            </a:r>
            <a:endParaRPr/>
          </a:p>
        </p:txBody>
      </p:sp>
      <p:sp>
        <p:nvSpPr>
          <p:cNvPr id="185" name="Google Shape;185;p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a:t>Univariate analysis — provides summary statistics for each field in the raw data set</a:t>
            </a:r>
            <a:endParaRPr/>
          </a:p>
          <a:p>
            <a:pPr marL="457200" marR="0" lvl="0" indent="-431800" algn="l" rtl="0">
              <a:lnSpc>
                <a:spcPct val="100000"/>
              </a:lnSpc>
              <a:spcBef>
                <a:spcPts val="640"/>
              </a:spcBef>
              <a:spcAft>
                <a:spcPts val="0"/>
              </a:spcAft>
              <a:buClr>
                <a:schemeClr val="dk1"/>
              </a:buClr>
              <a:buSzPts val="3200"/>
              <a:buFont typeface="Arial"/>
              <a:buChar char="•"/>
            </a:pPr>
            <a:r>
              <a:rPr lang="en-IN"/>
              <a:t>Bivariate analysis  — to find the relationship between each variable in the dataset and the target variable of interest</a:t>
            </a:r>
            <a:endParaRPr/>
          </a:p>
          <a:p>
            <a:pPr marL="457200" marR="0" lvl="0" indent="-431800" algn="l" rtl="0">
              <a:lnSpc>
                <a:spcPct val="100000"/>
              </a:lnSpc>
              <a:spcBef>
                <a:spcPts val="640"/>
              </a:spcBef>
              <a:spcAft>
                <a:spcPts val="0"/>
              </a:spcAft>
              <a:buClr>
                <a:schemeClr val="dk1"/>
              </a:buClr>
              <a:buSzPts val="3200"/>
              <a:buFont typeface="Arial"/>
              <a:buChar char="•"/>
            </a:pPr>
            <a:r>
              <a:rPr lang="en-IN"/>
              <a:t>Multivariate analysis  — is performed to understand interactions between different variables in the dataset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1913</Words>
  <Application>Microsoft Office PowerPoint</Application>
  <PresentationFormat>Widescreen</PresentationFormat>
  <Paragraphs>271</Paragraphs>
  <Slides>28</Slides>
  <Notes>28</Notes>
  <HiddenSlides>5</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Calibri</vt:lpstr>
      <vt:lpstr>Corbel</vt:lpstr>
      <vt:lpstr>Times New Roman</vt:lpstr>
      <vt:lpstr>Arial</vt:lpstr>
      <vt:lpstr>Candara</vt:lpstr>
      <vt:lpstr>Office Theme</vt:lpstr>
      <vt:lpstr>1_Office Theme</vt:lpstr>
      <vt:lpstr>5_Office Theme</vt:lpstr>
      <vt:lpstr>Introduction to Visualization</vt:lpstr>
      <vt:lpstr>Learning Objectives </vt:lpstr>
      <vt:lpstr>Introduction to Visualization</vt:lpstr>
      <vt:lpstr>What is EDA?</vt:lpstr>
      <vt:lpstr>Where does EDA sit in the Data Science Landscape?</vt:lpstr>
      <vt:lpstr>Where does EDA sit in the Analytics life cycle</vt:lpstr>
      <vt:lpstr>Objective of EDA</vt:lpstr>
      <vt:lpstr>Aspects to remember</vt:lpstr>
      <vt:lpstr>Stages of EDA</vt:lpstr>
      <vt:lpstr>Matplotlib, Seaborn and Plotly</vt:lpstr>
      <vt:lpstr>Matplotlib, Seaborn and Plotly</vt:lpstr>
      <vt:lpstr>PowerPoint Presentation</vt:lpstr>
      <vt:lpstr>Types of data</vt:lpstr>
      <vt:lpstr>Chart selection</vt:lpstr>
      <vt:lpstr>Practical use cases of various visualization techniques</vt:lpstr>
      <vt:lpstr>Practical use cases of various visualization techniques</vt:lpstr>
      <vt:lpstr>Practical use cases of various visualization techniques</vt:lpstr>
      <vt:lpstr>Hands-on Visualization techniques</vt:lpstr>
      <vt:lpstr>Different Plots - Syntax</vt:lpstr>
      <vt:lpstr>Boxplot and five number summary</vt:lpstr>
      <vt:lpstr>Numpy Lab exercises</vt:lpstr>
      <vt:lpstr>Numpy Lab exercises</vt:lpstr>
      <vt:lpstr>Pandas lab exercises</vt:lpstr>
      <vt:lpstr>Pandas lab exercises with data visualization_part 1</vt:lpstr>
      <vt:lpstr>Data Visualization using seaborn_part 2</vt:lpstr>
      <vt:lpstr>Case Study</vt:lpstr>
      <vt:lpstr>Steps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Visualization</dc:title>
  <cp:lastModifiedBy>Aniket Chhabra</cp:lastModifiedBy>
  <cp:revision>1</cp:revision>
  <dcterms:modified xsi:type="dcterms:W3CDTF">2021-07-10T13:54:55Z</dcterms:modified>
</cp:coreProperties>
</file>