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Lst>
  <p:sldSz cx="9144000" cy="5143500" type="screen16x9"/>
  <p:notesSz cx="6858000" cy="9144000"/>
  <p:embeddedFontLst>
    <p:embeddedFont>
      <p:font typeface="Helvetica Neue" panose="020B0604020202020204" charset="0"/>
      <p:regular r:id="rId23"/>
      <p:bold r:id="rId24"/>
      <p:italic r:id="rId25"/>
      <p:boldItalic r:id="rId26"/>
    </p:embeddedFont>
    <p:embeddedFont>
      <p:font typeface="Helvetica Neue Light" panose="020B0604020202020204" charset="0"/>
      <p:regular r:id="rId27"/>
      <p:bold r:id="rId28"/>
      <p:italic r:id="rId29"/>
      <p:boldItalic r:id="rId30"/>
    </p:embeddedFont>
    <p:embeddedFont>
      <p:font typeface="Montserra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d2819e7d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d2819e7d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c12b70af4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c12b70af4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c12b70af4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c12b70af4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c12b70af4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c12b70af4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c12b70af4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c12b70af4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c12b70af4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c12b70af4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c12b70af4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c12b70af4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c12b70af4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c12b70af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c12b70af4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c12b70af4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c12b70af4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c12b70af4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c12b70af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c12b70af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c12b70af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c12b70af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c12b70af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c12b70af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c12b70af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c12b70af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c12b70af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c12b70af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c12b70af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c12b70af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c12b70a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c12b70a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c12b70af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c12b70af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c12b70af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c12b70af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65F91"/>
              </a:buClr>
              <a:buSzPts val="5200"/>
              <a:buFont typeface="Helvetica Neue Light"/>
              <a:buNone/>
              <a:defRPr sz="5200">
                <a:solidFill>
                  <a:srgbClr val="365F91"/>
                </a:solidFill>
                <a:latin typeface="Helvetica Neue Light"/>
                <a:ea typeface="Helvetica Neue Light"/>
                <a:cs typeface="Helvetica Neue Light"/>
                <a:sym typeface="Helvetica Neue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1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 you slide">
  <p:cSld name="CUSTOM">
    <p:spTree>
      <p:nvGrpSpPr>
        <p:cNvPr id="1" name="Shape 56"/>
        <p:cNvGrpSpPr/>
        <p:nvPr/>
      </p:nvGrpSpPr>
      <p:grpSpPr>
        <a:xfrm>
          <a:off x="0" y="0"/>
          <a:ext cx="0" cy="0"/>
          <a:chOff x="0" y="0"/>
          <a:chExt cx="0" cy="0"/>
        </a:xfrm>
      </p:grpSpPr>
      <p:sp>
        <p:nvSpPr>
          <p:cNvPr id="57" name="Google Shape;57;p15"/>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solidFill>
                  <a:srgbClr val="365F91"/>
                </a:solidFill>
                <a:latin typeface="Helvetica Neue"/>
                <a:ea typeface="Helvetica Neue"/>
                <a:cs typeface="Helvetica Neue"/>
                <a:sym typeface="Helvetica Neue"/>
              </a:rPr>
              <a:t>Thank</a:t>
            </a:r>
            <a:r>
              <a:rPr lang="en" sz="5200">
                <a:solidFill>
                  <a:srgbClr val="000000"/>
                </a:solidFill>
                <a:latin typeface="Helvetica Neue"/>
                <a:ea typeface="Helvetica Neue"/>
                <a:cs typeface="Helvetica Neue"/>
                <a:sym typeface="Helvetica Neue"/>
              </a:rPr>
              <a:t> </a:t>
            </a:r>
            <a:r>
              <a:rPr lang="en" sz="5200">
                <a:solidFill>
                  <a:srgbClr val="039BE5"/>
                </a:solidFill>
                <a:latin typeface="Helvetica Neue Light"/>
                <a:ea typeface="Helvetica Neue Light"/>
                <a:cs typeface="Helvetica Neue Light"/>
                <a:sym typeface="Helvetica Neue Light"/>
              </a:rPr>
              <a:t>you!</a:t>
            </a:r>
            <a:r>
              <a:rPr lang="en" sz="5200">
                <a:solidFill>
                  <a:srgbClr val="000000"/>
                </a:solidFill>
                <a:latin typeface="Helvetica Neue"/>
                <a:ea typeface="Helvetica Neue"/>
                <a:cs typeface="Helvetica Neue"/>
                <a:sym typeface="Helvetica Neue"/>
              </a:rPr>
              <a:t> </a:t>
            </a:r>
            <a:r>
              <a:rPr lang="en" sz="5200">
                <a:solidFill>
                  <a:srgbClr val="999999"/>
                </a:solidFill>
                <a:latin typeface="Helvetica Neue Light"/>
                <a:ea typeface="Helvetica Neue Light"/>
                <a:cs typeface="Helvetica Neue Light"/>
                <a:sym typeface="Helvetica Neue Light"/>
              </a:rPr>
              <a:t>:)</a:t>
            </a:r>
            <a:endParaRPr sz="5200">
              <a:solidFill>
                <a:srgbClr val="999999"/>
              </a:solidFill>
              <a:latin typeface="Helvetica Neue Light"/>
              <a:ea typeface="Helvetica Neue Light"/>
              <a:cs typeface="Helvetica Neue Light"/>
              <a:sym typeface="Helvetica Neue Light"/>
            </a:endParaRPr>
          </a:p>
        </p:txBody>
      </p:sp>
      <p:sp>
        <p:nvSpPr>
          <p:cNvPr id="58" name="Google Shape;58;p15"/>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Helvetica Neue"/>
                <a:ea typeface="Helvetica Neue"/>
                <a:cs typeface="Helvetica Neue"/>
                <a:sym typeface="Helvetica Neue"/>
              </a:rPr>
              <a:t>Questions are always welcome</a:t>
            </a:r>
            <a:endParaRPr sz="2800">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9"/>
        <p:cNvGrpSpPr/>
        <p:nvPr/>
      </p:nvGrpSpPr>
      <p:grpSpPr>
        <a:xfrm>
          <a:off x="0" y="0"/>
          <a:ext cx="0" cy="0"/>
          <a:chOff x="0" y="0"/>
          <a:chExt cx="0" cy="0"/>
        </a:xfrm>
      </p:grpSpPr>
      <p:sp>
        <p:nvSpPr>
          <p:cNvPr id="60" name="Google Shape;60;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
        <p:cNvGrpSpPr/>
        <p:nvPr/>
      </p:nvGrpSpPr>
      <p:grpSpPr>
        <a:xfrm>
          <a:off x="0" y="0"/>
          <a:ext cx="0" cy="0"/>
          <a:chOff x="0" y="0"/>
          <a:chExt cx="0" cy="0"/>
        </a:xfrm>
      </p:grpSpPr>
      <p:sp>
        <p:nvSpPr>
          <p:cNvPr id="16" name="Google Shape;16;p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5990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365F91"/>
                </a:solidFill>
                <a:latin typeface="Helvetica Neue"/>
                <a:ea typeface="Helvetica Neue"/>
                <a:cs typeface="Helvetica Neue"/>
                <a:sym typeface="Helvetica Neue"/>
              </a:rPr>
              <a:t>Pre-processing </a:t>
            </a:r>
            <a:r>
              <a:rPr lang="en" sz="3600" b="1">
                <a:solidFill>
                  <a:srgbClr val="039BE5"/>
                </a:solidFill>
                <a:latin typeface="Helvetica Neue"/>
                <a:ea typeface="Helvetica Neue"/>
                <a:cs typeface="Helvetica Neue"/>
                <a:sym typeface="Helvetica Neue"/>
              </a:rPr>
              <a:t>Steps</a:t>
            </a:r>
            <a:endParaRPr sz="3600">
              <a:solidFill>
                <a:srgbClr val="039BE5"/>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urce only">
  <p:cSld name="CUSTOM_1">
    <p:spTree>
      <p:nvGrpSpPr>
        <p:cNvPr id="1" name="Shape 28"/>
        <p:cNvGrpSpPr/>
        <p:nvPr/>
      </p:nvGrpSpPr>
      <p:grpSpPr>
        <a:xfrm>
          <a:off x="0" y="0"/>
          <a:ext cx="0" cy="0"/>
          <a:chOff x="0" y="0"/>
          <a:chExt cx="0" cy="0"/>
        </a:xfrm>
      </p:grpSpPr>
      <p:sp>
        <p:nvSpPr>
          <p:cNvPr id="29" name="Google Shape;29;p7"/>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2"/>
              </a:rPr>
              <a:t>enter source name here</a:t>
            </a:r>
            <a:endParaRPr sz="600" i="1">
              <a:solidFill>
                <a:srgbClr val="365F91"/>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with source">
  <p:cSld name="TITLE_ONLY_1">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8"/>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2"/>
              </a:rPr>
              <a:t>enter source name here</a:t>
            </a:r>
            <a:endParaRPr sz="600" i="1">
              <a:solidFill>
                <a:srgbClr val="365F91"/>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8">
            <a:alphaModFix/>
          </a:blip>
          <a:stretch>
            <a:fillRect/>
          </a:stretch>
        </p:blipFill>
        <p:spPr>
          <a:xfrm>
            <a:off x="7628481" y="143219"/>
            <a:ext cx="1321960" cy="259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hyperlink" Target="https://www.ling.upenn.edu/courses/Fall_2003/ling001/penn_treebank_pos.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Week 1</a:t>
            </a:r>
            <a:endParaRPr/>
          </a:p>
        </p:txBody>
      </p:sp>
      <p:sp>
        <p:nvSpPr>
          <p:cNvPr id="67" name="Google Shape;67;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to Natural Language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NLP is hard?</a:t>
            </a:r>
            <a:endParaRPr/>
          </a:p>
        </p:txBody>
      </p:sp>
      <p:sp>
        <p:nvSpPr>
          <p:cNvPr id="128" name="Google Shape;128;p26"/>
          <p:cNvSpPr txBox="1">
            <a:spLocks noGrp="1"/>
          </p:cNvSpPr>
          <p:nvPr>
            <p:ph type="body" idx="1"/>
          </p:nvPr>
        </p:nvSpPr>
        <p:spPr>
          <a:xfrm>
            <a:off x="311700" y="1152475"/>
            <a:ext cx="7843800" cy="3416400"/>
          </a:xfrm>
          <a:prstGeom prst="rect">
            <a:avLst/>
          </a:prstGeom>
        </p:spPr>
        <p:txBody>
          <a:bodyPr spcFirstLastPara="1" wrap="square" lIns="91425" tIns="91425" rIns="91425" bIns="91425" anchor="t" anchorCtr="0">
            <a:noAutofit/>
          </a:bodyPr>
          <a:lstStyle/>
          <a:p>
            <a:pPr marL="457200" lvl="0" indent="-317500" algn="l" rtl="0">
              <a:spcBef>
                <a:spcPts val="1100"/>
              </a:spcBef>
              <a:spcAft>
                <a:spcPts val="0"/>
              </a:spcAft>
              <a:buClr>
                <a:srgbClr val="595959"/>
              </a:buClr>
              <a:buSzPts val="1400"/>
              <a:buAutoNum type="arabicPeriod"/>
            </a:pPr>
            <a:r>
              <a:rPr lang="en" sz="1400">
                <a:solidFill>
                  <a:srgbClr val="595959"/>
                </a:solidFill>
              </a:rPr>
              <a:t>Languages are changing everyday, new words, new rules, etc.</a:t>
            </a:r>
            <a:endParaRPr sz="1400">
              <a:solidFill>
                <a:srgbClr val="595959"/>
              </a:solidFill>
            </a:endParaRPr>
          </a:p>
          <a:p>
            <a:pPr marL="457200" lvl="0" indent="-317500" algn="l" rtl="0">
              <a:spcBef>
                <a:spcPts val="0"/>
              </a:spcBef>
              <a:spcAft>
                <a:spcPts val="0"/>
              </a:spcAft>
              <a:buClr>
                <a:srgbClr val="595959"/>
              </a:buClr>
              <a:buSzPts val="1400"/>
              <a:buAutoNum type="arabicPeriod"/>
            </a:pPr>
            <a:r>
              <a:rPr lang="en" sz="1400">
                <a:solidFill>
                  <a:srgbClr val="595959"/>
                </a:solidFill>
              </a:rPr>
              <a:t>The number of tokens is not fixed. A natural language can have hundreds of thousands of different words, new words are created on the fly.</a:t>
            </a:r>
            <a:endParaRPr sz="1400">
              <a:solidFill>
                <a:srgbClr val="595959"/>
              </a:solidFill>
            </a:endParaRPr>
          </a:p>
          <a:p>
            <a:pPr marL="457200" lvl="0" indent="-317500" algn="l" rtl="0">
              <a:spcBef>
                <a:spcPts val="0"/>
              </a:spcBef>
              <a:spcAft>
                <a:spcPts val="0"/>
              </a:spcAft>
              <a:buClr>
                <a:srgbClr val="595959"/>
              </a:buClr>
              <a:buSzPts val="1400"/>
              <a:buAutoNum type="arabicPeriod"/>
            </a:pPr>
            <a:r>
              <a:rPr lang="en" sz="1400">
                <a:solidFill>
                  <a:srgbClr val="595959"/>
                </a:solidFill>
              </a:rPr>
              <a:t>Words can have different meanings depending on context, and they can acquire new meanings over time (apple(a fruit), Apple(the company)], they can even change their parts of speech(Google --&gt; to google).</a:t>
            </a:r>
            <a:endParaRPr sz="1400">
              <a:solidFill>
                <a:srgbClr val="595959"/>
              </a:solidFill>
            </a:endParaRPr>
          </a:p>
          <a:p>
            <a:pPr marL="457200" lvl="0" indent="-317500" algn="l" rtl="0">
              <a:spcBef>
                <a:spcPts val="0"/>
              </a:spcBef>
              <a:spcAft>
                <a:spcPts val="0"/>
              </a:spcAft>
              <a:buClr>
                <a:srgbClr val="595959"/>
              </a:buClr>
              <a:buSzPts val="1400"/>
              <a:buAutoNum type="arabicPeriod"/>
            </a:pPr>
            <a:r>
              <a:rPr lang="en" sz="1400">
                <a:solidFill>
                  <a:srgbClr val="595959"/>
                </a:solidFill>
              </a:rPr>
              <a:t>Every language has its own uniqueness. Like in the case of English we have words, sentences, paragraphs and so on to limit our language. But in Thai, there is no concept of sentences.</a:t>
            </a:r>
            <a:endParaRPr sz="1400">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Pre-processing </a:t>
            </a:r>
            <a:r>
              <a:rPr lang="en" b="1">
                <a:solidFill>
                  <a:srgbClr val="039BE5"/>
                </a:solidFill>
              </a:rPr>
              <a:t>Steps</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Tokenization</a:t>
            </a:r>
            <a:endParaRPr/>
          </a:p>
        </p:txBody>
      </p:sp>
      <p:sp>
        <p:nvSpPr>
          <p:cNvPr id="139" name="Google Shape;13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solidFill>
                  <a:srgbClr val="5E5E5E"/>
                </a:solidFill>
                <a:highlight>
                  <a:srgbClr val="FFFFFF"/>
                </a:highlight>
              </a:rPr>
              <a:t>Tokenization is the task of taking a text or set of text and breaking it up into its individual tokens.</a:t>
            </a:r>
            <a:endParaRPr sz="1400">
              <a:solidFill>
                <a:srgbClr val="5E5E5E"/>
              </a:solidFill>
              <a:highlight>
                <a:srgbClr val="FFFFFF"/>
              </a:highlight>
            </a:endParaRPr>
          </a:p>
          <a:p>
            <a:pPr marL="457200" lvl="0" indent="-317500" algn="l" rtl="0">
              <a:spcBef>
                <a:spcPts val="0"/>
              </a:spcBef>
              <a:spcAft>
                <a:spcPts val="0"/>
              </a:spcAft>
              <a:buClr>
                <a:srgbClr val="5E5E5E"/>
              </a:buClr>
              <a:buSzPts val="1400"/>
              <a:buChar char="●"/>
            </a:pPr>
            <a:r>
              <a:rPr lang="en" sz="1400">
                <a:solidFill>
                  <a:srgbClr val="5E5E5E"/>
                </a:solidFill>
                <a:highlight>
                  <a:srgbClr val="FFFFFF"/>
                </a:highlight>
              </a:rPr>
              <a:t>Tokens are usually individual words (at least in languages like English).</a:t>
            </a:r>
            <a:endParaRPr sz="1400">
              <a:solidFill>
                <a:srgbClr val="5E5E5E"/>
              </a:solidFill>
              <a:highlight>
                <a:srgbClr val="FFFFFF"/>
              </a:highlight>
            </a:endParaRPr>
          </a:p>
          <a:p>
            <a:pPr marL="457200" lvl="0" indent="-317500" algn="l" rtl="0">
              <a:spcBef>
                <a:spcPts val="0"/>
              </a:spcBef>
              <a:spcAft>
                <a:spcPts val="0"/>
              </a:spcAft>
              <a:buClr>
                <a:srgbClr val="5E5E5E"/>
              </a:buClr>
              <a:buSzPts val="1400"/>
              <a:buChar char="●"/>
            </a:pPr>
            <a:r>
              <a:rPr lang="en" sz="1400">
                <a:solidFill>
                  <a:srgbClr val="5E5E5E"/>
                </a:solidFill>
                <a:highlight>
                  <a:srgbClr val="FFFFFF"/>
                </a:highlight>
              </a:rPr>
              <a:t>Tokenization can be achieved using different methods. Most common method is Whitespace tokenizer and Regexp Tokenizer. We will use them in our case study.</a:t>
            </a:r>
            <a:endParaRPr sz="1400">
              <a:solidFill>
                <a:srgbClr val="5E5E5E"/>
              </a:solidFill>
              <a:highlight>
                <a:srgbClr val="FFFFFF"/>
              </a:highlight>
            </a:endParaRPr>
          </a:p>
        </p:txBody>
      </p:sp>
      <p:pic>
        <p:nvPicPr>
          <p:cNvPr id="140" name="Google Shape;140;p28"/>
          <p:cNvPicPr preferRelativeResize="0"/>
          <p:nvPr/>
        </p:nvPicPr>
        <p:blipFill>
          <a:blip r:embed="rId3">
            <a:alphaModFix/>
          </a:blip>
          <a:stretch>
            <a:fillRect/>
          </a:stretch>
        </p:blipFill>
        <p:spPr>
          <a:xfrm>
            <a:off x="1655200" y="2253825"/>
            <a:ext cx="6124575" cy="2686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 Words Removal</a:t>
            </a:r>
            <a:endParaRPr/>
          </a:p>
        </p:txBody>
      </p:sp>
      <p:sp>
        <p:nvSpPr>
          <p:cNvPr id="146" name="Google Shape;146;p29"/>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95959"/>
              </a:buClr>
              <a:buSzPts val="1400"/>
              <a:buChar char="●"/>
            </a:pPr>
            <a:r>
              <a:rPr lang="en" sz="1400">
                <a:solidFill>
                  <a:srgbClr val="595959"/>
                </a:solidFill>
                <a:highlight>
                  <a:srgbClr val="FFFFFF"/>
                </a:highlight>
              </a:rPr>
              <a:t>Stopwords are common words that carry less important meaning than keywords.</a:t>
            </a:r>
            <a:endParaRPr sz="1400">
              <a:solidFill>
                <a:srgbClr val="595959"/>
              </a:solidFill>
              <a:highlight>
                <a:srgbClr val="FFFFFF"/>
              </a:highlight>
            </a:endParaRPr>
          </a:p>
          <a:p>
            <a:pPr marL="457200" lvl="0" indent="-317500" algn="l" rtl="0">
              <a:spcBef>
                <a:spcPts val="0"/>
              </a:spcBef>
              <a:spcAft>
                <a:spcPts val="0"/>
              </a:spcAft>
              <a:buClr>
                <a:srgbClr val="595959"/>
              </a:buClr>
              <a:buSzPts val="1400"/>
              <a:buChar char="●"/>
            </a:pPr>
            <a:r>
              <a:rPr lang="en" sz="1400">
                <a:solidFill>
                  <a:srgbClr val="595959"/>
                </a:solidFill>
                <a:highlight>
                  <a:srgbClr val="FFFFFF"/>
                </a:highlight>
              </a:rPr>
              <a:t>When using some bag of words based methods, i.e, countVectorizer or tfidf that works on counts and frequency of the words, removing stopwords is great as it lowers the dimensional space.</a:t>
            </a:r>
            <a:endParaRPr sz="1400">
              <a:solidFill>
                <a:srgbClr val="595959"/>
              </a:solidFill>
              <a:highlight>
                <a:srgbClr val="FFFFFF"/>
              </a:highlight>
            </a:endParaRPr>
          </a:p>
          <a:p>
            <a:pPr marL="457200" lvl="0" indent="-317500" algn="l" rtl="0">
              <a:spcBef>
                <a:spcPts val="0"/>
              </a:spcBef>
              <a:spcAft>
                <a:spcPts val="0"/>
              </a:spcAft>
              <a:buClr>
                <a:srgbClr val="595959"/>
              </a:buClr>
              <a:buSzPts val="1400"/>
              <a:buChar char="●"/>
            </a:pPr>
            <a:r>
              <a:rPr lang="en" sz="1400">
                <a:solidFill>
                  <a:srgbClr val="595959"/>
                </a:solidFill>
                <a:highlight>
                  <a:srgbClr val="FFFFFF"/>
                </a:highlight>
              </a:rPr>
              <a:t>Not always a good idea?</a:t>
            </a:r>
            <a:endParaRPr sz="1400">
              <a:solidFill>
                <a:srgbClr val="595959"/>
              </a:solidFill>
              <a:highlight>
                <a:srgbClr val="FFFFFF"/>
              </a:highlight>
            </a:endParaRPr>
          </a:p>
          <a:p>
            <a:pPr marL="914400" lvl="1" indent="-317500" algn="l" rtl="0">
              <a:spcBef>
                <a:spcPts val="0"/>
              </a:spcBef>
              <a:spcAft>
                <a:spcPts val="0"/>
              </a:spcAft>
              <a:buClr>
                <a:srgbClr val="595959"/>
              </a:buClr>
              <a:buSzPts val="1400"/>
              <a:buChar char="○"/>
            </a:pPr>
            <a:r>
              <a:rPr lang="en">
                <a:solidFill>
                  <a:srgbClr val="595959"/>
                </a:solidFill>
                <a:highlight>
                  <a:srgbClr val="FFFFFF"/>
                </a:highlight>
              </a:rPr>
              <a:t>When working on problems where contextual information is important like machine translation, removing stop words is not recommended.</a:t>
            </a:r>
            <a:endParaRPr>
              <a:solidFill>
                <a:srgbClr val="595959"/>
              </a:solidFill>
              <a:highlight>
                <a:srgbClr val="FFFFFF"/>
              </a:highlight>
            </a:endParaRPr>
          </a:p>
        </p:txBody>
      </p:sp>
      <p:pic>
        <p:nvPicPr>
          <p:cNvPr id="147" name="Google Shape;147;p29"/>
          <p:cNvPicPr preferRelativeResize="0"/>
          <p:nvPr/>
        </p:nvPicPr>
        <p:blipFill>
          <a:blip r:embed="rId3">
            <a:alphaModFix/>
          </a:blip>
          <a:stretch>
            <a:fillRect/>
          </a:stretch>
        </p:blipFill>
        <p:spPr>
          <a:xfrm>
            <a:off x="4750650" y="1152475"/>
            <a:ext cx="4174125"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Stemming and Lemmatization</a:t>
            </a:r>
            <a:endParaRPr/>
          </a:p>
        </p:txBody>
      </p:sp>
      <p:sp>
        <p:nvSpPr>
          <p:cNvPr id="153" name="Google Shape;153;p30"/>
          <p:cNvSpPr txBox="1">
            <a:spLocks noGrp="1"/>
          </p:cNvSpPr>
          <p:nvPr>
            <p:ph type="body" idx="1"/>
          </p:nvPr>
        </p:nvSpPr>
        <p:spPr>
          <a:xfrm>
            <a:off x="311700" y="1152475"/>
            <a:ext cx="76182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95959"/>
              </a:buClr>
              <a:buSzPts val="1400"/>
              <a:buChar char="●"/>
            </a:pPr>
            <a:r>
              <a:rPr lang="en" sz="1400">
                <a:solidFill>
                  <a:srgbClr val="595959"/>
                </a:solidFill>
                <a:highlight>
                  <a:srgbClr val="FFFFFF"/>
                </a:highlight>
              </a:rPr>
              <a:t>The idea of reducing different forms of a word to a core root. </a:t>
            </a:r>
            <a:endParaRPr sz="1400">
              <a:solidFill>
                <a:srgbClr val="595959"/>
              </a:solidFill>
              <a:highlight>
                <a:srgbClr val="FFFFFF"/>
              </a:highlight>
            </a:endParaRPr>
          </a:p>
          <a:p>
            <a:pPr marL="457200" lvl="0" indent="-317500" algn="l" rtl="0">
              <a:spcBef>
                <a:spcPts val="0"/>
              </a:spcBef>
              <a:spcAft>
                <a:spcPts val="0"/>
              </a:spcAft>
              <a:buClr>
                <a:srgbClr val="595959"/>
              </a:buClr>
              <a:buSzPts val="1400"/>
              <a:buChar char="●"/>
            </a:pPr>
            <a:r>
              <a:rPr lang="en" sz="1400">
                <a:solidFill>
                  <a:srgbClr val="595959"/>
                </a:solidFill>
                <a:highlight>
                  <a:srgbClr val="FFFFFF"/>
                </a:highlight>
              </a:rPr>
              <a:t>Words that are derived from one another can be mapped to a central word or symbol, especially if they have the same core meaning.</a:t>
            </a:r>
            <a:endParaRPr sz="1400">
              <a:solidFill>
                <a:srgbClr val="595959"/>
              </a:solidFill>
              <a:highlight>
                <a:srgbClr val="FFFFFF"/>
              </a:highlight>
            </a:endParaRPr>
          </a:p>
          <a:p>
            <a:pPr marL="457200" lvl="0" indent="-317500" algn="l" rtl="0">
              <a:spcBef>
                <a:spcPts val="0"/>
              </a:spcBef>
              <a:spcAft>
                <a:spcPts val="0"/>
              </a:spcAft>
              <a:buClr>
                <a:srgbClr val="595959"/>
              </a:buClr>
              <a:buSzPts val="1400"/>
              <a:buChar char="●"/>
            </a:pPr>
            <a:r>
              <a:rPr lang="en" sz="1400">
                <a:solidFill>
                  <a:srgbClr val="595959"/>
                </a:solidFill>
                <a:highlight>
                  <a:srgbClr val="FFFFFF"/>
                </a:highlight>
              </a:rPr>
              <a:t>In stemming, words are reduced to their word stems. A word stem is an equal to or smaller form of the word.</a:t>
            </a:r>
            <a:endParaRPr sz="1400">
              <a:solidFill>
                <a:srgbClr val="595959"/>
              </a:solidFill>
              <a:highlight>
                <a:srgbClr val="FFFFFF"/>
              </a:highlight>
            </a:endParaRPr>
          </a:p>
          <a:p>
            <a:pPr marL="457200" lvl="0" indent="-317500" algn="l" rtl="0">
              <a:spcBef>
                <a:spcPts val="0"/>
              </a:spcBef>
              <a:spcAft>
                <a:spcPts val="0"/>
              </a:spcAft>
              <a:buClr>
                <a:srgbClr val="595959"/>
              </a:buClr>
              <a:buSzPts val="1400"/>
              <a:buChar char="●"/>
            </a:pPr>
            <a:r>
              <a:rPr lang="en" sz="1400">
                <a:solidFill>
                  <a:srgbClr val="595959"/>
                </a:solidFill>
                <a:highlight>
                  <a:srgbClr val="FFFFFF"/>
                </a:highlight>
              </a:rPr>
              <a:t>“cook,” “cooking,” and “cooked” all are reduced to same stem of “cook.”</a:t>
            </a:r>
            <a:endParaRPr sz="1400">
              <a:solidFill>
                <a:srgbClr val="595959"/>
              </a:solidFill>
              <a:highlight>
                <a:srgbClr val="FFFFFF"/>
              </a:highlight>
            </a:endParaRPr>
          </a:p>
          <a:p>
            <a:pPr marL="457200" lvl="0" indent="-317500" algn="l" rtl="0">
              <a:spcBef>
                <a:spcPts val="0"/>
              </a:spcBef>
              <a:spcAft>
                <a:spcPts val="0"/>
              </a:spcAft>
              <a:buClr>
                <a:srgbClr val="595959"/>
              </a:buClr>
              <a:buSzPts val="1400"/>
              <a:buChar char="●"/>
            </a:pPr>
            <a:r>
              <a:rPr lang="en" sz="1400">
                <a:solidFill>
                  <a:srgbClr val="595959"/>
                </a:solidFill>
                <a:highlight>
                  <a:srgbClr val="FFFFFF"/>
                </a:highlight>
              </a:rPr>
              <a:t>Lemmatization involves resolving words to their dictionary form. A lemma of a word is its dictionary or canonical form!</a:t>
            </a:r>
            <a:endParaRPr sz="1400">
              <a:solidFill>
                <a:srgbClr val="595959"/>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Word </a:t>
            </a:r>
            <a:r>
              <a:rPr lang="en" b="1">
                <a:solidFill>
                  <a:srgbClr val="039BE5"/>
                </a:solidFill>
              </a:rPr>
              <a:t>Features</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Bag of Words</a:t>
            </a:r>
            <a:endParaRPr/>
          </a:p>
        </p:txBody>
      </p:sp>
      <p:sp>
        <p:nvSpPr>
          <p:cNvPr id="164" name="Google Shape;164;p32"/>
          <p:cNvSpPr txBox="1">
            <a:spLocks noGrp="1"/>
          </p:cNvSpPr>
          <p:nvPr>
            <p:ph type="body" idx="1"/>
          </p:nvPr>
        </p:nvSpPr>
        <p:spPr>
          <a:xfrm>
            <a:off x="311700" y="1152475"/>
            <a:ext cx="56685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95959"/>
              </a:buClr>
              <a:buSzPts val="1400"/>
              <a:buChar char="●"/>
            </a:pPr>
            <a:r>
              <a:rPr lang="en" sz="1400">
                <a:solidFill>
                  <a:srgbClr val="595959"/>
                </a:solidFill>
                <a:highlight>
                  <a:srgbClr val="FFFFFF"/>
                </a:highlight>
              </a:rPr>
              <a:t>In this model, a text (such as a sentence or a document) is represented as the bag of its words, disregarding grammar and even word order but keeping multiplicity.</a:t>
            </a:r>
            <a:endParaRPr sz="1400">
              <a:solidFill>
                <a:srgbClr val="595959"/>
              </a:solidFill>
              <a:highlight>
                <a:srgbClr val="FFFFFF"/>
              </a:highlight>
            </a:endParaRPr>
          </a:p>
          <a:p>
            <a:pPr marL="457200" lvl="0" indent="-317500" algn="l" rtl="0">
              <a:spcBef>
                <a:spcPts val="0"/>
              </a:spcBef>
              <a:spcAft>
                <a:spcPts val="0"/>
              </a:spcAft>
              <a:buClr>
                <a:srgbClr val="595959"/>
              </a:buClr>
              <a:buSzPts val="1400"/>
              <a:buChar char="●"/>
            </a:pPr>
            <a:r>
              <a:rPr lang="en" sz="1400">
                <a:solidFill>
                  <a:srgbClr val="595959"/>
                </a:solidFill>
                <a:highlight>
                  <a:srgbClr val="FFFFFF"/>
                </a:highlight>
              </a:rPr>
              <a:t>We use the tokenized words for each observation and find out the frequency of each token.</a:t>
            </a:r>
            <a:endParaRPr sz="1400">
              <a:solidFill>
                <a:srgbClr val="595959"/>
              </a:solidFill>
              <a:highlight>
                <a:srgbClr val="FFFFFF"/>
              </a:highlight>
            </a:endParaRPr>
          </a:p>
          <a:p>
            <a:pPr marL="457200" lvl="0" indent="-317500" algn="l" rtl="0">
              <a:spcBef>
                <a:spcPts val="0"/>
              </a:spcBef>
              <a:spcAft>
                <a:spcPts val="0"/>
              </a:spcAft>
              <a:buClr>
                <a:srgbClr val="595959"/>
              </a:buClr>
              <a:buSzPts val="1400"/>
              <a:buChar char="●"/>
            </a:pPr>
            <a:r>
              <a:rPr lang="en" sz="1400">
                <a:solidFill>
                  <a:srgbClr val="595959"/>
                </a:solidFill>
                <a:highlight>
                  <a:srgbClr val="FFFFFF"/>
                </a:highlight>
              </a:rPr>
              <a:t>We define the vocabulary of corpus as all the unique words in the corpus above and below some certain threshold of frequency.</a:t>
            </a:r>
            <a:endParaRPr sz="1400">
              <a:solidFill>
                <a:srgbClr val="595959"/>
              </a:solidFill>
              <a:highlight>
                <a:srgbClr val="FFFFFF"/>
              </a:highlight>
            </a:endParaRPr>
          </a:p>
          <a:p>
            <a:pPr marL="457200" lvl="0" indent="-317500" algn="l" rtl="0">
              <a:spcBef>
                <a:spcPts val="0"/>
              </a:spcBef>
              <a:spcAft>
                <a:spcPts val="0"/>
              </a:spcAft>
              <a:buClr>
                <a:srgbClr val="595959"/>
              </a:buClr>
              <a:buSzPts val="1400"/>
              <a:buChar char="●"/>
            </a:pPr>
            <a:r>
              <a:rPr lang="en" sz="1400">
                <a:solidFill>
                  <a:srgbClr val="595959"/>
                </a:solidFill>
                <a:highlight>
                  <a:srgbClr val="FFFFFF"/>
                </a:highlight>
              </a:rPr>
              <a:t>Each sentence or document is defined by a vector of same dimension as vocabulary containing the frequency of each word of the vocabulary in the sentence.</a:t>
            </a:r>
            <a:endParaRPr sz="1400">
              <a:solidFill>
                <a:srgbClr val="595959"/>
              </a:solidFill>
              <a:highlight>
                <a:srgbClr val="FFFFFF"/>
              </a:highlight>
            </a:endParaRPr>
          </a:p>
          <a:p>
            <a:pPr marL="457200" lvl="0" indent="-317500" algn="l" rtl="0">
              <a:spcBef>
                <a:spcPts val="0"/>
              </a:spcBef>
              <a:spcAft>
                <a:spcPts val="0"/>
              </a:spcAft>
              <a:buClr>
                <a:srgbClr val="595959"/>
              </a:buClr>
              <a:buSzPts val="1400"/>
              <a:buChar char="●"/>
            </a:pPr>
            <a:r>
              <a:rPr lang="en" sz="1400">
                <a:solidFill>
                  <a:srgbClr val="595959"/>
                </a:solidFill>
                <a:highlight>
                  <a:srgbClr val="FFFFFF"/>
                </a:highlight>
              </a:rPr>
              <a:t>The bag-of-words model is commonly used in methods of document classification where the (frequency of) occurrence of each word is used as a feature for training a classifier.</a:t>
            </a:r>
            <a:endParaRPr sz="1400">
              <a:solidFill>
                <a:srgbClr val="595959"/>
              </a:solidFill>
              <a:highlight>
                <a:srgbClr val="FFFFFF"/>
              </a:highlight>
            </a:endParaRPr>
          </a:p>
        </p:txBody>
      </p:sp>
      <p:pic>
        <p:nvPicPr>
          <p:cNvPr id="165" name="Google Shape;165;p32"/>
          <p:cNvPicPr preferRelativeResize="0"/>
          <p:nvPr/>
        </p:nvPicPr>
        <p:blipFill>
          <a:blip r:embed="rId3">
            <a:alphaModFix/>
          </a:blip>
          <a:stretch>
            <a:fillRect/>
          </a:stretch>
        </p:blipFill>
        <p:spPr>
          <a:xfrm>
            <a:off x="6029725" y="1120425"/>
            <a:ext cx="2971024" cy="3480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Tf-idf Vectors</a:t>
            </a:r>
            <a:endParaRPr/>
          </a:p>
        </p:txBody>
      </p:sp>
      <p:sp>
        <p:nvSpPr>
          <p:cNvPr id="171" name="Google Shape;171;p33"/>
          <p:cNvSpPr txBox="1">
            <a:spLocks noGrp="1"/>
          </p:cNvSpPr>
          <p:nvPr>
            <p:ph type="body" idx="1"/>
          </p:nvPr>
        </p:nvSpPr>
        <p:spPr>
          <a:xfrm>
            <a:off x="311700" y="1152475"/>
            <a:ext cx="8520600" cy="1051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95959"/>
              </a:buClr>
              <a:buSzPts val="1400"/>
              <a:buChar char="●"/>
            </a:pPr>
            <a:r>
              <a:rPr lang="en" sz="1400">
                <a:solidFill>
                  <a:srgbClr val="595959"/>
                </a:solidFill>
              </a:rPr>
              <a:t>Tf-idf (term frequency times inverse document frequency) is a scheme to weight individual tokens. </a:t>
            </a:r>
            <a:endParaRPr sz="1400">
              <a:solidFill>
                <a:srgbClr val="595959"/>
              </a:solidFill>
            </a:endParaRPr>
          </a:p>
          <a:p>
            <a:pPr marL="457200" lvl="0" indent="-317500" algn="l" rtl="0">
              <a:spcBef>
                <a:spcPts val="0"/>
              </a:spcBef>
              <a:spcAft>
                <a:spcPts val="0"/>
              </a:spcAft>
              <a:buClr>
                <a:srgbClr val="595959"/>
              </a:buClr>
              <a:buSzPts val="1400"/>
              <a:buChar char="●"/>
            </a:pPr>
            <a:r>
              <a:rPr lang="en" sz="1400">
                <a:solidFill>
                  <a:srgbClr val="595959"/>
                </a:solidFill>
              </a:rPr>
              <a:t>One of the advantage of tf-idf is reduce the impact of tokens that occur very frequently, hence offering little to none in terms of information.</a:t>
            </a:r>
            <a:endParaRPr sz="1400">
              <a:solidFill>
                <a:srgbClr val="595959"/>
              </a:solidFill>
            </a:endParaRPr>
          </a:p>
          <a:p>
            <a:pPr marL="0" lvl="0" indent="0" algn="l" rtl="0">
              <a:spcBef>
                <a:spcPts val="1600"/>
              </a:spcBef>
              <a:spcAft>
                <a:spcPts val="1600"/>
              </a:spcAft>
              <a:buNone/>
            </a:pPr>
            <a:endParaRPr sz="1400">
              <a:solidFill>
                <a:srgbClr val="595959"/>
              </a:solidFill>
            </a:endParaRPr>
          </a:p>
        </p:txBody>
      </p:sp>
      <p:pic>
        <p:nvPicPr>
          <p:cNvPr id="172" name="Google Shape;172;p33"/>
          <p:cNvPicPr preferRelativeResize="0"/>
          <p:nvPr/>
        </p:nvPicPr>
        <p:blipFill>
          <a:blip r:embed="rId3">
            <a:alphaModFix/>
          </a:blip>
          <a:stretch>
            <a:fillRect/>
          </a:stretch>
        </p:blipFill>
        <p:spPr>
          <a:xfrm>
            <a:off x="2604500" y="1947550"/>
            <a:ext cx="4025725" cy="3143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N-gram and Language Model</a:t>
            </a:r>
            <a:endParaRPr/>
          </a:p>
        </p:txBody>
      </p:sp>
      <p:sp>
        <p:nvSpPr>
          <p:cNvPr id="178" name="Google Shape;17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Language models are the type of models that assign probabilities to sequence of words.</a:t>
            </a:r>
            <a:endParaRPr sz="1400"/>
          </a:p>
          <a:p>
            <a:pPr marL="457200" lvl="0" indent="-317500" algn="l" rtl="0">
              <a:spcBef>
                <a:spcPts val="0"/>
              </a:spcBef>
              <a:spcAft>
                <a:spcPts val="0"/>
              </a:spcAft>
              <a:buSzPts val="1400"/>
              <a:buChar char="●"/>
            </a:pPr>
            <a:r>
              <a:rPr lang="en" sz="1400"/>
              <a:t>N-grams is the most simplest language model. It’s a sequence of N-words.</a:t>
            </a:r>
            <a:endParaRPr sz="1400"/>
          </a:p>
          <a:p>
            <a:pPr marL="457200" lvl="0" indent="-317500" algn="l" rtl="0">
              <a:spcBef>
                <a:spcPts val="0"/>
              </a:spcBef>
              <a:spcAft>
                <a:spcPts val="0"/>
              </a:spcAft>
              <a:buSzPts val="1400"/>
              <a:buChar char="●"/>
            </a:pPr>
            <a:r>
              <a:rPr lang="en" sz="1400"/>
              <a:t>Bi-gram is a special case of N-grams where we consider only the sequence of two words (Markovian assumption ).</a:t>
            </a:r>
            <a:endParaRPr sz="1400"/>
          </a:p>
          <a:p>
            <a:pPr marL="457200" lvl="0" indent="-317500" algn="l" rtl="0">
              <a:spcBef>
                <a:spcPts val="0"/>
              </a:spcBef>
              <a:spcAft>
                <a:spcPts val="0"/>
              </a:spcAft>
              <a:buSzPts val="1400"/>
              <a:buChar char="●"/>
            </a:pPr>
            <a:r>
              <a:rPr lang="en" sz="1400"/>
              <a:t>In N-gram models we calculate the probability of Nth words give the sequence of N-1 words. We do this by calculating the relative frequency of the sequence occurring in the text corpus.</a:t>
            </a:r>
            <a:endParaRPr sz="1400"/>
          </a:p>
          <a:p>
            <a:pPr marL="457200" lvl="0" indent="0" algn="l" rtl="0">
              <a:spcBef>
                <a:spcPts val="1600"/>
              </a:spcBef>
              <a:spcAft>
                <a:spcPts val="1600"/>
              </a:spcAft>
              <a:buNone/>
            </a:pPr>
            <a:endParaRPr sz="1400"/>
          </a:p>
        </p:txBody>
      </p:sp>
      <p:pic>
        <p:nvPicPr>
          <p:cNvPr id="179" name="Google Shape;179;p34"/>
          <p:cNvPicPr preferRelativeResize="0"/>
          <p:nvPr/>
        </p:nvPicPr>
        <p:blipFill>
          <a:blip r:embed="rId3">
            <a:alphaModFix/>
          </a:blip>
          <a:stretch>
            <a:fillRect/>
          </a:stretch>
        </p:blipFill>
        <p:spPr>
          <a:xfrm>
            <a:off x="413820" y="2926700"/>
            <a:ext cx="3990626" cy="1642175"/>
          </a:xfrm>
          <a:prstGeom prst="rect">
            <a:avLst/>
          </a:prstGeom>
          <a:noFill/>
          <a:ln>
            <a:noFill/>
          </a:ln>
        </p:spPr>
      </p:pic>
      <p:pic>
        <p:nvPicPr>
          <p:cNvPr id="180" name="Google Shape;180;p34"/>
          <p:cNvPicPr preferRelativeResize="0"/>
          <p:nvPr/>
        </p:nvPicPr>
        <p:blipFill>
          <a:blip r:embed="rId4">
            <a:alphaModFix/>
          </a:blip>
          <a:stretch>
            <a:fillRect/>
          </a:stretch>
        </p:blipFill>
        <p:spPr>
          <a:xfrm>
            <a:off x="5312713" y="2895288"/>
            <a:ext cx="2752725" cy="1704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
          <p:cNvSpPr/>
          <p:nvPr/>
        </p:nvSpPr>
        <p:spPr>
          <a:xfrm>
            <a:off x="1" y="7433"/>
            <a:ext cx="9143999" cy="5171527"/>
          </a:xfrm>
          <a:prstGeom prst="rect">
            <a:avLst/>
          </a:prstGeom>
          <a:gradFill>
            <a:gsLst>
              <a:gs pos="0">
                <a:srgbClr val="051249"/>
              </a:gs>
              <a:gs pos="50000">
                <a:srgbClr val="040F47"/>
              </a:gs>
              <a:gs pos="100000">
                <a:srgbClr val="020842"/>
              </a:gs>
            </a:gsLst>
            <a:lin ang="5400012" scaled="0"/>
          </a:gradFill>
          <a:ln>
            <a:noFill/>
          </a:ln>
        </p:spPr>
        <p:txBody>
          <a:bodyPr spcFirstLastPara="1" wrap="square" lIns="68569" tIns="68569" rIns="68569" bIns="68569" anchor="ctr" anchorCtr="0">
            <a:noAutofit/>
          </a:bodyPr>
          <a:lstStyle/>
          <a:p>
            <a:endParaRPr sz="1050"/>
          </a:p>
        </p:txBody>
      </p:sp>
      <p:pic>
        <p:nvPicPr>
          <p:cNvPr id="97" name="Google Shape;97;p1"/>
          <p:cNvPicPr preferRelativeResize="0"/>
          <p:nvPr/>
        </p:nvPicPr>
        <p:blipFill rotWithShape="1">
          <a:blip r:embed="rId3">
            <a:alphaModFix/>
          </a:blip>
          <a:srcRect l="51444" t="2456" r="7298"/>
          <a:stretch/>
        </p:blipFill>
        <p:spPr>
          <a:xfrm>
            <a:off x="1" y="316523"/>
            <a:ext cx="3597812" cy="4862436"/>
          </a:xfrm>
          <a:prstGeom prst="rect">
            <a:avLst/>
          </a:prstGeom>
          <a:noFill/>
          <a:ln>
            <a:noFill/>
          </a:ln>
        </p:spPr>
      </p:pic>
      <p:pic>
        <p:nvPicPr>
          <p:cNvPr id="99" name="Google Shape;99;p1"/>
          <p:cNvPicPr preferRelativeResize="0"/>
          <p:nvPr/>
        </p:nvPicPr>
        <p:blipFill rotWithShape="1">
          <a:blip r:embed="rId4">
            <a:alphaModFix/>
          </a:blip>
          <a:srcRect/>
          <a:stretch/>
        </p:blipFill>
        <p:spPr>
          <a:xfrm>
            <a:off x="7420469" y="91841"/>
            <a:ext cx="1723531" cy="604511"/>
          </a:xfrm>
          <a:prstGeom prst="rect">
            <a:avLst/>
          </a:prstGeom>
          <a:noFill/>
          <a:ln>
            <a:noFill/>
          </a:ln>
        </p:spPr>
      </p:pic>
      <p:sp>
        <p:nvSpPr>
          <p:cNvPr id="100" name="Google Shape;100;p1"/>
          <p:cNvSpPr/>
          <p:nvPr/>
        </p:nvSpPr>
        <p:spPr>
          <a:xfrm>
            <a:off x="3403926" y="158305"/>
            <a:ext cx="4113405" cy="1200298"/>
          </a:xfrm>
          <a:prstGeom prst="rect">
            <a:avLst/>
          </a:prstGeom>
          <a:noFill/>
          <a:ln>
            <a:noFill/>
          </a:ln>
        </p:spPr>
        <p:txBody>
          <a:bodyPr spcFirstLastPara="1" wrap="square" lIns="68569" tIns="34275" rIns="68569" bIns="34275" anchor="t" anchorCtr="0">
            <a:spAutoFit/>
          </a:bodyPr>
          <a:lstStyle/>
          <a:p>
            <a:pPr algn="just"/>
            <a:r>
              <a:rPr lang="en-US" sz="4050" b="1" i="1" dirty="0">
                <a:solidFill>
                  <a:srgbClr val="FFFFFF"/>
                </a:solidFill>
                <a:latin typeface="Montserrat"/>
                <a:ea typeface="Montserrat"/>
                <a:cs typeface="Montserrat"/>
                <a:sym typeface="Montserrat"/>
              </a:rPr>
              <a:t>AIML @WORK</a:t>
            </a:r>
            <a:endParaRPr sz="4050" b="1" i="1" dirty="0">
              <a:solidFill>
                <a:srgbClr val="FFFFFF"/>
              </a:solidFill>
              <a:latin typeface="Montserrat"/>
              <a:ea typeface="Montserrat"/>
              <a:cs typeface="Montserrat"/>
              <a:sym typeface="Montserrat"/>
            </a:endParaRPr>
          </a:p>
          <a:p>
            <a:pPr algn="just"/>
            <a:r>
              <a:rPr lang="en-US" sz="3300" i="1" dirty="0">
                <a:solidFill>
                  <a:schemeClr val="dk1"/>
                </a:solidFill>
                <a:latin typeface="Montserrat"/>
                <a:ea typeface="Montserrat"/>
                <a:cs typeface="Montserrat"/>
                <a:sym typeface="Montserrat"/>
              </a:rPr>
              <a:t> </a:t>
            </a:r>
            <a:r>
              <a:rPr lang="en-US" sz="1800" b="1" i="1" dirty="0">
                <a:solidFill>
                  <a:srgbClr val="FFFFFF"/>
                </a:solidFill>
                <a:latin typeface="Montserrat"/>
                <a:ea typeface="Montserrat"/>
                <a:cs typeface="Montserrat"/>
                <a:sym typeface="Montserrat"/>
              </a:rPr>
              <a:t>PGPAIML @ Great Learning</a:t>
            </a:r>
            <a:r>
              <a:rPr lang="en-US" sz="1350" b="1" i="1" dirty="0">
                <a:solidFill>
                  <a:srgbClr val="FFFFFF"/>
                </a:solidFill>
                <a:latin typeface="Montserrat"/>
                <a:ea typeface="Montserrat"/>
                <a:cs typeface="Montserrat"/>
                <a:sym typeface="Montserrat"/>
              </a:rPr>
              <a:t> </a:t>
            </a:r>
            <a:endParaRPr sz="1350" b="1" i="1" dirty="0">
              <a:solidFill>
                <a:srgbClr val="FFFFFF"/>
              </a:solidFill>
              <a:latin typeface="Montserrat"/>
              <a:ea typeface="Montserrat"/>
              <a:cs typeface="Montserrat"/>
              <a:sym typeface="Montserrat"/>
            </a:endParaRPr>
          </a:p>
        </p:txBody>
      </p:sp>
      <p:sp>
        <p:nvSpPr>
          <p:cNvPr id="101" name="Google Shape;101;p1"/>
          <p:cNvSpPr/>
          <p:nvPr/>
        </p:nvSpPr>
        <p:spPr>
          <a:xfrm>
            <a:off x="3517856" y="1246709"/>
            <a:ext cx="5022000" cy="323143"/>
          </a:xfrm>
          <a:prstGeom prst="rect">
            <a:avLst/>
          </a:prstGeom>
          <a:noFill/>
          <a:ln>
            <a:noFill/>
          </a:ln>
        </p:spPr>
        <p:txBody>
          <a:bodyPr spcFirstLastPara="1" wrap="square" lIns="68569" tIns="68569" rIns="68569" bIns="68569" anchor="t" anchorCtr="0">
            <a:spAutoFit/>
          </a:bodyPr>
          <a:lstStyle/>
          <a:p>
            <a:pPr lvl="0"/>
            <a:r>
              <a:rPr lang="en-US" sz="1200" b="1" i="1" dirty="0">
                <a:solidFill>
                  <a:srgbClr val="FFFFFF"/>
                </a:solidFill>
                <a:latin typeface="Montserrat"/>
              </a:rPr>
              <a:t>Enabling Learners to Apply the AI/ML Concepts at Work</a:t>
            </a:r>
            <a:endParaRPr sz="1200" b="1" i="1" dirty="0">
              <a:solidFill>
                <a:srgbClr val="FFFFFF"/>
              </a:solidFill>
              <a:latin typeface="Montserrat"/>
              <a:sym typeface="Montserrat"/>
            </a:endParaRPr>
          </a:p>
        </p:txBody>
      </p:sp>
      <p:sp>
        <p:nvSpPr>
          <p:cNvPr id="102" name="Google Shape;102;p1"/>
          <p:cNvSpPr/>
          <p:nvPr/>
        </p:nvSpPr>
        <p:spPr>
          <a:xfrm>
            <a:off x="7420469" y="4672322"/>
            <a:ext cx="1701213" cy="265435"/>
          </a:xfrm>
          <a:prstGeom prst="rect">
            <a:avLst/>
          </a:prstGeom>
          <a:noFill/>
          <a:ln>
            <a:noFill/>
          </a:ln>
        </p:spPr>
        <p:txBody>
          <a:bodyPr spcFirstLastPara="1" wrap="square" lIns="68569" tIns="68569" rIns="68569" bIns="68569" anchor="t" anchorCtr="0">
            <a:spAutoFit/>
          </a:bodyPr>
          <a:lstStyle/>
          <a:p>
            <a:r>
              <a:rPr lang="en-US" sz="825" b="1" i="1" dirty="0">
                <a:solidFill>
                  <a:srgbClr val="FFFFFF"/>
                </a:solidFill>
                <a:latin typeface="Montserrat"/>
                <a:ea typeface="Montserrat"/>
                <a:cs typeface="Montserrat"/>
                <a:sym typeface="Montserrat"/>
              </a:rPr>
              <a:t>AIML Operations | AIMLAW</a:t>
            </a:r>
            <a:endParaRPr sz="825" b="1" i="1" dirty="0">
              <a:solidFill>
                <a:srgbClr val="FFFFFF"/>
              </a:solidFill>
              <a:latin typeface="Montserrat"/>
              <a:ea typeface="Montserrat"/>
              <a:cs typeface="Montserrat"/>
              <a:sym typeface="Montserrat"/>
            </a:endParaRPr>
          </a:p>
        </p:txBody>
      </p:sp>
      <p:sp>
        <p:nvSpPr>
          <p:cNvPr id="103" name="Google Shape;103;p1"/>
          <p:cNvSpPr/>
          <p:nvPr/>
        </p:nvSpPr>
        <p:spPr>
          <a:xfrm>
            <a:off x="4881562" y="4876655"/>
            <a:ext cx="4262438" cy="230810"/>
          </a:xfrm>
          <a:prstGeom prst="rect">
            <a:avLst/>
          </a:prstGeom>
          <a:noFill/>
          <a:ln>
            <a:noFill/>
          </a:ln>
        </p:spPr>
        <p:txBody>
          <a:bodyPr spcFirstLastPara="1" wrap="square" lIns="68569" tIns="68569" rIns="68569" bIns="68569" anchor="t" anchorCtr="0">
            <a:spAutoFit/>
          </a:bodyPr>
          <a:lstStyle/>
          <a:p>
            <a:r>
              <a:rPr lang="en-US" sz="600" b="1" i="1" dirty="0">
                <a:solidFill>
                  <a:srgbClr val="FFFFFF"/>
                </a:solidFill>
                <a:latin typeface="Montserrat"/>
                <a:ea typeface="Montserrat"/>
                <a:cs typeface="Montserrat"/>
                <a:sym typeface="Montserrat"/>
              </a:rPr>
              <a:t>@Great Learning Proprietary Content. All rights reserved. Unauthorized use or distribution prohibited</a:t>
            </a:r>
            <a:endParaRPr sz="600" b="1" i="1" dirty="0">
              <a:solidFill>
                <a:srgbClr val="FFFFFF"/>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08B1BD05-425E-487B-B1CC-9CBEB4843B3D}"/>
              </a:ext>
            </a:extLst>
          </p:cNvPr>
          <p:cNvSpPr txBox="1"/>
          <p:nvPr/>
        </p:nvSpPr>
        <p:spPr>
          <a:xfrm>
            <a:off x="3517857" y="1549156"/>
            <a:ext cx="5706100" cy="3300904"/>
          </a:xfrm>
          <a:prstGeom prst="rect">
            <a:avLst/>
          </a:prstGeom>
          <a:noFill/>
        </p:spPr>
        <p:txBody>
          <a:bodyPr wrap="square" rtlCol="0">
            <a:spAutoFit/>
          </a:bodyPr>
          <a:lstStyle/>
          <a:p>
            <a:pPr marL="9525">
              <a:lnSpc>
                <a:spcPct val="150000"/>
              </a:lnSpc>
              <a:spcBef>
                <a:spcPts val="68"/>
              </a:spcBef>
            </a:pPr>
            <a:r>
              <a:rPr lang="en-US" sz="1200" b="1" i="1" dirty="0">
                <a:solidFill>
                  <a:srgbClr val="FFFFFF"/>
                </a:solidFill>
                <a:latin typeface="Montserrat"/>
              </a:rPr>
              <a:t>Apply  </a:t>
            </a:r>
            <a:r>
              <a:rPr lang="en-US" sz="1200" b="1" i="1" dirty="0">
                <a:solidFill>
                  <a:srgbClr val="FFFF00"/>
                </a:solidFill>
                <a:latin typeface="Montserrat"/>
              </a:rPr>
              <a:t>AIML at your workplace </a:t>
            </a:r>
            <a:r>
              <a:rPr lang="en-US" sz="1200" b="1" i="1" dirty="0">
                <a:solidFill>
                  <a:srgbClr val="FFFFFF"/>
                </a:solidFill>
                <a:latin typeface="Montserrat"/>
              </a:rPr>
              <a:t>to gain some instant benefits:</a:t>
            </a:r>
          </a:p>
          <a:p>
            <a:pPr marL="433388" marR="1283017"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Get noticed by your management with your outstanding analysis backed by data  science.</a:t>
            </a:r>
          </a:p>
          <a:p>
            <a:pPr marL="433388" marR="807720"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Create an impact in your organization by taking up small projects/initiatives to solve  critical issues using data science.</a:t>
            </a:r>
          </a:p>
          <a:p>
            <a:pPr marL="433388" marR="786765"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Network with members from the data science vertical of your organization and seek  opportunities to contribute in small projects.</a:t>
            </a:r>
          </a:p>
          <a:p>
            <a:pPr marL="433388" marR="3810"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Share your success stories with us and the world to position yourself as a subject matter  expert in data science.</a:t>
            </a:r>
          </a:p>
          <a:p>
            <a:endParaRPr lang="en-US"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Topics covered in week 1</a:t>
            </a:r>
            <a:endParaRPr/>
          </a:p>
        </p:txBody>
      </p:sp>
      <p:sp>
        <p:nvSpPr>
          <p:cNvPr id="73" name="Google Shape;7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Introduction to Natural Language Processing</a:t>
            </a:r>
            <a:endParaRPr/>
          </a:p>
          <a:p>
            <a:pPr marL="457200" lvl="0" indent="-342900" algn="l" rtl="0">
              <a:spcBef>
                <a:spcPts val="0"/>
              </a:spcBef>
              <a:spcAft>
                <a:spcPts val="0"/>
              </a:spcAft>
              <a:buSzPts val="1800"/>
              <a:buChar char="●"/>
            </a:pPr>
            <a:r>
              <a:rPr lang="en"/>
              <a:t>Pre-processing: Tokenization, Stop words, Normalization, Stemming and Lemmatization</a:t>
            </a:r>
            <a:endParaRPr/>
          </a:p>
          <a:p>
            <a:pPr marL="457200" lvl="0" indent="-342900" algn="l" rtl="0">
              <a:spcBef>
                <a:spcPts val="0"/>
              </a:spcBef>
              <a:spcAft>
                <a:spcPts val="0"/>
              </a:spcAft>
              <a:buSzPts val="1800"/>
              <a:buChar char="●"/>
            </a:pPr>
            <a:r>
              <a:rPr lang="en"/>
              <a:t>Bag of Words and Tf-idf features</a:t>
            </a:r>
            <a:endParaRPr/>
          </a:p>
          <a:p>
            <a:pPr marL="457200" lvl="0" indent="-342900" algn="l" rtl="0">
              <a:spcBef>
                <a:spcPts val="0"/>
              </a:spcBef>
              <a:spcAft>
                <a:spcPts val="0"/>
              </a:spcAft>
              <a:buSzPts val="1800"/>
              <a:buChar char="●"/>
            </a:pPr>
            <a:r>
              <a:rPr lang="en"/>
              <a:t>Language model</a:t>
            </a:r>
            <a:endParaRPr/>
          </a:p>
          <a:p>
            <a:pPr marL="457200" lvl="0" indent="-342900" algn="l" rtl="0">
              <a:spcBef>
                <a:spcPts val="0"/>
              </a:spcBef>
              <a:spcAft>
                <a:spcPts val="0"/>
              </a:spcAft>
              <a:buSzPts val="1800"/>
              <a:buChar char="●"/>
            </a:pPr>
            <a:r>
              <a:rPr lang="en"/>
              <a:t>N-grams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Session Agenda</a:t>
            </a:r>
            <a:endParaRPr/>
          </a:p>
        </p:txBody>
      </p:sp>
      <p:sp>
        <p:nvSpPr>
          <p:cNvPr id="79" name="Google Shape;7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Basics of NLP</a:t>
            </a:r>
            <a:endParaRPr/>
          </a:p>
          <a:p>
            <a:pPr marL="457200" lvl="0" indent="-342900" algn="l" rtl="0">
              <a:spcBef>
                <a:spcPts val="0"/>
              </a:spcBef>
              <a:spcAft>
                <a:spcPts val="0"/>
              </a:spcAft>
              <a:buSzPts val="1800"/>
              <a:buChar char="●"/>
            </a:pPr>
            <a:r>
              <a:rPr lang="en"/>
              <a:t>Pre-processing steps</a:t>
            </a:r>
            <a:endParaRPr/>
          </a:p>
          <a:p>
            <a:pPr marL="457200" lvl="0" indent="-342900" algn="l" rtl="0">
              <a:spcBef>
                <a:spcPts val="0"/>
              </a:spcBef>
              <a:spcAft>
                <a:spcPts val="0"/>
              </a:spcAft>
              <a:buSzPts val="1800"/>
              <a:buChar char="●"/>
            </a:pPr>
            <a:r>
              <a:rPr lang="en"/>
              <a:t>Language Models</a:t>
            </a:r>
            <a:endParaRPr/>
          </a:p>
          <a:p>
            <a:pPr marL="457200" lvl="0" indent="-342900" algn="l" rtl="0">
              <a:spcBef>
                <a:spcPts val="0"/>
              </a:spcBef>
              <a:spcAft>
                <a:spcPts val="0"/>
              </a:spcAft>
              <a:buSzPts val="1800"/>
              <a:buChar char="●"/>
            </a:pPr>
            <a:r>
              <a:rPr lang="en"/>
              <a:t>Case Study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Natural Language </a:t>
            </a:r>
            <a:r>
              <a:rPr lang="en" b="1">
                <a:solidFill>
                  <a:srgbClr val="039BE5"/>
                </a:solidFill>
              </a:rPr>
              <a:t>Processing</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Natural Language Processing</a:t>
            </a:r>
            <a:endParaRPr/>
          </a:p>
        </p:txBody>
      </p:sp>
      <p:sp>
        <p:nvSpPr>
          <p:cNvPr id="90" name="Google Shape;90;p21"/>
          <p:cNvSpPr txBox="1">
            <a:spLocks noGrp="1"/>
          </p:cNvSpPr>
          <p:nvPr>
            <p:ph type="body" idx="1"/>
          </p:nvPr>
        </p:nvSpPr>
        <p:spPr>
          <a:xfrm>
            <a:off x="311700" y="1152475"/>
            <a:ext cx="4788300" cy="3416400"/>
          </a:xfrm>
          <a:prstGeom prst="rect">
            <a:avLst/>
          </a:prstGeom>
        </p:spPr>
        <p:txBody>
          <a:bodyPr spcFirstLastPara="1" wrap="square" lIns="91425" tIns="91425" rIns="91425" bIns="91425" anchor="t" anchorCtr="0">
            <a:noAutofit/>
          </a:bodyPr>
          <a:lstStyle/>
          <a:p>
            <a:pPr marL="457200" lvl="0" indent="-317500" algn="l" rtl="0">
              <a:spcBef>
                <a:spcPts val="1100"/>
              </a:spcBef>
              <a:spcAft>
                <a:spcPts val="0"/>
              </a:spcAft>
              <a:buClr>
                <a:srgbClr val="595959"/>
              </a:buClr>
              <a:buSzPts val="1400"/>
              <a:buAutoNum type="arabicPeriod"/>
            </a:pPr>
            <a:r>
              <a:rPr lang="en" sz="1400">
                <a:solidFill>
                  <a:srgbClr val="595959"/>
                </a:solidFill>
              </a:rPr>
              <a:t>Natural Language Processing is a subfield of artificial intelligence concerned with methods of communication between computers and natural languages such as english, hindi, etc.</a:t>
            </a:r>
            <a:endParaRPr sz="1400">
              <a:solidFill>
                <a:srgbClr val="595959"/>
              </a:solidFill>
            </a:endParaRPr>
          </a:p>
          <a:p>
            <a:pPr marL="457200" lvl="0" indent="-317500" algn="l" rtl="0">
              <a:spcBef>
                <a:spcPts val="0"/>
              </a:spcBef>
              <a:spcAft>
                <a:spcPts val="0"/>
              </a:spcAft>
              <a:buClr>
                <a:srgbClr val="595959"/>
              </a:buClr>
              <a:buSzPts val="1400"/>
              <a:buAutoNum type="arabicPeriod"/>
            </a:pPr>
            <a:r>
              <a:rPr lang="en" sz="1400">
                <a:solidFill>
                  <a:srgbClr val="595959"/>
                </a:solidFill>
              </a:rPr>
              <a:t>Objective of Natural Language processing is to perform useful tasks involving human languages like</a:t>
            </a:r>
            <a:endParaRPr sz="1400">
              <a:solidFill>
                <a:srgbClr val="595959"/>
              </a:solidFill>
            </a:endParaRPr>
          </a:p>
          <a:p>
            <a:pPr marL="914400" lvl="1" indent="-317500" algn="l" rtl="0">
              <a:spcBef>
                <a:spcPts val="0"/>
              </a:spcBef>
              <a:spcAft>
                <a:spcPts val="0"/>
              </a:spcAft>
              <a:buClr>
                <a:srgbClr val="595959"/>
              </a:buClr>
              <a:buSzPts val="1400"/>
              <a:buChar char="○"/>
            </a:pPr>
            <a:r>
              <a:rPr lang="en">
                <a:solidFill>
                  <a:srgbClr val="595959"/>
                </a:solidFill>
              </a:rPr>
              <a:t>Sentiment Analysis</a:t>
            </a:r>
            <a:endParaRPr>
              <a:solidFill>
                <a:srgbClr val="595959"/>
              </a:solidFill>
            </a:endParaRPr>
          </a:p>
          <a:p>
            <a:pPr marL="914400" lvl="1" indent="-317500" algn="l" rtl="0">
              <a:spcBef>
                <a:spcPts val="0"/>
              </a:spcBef>
              <a:spcAft>
                <a:spcPts val="0"/>
              </a:spcAft>
              <a:buClr>
                <a:srgbClr val="595959"/>
              </a:buClr>
              <a:buSzPts val="1400"/>
              <a:buChar char="○"/>
            </a:pPr>
            <a:r>
              <a:rPr lang="en">
                <a:solidFill>
                  <a:srgbClr val="595959"/>
                </a:solidFill>
              </a:rPr>
              <a:t>Machine Translation</a:t>
            </a:r>
            <a:endParaRPr>
              <a:solidFill>
                <a:srgbClr val="595959"/>
              </a:solidFill>
            </a:endParaRPr>
          </a:p>
          <a:p>
            <a:pPr marL="914400" lvl="1" indent="-317500" algn="l" rtl="0">
              <a:spcBef>
                <a:spcPts val="0"/>
              </a:spcBef>
              <a:spcAft>
                <a:spcPts val="0"/>
              </a:spcAft>
              <a:buClr>
                <a:srgbClr val="595959"/>
              </a:buClr>
              <a:buSzPts val="1400"/>
              <a:buChar char="○"/>
            </a:pPr>
            <a:r>
              <a:rPr lang="en">
                <a:solidFill>
                  <a:srgbClr val="595959"/>
                </a:solidFill>
              </a:rPr>
              <a:t>Part of Speech Tags</a:t>
            </a:r>
            <a:endParaRPr>
              <a:solidFill>
                <a:srgbClr val="595959"/>
              </a:solidFill>
            </a:endParaRPr>
          </a:p>
          <a:p>
            <a:pPr marL="914400" lvl="1" indent="-317500" algn="l" rtl="0">
              <a:spcBef>
                <a:spcPts val="0"/>
              </a:spcBef>
              <a:spcAft>
                <a:spcPts val="0"/>
              </a:spcAft>
              <a:buClr>
                <a:srgbClr val="595959"/>
              </a:buClr>
              <a:buSzPts val="1400"/>
              <a:buChar char="○"/>
            </a:pPr>
            <a:r>
              <a:rPr lang="en">
                <a:solidFill>
                  <a:srgbClr val="595959"/>
                </a:solidFill>
              </a:rPr>
              <a:t>Human-Machine communication(chatbots)</a:t>
            </a:r>
            <a:endParaRPr sz="1400">
              <a:solidFill>
                <a:srgbClr val="595959"/>
              </a:solidFill>
            </a:endParaRPr>
          </a:p>
        </p:txBody>
      </p:sp>
      <p:pic>
        <p:nvPicPr>
          <p:cNvPr id="91" name="Google Shape;91;p21"/>
          <p:cNvPicPr preferRelativeResize="0"/>
          <p:nvPr/>
        </p:nvPicPr>
        <p:blipFill>
          <a:blip r:embed="rId3">
            <a:alphaModFix/>
          </a:blip>
          <a:stretch>
            <a:fillRect/>
          </a:stretch>
        </p:blipFill>
        <p:spPr>
          <a:xfrm>
            <a:off x="5129374" y="1382275"/>
            <a:ext cx="3646072" cy="23789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study NLP?</a:t>
            </a:r>
            <a:endParaRPr/>
          </a:p>
        </p:txBody>
      </p:sp>
      <p:sp>
        <p:nvSpPr>
          <p:cNvPr id="97" name="Google Shape;97;p22"/>
          <p:cNvSpPr txBox="1">
            <a:spLocks noGrp="1"/>
          </p:cNvSpPr>
          <p:nvPr>
            <p:ph type="body" idx="1"/>
          </p:nvPr>
        </p:nvSpPr>
        <p:spPr>
          <a:xfrm>
            <a:off x="311700" y="1152475"/>
            <a:ext cx="8600400" cy="1750200"/>
          </a:xfrm>
          <a:prstGeom prst="rect">
            <a:avLst/>
          </a:prstGeom>
        </p:spPr>
        <p:txBody>
          <a:bodyPr spcFirstLastPara="1" wrap="square" lIns="91425" tIns="91425" rIns="91425" bIns="91425" anchor="t" anchorCtr="0">
            <a:noAutofit/>
          </a:bodyPr>
          <a:lstStyle/>
          <a:p>
            <a:pPr marL="457200" lvl="0" indent="-317500" algn="l" rtl="0">
              <a:spcBef>
                <a:spcPts val="1100"/>
              </a:spcBef>
              <a:spcAft>
                <a:spcPts val="0"/>
              </a:spcAft>
              <a:buClr>
                <a:srgbClr val="595959"/>
              </a:buClr>
              <a:buSzPts val="1400"/>
              <a:buAutoNum type="arabicPeriod"/>
            </a:pPr>
            <a:r>
              <a:rPr lang="en" sz="1400">
                <a:solidFill>
                  <a:srgbClr val="595959"/>
                </a:solidFill>
              </a:rPr>
              <a:t>Language is involved in most of the activities that involve interaction between humans, e.g. reading, writing, speaking, listening.</a:t>
            </a:r>
            <a:endParaRPr sz="1400">
              <a:solidFill>
                <a:srgbClr val="595959"/>
              </a:solidFill>
            </a:endParaRPr>
          </a:p>
          <a:p>
            <a:pPr marL="457200" lvl="0" indent="-317500" algn="l" rtl="0">
              <a:spcBef>
                <a:spcPts val="0"/>
              </a:spcBef>
              <a:spcAft>
                <a:spcPts val="0"/>
              </a:spcAft>
              <a:buClr>
                <a:srgbClr val="595959"/>
              </a:buClr>
              <a:buSzPts val="1400"/>
              <a:buAutoNum type="arabicPeriod"/>
            </a:pPr>
            <a:r>
              <a:rPr lang="en" sz="1400">
                <a:solidFill>
                  <a:srgbClr val="595959"/>
                </a:solidFill>
              </a:rPr>
              <a:t>Voice can be used as an interface for interactions between humans and machines e.g. cortana, google assistant, siri, amazon alexa.</a:t>
            </a:r>
            <a:endParaRPr sz="1400">
              <a:solidFill>
                <a:srgbClr val="595959"/>
              </a:solidFill>
            </a:endParaRPr>
          </a:p>
          <a:p>
            <a:pPr marL="457200" lvl="0" indent="-317500" algn="l" rtl="0">
              <a:spcBef>
                <a:spcPts val="0"/>
              </a:spcBef>
              <a:spcAft>
                <a:spcPts val="0"/>
              </a:spcAft>
              <a:buClr>
                <a:srgbClr val="595959"/>
              </a:buClr>
              <a:buSzPts val="1400"/>
              <a:buAutoNum type="arabicPeriod"/>
            </a:pPr>
            <a:r>
              <a:rPr lang="en" sz="1400">
                <a:solidFill>
                  <a:srgbClr val="595959"/>
                </a:solidFill>
              </a:rPr>
              <a:t>There is massive amount of data available in text format which can used to derive insights from using NLP, e.g. blogs, research articles, consumer reviews, literature, discussion forums.</a:t>
            </a:r>
            <a:endParaRPr sz="1400">
              <a:solidFill>
                <a:srgbClr val="595959"/>
              </a:solidFill>
            </a:endParaRPr>
          </a:p>
          <a:p>
            <a:pPr marL="0" lvl="0" indent="0" algn="l" rtl="0">
              <a:spcBef>
                <a:spcPts val="700"/>
              </a:spcBef>
              <a:spcAft>
                <a:spcPts val="1600"/>
              </a:spcAft>
              <a:buNone/>
            </a:pPr>
            <a:endParaRPr sz="1400">
              <a:solidFill>
                <a:srgbClr val="595959"/>
              </a:solidFill>
            </a:endParaRPr>
          </a:p>
        </p:txBody>
      </p:sp>
      <p:pic>
        <p:nvPicPr>
          <p:cNvPr id="98" name="Google Shape;98;p22"/>
          <p:cNvPicPr preferRelativeResize="0"/>
          <p:nvPr/>
        </p:nvPicPr>
        <p:blipFill>
          <a:blip r:embed="rId3">
            <a:alphaModFix/>
          </a:blip>
          <a:stretch>
            <a:fillRect/>
          </a:stretch>
        </p:blipFill>
        <p:spPr>
          <a:xfrm>
            <a:off x="3553882" y="3806444"/>
            <a:ext cx="1183250" cy="1183250"/>
          </a:xfrm>
          <a:prstGeom prst="rect">
            <a:avLst/>
          </a:prstGeom>
          <a:noFill/>
          <a:ln>
            <a:noFill/>
          </a:ln>
        </p:spPr>
      </p:pic>
      <p:pic>
        <p:nvPicPr>
          <p:cNvPr id="99" name="Google Shape;99;p22"/>
          <p:cNvPicPr preferRelativeResize="0"/>
          <p:nvPr/>
        </p:nvPicPr>
        <p:blipFill>
          <a:blip r:embed="rId4">
            <a:alphaModFix/>
          </a:blip>
          <a:stretch>
            <a:fillRect/>
          </a:stretch>
        </p:blipFill>
        <p:spPr>
          <a:xfrm>
            <a:off x="3338575" y="2902675"/>
            <a:ext cx="1613875" cy="903775"/>
          </a:xfrm>
          <a:prstGeom prst="rect">
            <a:avLst/>
          </a:prstGeom>
          <a:noFill/>
          <a:ln>
            <a:noFill/>
          </a:ln>
        </p:spPr>
      </p:pic>
      <p:pic>
        <p:nvPicPr>
          <p:cNvPr id="100" name="Google Shape;100;p22"/>
          <p:cNvPicPr preferRelativeResize="0"/>
          <p:nvPr/>
        </p:nvPicPr>
        <p:blipFill>
          <a:blip r:embed="rId5">
            <a:alphaModFix/>
          </a:blip>
          <a:stretch>
            <a:fillRect/>
          </a:stretch>
        </p:blipFill>
        <p:spPr>
          <a:xfrm>
            <a:off x="1648896" y="2902671"/>
            <a:ext cx="1314000" cy="1515175"/>
          </a:xfrm>
          <a:prstGeom prst="rect">
            <a:avLst/>
          </a:prstGeom>
          <a:noFill/>
          <a:ln>
            <a:noFill/>
          </a:ln>
        </p:spPr>
      </p:pic>
      <p:pic>
        <p:nvPicPr>
          <p:cNvPr id="101" name="Google Shape;101;p22"/>
          <p:cNvPicPr preferRelativeResize="0"/>
          <p:nvPr/>
        </p:nvPicPr>
        <p:blipFill>
          <a:blip r:embed="rId6">
            <a:alphaModFix/>
          </a:blip>
          <a:stretch>
            <a:fillRect/>
          </a:stretch>
        </p:blipFill>
        <p:spPr>
          <a:xfrm>
            <a:off x="5539100" y="3037434"/>
            <a:ext cx="2634225" cy="14751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Tasks in NLP</a:t>
            </a:r>
            <a:endParaRPr/>
          </a:p>
        </p:txBody>
      </p:sp>
      <p:sp>
        <p:nvSpPr>
          <p:cNvPr id="107" name="Google Shape;107;p23"/>
          <p:cNvSpPr txBox="1">
            <a:spLocks noGrp="1"/>
          </p:cNvSpPr>
          <p:nvPr>
            <p:ph type="body" idx="1"/>
          </p:nvPr>
        </p:nvSpPr>
        <p:spPr>
          <a:xfrm>
            <a:off x="311700" y="1152475"/>
            <a:ext cx="49047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95959"/>
              </a:buClr>
              <a:buSzPts val="1400"/>
              <a:buChar char="●"/>
            </a:pPr>
            <a:r>
              <a:rPr lang="en" sz="1400" b="1">
                <a:solidFill>
                  <a:srgbClr val="595959"/>
                </a:solidFill>
              </a:rPr>
              <a:t>Text Classification</a:t>
            </a:r>
            <a:endParaRPr sz="1400" b="1">
              <a:solidFill>
                <a:srgbClr val="595959"/>
              </a:solidFill>
            </a:endParaRPr>
          </a:p>
          <a:p>
            <a:pPr marL="914400" lvl="1" indent="-317500" algn="l" rtl="0">
              <a:spcBef>
                <a:spcPts val="0"/>
              </a:spcBef>
              <a:spcAft>
                <a:spcPts val="0"/>
              </a:spcAft>
              <a:buClr>
                <a:srgbClr val="595959"/>
              </a:buClr>
              <a:buSzPts val="1400"/>
              <a:buChar char="○"/>
            </a:pPr>
            <a:r>
              <a:rPr lang="en">
                <a:solidFill>
                  <a:srgbClr val="595959"/>
                </a:solidFill>
              </a:rPr>
              <a:t>Sentiment Analysis: Determining the general context of a review, whether it is positive or negative or neutral.</a:t>
            </a:r>
            <a:endParaRPr>
              <a:solidFill>
                <a:srgbClr val="595959"/>
              </a:solidFill>
            </a:endParaRPr>
          </a:p>
          <a:p>
            <a:pPr marL="914400" lvl="1" indent="-317500" algn="l" rtl="0">
              <a:spcBef>
                <a:spcPts val="0"/>
              </a:spcBef>
              <a:spcAft>
                <a:spcPts val="0"/>
              </a:spcAft>
              <a:buClr>
                <a:srgbClr val="595959"/>
              </a:buClr>
              <a:buSzPts val="1400"/>
              <a:buChar char="○"/>
            </a:pPr>
            <a:r>
              <a:rPr lang="en">
                <a:solidFill>
                  <a:srgbClr val="595959"/>
                </a:solidFill>
              </a:rPr>
              <a:t>Consumer Complaints Classification: Categorizing complaints on consumer forums to respective departments.</a:t>
            </a:r>
            <a:endParaRPr>
              <a:solidFill>
                <a:srgbClr val="595959"/>
              </a:solidFill>
            </a:endParaRPr>
          </a:p>
          <a:p>
            <a:pPr marL="457200" lvl="0" indent="-317500" algn="l" rtl="0">
              <a:spcBef>
                <a:spcPts val="0"/>
              </a:spcBef>
              <a:spcAft>
                <a:spcPts val="0"/>
              </a:spcAft>
              <a:buClr>
                <a:srgbClr val="595959"/>
              </a:buClr>
              <a:buSzPts val="1400"/>
              <a:buChar char="●"/>
            </a:pPr>
            <a:r>
              <a:rPr lang="en" sz="1400" b="1">
                <a:solidFill>
                  <a:srgbClr val="595959"/>
                </a:solidFill>
              </a:rPr>
              <a:t>Machine Translation</a:t>
            </a:r>
            <a:endParaRPr sz="1400" b="1">
              <a:solidFill>
                <a:srgbClr val="595959"/>
              </a:solidFill>
            </a:endParaRPr>
          </a:p>
          <a:p>
            <a:pPr marL="914400" lvl="1" indent="-317500" algn="l" rtl="0">
              <a:spcBef>
                <a:spcPts val="0"/>
              </a:spcBef>
              <a:spcAft>
                <a:spcPts val="0"/>
              </a:spcAft>
              <a:buClr>
                <a:srgbClr val="595959"/>
              </a:buClr>
              <a:buSzPts val="1400"/>
              <a:buChar char="○"/>
            </a:pPr>
            <a:r>
              <a:rPr lang="en">
                <a:solidFill>
                  <a:srgbClr val="595959"/>
                </a:solidFill>
                <a:highlight>
                  <a:srgbClr val="FFFFFF"/>
                </a:highlight>
              </a:rPr>
              <a:t>Improving human-human interaction by translating sentences from one language to another.</a:t>
            </a:r>
            <a:endParaRPr sz="1400">
              <a:solidFill>
                <a:srgbClr val="595959"/>
              </a:solidFill>
            </a:endParaRPr>
          </a:p>
        </p:txBody>
      </p:sp>
      <p:pic>
        <p:nvPicPr>
          <p:cNvPr id="108" name="Google Shape;108;p23"/>
          <p:cNvPicPr preferRelativeResize="0"/>
          <p:nvPr/>
        </p:nvPicPr>
        <p:blipFill>
          <a:blip r:embed="rId3">
            <a:alphaModFix/>
          </a:blip>
          <a:stretch>
            <a:fillRect/>
          </a:stretch>
        </p:blipFill>
        <p:spPr>
          <a:xfrm>
            <a:off x="5681625" y="1333500"/>
            <a:ext cx="2857500" cy="1238250"/>
          </a:xfrm>
          <a:prstGeom prst="rect">
            <a:avLst/>
          </a:prstGeom>
          <a:noFill/>
          <a:ln>
            <a:noFill/>
          </a:ln>
        </p:spPr>
      </p:pic>
      <p:pic>
        <p:nvPicPr>
          <p:cNvPr id="109" name="Google Shape;109;p23"/>
          <p:cNvPicPr preferRelativeResize="0"/>
          <p:nvPr/>
        </p:nvPicPr>
        <p:blipFill>
          <a:blip r:embed="rId4">
            <a:alphaModFix/>
          </a:blip>
          <a:stretch>
            <a:fillRect/>
          </a:stretch>
        </p:blipFill>
        <p:spPr>
          <a:xfrm>
            <a:off x="5368800" y="2724150"/>
            <a:ext cx="3622800" cy="181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Different Tasks in NLP</a:t>
            </a:r>
            <a:endParaRPr/>
          </a:p>
          <a:p>
            <a:pPr marL="0" lvl="0" indent="0" algn="l" rtl="0">
              <a:spcBef>
                <a:spcPts val="0"/>
              </a:spcBef>
              <a:spcAft>
                <a:spcPts val="0"/>
              </a:spcAft>
              <a:buNone/>
            </a:pPr>
            <a:r>
              <a:rPr lang="en"/>
              <a:t> </a:t>
            </a:r>
            <a:endParaRPr/>
          </a:p>
        </p:txBody>
      </p:sp>
      <p:sp>
        <p:nvSpPr>
          <p:cNvPr id="115" name="Google Shape;115;p24"/>
          <p:cNvSpPr txBox="1">
            <a:spLocks noGrp="1"/>
          </p:cNvSpPr>
          <p:nvPr>
            <p:ph type="body" idx="1"/>
          </p:nvPr>
        </p:nvSpPr>
        <p:spPr>
          <a:xfrm>
            <a:off x="311700" y="1152475"/>
            <a:ext cx="8520600" cy="206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95959"/>
              </a:buClr>
              <a:buSzPts val="1400"/>
              <a:buChar char="●"/>
            </a:pPr>
            <a:r>
              <a:rPr lang="en" sz="1400" b="1">
                <a:solidFill>
                  <a:srgbClr val="595959"/>
                </a:solidFill>
              </a:rPr>
              <a:t>Part of Speech Tagging</a:t>
            </a:r>
            <a:endParaRPr sz="1400" b="1">
              <a:solidFill>
                <a:srgbClr val="595959"/>
              </a:solidFill>
            </a:endParaRPr>
          </a:p>
          <a:p>
            <a:pPr marL="914400" lvl="1" indent="-317500" algn="l" rtl="0">
              <a:spcBef>
                <a:spcPts val="0"/>
              </a:spcBef>
              <a:spcAft>
                <a:spcPts val="0"/>
              </a:spcAft>
              <a:buClr>
                <a:srgbClr val="595959"/>
              </a:buClr>
              <a:buSzPts val="1400"/>
              <a:buChar char="○"/>
            </a:pPr>
            <a:r>
              <a:rPr lang="en">
                <a:solidFill>
                  <a:srgbClr val="595959"/>
                </a:solidFill>
              </a:rPr>
              <a:t>In corpus linguistics, part-of-speech tagging (POS tagging or PoS tagging or POST), also called grammatical tagging or word-category disambiguation, is the process of marking up a word in a text (corpus) as corresponding to a particular part of speech, based on both its definition and its context.</a:t>
            </a:r>
            <a:endParaRPr>
              <a:solidFill>
                <a:srgbClr val="595959"/>
              </a:solidFill>
            </a:endParaRPr>
          </a:p>
          <a:p>
            <a:pPr marL="914400" lvl="1" indent="-317500" algn="l" rtl="0">
              <a:spcBef>
                <a:spcPts val="0"/>
              </a:spcBef>
              <a:spcAft>
                <a:spcPts val="0"/>
              </a:spcAft>
              <a:buClr>
                <a:srgbClr val="595959"/>
              </a:buClr>
              <a:buSzPts val="1400"/>
              <a:buChar char="○"/>
            </a:pPr>
            <a:r>
              <a:rPr lang="en">
                <a:solidFill>
                  <a:srgbClr val="595959"/>
                </a:solidFill>
              </a:rPr>
              <a:t>A simplified form of this is the identification of words as nouns, verbs, adjectives, adverbs, etc.</a:t>
            </a:r>
            <a:endParaRPr>
              <a:solidFill>
                <a:srgbClr val="595959"/>
              </a:solidFill>
            </a:endParaRPr>
          </a:p>
          <a:p>
            <a:pPr marL="914400" lvl="1" indent="-317500" algn="l" rtl="0">
              <a:spcBef>
                <a:spcPts val="0"/>
              </a:spcBef>
              <a:spcAft>
                <a:spcPts val="0"/>
              </a:spcAft>
              <a:buClr>
                <a:srgbClr val="595959"/>
              </a:buClr>
              <a:buSzPts val="1400"/>
              <a:buChar char="○"/>
            </a:pPr>
            <a:r>
              <a:rPr lang="en">
                <a:solidFill>
                  <a:srgbClr val="595959"/>
                </a:solidFill>
              </a:rPr>
              <a:t>Tagset: </a:t>
            </a:r>
            <a:r>
              <a:rPr lang="en" sz="1100" u="sng">
                <a:solidFill>
                  <a:schemeClr val="hlink"/>
                </a:solidFill>
                <a:latin typeface="Arial"/>
                <a:ea typeface="Arial"/>
                <a:cs typeface="Arial"/>
                <a:sym typeface="Arial"/>
                <a:hlinkClick r:id="rId3"/>
              </a:rPr>
              <a:t>https://www.ling.upenn.edu/courses/Fall_2003/ling001/penn_treebank_pos.html</a:t>
            </a:r>
            <a:endParaRPr>
              <a:solidFill>
                <a:srgbClr val="595959"/>
              </a:solidFill>
            </a:endParaRPr>
          </a:p>
        </p:txBody>
      </p:sp>
      <p:pic>
        <p:nvPicPr>
          <p:cNvPr id="116" name="Google Shape;116;p24"/>
          <p:cNvPicPr preferRelativeResize="0"/>
          <p:nvPr/>
        </p:nvPicPr>
        <p:blipFill>
          <a:blip r:embed="rId4">
            <a:alphaModFix/>
          </a:blip>
          <a:stretch>
            <a:fillRect/>
          </a:stretch>
        </p:blipFill>
        <p:spPr>
          <a:xfrm>
            <a:off x="2428875" y="3354525"/>
            <a:ext cx="4286250" cy="126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Tasks in NLP</a:t>
            </a:r>
            <a:endParaRPr/>
          </a:p>
        </p:txBody>
      </p:sp>
      <p:sp>
        <p:nvSpPr>
          <p:cNvPr id="122" name="Google Shape;12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95959"/>
              </a:buClr>
              <a:buSzPts val="1400"/>
              <a:buChar char="●"/>
            </a:pPr>
            <a:r>
              <a:rPr lang="en" sz="1400" b="1">
                <a:solidFill>
                  <a:srgbClr val="595959"/>
                </a:solidFill>
              </a:rPr>
              <a:t>Word Segmentation</a:t>
            </a:r>
            <a:endParaRPr sz="1400" b="1">
              <a:solidFill>
                <a:srgbClr val="595959"/>
              </a:solidFill>
            </a:endParaRPr>
          </a:p>
          <a:p>
            <a:pPr marL="914400" lvl="1" indent="-317500" algn="l" rtl="0">
              <a:spcBef>
                <a:spcPts val="0"/>
              </a:spcBef>
              <a:spcAft>
                <a:spcPts val="0"/>
              </a:spcAft>
              <a:buClr>
                <a:srgbClr val="595959"/>
              </a:buClr>
              <a:buSzPts val="1400"/>
              <a:buChar char="○"/>
            </a:pPr>
            <a:r>
              <a:rPr lang="en">
                <a:solidFill>
                  <a:srgbClr val="595959"/>
                </a:solidFill>
              </a:rPr>
              <a:t>In some languages, there is no space between words, or a word may contain smaller syllables.n such languages, word segmentation is the first step of NLP systems.</a:t>
            </a:r>
            <a:endParaRPr>
              <a:solidFill>
                <a:srgbClr val="595959"/>
              </a:solidFill>
            </a:endParaRPr>
          </a:p>
          <a:p>
            <a:pPr marL="457200" lvl="0" indent="-317500" algn="l" rtl="0">
              <a:spcBef>
                <a:spcPts val="0"/>
              </a:spcBef>
              <a:spcAft>
                <a:spcPts val="0"/>
              </a:spcAft>
              <a:buClr>
                <a:srgbClr val="595959"/>
              </a:buClr>
              <a:buSzPts val="1400"/>
              <a:buChar char="●"/>
            </a:pPr>
            <a:r>
              <a:rPr lang="en" sz="1400" b="1">
                <a:solidFill>
                  <a:srgbClr val="595959"/>
                </a:solidFill>
              </a:rPr>
              <a:t>Semantic Analysis</a:t>
            </a:r>
            <a:endParaRPr sz="1400" b="1">
              <a:solidFill>
                <a:srgbClr val="595959"/>
              </a:solidFill>
            </a:endParaRPr>
          </a:p>
          <a:p>
            <a:pPr marL="914400" lvl="1" indent="-317500" algn="l" rtl="0">
              <a:spcBef>
                <a:spcPts val="0"/>
              </a:spcBef>
              <a:spcAft>
                <a:spcPts val="0"/>
              </a:spcAft>
              <a:buClr>
                <a:srgbClr val="595959"/>
              </a:buClr>
              <a:buSzPts val="1400"/>
              <a:buChar char="○"/>
            </a:pPr>
            <a:r>
              <a:rPr lang="en">
                <a:solidFill>
                  <a:srgbClr val="595959"/>
                </a:solidFill>
                <a:highlight>
                  <a:srgbClr val="FFFFFF"/>
                </a:highlight>
              </a:rPr>
              <a:t>Semantic analysis of a corpus (a large and structured set of texts) is the task of building structures that approximate concepts from a large set of documents.</a:t>
            </a:r>
            <a:endParaRPr>
              <a:solidFill>
                <a:srgbClr val="595959"/>
              </a:solidFill>
              <a:highlight>
                <a:srgbClr val="FFFFFF"/>
              </a:highlight>
            </a:endParaRPr>
          </a:p>
          <a:p>
            <a:pPr marL="914400" lvl="1" indent="-317500" algn="l" rtl="0">
              <a:spcBef>
                <a:spcPts val="0"/>
              </a:spcBef>
              <a:spcAft>
                <a:spcPts val="0"/>
              </a:spcAft>
              <a:buClr>
                <a:srgbClr val="595959"/>
              </a:buClr>
              <a:buSzPts val="1400"/>
              <a:buChar char="○"/>
            </a:pPr>
            <a:r>
              <a:rPr lang="en">
                <a:solidFill>
                  <a:srgbClr val="595959"/>
                </a:solidFill>
                <a:highlight>
                  <a:srgbClr val="FFFFFF"/>
                </a:highlight>
              </a:rPr>
              <a:t>Application of Semantic Analysis:</a:t>
            </a:r>
            <a:endParaRPr>
              <a:solidFill>
                <a:srgbClr val="595959"/>
              </a:solidFill>
              <a:highlight>
                <a:srgbClr val="FFFFFF"/>
              </a:highlight>
            </a:endParaRPr>
          </a:p>
          <a:p>
            <a:pPr marL="1371600" lvl="2" indent="-317500" algn="l" rtl="0">
              <a:spcBef>
                <a:spcPts val="0"/>
              </a:spcBef>
              <a:spcAft>
                <a:spcPts val="0"/>
              </a:spcAft>
              <a:buClr>
                <a:srgbClr val="595959"/>
              </a:buClr>
              <a:buSzPts val="1400"/>
              <a:buChar char="■"/>
            </a:pPr>
            <a:r>
              <a:rPr lang="en">
                <a:solidFill>
                  <a:srgbClr val="595959"/>
                </a:solidFill>
                <a:highlight>
                  <a:srgbClr val="FFFFFF"/>
                </a:highlight>
              </a:rPr>
              <a:t>Text Similarity</a:t>
            </a:r>
            <a:endParaRPr>
              <a:solidFill>
                <a:srgbClr val="595959"/>
              </a:solidFill>
              <a:highlight>
                <a:srgbClr val="FFFFFF"/>
              </a:highlight>
            </a:endParaRPr>
          </a:p>
          <a:p>
            <a:pPr marL="1371600" lvl="2" indent="-317500" algn="l" rtl="0">
              <a:spcBef>
                <a:spcPts val="0"/>
              </a:spcBef>
              <a:spcAft>
                <a:spcPts val="0"/>
              </a:spcAft>
              <a:buClr>
                <a:srgbClr val="595959"/>
              </a:buClr>
              <a:buSzPts val="1400"/>
              <a:buChar char="■"/>
            </a:pPr>
            <a:r>
              <a:rPr lang="en">
                <a:solidFill>
                  <a:srgbClr val="595959"/>
                </a:solidFill>
                <a:highlight>
                  <a:srgbClr val="FFFFFF"/>
                </a:highlight>
              </a:rPr>
              <a:t>Context Recognition</a:t>
            </a:r>
            <a:endParaRPr>
              <a:solidFill>
                <a:srgbClr val="595959"/>
              </a:solidFill>
              <a:highlight>
                <a:srgbClr val="FFFFFF"/>
              </a:highlight>
            </a:endParaRPr>
          </a:p>
          <a:p>
            <a:pPr marL="1371600" lvl="2" indent="-317500" algn="l" rtl="0">
              <a:spcBef>
                <a:spcPts val="0"/>
              </a:spcBef>
              <a:spcAft>
                <a:spcPts val="0"/>
              </a:spcAft>
              <a:buClr>
                <a:srgbClr val="595959"/>
              </a:buClr>
              <a:buSzPts val="1400"/>
              <a:buChar char="■"/>
            </a:pPr>
            <a:r>
              <a:rPr lang="en">
                <a:solidFill>
                  <a:srgbClr val="595959"/>
                </a:solidFill>
                <a:highlight>
                  <a:srgbClr val="FFFFFF"/>
                </a:highlight>
              </a:rPr>
              <a:t>Sentence Parsing</a:t>
            </a:r>
            <a:endParaRPr>
              <a:solidFill>
                <a:srgbClr val="595959"/>
              </a:solidFill>
              <a:highlight>
                <a:srgbClr val="FFFFFF"/>
              </a:highlight>
            </a:endParaRPr>
          </a:p>
          <a:p>
            <a:pPr marL="1371600" lvl="2" indent="-317500" algn="l" rtl="0">
              <a:spcBef>
                <a:spcPts val="0"/>
              </a:spcBef>
              <a:spcAft>
                <a:spcPts val="0"/>
              </a:spcAft>
              <a:buClr>
                <a:srgbClr val="595959"/>
              </a:buClr>
              <a:buSzPts val="1400"/>
              <a:buChar char="■"/>
            </a:pPr>
            <a:r>
              <a:rPr lang="en">
                <a:solidFill>
                  <a:srgbClr val="595959"/>
                </a:solidFill>
                <a:highlight>
                  <a:srgbClr val="FFFFFF"/>
                </a:highlight>
              </a:rPr>
              <a:t>Topic Modelling</a:t>
            </a:r>
            <a:endParaRPr>
              <a:solidFill>
                <a:srgbClr val="595959"/>
              </a:solidFill>
              <a:highlight>
                <a:srgbClr val="FFFFFF"/>
              </a:highlight>
            </a:endParaRPr>
          </a:p>
        </p:txBody>
      </p:sp>
    </p:spTree>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1225</Words>
  <Application>Microsoft Office PowerPoint</Application>
  <PresentationFormat>On-screen Show (16:9)</PresentationFormat>
  <Paragraphs>93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Helvetica Neue Light</vt:lpstr>
      <vt:lpstr>Arial</vt:lpstr>
      <vt:lpstr>Helvetica Neue</vt:lpstr>
      <vt:lpstr>Montserrat</vt:lpstr>
      <vt:lpstr>Just Logo</vt:lpstr>
      <vt:lpstr>Week 1</vt:lpstr>
      <vt:lpstr>Topics covered in week 1</vt:lpstr>
      <vt:lpstr>Session Agenda</vt:lpstr>
      <vt:lpstr>Natural Language Processing</vt:lpstr>
      <vt:lpstr>Natural Language Processing</vt:lpstr>
      <vt:lpstr>Why study NLP?</vt:lpstr>
      <vt:lpstr>Different Tasks in NLP</vt:lpstr>
      <vt:lpstr>Different Tasks in NLP  </vt:lpstr>
      <vt:lpstr>Different Tasks in NLP</vt:lpstr>
      <vt:lpstr>Why NLP is hard?</vt:lpstr>
      <vt:lpstr>Pre-processing Steps</vt:lpstr>
      <vt:lpstr>Tokenization</vt:lpstr>
      <vt:lpstr>Stop Words Removal</vt:lpstr>
      <vt:lpstr>Stemming and Lemmatization</vt:lpstr>
      <vt:lpstr>Word Features</vt:lpstr>
      <vt:lpstr>Bag of Words</vt:lpstr>
      <vt:lpstr>Tf-idf Vectors</vt:lpstr>
      <vt:lpstr>N-gram and Language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Durgesh</dc:creator>
  <cp:lastModifiedBy>Durgesh</cp:lastModifiedBy>
  <cp:revision>2</cp:revision>
  <dcterms:modified xsi:type="dcterms:W3CDTF">2021-10-14T09:41:14Z</dcterms:modified>
</cp:coreProperties>
</file>