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4" r:id="rId2"/>
    <p:sldMasterId id="2147483657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ndara" panose="020E0502030303020204" pitchFamily="34" charset="0"/>
      <p:regular r:id="rId28"/>
      <p:bold r:id="rId29"/>
      <p:italic r:id="rId30"/>
      <p:boldItalic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sm+MKp/ra2eVNCNaqqaaCVEJ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F19002-90CB-48F3-8805-75A2038EB8F2}">
  <a:tblStyle styleId="{D9F19002-90CB-48F3-8805-75A2038EB8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1T13:24:43.2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0 496 0 0,'-4'12'8470'0'0,"6"-11"-8403"0"0,-1 1 0 0 0,1 0 0 0 0,-1-1-1 0 0,1 1 1 0 0,0-1 0 0 0,-1 0 0 0 0,1 0 0 0 0,0 0 0 0 0,0 0-1 0 0,0 0 1 0 0,0 0 0 0 0,0 0 0 0 0,0 0 0 0 0,0-1 0 0 0,0 1-1 0 0,0-1 1 0 0,3 1 0 0 0,54 8 362 0 0,-31-6-251 0 0,99 17 159 0 0,-2-1-1956 0 0,-43-2-3534 0 0,-67-13 3216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1T13:24:43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1 820 0 0,'-24'12'5277'0'0,"14"-1"-3617"0"0,12-4-637 0 0,23 1-390 0 0,4-4-281 0 0,2-1 0 0 0,39-1 0 0 0,-19-1-71 0 0,116-4 923 0 0,-95-1-3252 0 0,-60 3 1366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1T13:24:54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12 536 0 0,'0'0'4944'0'0,"3"-1"-4883"0"0,12-3-9 0 0,0 2 1 0 0,1 0 0 0 0,-1 0 0 0 0,1 2-1 0 0,29 2 1 0 0,-5-1-16 0 0,98-1 135 0 0,461 5 491 0 0,423 13 215 0 0,201 7-156 0 0,-1102-22-661 0 0,86 6-434 0 0,-197-5 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2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2" descr="E:\Brand &amp; all that\Greatlearning Logo\Greatlearning Logo.jpg"/>
          <p:cNvPicPr preferRelativeResize="0"/>
          <p:nvPr/>
        </p:nvPicPr>
        <p:blipFill rotWithShape="1">
          <a:blip r:embed="rId7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4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4" descr="E:\Brand &amp; all that\Greatlearning Logo\Greatlearning Logo.jpg"/>
          <p:cNvPicPr preferRelativeResize="0"/>
          <p:nvPr/>
        </p:nvPicPr>
        <p:blipFill rotWithShape="1">
          <a:blip r:embed="rId4">
            <a:alphaModFix/>
          </a:blip>
          <a:srcRect l="19363" t="19598" r="17928" b="71114"/>
          <a:stretch/>
        </p:blipFill>
        <p:spPr>
          <a:xfrm>
            <a:off x="8197850" y="317500"/>
            <a:ext cx="3598863" cy="5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6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6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3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b="1" u="sng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Probability Examples</a:t>
            </a:r>
            <a:endParaRPr sz="3600" u="sng"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Given the value of predictor (variable x), the model estimates the probability that the new data point belongs to a given class “A”. Probability values can range between 0 and 1.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758" y="3325722"/>
            <a:ext cx="7102464" cy="233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Well, it is a performance measurement for machine learning classification problem where output can be two or more classes. It is a table with 4 different combinations of predicted and actual values.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1" descr="C:\Users\Stock_BGL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7993" y="3296919"/>
            <a:ext cx="3829458" cy="2685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</p:txBody>
      </p:sp>
      <p:graphicFrame>
        <p:nvGraphicFramePr>
          <p:cNvPr id="174" name="Google Shape;174;p12"/>
          <p:cNvGraphicFramePr/>
          <p:nvPr/>
        </p:nvGraphicFramePr>
        <p:xfrm>
          <a:off x="1796430" y="1435528"/>
          <a:ext cx="2467425" cy="3576320"/>
        </p:xfrm>
        <a:graphic>
          <a:graphicData uri="http://schemas.openxmlformats.org/drawingml/2006/table">
            <a:tbl>
              <a:tblPr>
                <a:noFill/>
                <a:tableStyleId>{D9F19002-90CB-48F3-8805-75A2038EB8F2}</a:tableStyleId>
              </a:tblPr>
              <a:tblGrid>
                <a:gridCol w="46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50"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1" u="none" strike="noStrike" cap="none"/>
                        <a:t>Predicted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strike="noStrike" cap="none"/>
                        <a:t>0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strike="noStrike" cap="none"/>
                        <a:t>1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1" u="none" strike="noStrike" cap="none"/>
                        <a:t>Observed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strike="noStrike" cap="none"/>
                        <a:t>0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u="none" strike="noStrike" cap="none"/>
                        <a:t>TN</a:t>
                      </a:r>
                      <a:endParaRPr/>
                    </a:p>
                  </a:txBody>
                  <a:tcPr marL="121925" marR="121925" marT="60950" marB="609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u="none" strike="noStrike" cap="none"/>
                        <a:t>FP</a:t>
                      </a:r>
                      <a:endParaRPr/>
                    </a:p>
                  </a:txBody>
                  <a:tcPr marL="121925" marR="121925" marT="60950" marB="609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strike="noStrike" cap="none"/>
                        <a:t>1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u="none" strike="noStrike" cap="none"/>
                        <a:t>FN</a:t>
                      </a:r>
                      <a:endParaRPr/>
                    </a:p>
                  </a:txBody>
                  <a:tcPr marL="121925" marR="121925" marT="60950" marB="609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u="none" strike="noStrike" cap="none"/>
                        <a:t>TP</a:t>
                      </a:r>
                      <a:endParaRPr/>
                    </a:p>
                  </a:txBody>
                  <a:tcPr marL="121925" marR="121925" marT="60950" marB="609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B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" name="Google Shape;175;p12"/>
          <p:cNvSpPr/>
          <p:nvPr/>
        </p:nvSpPr>
        <p:spPr>
          <a:xfrm>
            <a:off x="838200" y="4267634"/>
            <a:ext cx="4512000" cy="1154839"/>
          </a:xfrm>
          <a:prstGeom prst="upArrowCallout">
            <a:avLst>
              <a:gd name="adj1" fmla="val 64483"/>
              <a:gd name="adj2" fmla="val 46458"/>
              <a:gd name="adj3" fmla="val 17275"/>
              <a:gd name="adj4" fmla="val 7012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96000" rIns="144000" bIns="9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</a:t>
            </a:r>
            <a:r>
              <a:rPr lang="en-IN" sz="1733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will actually attrite </a:t>
            </a:r>
            <a:r>
              <a:rPr lang="en-IN" sz="17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predicted as </a:t>
            </a:r>
            <a:r>
              <a:rPr lang="en-IN" sz="1733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not attrite</a:t>
            </a:r>
            <a:endParaRPr/>
          </a:p>
        </p:txBody>
      </p:sp>
      <p:sp>
        <p:nvSpPr>
          <p:cNvPr id="176" name="Google Shape;176;p12"/>
          <p:cNvSpPr/>
          <p:nvPr/>
        </p:nvSpPr>
        <p:spPr>
          <a:xfrm>
            <a:off x="4412523" y="2184919"/>
            <a:ext cx="4512000" cy="1163853"/>
          </a:xfrm>
          <a:prstGeom prst="leftArrow">
            <a:avLst>
              <a:gd name="adj1" fmla="val 68773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96000" rIns="144000" bIns="9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33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who will actually not attrite but predicted as will attrite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</p:txBody>
      </p:sp>
      <p:graphicFrame>
        <p:nvGraphicFramePr>
          <p:cNvPr id="182" name="Google Shape;182;p13"/>
          <p:cNvGraphicFramePr/>
          <p:nvPr/>
        </p:nvGraphicFramePr>
        <p:xfrm>
          <a:off x="550744" y="1760660"/>
          <a:ext cx="2467400" cy="3576320"/>
        </p:xfrm>
        <a:graphic>
          <a:graphicData uri="http://schemas.openxmlformats.org/drawingml/2006/table">
            <a:tbl>
              <a:tblPr>
                <a:noFill/>
                <a:tableStyleId>{D9F19002-90CB-48F3-8805-75A2038EB8F2}</a:tableStyleId>
              </a:tblPr>
              <a:tblGrid>
                <a:gridCol w="46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50"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1" u="none" strike="noStrike" cap="none"/>
                        <a:t>Predicted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strike="noStrike" cap="none"/>
                        <a:t>0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strike="noStrike" cap="none"/>
                        <a:t>1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1" u="none" strike="noStrike" cap="none"/>
                        <a:t>Observed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strike="noStrike" cap="none"/>
                        <a:t>0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u="none" strike="noStrike" cap="none"/>
                        <a:t>TN</a:t>
                      </a:r>
                      <a:endParaRPr/>
                    </a:p>
                  </a:txBody>
                  <a:tcPr marL="121925" marR="121925" marT="60950" marB="609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u="none" strike="noStrike" cap="none"/>
                        <a:t>FP</a:t>
                      </a:r>
                      <a:endParaRPr/>
                    </a:p>
                  </a:txBody>
                  <a:tcPr marL="121925" marR="121925" marT="60950" marB="609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u="none" strike="noStrike" cap="none"/>
                        <a:t>1</a:t>
                      </a:r>
                      <a:endParaRPr/>
                    </a:p>
                  </a:txBody>
                  <a:tcPr marL="121925" marR="121925" marT="60950" marB="609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u="none" strike="noStrike" cap="none"/>
                        <a:t>FN</a:t>
                      </a:r>
                      <a:endParaRPr/>
                    </a:p>
                  </a:txBody>
                  <a:tcPr marL="121925" marR="121925" marT="60950" marB="609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u="none" strike="noStrike" cap="none"/>
                        <a:t>TP</a:t>
                      </a:r>
                      <a:endParaRPr/>
                    </a:p>
                  </a:txBody>
                  <a:tcPr marL="121925" marR="121925" marT="60950" marB="609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B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" name="Google Shape;183;p13"/>
          <p:cNvSpPr/>
          <p:nvPr/>
        </p:nvSpPr>
        <p:spPr>
          <a:xfrm>
            <a:off x="3618879" y="4948018"/>
            <a:ext cx="4255121" cy="81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7" y="65016"/>
                </a:moveTo>
                <a:lnTo>
                  <a:pt x="-13873" y="-91750"/>
                </a:lnTo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3606057" y="1688072"/>
            <a:ext cx="3419100" cy="81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89" y="52132"/>
                </a:moveTo>
                <a:lnTo>
                  <a:pt x="-12602" y="181380"/>
                </a:ln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1324759" y="2778712"/>
            <a:ext cx="1922963" cy="55868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1324758" y="3594633"/>
            <a:ext cx="1922964" cy="6196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185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4021736" y="3496823"/>
            <a:ext cx="4255121" cy="81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7" y="65016"/>
                </a:moveTo>
                <a:lnTo>
                  <a:pt x="-13873" y="-91750"/>
                </a:lnTo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 w="9525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65FA82-693E-432A-9F2F-2E3F4A3C6BD2}"/>
                  </a:ext>
                </a:extLst>
              </p14:cNvPr>
              <p14:cNvContentPartPr/>
              <p14:nvPr/>
            </p14:nvContentPartPr>
            <p14:xfrm>
              <a:off x="8667574" y="3746322"/>
              <a:ext cx="170280" cy="3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65FA82-693E-432A-9F2F-2E3F4A3C6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1574" y="3710322"/>
                <a:ext cx="241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0E68D5-C0C8-4959-B625-20598A01E8D4}"/>
                  </a:ext>
                </a:extLst>
              </p14:cNvPr>
              <p14:cNvContentPartPr/>
              <p14:nvPr/>
            </p14:nvContentPartPr>
            <p14:xfrm>
              <a:off x="8715094" y="3860802"/>
              <a:ext cx="165240" cy="1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0E68D5-C0C8-4959-B625-20598A01E8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9094" y="3825162"/>
                <a:ext cx="2368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7B260F-E137-4749-BABB-3A0C0344B2C0}"/>
                  </a:ext>
                </a:extLst>
              </p14:cNvPr>
              <p14:cNvContentPartPr/>
              <p14:nvPr/>
            </p14:nvContentPartPr>
            <p14:xfrm>
              <a:off x="9416734" y="3890322"/>
              <a:ext cx="1254960" cy="2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7B260F-E137-4749-BABB-3A0C0344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0734" y="3854682"/>
                <a:ext cx="1326600" cy="9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748146" y="55172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Why accuracy is not a good model performance measure?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77145" y="3916827"/>
            <a:ext cx="3837709" cy="2546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4"/>
          <p:cNvGrpSpPr/>
          <p:nvPr/>
        </p:nvGrpSpPr>
        <p:grpSpPr>
          <a:xfrm>
            <a:off x="310492" y="1910684"/>
            <a:ext cx="11647214" cy="1406268"/>
            <a:chOff x="5692" y="493046"/>
            <a:chExt cx="11647214" cy="1406268"/>
          </a:xfrm>
        </p:grpSpPr>
        <p:sp>
          <p:nvSpPr>
            <p:cNvPr id="195" name="Google Shape;195;p14"/>
            <p:cNvSpPr/>
            <p:nvPr/>
          </p:nvSpPr>
          <p:spPr>
            <a:xfrm>
              <a:off x="5692" y="493046"/>
              <a:ext cx="1764729" cy="14062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 txBox="1"/>
            <p:nvPr/>
          </p:nvSpPr>
          <p:spPr>
            <a:xfrm>
              <a:off x="46880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Total customers – 100</a:t>
              </a:r>
              <a:b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of customers who churn - 8</a:t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946895" y="977354"/>
              <a:ext cx="374122" cy="43765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 txBox="1"/>
            <p:nvPr/>
          </p:nvSpPr>
          <p:spPr>
            <a:xfrm>
              <a:off x="1946895" y="1064884"/>
              <a:ext cx="261885" cy="26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2476313" y="493046"/>
              <a:ext cx="1764729" cy="14062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 txBox="1"/>
            <p:nvPr/>
          </p:nvSpPr>
          <p:spPr>
            <a:xfrm>
              <a:off x="2517501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Churn rate – 8%</a:t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17516" y="977354"/>
              <a:ext cx="374122" cy="43765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4417516" y="1064884"/>
              <a:ext cx="261885" cy="26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946935" y="493046"/>
              <a:ext cx="1764729" cy="14062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 txBox="1"/>
            <p:nvPr/>
          </p:nvSpPr>
          <p:spPr>
            <a:xfrm>
              <a:off x="4988123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predicts that no one churns</a:t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888137" y="977354"/>
              <a:ext cx="374122" cy="43765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6888137" y="1064884"/>
              <a:ext cx="261885" cy="26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417556" y="493046"/>
              <a:ext cx="1764729" cy="14062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 txBox="1"/>
            <p:nvPr/>
          </p:nvSpPr>
          <p:spPr>
            <a:xfrm>
              <a:off x="7458744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Accuracy – 92%</a:t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9358758" y="977354"/>
              <a:ext cx="374122" cy="43765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 txBox="1"/>
            <p:nvPr/>
          </p:nvSpPr>
          <p:spPr>
            <a:xfrm>
              <a:off x="9358758" y="1064884"/>
              <a:ext cx="261885" cy="26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9888177" y="493046"/>
              <a:ext cx="1764729" cy="14062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BD80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9929365" y="534234"/>
              <a:ext cx="1682353" cy="1323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Misses out critical customers who churn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 single metric is not sufficient for the evaluation of classification models. We have seen that we need to use recall and precision together along with accuracy to evaluate our model.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Let us consider another metric that puts together the recall and precision metrics. We call it F1 Score.</a:t>
            </a:r>
            <a:endParaRPr/>
          </a:p>
          <a:p>
            <a:pPr marL="2540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600" b="1">
                <a:latin typeface="Times New Roman"/>
                <a:ea typeface="Times New Roman"/>
                <a:cs typeface="Times New Roman"/>
                <a:sym typeface="Times New Roman"/>
              </a:rPr>
              <a:t>F1 Score = 2(precision*recall)/precision + recall</a:t>
            </a:r>
            <a:endParaRPr/>
          </a:p>
          <a:p>
            <a:pPr marL="2540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-which is the harmonic mean of the two metrics.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F1 score can also be used to evaluate the model.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ROC and Gini Coefficient and Threshold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Roc is a curve which allows us to compare models.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plot between TPR(true positive rates) and FPR(false positive ratio).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area under the ROC curve (AUC) is a measure of the how good a model is.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u="sng">
                <a:latin typeface="Times New Roman"/>
                <a:ea typeface="Times New Roman"/>
                <a:cs typeface="Times New Roman"/>
                <a:sym typeface="Times New Roman"/>
              </a:rPr>
              <a:t>Gini Coefficient: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also used to measure the goodness of a fit.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the ratio of areas in a roc curve and is scaled version of the AUC.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GI = 2*AUC -1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Pros and Cons of logistic regression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Pros: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a model that gives probabilities.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can be easily scaled to multiple classes.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very quick to train and very fast at classifying unknown records.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Cons: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classifies constructs liner boundaries.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Assumes that the variables are independent.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Interpretation of coefficients is difficult.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54150" y="285751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Hands on exercise on Logistic Regression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- Topics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Introduction to Logistic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Logit function in Logistic Regression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Probability Examples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F1 Score, gini index and ROC curve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Pros and Cons of Logistic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 on Logistic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09600" y="59329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Introduction to Logistic Regression</a:t>
            </a:r>
            <a:b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u="sng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statistics, the logistic model is a statistical model that is usually taken to apply to a binary dependent variable.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regression analysis, logistic regression or logit regression is estimating the parameters of a logistic model.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Logistic Regression, the dependent variable is binary rather than continuous and it can also be applied to ordered categories (ordinal data).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The term “Odds”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Popular in horse races, sports, gambling, epidemiology, 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Instead of talking about the </a:t>
            </a:r>
            <a:r>
              <a:rPr lang="en-IN" i="1">
                <a:latin typeface="Times New Roman"/>
                <a:ea typeface="Times New Roman"/>
                <a:cs typeface="Times New Roman"/>
                <a:sym typeface="Times New Roman"/>
              </a:rPr>
              <a:t>probability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of winning or contacting a disease, people talk about the </a:t>
            </a:r>
            <a:r>
              <a:rPr lang="en-IN" i="1">
                <a:latin typeface="Times New Roman"/>
                <a:ea typeface="Times New Roman"/>
                <a:cs typeface="Times New Roman"/>
                <a:sym typeface="Times New Roman"/>
              </a:rPr>
              <a:t>odds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of winning or contacting a disease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How are these two different?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2278743" y="6273538"/>
            <a:ext cx="111034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content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Not part of the video but will be useful for getting an industry perspective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Logit function in Logistic Regression</a:t>
            </a:r>
            <a:endParaRPr u="sng"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logistic regression, the dependent variable is a logit, which is the natural log of the odds, that is,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5" descr="C:\Users\Stock_BGL\Desktop\lo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120" y="3196225"/>
            <a:ext cx="1656670" cy="918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 descr="C:\Users\Stock_BGL\Desktop\lo7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120" y="4465455"/>
            <a:ext cx="3887698" cy="121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2278743" y="6273538"/>
            <a:ext cx="111034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content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Not part of the video but will be useful for getting an industry perspective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>
                <a:latin typeface="Times New Roman"/>
                <a:ea typeface="Times New Roman"/>
                <a:cs typeface="Times New Roman"/>
                <a:sym typeface="Times New Roman"/>
              </a:rPr>
              <a:t>Odds vs Probability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 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2278743" y="6273538"/>
            <a:ext cx="111034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content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Not part of the video but will be useful for getting an industry perspective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609600" y="183533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So a logit is a log of odds and odds are a function of P, the probability of a 1. In logistic regression, we find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logit(P) = a + bX,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7" descr="C:\Users\Stock_BGL\Desktop\lo8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90" y="3925661"/>
            <a:ext cx="24003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609600" y="48245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36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 behind Logistic Regression</a:t>
            </a:r>
            <a:endParaRPr sz="3600" b="0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Math behind Logistic Regression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228600" y="1500547"/>
            <a:ext cx="1173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 likelihood or probability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Predicted value - &gt;0 and &lt;1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Use of sigmoid function to achieve this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768152" y="3273188"/>
            <a:ext cx="3495124" cy="7149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4828024" y="3157568"/>
            <a:ext cx="1957748" cy="423832"/>
          </a:xfrm>
          <a:prstGeom prst="wedgeRectCallout">
            <a:avLst>
              <a:gd name="adj1" fmla="val -92657"/>
              <a:gd name="adj2" fmla="val -26080"/>
            </a:avLst>
          </a:prstGeom>
          <a:blipFill rotWithShape="1">
            <a:blip r:embed="rId4">
              <a:alphaModFix/>
            </a:blip>
            <a:stretch>
              <a:fillRect b="-675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859864" y="4139732"/>
            <a:ext cx="2808141" cy="6890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685800" y="4887598"/>
            <a:ext cx="8001000" cy="6148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219" b="-98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948721" y="6035413"/>
            <a:ext cx="2482539" cy="5527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75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3668005" y="5674935"/>
            <a:ext cx="5421459" cy="959584"/>
          </a:xfrm>
          <a:prstGeom prst="leftArrow">
            <a:avLst>
              <a:gd name="adj1" fmla="val 85952"/>
              <a:gd name="adj2" fmla="val 50000"/>
            </a:avLst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Equation of logistic regression</a:t>
            </a:r>
            <a:endParaRPr/>
          </a:p>
        </p:txBody>
      </p:sp>
      <p:pic>
        <p:nvPicPr>
          <p:cNvPr id="150" name="Google Shape;150;p9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3439" t="83673" r="34821"/>
          <a:stretch/>
        </p:blipFill>
        <p:spPr>
          <a:xfrm>
            <a:off x="4464532" y="2093070"/>
            <a:ext cx="3241020" cy="7143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/>
          <p:nvPr/>
        </p:nvSpPr>
        <p:spPr>
          <a:xfrm>
            <a:off x="1981202" y="1599610"/>
            <a:ext cx="2016969" cy="1524590"/>
          </a:xfrm>
          <a:prstGeom prst="wedgeRectCallout">
            <a:avLst>
              <a:gd name="adj1" fmla="val 77381"/>
              <a:gd name="adj2" fmla="val 7692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- odds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I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odds ratio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I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logit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and is the link function for Logistic Regression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8010499" y="2049174"/>
            <a:ext cx="2477991" cy="651733"/>
          </a:xfrm>
          <a:prstGeom prst="wedgeRectCallout">
            <a:avLst>
              <a:gd name="adj1" fmla="val -69762"/>
              <a:gd name="adj2" fmla="val 29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intercept &amp; coefficient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1828801" y="4038602"/>
            <a:ext cx="3436061" cy="1142999"/>
          </a:xfrm>
          <a:prstGeom prst="wedgeRectCallout">
            <a:avLst>
              <a:gd name="adj1" fmla="val 64036"/>
              <a:gd name="adj2" fmla="val -10048"/>
            </a:avLst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Calibri"/>
              <a:buChar char=" 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link function follows a sigmoid function which limits its range of probabilities between 0 and 1.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9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781" t="5050" r="7811"/>
          <a:stretch/>
        </p:blipFill>
        <p:spPr>
          <a:xfrm>
            <a:off x="5771175" y="3169496"/>
            <a:ext cx="4301116" cy="310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770</Words>
  <Application>Microsoft Office PowerPoint</Application>
  <PresentationFormat>Widescreen</PresentationFormat>
  <Paragraphs>115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Corbel</vt:lpstr>
      <vt:lpstr>Calibri</vt:lpstr>
      <vt:lpstr>Arial</vt:lpstr>
      <vt:lpstr>Candara</vt:lpstr>
      <vt:lpstr>Times New Roman</vt:lpstr>
      <vt:lpstr>Office Theme</vt:lpstr>
      <vt:lpstr>1_Office Theme</vt:lpstr>
      <vt:lpstr>5_Office Theme</vt:lpstr>
      <vt:lpstr>Logistic Regression</vt:lpstr>
      <vt:lpstr>Logistic Regression - Topics</vt:lpstr>
      <vt:lpstr>Introduction to Logistic Regression </vt:lpstr>
      <vt:lpstr>The term “Odds”</vt:lpstr>
      <vt:lpstr>Logit function in Logistic Regression</vt:lpstr>
      <vt:lpstr>Odds vs Probability</vt:lpstr>
      <vt:lpstr>PowerPoint Presentation</vt:lpstr>
      <vt:lpstr>Math behind Logistic Regression</vt:lpstr>
      <vt:lpstr>Equation of logistic regression</vt:lpstr>
      <vt:lpstr>Probability Examples</vt:lpstr>
      <vt:lpstr>Confusion Matrix</vt:lpstr>
      <vt:lpstr>Confusion matrix</vt:lpstr>
      <vt:lpstr>Confusion Matrix</vt:lpstr>
      <vt:lpstr>Why accuracy is not a good model performance measure?</vt:lpstr>
      <vt:lpstr>F1 Score</vt:lpstr>
      <vt:lpstr>ROC and Gini Coefficient and Threshold</vt:lpstr>
      <vt:lpstr>Pros and Cons of logistic regression</vt:lpstr>
      <vt:lpstr>Hands on exercise on Logistic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Aniket Chhabra</cp:lastModifiedBy>
  <cp:revision>2</cp:revision>
  <dcterms:modified xsi:type="dcterms:W3CDTF">2021-08-21T15:32:06Z</dcterms:modified>
</cp:coreProperties>
</file>