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embeddedFontLst>
    <p:embeddedFont>
      <p:font typeface="Architects Daughter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5S6MzjLUB4AE2IJ6Ith7fe5Qu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6C41A-8124-40CC-A485-FEC1A1E0CBC2}" v="4" dt="2021-11-20T11:33:32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Chhabra" userId="598e0514-bef3-4e71-b6aa-f2edd6441cff" providerId="ADAL" clId="{0E46C41A-8124-40CC-A485-FEC1A1E0CBC2}"/>
    <pc:docChg chg="modSld">
      <pc:chgData name="Aniket Chhabra" userId="598e0514-bef3-4e71-b6aa-f2edd6441cff" providerId="ADAL" clId="{0E46C41A-8124-40CC-A485-FEC1A1E0CBC2}" dt="2021-11-20T11:33:32.924" v="7"/>
      <pc:docMkLst>
        <pc:docMk/>
      </pc:docMkLst>
      <pc:sldChg chg="addSp delSp mod">
        <pc:chgData name="Aniket Chhabra" userId="598e0514-bef3-4e71-b6aa-f2edd6441cff" providerId="ADAL" clId="{0E46C41A-8124-40CC-A485-FEC1A1E0CBC2}" dt="2021-11-20T11:33:32.924" v="7"/>
        <pc:sldMkLst>
          <pc:docMk/>
          <pc:sldMk cId="0" sldId="256"/>
        </pc:sldMkLst>
        <pc:inkChg chg="add del">
          <ac:chgData name="Aniket Chhabra" userId="598e0514-bef3-4e71-b6aa-f2edd6441cff" providerId="ADAL" clId="{0E46C41A-8124-40CC-A485-FEC1A1E0CBC2}" dt="2021-11-20T11:33:32.924" v="7"/>
          <ac:inkMkLst>
            <pc:docMk/>
            <pc:sldMk cId="0" sldId="256"/>
            <ac:inkMk id="2" creationId="{662D9F21-0465-42F3-8E4B-F0E40F12266B}"/>
          </ac:inkMkLst>
        </pc:inkChg>
        <pc:inkChg chg="add del">
          <ac:chgData name="Aniket Chhabra" userId="598e0514-bef3-4e71-b6aa-f2edd6441cff" providerId="ADAL" clId="{0E46C41A-8124-40CC-A485-FEC1A1E0CBC2}" dt="2021-11-20T11:33:31.729" v="6"/>
          <ac:inkMkLst>
            <pc:docMk/>
            <pc:sldMk cId="0" sldId="256"/>
            <ac:inkMk id="3" creationId="{4AFDC91A-5F04-4887-B2F8-E38DCF5622BA}"/>
          </ac:inkMkLst>
        </pc:inkChg>
        <pc:inkChg chg="add del">
          <ac:chgData name="Aniket Chhabra" userId="598e0514-bef3-4e71-b6aa-f2edd6441cff" providerId="ADAL" clId="{0E46C41A-8124-40CC-A485-FEC1A1E0CBC2}" dt="2021-11-20T11:33:31.728" v="5"/>
          <ac:inkMkLst>
            <pc:docMk/>
            <pc:sldMk cId="0" sldId="256"/>
            <ac:inkMk id="4" creationId="{1D60230A-D60A-437E-B372-B5A6BB9EC4CD}"/>
          </ac:inkMkLst>
        </pc:inkChg>
        <pc:inkChg chg="add del">
          <ac:chgData name="Aniket Chhabra" userId="598e0514-bef3-4e71-b6aa-f2edd6441cff" providerId="ADAL" clId="{0E46C41A-8124-40CC-A485-FEC1A1E0CBC2}" dt="2021-11-20T11:33:31.727" v="4"/>
          <ac:inkMkLst>
            <pc:docMk/>
            <pc:sldMk cId="0" sldId="256"/>
            <ac:inkMk id="5" creationId="{46AAC39E-C6C6-471C-B6D2-69511B2D18A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95513" y="185738"/>
            <a:ext cx="2790423" cy="5681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GridSearchCV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model_selection.RandomizedSearchCV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314992" y="444138"/>
            <a:ext cx="9435737" cy="394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FMT</a:t>
            </a:r>
            <a:br>
              <a:rPr lang="en-US"/>
            </a:br>
            <a:r>
              <a:rPr lang="en-US" sz="4400"/>
              <a:t>Model Performance Measures, ML Pipeline and Hyperparameter Tuning (Week 2)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Hyper-parameter tuning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As opposed to parameters (like the ones in linear regression slope and constant term) which change based on the data for a given parametric model, hyper-parameters are preset values even before a non-parametric model gets trained on the data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Parameters change during the training process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Hyper-parameters are preset and do not change while training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process of setting the right hyper-parameters to get max performance out of a given model, is called </a:t>
            </a:r>
            <a:r>
              <a:rPr lang="en-US" u="sng"/>
              <a:t>Hyper-parameter Tuning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Grid Search and Random Search</a:t>
            </a:r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Both are the two most common methods of choosing the right hyper-parameters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In Grid search, each and every combination of hyper-parameters tested before selecting the ‘best’ combination of hyper-parameters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In Random search, only a subset of combinations can be tested before selecting the ‘best’ combination of hyper-parameters 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We use Random Search when the parameter grid is fairly large and we want to save on processing time 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GridSearchCV</a:t>
            </a:r>
            <a:r>
              <a:rPr lang="en-US" sz="2590"/>
              <a:t> and </a:t>
            </a:r>
            <a:r>
              <a:rPr lang="en-US" sz="2590" u="sng">
                <a:solidFill>
                  <a:schemeClr val="hlink"/>
                </a:solidFill>
                <a:hlinkClick r:id="rId4"/>
              </a:rPr>
              <a:t>RandomizdSearchCV</a:t>
            </a:r>
            <a:r>
              <a:rPr lang="en-US" sz="2590"/>
              <a:t> are included in the sklearn library to perform the same over a parameter grid, that is passed as an argument to the functions along with the estimator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59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1008017" y="23376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Case study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1953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80"/>
          </a:p>
        </p:txBody>
      </p:sp>
    </p:spTree>
    <p:extLst>
      <p:ext uri="{BB962C8B-B14F-4D97-AF65-F5344CB8AC3E}">
        <p14:creationId xmlns:p14="http://schemas.microsoft.com/office/powerpoint/2010/main" val="331286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772886" y="25074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chitects Daughter"/>
                <a:ea typeface="Architects Daughter"/>
                <a:cs typeface="Architects Daughter"/>
                <a:sym typeface="Architects Daughter"/>
              </a:rPr>
              <a:t>Q and A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4" descr="https://lh4.googleusercontent.com/gHNxyGBncdk6CbQogfEcX9M7bWziqt4NxjarC5tjJDkUS89b6lajYgw77pm6wR1G805ZgzHUUAh552ov1IVTi22KZexJrqbnBS_8j6uireZImorurkTpQ2s4LRnlMnklomVQucw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Topics covered 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Performance measures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ROC-AUC	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Concept of Pipeline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Building a Pipeline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Performance on train vs test data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Hyperparameter tuning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Grid Search and Random Search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Hands-on Exercises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Session Agenda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Quick recap of classification metrics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Use of AUC and ROC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Use of a pipeline object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Train, Validation and Test sets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Hyperparameter tuning – GridSearchCV and RandomSearchCV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Case Study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Classification Metrics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Classification metrics</a:t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171" y="1690688"/>
            <a:ext cx="4077629" cy="4090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838200" y="1690688"/>
            <a:ext cx="5758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given Confusion matrix, what is the F1 score?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2978331" y="3618411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65.4%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ROC and AUC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ROC (Receiver Operating Characteristics) is a probability curve with True positive rate in the vertical axis and False positive rate on the horizontal axis for different threshold values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AUC is the area under the ROC curve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Need for a Pipeline</a:t>
            </a: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187234" y="1611673"/>
            <a:ext cx="12004766" cy="43922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Streamlines the process of transforming data, training an estimator and using it for prediction</a:t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838200" y="3553097"/>
            <a:ext cx="1332411" cy="57476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2412275" y="3559945"/>
            <a:ext cx="2133599" cy="57476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Pre-process(1)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4813665" y="3553097"/>
            <a:ext cx="2133599" cy="57476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Pre-process(2)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7698379" y="3553097"/>
            <a:ext cx="2133599" cy="57476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7"/>
          <p:cNvCxnSpPr>
            <a:stCxn id="124" idx="3"/>
            <a:endCxn id="125" idx="1"/>
          </p:cNvCxnSpPr>
          <p:nvPr/>
        </p:nvCxnSpPr>
        <p:spPr>
          <a:xfrm>
            <a:off x="2170611" y="3840480"/>
            <a:ext cx="241800" cy="6900"/>
          </a:xfrm>
          <a:prstGeom prst="straightConnector1">
            <a:avLst/>
          </a:prstGeom>
          <a:noFill/>
          <a:ln w="57150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Google Shape;129;p7"/>
          <p:cNvCxnSpPr/>
          <p:nvPr/>
        </p:nvCxnSpPr>
        <p:spPr>
          <a:xfrm>
            <a:off x="4545874" y="3847328"/>
            <a:ext cx="335281" cy="0"/>
          </a:xfrm>
          <a:prstGeom prst="straightConnector1">
            <a:avLst/>
          </a:prstGeom>
          <a:noFill/>
          <a:ln w="57150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130;p7"/>
          <p:cNvCxnSpPr/>
          <p:nvPr/>
        </p:nvCxnSpPr>
        <p:spPr>
          <a:xfrm>
            <a:off x="7445829" y="3840480"/>
            <a:ext cx="252550" cy="0"/>
          </a:xfrm>
          <a:prstGeom prst="straightConnector1">
            <a:avLst/>
          </a:prstGeom>
          <a:noFill/>
          <a:ln w="57150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7"/>
          <p:cNvSpPr/>
          <p:nvPr/>
        </p:nvSpPr>
        <p:spPr>
          <a:xfrm>
            <a:off x="2410097" y="3161210"/>
            <a:ext cx="7461069" cy="1293223"/>
          </a:xfrm>
          <a:prstGeom prst="roundRect">
            <a:avLst>
              <a:gd name="adj" fmla="val 50000"/>
            </a:avLst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7"/>
          <p:cNvCxnSpPr>
            <a:endCxn id="133" idx="1"/>
          </p:cNvCxnSpPr>
          <p:nvPr/>
        </p:nvCxnSpPr>
        <p:spPr>
          <a:xfrm rot="10800000" flipH="1">
            <a:off x="9871246" y="3847012"/>
            <a:ext cx="345000" cy="300"/>
          </a:xfrm>
          <a:prstGeom prst="straightConnector1">
            <a:avLst/>
          </a:prstGeom>
          <a:noFill/>
          <a:ln w="57150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" name="Google Shape;133;p7"/>
          <p:cNvSpPr/>
          <p:nvPr/>
        </p:nvSpPr>
        <p:spPr>
          <a:xfrm>
            <a:off x="10216246" y="3566160"/>
            <a:ext cx="1735181" cy="56170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7"/>
          <p:cNvCxnSpPr/>
          <p:nvPr/>
        </p:nvCxnSpPr>
        <p:spPr>
          <a:xfrm>
            <a:off x="6947264" y="3840480"/>
            <a:ext cx="498565" cy="0"/>
          </a:xfrm>
          <a:prstGeom prst="straightConnector1">
            <a:avLst/>
          </a:prstGeom>
          <a:noFill/>
          <a:ln w="44450" cap="flat" cmpd="sng">
            <a:solidFill>
              <a:srgbClr val="5597D3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Train, Validation and Test sets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It is a general practice to split our data into three sets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train set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data that we use to train the model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validation set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data that we use to ‘validate’ a model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Any hyper-parameter tuning that is done, is based on the performance of the model on the validation set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test set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data that is used to simulate real unseen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Always tune the model based on the performance on the validation set, once the model is trained on the Train set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Never fine-tune a model based on its performance on the test set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Test set is meant to aid in assessing a model’s performance in production before the model hits production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486</Words>
  <Application>Microsoft Office PowerPoint</Application>
  <PresentationFormat>Widescreen</PresentationFormat>
  <Paragraphs>58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Architects Daughter</vt:lpstr>
      <vt:lpstr>Arial</vt:lpstr>
      <vt:lpstr>Office Theme</vt:lpstr>
      <vt:lpstr>FMT Model Performance Measures, ML Pipeline and Hyperparameter Tuning (Week 2)</vt:lpstr>
      <vt:lpstr>Topics covered </vt:lpstr>
      <vt:lpstr>Session Agenda</vt:lpstr>
      <vt:lpstr>Classification Metrics</vt:lpstr>
      <vt:lpstr>Classification metrics</vt:lpstr>
      <vt:lpstr>ROC and AUC</vt:lpstr>
      <vt:lpstr>Need for a Pipeline</vt:lpstr>
      <vt:lpstr>Train, Validation and Test sets</vt:lpstr>
      <vt:lpstr>PowerPoint Presentation</vt:lpstr>
      <vt:lpstr>Hyper-parameter tuning</vt:lpstr>
      <vt:lpstr>Grid Search and Random Search</vt:lpstr>
      <vt:lpstr>Case study</vt:lpstr>
      <vt:lpstr>PowerPoint Presentation</vt:lpstr>
      <vt:lpstr>Q and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FMT Model Performance Measures, ML Pipeline and Hyperparameter Tuning (Week 2)</dc:title>
  <dc:creator>Prithviraj Decca</dc:creator>
  <cp:lastModifiedBy>Aniket Chhabra</cp:lastModifiedBy>
  <cp:revision>1</cp:revision>
  <dcterms:created xsi:type="dcterms:W3CDTF">2019-09-11T17:39:18Z</dcterms:created>
  <dcterms:modified xsi:type="dcterms:W3CDTF">2021-11-20T11:33:39Z</dcterms:modified>
</cp:coreProperties>
</file>