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86" r:id="rId4"/>
    <p:sldId id="303" r:id="rId5"/>
    <p:sldId id="322" r:id="rId6"/>
    <p:sldId id="287" r:id="rId7"/>
    <p:sldId id="332" r:id="rId8"/>
    <p:sldId id="323" r:id="rId9"/>
    <p:sldId id="324" r:id="rId10"/>
    <p:sldId id="326" r:id="rId11"/>
    <p:sldId id="327" r:id="rId12"/>
    <p:sldId id="328" r:id="rId13"/>
    <p:sldId id="329" r:id="rId14"/>
    <p:sldId id="325" r:id="rId15"/>
    <p:sldId id="330" r:id="rId16"/>
    <p:sldId id="304" r:id="rId17"/>
    <p:sldId id="290" r:id="rId18"/>
  </p:sldIdLst>
  <p:sldSz cx="9601200" cy="7315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11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237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35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47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5592" algn="l" defTabSz="914237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2711" algn="l" defTabSz="914237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199829" algn="l" defTabSz="914237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6948" algn="l" defTabSz="914237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2FDE3"/>
    <a:srgbClr val="993300"/>
    <a:srgbClr val="C7D28A"/>
    <a:srgbClr val="E8EDE8"/>
    <a:srgbClr val="FFFF00"/>
    <a:srgbClr val="003300"/>
    <a:srgbClr val="DDDDDD"/>
    <a:srgbClr val="CFEAF5"/>
    <a:srgbClr val="8BA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2" autoAdjust="0"/>
    <p:restoredTop sz="84820" autoAdjust="0"/>
  </p:normalViewPr>
  <p:slideViewPr>
    <p:cSldViewPr snapToGrid="0">
      <p:cViewPr varScale="1">
        <p:scale>
          <a:sx n="71" d="100"/>
          <a:sy n="71" d="100"/>
        </p:scale>
        <p:origin x="2232" y="78"/>
      </p:cViewPr>
      <p:guideLst>
        <p:guide orient="horz" pos="2304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13BEB9E-BD63-4A97-9EEE-223B29691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5400" y="720725"/>
            <a:ext cx="47244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ED0EC1D-3DD7-4261-A7C0-CF1877EE9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23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4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592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1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9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8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0EC1D-3DD7-4261-A7C0-CF1877EE9E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Latent dimension</a:t>
            </a:r>
            <a:r>
              <a:rPr lang="en-US" baseline="0" dirty="0"/>
              <a:t> should have less number of neurons </a:t>
            </a:r>
            <a:r>
              <a:rPr lang="en-US" baseline="0" dirty="0" err="1"/>
              <a:t>comapred</a:t>
            </a:r>
            <a:r>
              <a:rPr lang="en-US" baseline="0" dirty="0"/>
              <a:t> to the input space.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Output</a:t>
            </a:r>
            <a:r>
              <a:rPr lang="en-US" baseline="0" dirty="0"/>
              <a:t> layer and the input layer have the same dimensions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it’s a </a:t>
            </a:r>
            <a:r>
              <a:rPr lang="en-US" baseline="0" dirty="0" err="1"/>
              <a:t>lossy</a:t>
            </a:r>
            <a:r>
              <a:rPr lang="en-US" baseline="0" dirty="0"/>
              <a:t> compression, you can see the difference in sharpness and brightness of the original and reconstructed image.</a:t>
            </a:r>
          </a:p>
          <a:p>
            <a:pPr marL="228600" indent="-228600">
              <a:buAutoNum type="arabicPeriod"/>
            </a:pPr>
            <a:r>
              <a:rPr lang="en-US" baseline="0" dirty="0"/>
              <a:t>This difference is sometimes called the reconstruction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0EC1D-3DD7-4261-A7C0-CF1877EE9E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Sigma adds the </a:t>
            </a:r>
            <a:r>
              <a:rPr lang="en-US" b="1" dirty="0"/>
              <a:t>non</a:t>
            </a:r>
            <a:r>
              <a:rPr lang="en-US" b="1" baseline="0" dirty="0"/>
              <a:t>-linearity</a:t>
            </a:r>
            <a:r>
              <a:rPr lang="en-US" baseline="0" dirty="0"/>
              <a:t> to the function. Here sigma is the </a:t>
            </a:r>
            <a:r>
              <a:rPr lang="en-US" b="1" baseline="0" dirty="0"/>
              <a:t>activation function</a:t>
            </a:r>
            <a:r>
              <a:rPr lang="en-US" baseline="0" dirty="0"/>
              <a:t>. </a:t>
            </a:r>
          </a:p>
          <a:p>
            <a:r>
              <a:rPr lang="en-US" dirty="0"/>
              <a:t>2. X and x-hat are in the same dimensional space.</a:t>
            </a:r>
          </a:p>
          <a:p>
            <a:r>
              <a:rPr lang="en-US" dirty="0"/>
              <a:t>3. Sigmoid function : 1/(1-e</a:t>
            </a:r>
            <a:r>
              <a:rPr lang="en-US" baseline="30000" dirty="0"/>
              <a:t>-x</a:t>
            </a:r>
            <a:r>
              <a:rPr lang="en-US" dirty="0"/>
              <a:t>)</a:t>
            </a:r>
          </a:p>
          <a:p>
            <a:r>
              <a:rPr lang="en-US" dirty="0"/>
              <a:t>4. Alternatively</a:t>
            </a:r>
            <a:r>
              <a:rPr lang="en-US" baseline="0" dirty="0"/>
              <a:t> we can use : </a:t>
            </a:r>
            <a:r>
              <a:rPr lang="en-US" baseline="0" dirty="0" err="1"/>
              <a:t>tanh</a:t>
            </a:r>
            <a:r>
              <a:rPr lang="en-US" baseline="0" dirty="0"/>
              <a:t>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0EC1D-3DD7-4261-A7C0-CF1877EE9E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cross-entropy also</a:t>
            </a:r>
            <a:r>
              <a:rPr lang="en-US" baseline="0" dirty="0"/>
              <a:t> called</a:t>
            </a:r>
            <a:r>
              <a:rPr lang="en-US" dirty="0"/>
              <a:t> </a:t>
            </a:r>
            <a:r>
              <a:rPr lang="en-US" b="1" dirty="0"/>
              <a:t>Bernoulli</a:t>
            </a:r>
            <a:r>
              <a:rPr lang="en-US" dirty="0"/>
              <a:t> </a:t>
            </a:r>
            <a:r>
              <a:rPr lang="en-US" b="1" dirty="0"/>
              <a:t>Cross-entropy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0EC1D-3DD7-4261-A7C0-CF1877EE9E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6981828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7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37" tIns="48319" rIns="96637" bIns="48319" anchor="b"/>
          <a:lstStyle/>
          <a:p>
            <a:pPr defTabSz="966615">
              <a:spcAft>
                <a:spcPct val="30000"/>
              </a:spcAft>
              <a:defRPr/>
            </a:pPr>
            <a:fld id="{CCDEAA99-763F-45C8-B7D5-D1E35A6E9EC1}" type="slidenum">
              <a:rPr lang="en-US" sz="1000">
                <a:solidFill>
                  <a:schemeClr val="bg2"/>
                </a:solidFill>
                <a:latin typeface="Arial" pitchFamily="34" charset="0"/>
              </a:rPr>
              <a:pPr defTabSz="966615">
                <a:spcAft>
                  <a:spcPct val="30000"/>
                </a:spcAft>
                <a:defRPr/>
              </a:pPr>
              <a:t>‹#›</a:t>
            </a:fld>
            <a:endParaRPr lang="en-US" sz="10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hf sldNum="0" hdr="0" dt="0"/>
  <p:txStyles>
    <p:titleStyle>
      <a:lvl1pPr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7119"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4237"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1355"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8474" algn="l" defTabSz="96661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525" indent="-282525" algn="l" defTabSz="966615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503" indent="-220623" algn="l" defTabSz="966615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30104" indent="-207925" algn="l" defTabSz="966615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77705" indent="-182529" algn="l" defTabSz="966615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2608" indent="-160309" algn="l" defTabSz="966615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9726" indent="-160309" algn="l" defTabSz="96661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6844" indent="-160309" algn="l" defTabSz="96661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3963" indent="-160309" algn="l" defTabSz="96661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41081" indent="-160309" algn="l" defTabSz="96661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7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5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4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2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1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9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8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382589" y="7004052"/>
            <a:ext cx="0" cy="3317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73027" y="6732588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37" tIns="48319" rIns="96637" bIns="48319" anchor="b"/>
          <a:lstStyle/>
          <a:p>
            <a:pPr defTabSz="966615">
              <a:defRPr/>
            </a:pPr>
            <a:fld id="{F799CC92-1DD2-4DED-B813-975E00648BE0}" type="slidenum">
              <a:rPr lang="en-US" sz="1000">
                <a:solidFill>
                  <a:schemeClr val="bg2"/>
                </a:solidFill>
                <a:latin typeface="Arial" pitchFamily="34" charset="0"/>
              </a:rPr>
              <a:pPr defTabSz="966615">
                <a:defRPr/>
              </a:pPr>
              <a:t>‹#›</a:t>
            </a:fld>
            <a:endParaRPr lang="en-US" sz="10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6661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61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2pPr>
      <a:lvl3pPr algn="l" defTabSz="96661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3pPr>
      <a:lvl4pPr algn="l" defTabSz="96661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4pPr>
      <a:lvl5pPr algn="l" defTabSz="96661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5pPr>
      <a:lvl6pPr marL="457119" algn="l" defTabSz="966615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6pPr>
      <a:lvl7pPr marL="914237" algn="l" defTabSz="966615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7pPr>
      <a:lvl8pPr marL="1371355" algn="l" defTabSz="966615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8pPr>
      <a:lvl9pPr marL="1828474" algn="l" defTabSz="966615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9pPr>
    </p:titleStyle>
    <p:bodyStyle>
      <a:lvl1pPr marL="342839" indent="-342839" algn="l" defTabSz="966615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784085" indent="-299984" algn="l" defTabSz="966615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2pPr>
      <a:lvl3pPr marL="1207872" indent="-241258" algn="l" defTabSz="966615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3pPr>
      <a:lvl4pPr marL="1690387" indent="-239671" algn="l" defTabSz="966615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4pPr>
      <a:lvl5pPr marL="2174487" indent="-241258" algn="l" defTabSz="966615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5pPr>
      <a:lvl6pPr marL="2631606" indent="-241258" algn="l" defTabSz="966615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6pPr>
      <a:lvl7pPr marL="3088724" indent="-241258" algn="l" defTabSz="966615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7pPr>
      <a:lvl8pPr marL="3545843" indent="-241258" algn="l" defTabSz="966615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8pPr>
      <a:lvl9pPr marL="4002961" indent="-241258" algn="l" defTabSz="966615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7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5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4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2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1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9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8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3"/>
          <p:cNvSpPr>
            <a:spLocks noGrp="1"/>
          </p:cNvSpPr>
          <p:nvPr>
            <p:ph type="ctrTitle" idx="4294967295"/>
          </p:nvPr>
        </p:nvSpPr>
        <p:spPr>
          <a:xfrm>
            <a:off x="620712" y="1439865"/>
            <a:ext cx="8509001" cy="5619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8194" name="Subtitle 4"/>
          <p:cNvSpPr>
            <a:spLocks noGrp="1"/>
          </p:cNvSpPr>
          <p:nvPr>
            <p:ph type="subTitle" idx="4294967295"/>
          </p:nvPr>
        </p:nvSpPr>
        <p:spPr>
          <a:xfrm>
            <a:off x="620713" y="2074863"/>
            <a:ext cx="8578850" cy="66696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latin typeface="Cambria" panose="02040503050406030204" pitchFamily="18" charset="0"/>
              </a:rPr>
              <a:t>Auto-encoders</a:t>
            </a:r>
          </a:p>
        </p:txBody>
      </p:sp>
      <p:sp>
        <p:nvSpPr>
          <p:cNvPr id="819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20713" y="4810125"/>
            <a:ext cx="3452812" cy="75417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May, 2018</a:t>
            </a:r>
          </a:p>
          <a:p>
            <a:pPr eaLnBrk="1" hangingPunct="1"/>
            <a:r>
              <a:rPr lang="en-US" dirty="0"/>
              <a:t>Anshuman Pradhan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01" y="1528156"/>
            <a:ext cx="452891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Used as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generative model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to create variations of the input.</a:t>
            </a:r>
          </a:p>
          <a:p>
            <a:pPr marL="285750" indent="-285750" algn="l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learns a latent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variable model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for its input data.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Instead of learning an arbitrary function, it learns the parameters of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probability distribution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modeling your data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If you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sample points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from this distribution, you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can generate new input data samples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 Thus making VAE a "generative model".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21893" y="1463510"/>
            <a:ext cx="3217333" cy="541866"/>
            <a:chOff x="688622" y="3984979"/>
            <a:chExt cx="3217333" cy="541866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63214" y="4357292"/>
            <a:ext cx="1942406" cy="541866"/>
            <a:chOff x="841023" y="4848579"/>
            <a:chExt cx="1942406" cy="54186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841023" y="4848579"/>
              <a:ext cx="1942406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 rot="16200000">
            <a:off x="7028775" y="2102730"/>
            <a:ext cx="276571" cy="10443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>
            <a:off x="7022335" y="6075629"/>
            <a:ext cx="334610" cy="8184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70327" y="1538488"/>
                <a:ext cx="304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27" y="1538488"/>
                <a:ext cx="30479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2000" t="-6061" r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770615" y="4081361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 Vector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577435" y="6282299"/>
            <a:ext cx="3217333" cy="541866"/>
            <a:chOff x="688622" y="3984979"/>
            <a:chExt cx="3217333" cy="541866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20066" y="6399343"/>
                <a:ext cx="4026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66" y="6399343"/>
                <a:ext cx="40267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6266058" y="5170312"/>
            <a:ext cx="1873267" cy="792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Encoder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248768" y="2293232"/>
            <a:ext cx="1873267" cy="792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Decoder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091301" y="4361061"/>
            <a:ext cx="1942406" cy="541866"/>
            <a:chOff x="841023" y="4848579"/>
            <a:chExt cx="1942406" cy="541866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841023" y="4848579"/>
              <a:ext cx="1942406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150639" y="4049515"/>
            <a:ext cx="1501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Std. Dev Vector</a:t>
            </a:r>
          </a:p>
        </p:txBody>
      </p:sp>
      <p:sp>
        <p:nvSpPr>
          <p:cNvPr id="50" name="Right Arrow 49"/>
          <p:cNvSpPr/>
          <p:nvPr/>
        </p:nvSpPr>
        <p:spPr bwMode="auto">
          <a:xfrm rot="12881117">
            <a:off x="6887506" y="4985586"/>
            <a:ext cx="304360" cy="1134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 rot="19098723">
            <a:off x="7181674" y="4982809"/>
            <a:ext cx="293808" cy="11045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60545" y="3343110"/>
            <a:ext cx="2540029" cy="541866"/>
            <a:chOff x="699911" y="3984979"/>
            <a:chExt cx="2540029" cy="541866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99911" y="3984979"/>
              <a:ext cx="2540029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4" name="Right Arrow 63"/>
          <p:cNvSpPr/>
          <p:nvPr/>
        </p:nvSpPr>
        <p:spPr bwMode="auto">
          <a:xfrm rot="19425441">
            <a:off x="6178622" y="4090121"/>
            <a:ext cx="465945" cy="1433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 rot="13238541">
            <a:off x="7675821" y="4048813"/>
            <a:ext cx="465945" cy="1433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ight Arrow 65"/>
          <p:cNvSpPr/>
          <p:nvPr/>
        </p:nvSpPr>
        <p:spPr bwMode="auto">
          <a:xfrm rot="16200000">
            <a:off x="7034403" y="3145732"/>
            <a:ext cx="276571" cy="10443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9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: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01" y="1528156"/>
            <a:ext cx="452891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First, an encoder network turns the input samples x into two parameters in a latent space, which we will note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z_mean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z_log_sigma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Then, we randomly sample similar points z from the latent normal distribution that is assumed to generate the data, via z =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z_mean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+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exp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z_log_sigma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 * epsilon, where epsilon is a random normal tensor.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Finally, a decoder network maps these latent space points back to the original input data.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21893" y="1463510"/>
            <a:ext cx="3217333" cy="541866"/>
            <a:chOff x="688622" y="3984979"/>
            <a:chExt cx="3217333" cy="541866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63214" y="4357292"/>
            <a:ext cx="1942406" cy="541866"/>
            <a:chOff x="841023" y="4848579"/>
            <a:chExt cx="1942406" cy="54186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841023" y="4848579"/>
              <a:ext cx="1942406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 rot="16200000">
            <a:off x="7028775" y="2102730"/>
            <a:ext cx="276571" cy="10443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>
            <a:off x="7022335" y="6075629"/>
            <a:ext cx="334610" cy="8184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70327" y="1538488"/>
                <a:ext cx="304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27" y="1538488"/>
                <a:ext cx="30479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2000" t="-6061" r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770615" y="4081361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 Vector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577435" y="6282299"/>
            <a:ext cx="3217333" cy="541866"/>
            <a:chOff x="688622" y="3984979"/>
            <a:chExt cx="3217333" cy="541866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20066" y="6399343"/>
                <a:ext cx="4026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66" y="6399343"/>
                <a:ext cx="40267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6266058" y="5170312"/>
            <a:ext cx="1873267" cy="792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Encoder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248768" y="2293232"/>
            <a:ext cx="1873267" cy="792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Decoder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091301" y="4361061"/>
            <a:ext cx="1942406" cy="541866"/>
            <a:chOff x="841023" y="4848579"/>
            <a:chExt cx="1942406" cy="541866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841023" y="4848579"/>
              <a:ext cx="1942406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150639" y="4049515"/>
            <a:ext cx="1501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Std. Dev Vector</a:t>
            </a:r>
          </a:p>
        </p:txBody>
      </p:sp>
      <p:sp>
        <p:nvSpPr>
          <p:cNvPr id="50" name="Right Arrow 49"/>
          <p:cNvSpPr/>
          <p:nvPr/>
        </p:nvSpPr>
        <p:spPr bwMode="auto">
          <a:xfrm rot="12881117">
            <a:off x="6887506" y="4985586"/>
            <a:ext cx="304360" cy="1134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 rot="19098723">
            <a:off x="7181674" y="4982809"/>
            <a:ext cx="293808" cy="11045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60545" y="3343110"/>
            <a:ext cx="2540029" cy="541866"/>
            <a:chOff x="699911" y="3984979"/>
            <a:chExt cx="2540029" cy="541866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99911" y="3984979"/>
              <a:ext cx="2540029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4" name="Right Arrow 63"/>
          <p:cNvSpPr/>
          <p:nvPr/>
        </p:nvSpPr>
        <p:spPr bwMode="auto">
          <a:xfrm rot="19425441">
            <a:off x="6178622" y="4090121"/>
            <a:ext cx="465945" cy="1433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 rot="13238541">
            <a:off x="7675821" y="4048813"/>
            <a:ext cx="465945" cy="1433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ight Arrow 65"/>
          <p:cNvSpPr/>
          <p:nvPr/>
        </p:nvSpPr>
        <p:spPr bwMode="auto">
          <a:xfrm rot="16200000">
            <a:off x="7034403" y="3145732"/>
            <a:ext cx="276571" cy="10443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: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01" y="1528156"/>
            <a:ext cx="45289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parameters of the model are trained via two loss functions: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869" lvl="1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reconstruction loss forcing the decoded samples to match the initial inputs (just like in our previous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autoencoders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), and </a:t>
            </a:r>
          </a:p>
          <a:p>
            <a:pPr marL="742869" lvl="1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742869" lvl="1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KL divergence between the learned latent distribution and the prior distribution, acting as a regularization term.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21893" y="1463510"/>
            <a:ext cx="3217333" cy="541866"/>
            <a:chOff x="688622" y="3984979"/>
            <a:chExt cx="3217333" cy="541866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63214" y="4357292"/>
            <a:ext cx="1942406" cy="541866"/>
            <a:chOff x="841023" y="4848579"/>
            <a:chExt cx="1942406" cy="54186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841023" y="4848579"/>
              <a:ext cx="1942406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 rot="16200000">
            <a:off x="7028775" y="2102730"/>
            <a:ext cx="276571" cy="10443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>
            <a:off x="7022335" y="6075629"/>
            <a:ext cx="334610" cy="8184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70327" y="1538488"/>
                <a:ext cx="304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27" y="1538488"/>
                <a:ext cx="30479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2000" t="-6061" r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770615" y="4081361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 Vector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577435" y="6282299"/>
            <a:ext cx="3217333" cy="541866"/>
            <a:chOff x="688622" y="3984979"/>
            <a:chExt cx="3217333" cy="541866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220066" y="6399343"/>
                <a:ext cx="4026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66" y="6399343"/>
                <a:ext cx="40267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6266058" y="5170312"/>
            <a:ext cx="1873267" cy="792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Encoder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248768" y="2293232"/>
            <a:ext cx="1873267" cy="792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Decoder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091301" y="4361061"/>
            <a:ext cx="1942406" cy="541866"/>
            <a:chOff x="841023" y="4848579"/>
            <a:chExt cx="1942406" cy="541866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841023" y="4848579"/>
              <a:ext cx="1942406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150639" y="4049515"/>
            <a:ext cx="1501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Std. Dev Vector</a:t>
            </a:r>
          </a:p>
        </p:txBody>
      </p:sp>
      <p:sp>
        <p:nvSpPr>
          <p:cNvPr id="50" name="Right Arrow 49"/>
          <p:cNvSpPr/>
          <p:nvPr/>
        </p:nvSpPr>
        <p:spPr bwMode="auto">
          <a:xfrm rot="12881117">
            <a:off x="6887506" y="4985586"/>
            <a:ext cx="304360" cy="1134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 rot="19098723">
            <a:off x="7181674" y="4982809"/>
            <a:ext cx="293808" cy="11045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60545" y="3343110"/>
            <a:ext cx="2540029" cy="541866"/>
            <a:chOff x="699911" y="3984979"/>
            <a:chExt cx="2540029" cy="541866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99911" y="3984979"/>
              <a:ext cx="2540029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4" name="Right Arrow 63"/>
          <p:cNvSpPr/>
          <p:nvPr/>
        </p:nvSpPr>
        <p:spPr bwMode="auto">
          <a:xfrm rot="19425441">
            <a:off x="6178622" y="4090121"/>
            <a:ext cx="465945" cy="1433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 rot="13238541">
            <a:off x="7675821" y="4048813"/>
            <a:ext cx="465945" cy="1433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ight Arrow 65"/>
          <p:cNvSpPr/>
          <p:nvPr/>
        </p:nvSpPr>
        <p:spPr bwMode="auto">
          <a:xfrm rot="16200000">
            <a:off x="7034403" y="3145732"/>
            <a:ext cx="276571" cy="10443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6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: Example</a:t>
            </a:r>
          </a:p>
        </p:txBody>
      </p:sp>
      <p:pic>
        <p:nvPicPr>
          <p:cNvPr id="3074" name="Picture 2" descr="C:\Users\A564809\autoencoder_clk_features\other_files\vae_digits_manif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1620838"/>
            <a:ext cx="4795484" cy="47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4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Other types of </a:t>
            </a:r>
            <a:r>
              <a:rPr lang="en-US" dirty="0" err="1"/>
              <a:t>Autoencoders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0266" y="1460422"/>
            <a:ext cx="8839201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Contractive auto encoder (CAE)</a:t>
            </a:r>
          </a:p>
          <a:p>
            <a:pPr marL="800019" lvl="1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Stacked convolutional auto encoders</a:t>
            </a:r>
          </a:p>
          <a:p>
            <a:pPr marL="800019" lvl="1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Generative stochastic network (GSN)</a:t>
            </a:r>
          </a:p>
          <a:p>
            <a:pPr marL="800019" lvl="1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Winner-take-all (WTA) auto encoder</a:t>
            </a:r>
          </a:p>
          <a:p>
            <a:pPr marL="800019" lvl="1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Adversarial auto encoders</a:t>
            </a:r>
          </a:p>
          <a:p>
            <a:pPr marL="800019" lvl="1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Sequential </a:t>
            </a:r>
            <a:r>
              <a:rPr lang="en-US" sz="2400" dirty="0" err="1"/>
              <a:t>Autoencoders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66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Neural Network vs Recurrent Neural Network (RNN)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ounded Rectangle 77"/>
              <p:cNvSpPr/>
              <p:nvPr/>
            </p:nvSpPr>
            <p:spPr bwMode="auto">
              <a:xfrm>
                <a:off x="4494802" y="2440150"/>
                <a:ext cx="892367" cy="673467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8" name="Rounded 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4802" y="2440150"/>
                <a:ext cx="892367" cy="673467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le 78"/>
              <p:cNvSpPr/>
              <p:nvPr/>
            </p:nvSpPr>
            <p:spPr bwMode="auto">
              <a:xfrm>
                <a:off x="4494803" y="3514803"/>
                <a:ext cx="892367" cy="673467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9" name="Rounded 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4803" y="3514803"/>
                <a:ext cx="892367" cy="673467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/>
              <p:cNvSpPr/>
              <p:nvPr/>
            </p:nvSpPr>
            <p:spPr bwMode="auto">
              <a:xfrm>
                <a:off x="4494804" y="4555257"/>
                <a:ext cx="892367" cy="67346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80" name="Rounded 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4804" y="4555257"/>
                <a:ext cx="892367" cy="673467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Up Arrow 81"/>
          <p:cNvSpPr/>
          <p:nvPr/>
        </p:nvSpPr>
        <p:spPr bwMode="auto">
          <a:xfrm>
            <a:off x="4880394" y="4188270"/>
            <a:ext cx="121185" cy="357779"/>
          </a:xfrm>
          <a:prstGeom prst="upArrow">
            <a:avLst/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Up Arrow 82"/>
          <p:cNvSpPr/>
          <p:nvPr/>
        </p:nvSpPr>
        <p:spPr bwMode="auto">
          <a:xfrm>
            <a:off x="4880392" y="3126930"/>
            <a:ext cx="121185" cy="357779"/>
          </a:xfrm>
          <a:prstGeom prst="upArrow">
            <a:avLst/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001579" y="4247480"/>
                <a:ext cx="44332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579" y="4247480"/>
                <a:ext cx="44332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001579" y="3169528"/>
                <a:ext cx="459677" cy="32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579" y="3169528"/>
                <a:ext cx="459677" cy="3247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571480" y="2579458"/>
                <a:ext cx="2934137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𝒀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err="1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80" y="2579458"/>
                <a:ext cx="2934137" cy="448200"/>
              </a:xfrm>
              <a:prstGeom prst="rect">
                <a:avLst/>
              </a:prstGeom>
              <a:blipFill rotWithShape="1">
                <a:blip r:embed="rId7"/>
                <a:stretch>
                  <a:fillRect b="-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571480" y="4125036"/>
                <a:ext cx="3787009" cy="387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𝑰</m:t>
                          </m:r>
                        </m:sub>
                      </m:sSub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 err="1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80" y="4125036"/>
                <a:ext cx="37870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58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-Turn Arrow 12"/>
          <p:cNvSpPr/>
          <p:nvPr/>
        </p:nvSpPr>
        <p:spPr bwMode="auto">
          <a:xfrm rot="5400000">
            <a:off x="5369139" y="3671414"/>
            <a:ext cx="404682" cy="365541"/>
          </a:xfrm>
          <a:prstGeom prst="uturnArrow">
            <a:avLst>
              <a:gd name="adj1" fmla="val 16219"/>
              <a:gd name="adj2" fmla="val 25000"/>
              <a:gd name="adj3" fmla="val 31275"/>
              <a:gd name="adj4" fmla="val 44271"/>
              <a:gd name="adj5" fmla="val 97591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54251" y="3651843"/>
                <a:ext cx="4784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51" y="3651843"/>
                <a:ext cx="478401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3924" y="2271529"/>
            <a:ext cx="4032653" cy="3226160"/>
            <a:chOff x="67734" y="1297911"/>
            <a:chExt cx="4338682" cy="3172489"/>
          </a:xfrm>
        </p:grpSpPr>
        <p:grpSp>
          <p:nvGrpSpPr>
            <p:cNvPr id="15" name="Group 14"/>
            <p:cNvGrpSpPr/>
            <p:nvPr/>
          </p:nvGrpSpPr>
          <p:grpSpPr>
            <a:xfrm>
              <a:off x="120429" y="1698966"/>
              <a:ext cx="2554776" cy="2468940"/>
              <a:chOff x="1186151" y="1905918"/>
              <a:chExt cx="4223132" cy="4046863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1804079" y="4975426"/>
                <a:ext cx="926893" cy="9506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2885454" y="4975426"/>
                <a:ext cx="926893" cy="9506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3966829" y="5002150"/>
                <a:ext cx="926893" cy="9506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1186151" y="3465487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2267526" y="3465487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3348900" y="3492212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4482390" y="3465487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2267526" y="1905918"/>
                <a:ext cx="926893" cy="95063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3348900" y="1932643"/>
                <a:ext cx="926893" cy="95063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6" idx="0"/>
                <a:endCxn id="29" idx="4"/>
              </p:cNvCxnSpPr>
              <p:nvPr/>
            </p:nvCxnSpPr>
            <p:spPr bwMode="auto">
              <a:xfrm flipH="1" flipV="1">
                <a:off x="1649597" y="4416118"/>
                <a:ext cx="617928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>
                <a:stCxn id="26" idx="0"/>
                <a:endCxn id="30" idx="4"/>
              </p:cNvCxnSpPr>
              <p:nvPr/>
            </p:nvCxnSpPr>
            <p:spPr bwMode="auto">
              <a:xfrm flipV="1">
                <a:off x="2267526" y="4416118"/>
                <a:ext cx="463446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>
                <a:endCxn id="31" idx="4"/>
              </p:cNvCxnSpPr>
              <p:nvPr/>
            </p:nvCxnSpPr>
            <p:spPr bwMode="auto">
              <a:xfrm flipV="1">
                <a:off x="2292653" y="4442842"/>
                <a:ext cx="1519693" cy="532583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/>
              <p:cNvCxnSpPr>
                <a:stCxn id="26" idx="0"/>
                <a:endCxn id="32" idx="4"/>
              </p:cNvCxnSpPr>
              <p:nvPr/>
            </p:nvCxnSpPr>
            <p:spPr bwMode="auto">
              <a:xfrm flipV="1">
                <a:off x="2267526" y="4416118"/>
                <a:ext cx="2678311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 flipH="1" flipV="1">
                <a:off x="2730972" y="4416117"/>
                <a:ext cx="617928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endCxn id="31" idx="4"/>
              </p:cNvCxnSpPr>
              <p:nvPr/>
            </p:nvCxnSpPr>
            <p:spPr bwMode="auto">
              <a:xfrm flipV="1">
                <a:off x="3348900" y="4442842"/>
                <a:ext cx="463446" cy="532583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flipV="1">
                <a:off x="3374028" y="4442841"/>
                <a:ext cx="1519693" cy="532583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>
                <a:endCxn id="29" idx="4"/>
              </p:cNvCxnSpPr>
              <p:nvPr/>
            </p:nvCxnSpPr>
            <p:spPr bwMode="auto">
              <a:xfrm flipH="1" flipV="1">
                <a:off x="1649597" y="4416118"/>
                <a:ext cx="1699303" cy="559309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Straight Arrow Connector 42"/>
              <p:cNvCxnSpPr>
                <a:endCxn id="31" idx="4"/>
              </p:cNvCxnSpPr>
              <p:nvPr/>
            </p:nvCxnSpPr>
            <p:spPr bwMode="auto">
              <a:xfrm flipH="1" flipV="1">
                <a:off x="3812347" y="4442842"/>
                <a:ext cx="617928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 flipV="1">
                <a:off x="4430275" y="4442841"/>
                <a:ext cx="463446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endCxn id="30" idx="4"/>
              </p:cNvCxnSpPr>
              <p:nvPr/>
            </p:nvCxnSpPr>
            <p:spPr bwMode="auto">
              <a:xfrm flipH="1" flipV="1">
                <a:off x="2730972" y="4416118"/>
                <a:ext cx="1724431" cy="586032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Straight Arrow Connector 45"/>
              <p:cNvCxnSpPr>
                <a:endCxn id="29" idx="4"/>
              </p:cNvCxnSpPr>
              <p:nvPr/>
            </p:nvCxnSpPr>
            <p:spPr bwMode="auto">
              <a:xfrm flipH="1" flipV="1">
                <a:off x="1649597" y="4416118"/>
                <a:ext cx="2780678" cy="586032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8" name="Straight Arrow Connector 47"/>
              <p:cNvCxnSpPr>
                <a:stCxn id="29" idx="0"/>
                <a:endCxn id="33" idx="4"/>
              </p:cNvCxnSpPr>
              <p:nvPr/>
            </p:nvCxnSpPr>
            <p:spPr bwMode="auto">
              <a:xfrm flipV="1">
                <a:off x="1649597" y="2856549"/>
                <a:ext cx="1081375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29" idx="0"/>
                <a:endCxn id="34" idx="4"/>
              </p:cNvCxnSpPr>
              <p:nvPr/>
            </p:nvCxnSpPr>
            <p:spPr bwMode="auto">
              <a:xfrm flipV="1">
                <a:off x="1649597" y="2883273"/>
                <a:ext cx="2162749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0" name="Straight Arrow Connector 49"/>
              <p:cNvCxnSpPr>
                <a:stCxn id="30" idx="0"/>
              </p:cNvCxnSpPr>
              <p:nvPr/>
            </p:nvCxnSpPr>
            <p:spPr bwMode="auto">
              <a:xfrm flipV="1">
                <a:off x="2730972" y="2883273"/>
                <a:ext cx="0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>
                <a:stCxn id="30" idx="0"/>
                <a:endCxn id="34" idx="4"/>
              </p:cNvCxnSpPr>
              <p:nvPr/>
            </p:nvCxnSpPr>
            <p:spPr bwMode="auto">
              <a:xfrm flipV="1">
                <a:off x="2730972" y="2883273"/>
                <a:ext cx="1081375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2" name="Straight Arrow Connector 51"/>
              <p:cNvCxnSpPr>
                <a:stCxn id="31" idx="0"/>
              </p:cNvCxnSpPr>
              <p:nvPr/>
            </p:nvCxnSpPr>
            <p:spPr bwMode="auto">
              <a:xfrm flipH="1" flipV="1">
                <a:off x="2730972" y="2883273"/>
                <a:ext cx="1081375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" name="Straight Arrow Connector 52"/>
              <p:cNvCxnSpPr>
                <a:stCxn id="32" idx="0"/>
                <a:endCxn id="34" idx="4"/>
              </p:cNvCxnSpPr>
              <p:nvPr/>
            </p:nvCxnSpPr>
            <p:spPr bwMode="auto">
              <a:xfrm flipH="1" flipV="1">
                <a:off x="3812347" y="2883273"/>
                <a:ext cx="1133490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" name="Straight Arrow Connector 53"/>
              <p:cNvCxnSpPr>
                <a:stCxn id="31" idx="0"/>
                <a:endCxn id="34" idx="4"/>
              </p:cNvCxnSpPr>
              <p:nvPr/>
            </p:nvCxnSpPr>
            <p:spPr bwMode="auto">
              <a:xfrm flipV="1">
                <a:off x="3812347" y="2883273"/>
                <a:ext cx="0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Straight Arrow Connector 54"/>
              <p:cNvCxnSpPr>
                <a:stCxn id="32" idx="0"/>
                <a:endCxn id="33" idx="4"/>
              </p:cNvCxnSpPr>
              <p:nvPr/>
            </p:nvCxnSpPr>
            <p:spPr bwMode="auto">
              <a:xfrm flipH="1" flipV="1">
                <a:off x="2730972" y="2856549"/>
                <a:ext cx="2214865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6" name="Group 15"/>
            <p:cNvGrpSpPr/>
            <p:nvPr/>
          </p:nvGrpSpPr>
          <p:grpSpPr>
            <a:xfrm>
              <a:off x="3201540" y="1704838"/>
              <a:ext cx="735597" cy="2331957"/>
              <a:chOff x="4515618" y="2443243"/>
              <a:chExt cx="966454" cy="2788574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4515618" y="2443243"/>
                <a:ext cx="892367" cy="673467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</a:rPr>
                  <a:t>Y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4515619" y="3517896"/>
                <a:ext cx="892367" cy="673467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4515620" y="4558350"/>
                <a:ext cx="892367" cy="67346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</a:rPr>
                  <a:t>X</a:t>
                </a:r>
              </a:p>
            </p:txBody>
          </p:sp>
          <p:sp>
            <p:nvSpPr>
              <p:cNvPr id="22" name="Up Arrow 21"/>
              <p:cNvSpPr/>
              <p:nvPr/>
            </p:nvSpPr>
            <p:spPr bwMode="auto">
              <a:xfrm>
                <a:off x="4901210" y="4191363"/>
                <a:ext cx="121185" cy="357779"/>
              </a:xfrm>
              <a:prstGeom prst="upArrow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" name="Up Arrow 22"/>
              <p:cNvSpPr/>
              <p:nvPr/>
            </p:nvSpPr>
            <p:spPr bwMode="auto">
              <a:xfrm>
                <a:off x="4901208" y="3130023"/>
                <a:ext cx="121185" cy="357779"/>
              </a:xfrm>
              <a:prstGeom prst="upArrow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022395" y="4250573"/>
                    <a:ext cx="44332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395" y="4250573"/>
                    <a:ext cx="443326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r="-5769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22395" y="3172621"/>
                    <a:ext cx="459677" cy="3247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395" y="3172621"/>
                    <a:ext cx="459677" cy="32476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7407" b="-152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ounded Rectangle 17"/>
            <p:cNvSpPr/>
            <p:nvPr/>
          </p:nvSpPr>
          <p:spPr bwMode="auto">
            <a:xfrm>
              <a:off x="67734" y="1297911"/>
              <a:ext cx="4338682" cy="3172489"/>
            </a:xfrm>
            <a:prstGeom prst="round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 bwMode="auto">
          <a:xfrm>
            <a:off x="4323644" y="2084031"/>
            <a:ext cx="5034845" cy="3601156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1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Sequence to sequence </a:t>
            </a:r>
            <a:r>
              <a:rPr lang="en-US" dirty="0" err="1"/>
              <a:t>autoencoders</a:t>
            </a:r>
            <a:r>
              <a:rPr lang="en-US" dirty="0"/>
              <a:t> (inside algorithm)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415008" y="4612273"/>
            <a:ext cx="672029" cy="5177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4654624" y="5130065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9190" y="5534711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Pg4</a:t>
            </a:r>
          </a:p>
        </p:txBody>
      </p:sp>
      <p:sp>
        <p:nvSpPr>
          <p:cNvPr id="23" name="Up Arrow 22"/>
          <p:cNvSpPr/>
          <p:nvPr/>
        </p:nvSpPr>
        <p:spPr bwMode="auto">
          <a:xfrm>
            <a:off x="4654624" y="4259733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415007" y="3734596"/>
            <a:ext cx="672029" cy="5177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5087037" y="3922800"/>
            <a:ext cx="730784" cy="141383"/>
          </a:xfrm>
          <a:prstGeom prst="rightArrow">
            <a:avLst/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817821" y="3734595"/>
            <a:ext cx="672029" cy="5177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642250" y="3734595"/>
            <a:ext cx="672029" cy="5177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529108" y="3734595"/>
            <a:ext cx="672029" cy="5177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8353537" y="3734595"/>
            <a:ext cx="672029" cy="5177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817821" y="2864264"/>
            <a:ext cx="672029" cy="517792"/>
          </a:xfrm>
          <a:prstGeom prst="roundRect">
            <a:avLst/>
          </a:prstGeom>
          <a:solidFill>
            <a:srgbClr val="FFC000"/>
          </a:solidFill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642250" y="2864264"/>
            <a:ext cx="672029" cy="517792"/>
          </a:xfrm>
          <a:prstGeom prst="roundRect">
            <a:avLst/>
          </a:prstGeom>
          <a:solidFill>
            <a:srgbClr val="FFC000"/>
          </a:solidFill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529108" y="2864264"/>
            <a:ext cx="672029" cy="517792"/>
          </a:xfrm>
          <a:prstGeom prst="roundRect">
            <a:avLst/>
          </a:prstGeom>
          <a:solidFill>
            <a:srgbClr val="FFC000"/>
          </a:solidFill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8353537" y="2864264"/>
            <a:ext cx="672029" cy="517792"/>
          </a:xfrm>
          <a:prstGeom prst="roundRect">
            <a:avLst/>
          </a:prstGeom>
          <a:solidFill>
            <a:srgbClr val="FFC000"/>
          </a:solidFill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Up Arrow 34"/>
          <p:cNvSpPr/>
          <p:nvPr/>
        </p:nvSpPr>
        <p:spPr bwMode="auto">
          <a:xfrm>
            <a:off x="6057437" y="3382056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Up Arrow 35"/>
          <p:cNvSpPr/>
          <p:nvPr/>
        </p:nvSpPr>
        <p:spPr bwMode="auto">
          <a:xfrm>
            <a:off x="6881866" y="3385728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Up Arrow 36"/>
          <p:cNvSpPr/>
          <p:nvPr/>
        </p:nvSpPr>
        <p:spPr bwMode="auto">
          <a:xfrm>
            <a:off x="7768724" y="3385728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>
            <a:off x="8593153" y="3361858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>
            <a:off x="6057437" y="2508052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>
            <a:off x="6881866" y="2511724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>
            <a:off x="7768724" y="2511724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Up Arrow 41"/>
          <p:cNvSpPr/>
          <p:nvPr/>
        </p:nvSpPr>
        <p:spPr bwMode="auto">
          <a:xfrm>
            <a:off x="8593153" y="2487854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02003" y="2200275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26432" y="2200274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13290" y="2200273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37719" y="2203947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Pg4</a:t>
            </a:r>
          </a:p>
        </p:txBody>
      </p:sp>
      <p:sp>
        <p:nvSpPr>
          <p:cNvPr id="48" name="Left Brace 47"/>
          <p:cNvSpPr/>
          <p:nvPr/>
        </p:nvSpPr>
        <p:spPr bwMode="auto">
          <a:xfrm>
            <a:off x="1432190" y="5486152"/>
            <a:ext cx="303881" cy="426909"/>
          </a:xfrm>
          <a:prstGeom prst="leftBrac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9979" y="554571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</a:t>
            </a: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7215983" y="2688047"/>
            <a:ext cx="433459" cy="3488683"/>
          </a:xfrm>
          <a:prstGeom prst="leftBrac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01082" y="4715887"/>
            <a:ext cx="303935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Latent Vector Repeated n-</a:t>
            </a:r>
            <a:r>
              <a:rPr lang="en-US" dirty="0" err="1"/>
              <a:t>timesteps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950901" y="4634307"/>
            <a:ext cx="672029" cy="5177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2140940" y="5130065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5506" y="5534711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Pg1</a:t>
            </a:r>
          </a:p>
        </p:txBody>
      </p:sp>
      <p:sp>
        <p:nvSpPr>
          <p:cNvPr id="57" name="Right Arrow 56"/>
          <p:cNvSpPr/>
          <p:nvPr/>
        </p:nvSpPr>
        <p:spPr bwMode="auto">
          <a:xfrm flipV="1">
            <a:off x="2622930" y="4818838"/>
            <a:ext cx="152400" cy="148729"/>
          </a:xfrm>
          <a:prstGeom prst="rightArrow">
            <a:avLst>
              <a:gd name="adj1" fmla="val 24194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775330" y="4634307"/>
            <a:ext cx="672029" cy="5177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3014946" y="5130065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9512" y="5534710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Pg2</a:t>
            </a:r>
          </a:p>
        </p:txBody>
      </p:sp>
      <p:sp>
        <p:nvSpPr>
          <p:cNvPr id="58" name="Right Arrow 57"/>
          <p:cNvSpPr/>
          <p:nvPr/>
        </p:nvSpPr>
        <p:spPr bwMode="auto">
          <a:xfrm flipV="1">
            <a:off x="3447359" y="4818837"/>
            <a:ext cx="152400" cy="148729"/>
          </a:xfrm>
          <a:prstGeom prst="rightArrow">
            <a:avLst>
              <a:gd name="adj1" fmla="val 24194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590579" y="4612273"/>
            <a:ext cx="672029" cy="5177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3830195" y="5130065"/>
            <a:ext cx="192796" cy="352540"/>
          </a:xfrm>
          <a:prstGeom prst="upArrow">
            <a:avLst>
              <a:gd name="adj1" fmla="val 24763"/>
              <a:gd name="adj2" fmla="val 53125"/>
            </a:avLst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4761" y="5534711"/>
            <a:ext cx="5036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Pg3</a:t>
            </a:r>
          </a:p>
        </p:txBody>
      </p:sp>
      <p:sp>
        <p:nvSpPr>
          <p:cNvPr id="59" name="Right Arrow 58"/>
          <p:cNvSpPr/>
          <p:nvPr/>
        </p:nvSpPr>
        <p:spPr bwMode="auto">
          <a:xfrm flipV="1">
            <a:off x="4291069" y="4818836"/>
            <a:ext cx="152400" cy="148729"/>
          </a:xfrm>
          <a:prstGeom prst="rightArrow">
            <a:avLst>
              <a:gd name="adj1" fmla="val 24194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ight Arrow 63"/>
          <p:cNvSpPr/>
          <p:nvPr/>
        </p:nvSpPr>
        <p:spPr bwMode="auto">
          <a:xfrm flipV="1">
            <a:off x="6499029" y="3055049"/>
            <a:ext cx="152400" cy="148729"/>
          </a:xfrm>
          <a:prstGeom prst="rightArrow">
            <a:avLst>
              <a:gd name="adj1" fmla="val 24194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 flipV="1">
            <a:off x="7325297" y="3042541"/>
            <a:ext cx="214829" cy="161236"/>
          </a:xfrm>
          <a:prstGeom prst="rightArrow">
            <a:avLst>
              <a:gd name="adj1" fmla="val 24194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ight Arrow 65"/>
          <p:cNvSpPr/>
          <p:nvPr/>
        </p:nvSpPr>
        <p:spPr bwMode="auto">
          <a:xfrm flipV="1">
            <a:off x="8167167" y="3055047"/>
            <a:ext cx="197387" cy="141384"/>
          </a:xfrm>
          <a:prstGeom prst="rightArrow">
            <a:avLst>
              <a:gd name="adj1" fmla="val 24194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Left Brace 66"/>
          <p:cNvSpPr/>
          <p:nvPr/>
        </p:nvSpPr>
        <p:spPr bwMode="auto">
          <a:xfrm>
            <a:off x="5669247" y="2140707"/>
            <a:ext cx="303881" cy="426909"/>
          </a:xfrm>
          <a:prstGeom prst="leftBrac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87036" y="2200272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1131"/>
              </p:ext>
            </p:extLst>
          </p:nvPr>
        </p:nvGraphicFramePr>
        <p:xfrm>
          <a:off x="1985507" y="6099357"/>
          <a:ext cx="3101532" cy="800100"/>
        </p:xfrm>
        <a:graphic>
          <a:graphicData uri="http://schemas.openxmlformats.org/drawingml/2006/table">
            <a:tbl>
              <a:tblPr/>
              <a:tblGrid>
                <a:gridCol w="77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15.232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252"/>
              </p:ext>
            </p:extLst>
          </p:nvPr>
        </p:nvGraphicFramePr>
        <p:xfrm>
          <a:off x="5901080" y="1340607"/>
          <a:ext cx="3124488" cy="800100"/>
        </p:xfrm>
        <a:graphic>
          <a:graphicData uri="http://schemas.openxmlformats.org/drawingml/2006/table">
            <a:tbl>
              <a:tblPr/>
              <a:tblGrid>
                <a:gridCol w="78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15.232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22" grpId="0"/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  <p:bldP spid="42" grpId="2" animBg="1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8" grpId="0" animBg="1"/>
      <p:bldP spid="49" grpId="0"/>
      <p:bldP spid="55" grpId="0" animBg="1"/>
      <p:bldP spid="55" grpId="1" animBg="1"/>
      <p:bldP spid="55" grpId="2" animBg="1"/>
      <p:bldP spid="56" grpId="0"/>
      <p:bldP spid="56" grpId="1"/>
      <p:bldP spid="56" grpId="2"/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19" grpId="0"/>
      <p:bldP spid="57" grpId="0" animBg="1"/>
      <p:bldP spid="57" grpId="1" animBg="1"/>
      <p:bldP spid="57" grpId="2" animBg="1"/>
      <p:bldP spid="57" grpId="3" animBg="1"/>
      <p:bldP spid="57" grpId="4" animBg="1"/>
      <p:bldP spid="5" grpId="0" animBg="1"/>
      <p:bldP spid="5" grpId="1" animBg="1"/>
      <p:bldP spid="5" grpId="2" animBg="1"/>
      <p:bldP spid="5" grpId="3" animBg="1"/>
      <p:bldP spid="5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20" grpId="0"/>
      <p:bldP spid="58" grpId="0" animBg="1"/>
      <p:bldP spid="58" grpId="1" animBg="1"/>
      <p:bldP spid="58" grpId="2" animBg="1"/>
      <p:bldP spid="58" grpId="3" animBg="1"/>
      <p:bldP spid="58" grpId="4" animBg="1"/>
      <p:bldP spid="6" grpId="0" animBg="1"/>
      <p:bldP spid="6" grpId="1" animBg="1"/>
      <p:bldP spid="6" grpId="2" animBg="1"/>
      <p:bldP spid="6" grpId="3" animBg="1"/>
      <p:bldP spid="6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21" grpId="0"/>
      <p:bldP spid="59" grpId="0" animBg="1"/>
      <p:bldP spid="59" grpId="1" animBg="1"/>
      <p:bldP spid="59" grpId="2" animBg="1"/>
      <p:bldP spid="59" grpId="3" animBg="1"/>
      <p:bldP spid="59" grpId="4" animBg="1"/>
      <p:bldP spid="64" grpId="0" animBg="1"/>
      <p:bldP spid="64" grpId="1" animBg="1"/>
      <p:bldP spid="64" grpId="2" animBg="1"/>
      <p:bldP spid="64" grpId="3" animBg="1"/>
      <p:bldP spid="64" grpId="4" animBg="1"/>
      <p:bldP spid="65" grpId="0" animBg="1"/>
      <p:bldP spid="65" grpId="1" animBg="1"/>
      <p:bldP spid="65" grpId="2" animBg="1"/>
      <p:bldP spid="65" grpId="3" animBg="1"/>
      <p:bldP spid="65" grpId="4" animBg="1"/>
      <p:bldP spid="66" grpId="0" animBg="1"/>
      <p:bldP spid="66" grpId="1" animBg="1"/>
      <p:bldP spid="66" grpId="2" animBg="1"/>
      <p:bldP spid="66" grpId="3" animBg="1"/>
      <p:bldP spid="67" grpId="0" animBg="1"/>
      <p:bldP spid="67" grpId="1" animBg="1"/>
      <p:bldP spid="67" grpId="2" animBg="1"/>
      <p:bldP spid="68" grpId="0"/>
      <p:bldP spid="68" grpId="1"/>
      <p:bldP spid="6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4350" y="1549400"/>
            <a:ext cx="8686800" cy="424230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Generic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Definition of an </a:t>
            </a:r>
            <a:r>
              <a:rPr lang="en-US" dirty="0" err="1"/>
              <a:t>Autoencoder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Vanilla </a:t>
            </a:r>
            <a:r>
              <a:rPr lang="en-US" dirty="0" err="1"/>
              <a:t>Autoencoder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Loss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 </a:t>
            </a:r>
            <a:r>
              <a:rPr lang="en-US" dirty="0" err="1"/>
              <a:t>autoencoders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Fidelity data science use-case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7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Generic Neural Network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4721" y="1361185"/>
            <a:ext cx="3646310" cy="2766089"/>
            <a:chOff x="67734" y="1297911"/>
            <a:chExt cx="4338682" cy="3172489"/>
          </a:xfrm>
        </p:grpSpPr>
        <p:grpSp>
          <p:nvGrpSpPr>
            <p:cNvPr id="77" name="Group 76"/>
            <p:cNvGrpSpPr/>
            <p:nvPr/>
          </p:nvGrpSpPr>
          <p:grpSpPr>
            <a:xfrm>
              <a:off x="120429" y="1698966"/>
              <a:ext cx="2554776" cy="2468940"/>
              <a:chOff x="1186151" y="1905918"/>
              <a:chExt cx="4223132" cy="4046863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804079" y="4975426"/>
                <a:ext cx="926893" cy="9506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885454" y="4975426"/>
                <a:ext cx="926893" cy="9506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3966829" y="5002150"/>
                <a:ext cx="926893" cy="95063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186151" y="3465487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267526" y="3465487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3348900" y="3492212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4482390" y="3465487"/>
                <a:ext cx="926893" cy="9506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2267526" y="1905918"/>
                <a:ext cx="926893" cy="95063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3348900" y="1932643"/>
                <a:ext cx="926893" cy="95063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6788"/>
                <a:endParaRPr lang="en-US" dirty="0" err="1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4" idx="0"/>
                <a:endCxn id="7" idx="4"/>
              </p:cNvCxnSpPr>
              <p:nvPr/>
            </p:nvCxnSpPr>
            <p:spPr bwMode="auto">
              <a:xfrm flipH="1" flipV="1">
                <a:off x="1649597" y="4416118"/>
                <a:ext cx="617928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/>
              <p:cNvCxnSpPr>
                <a:stCxn id="4" idx="0"/>
                <a:endCxn id="8" idx="4"/>
              </p:cNvCxnSpPr>
              <p:nvPr/>
            </p:nvCxnSpPr>
            <p:spPr bwMode="auto">
              <a:xfrm flipV="1">
                <a:off x="2267526" y="4416118"/>
                <a:ext cx="463446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Straight Arrow Connector 21"/>
              <p:cNvCxnSpPr>
                <a:endCxn id="9" idx="4"/>
              </p:cNvCxnSpPr>
              <p:nvPr/>
            </p:nvCxnSpPr>
            <p:spPr bwMode="auto">
              <a:xfrm flipV="1">
                <a:off x="2292653" y="4442842"/>
                <a:ext cx="1519693" cy="532583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/>
              <p:cNvCxnSpPr>
                <a:stCxn id="4" idx="0"/>
                <a:endCxn id="10" idx="4"/>
              </p:cNvCxnSpPr>
              <p:nvPr/>
            </p:nvCxnSpPr>
            <p:spPr bwMode="auto">
              <a:xfrm flipV="1">
                <a:off x="2267526" y="4416118"/>
                <a:ext cx="2678311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 flipH="1" flipV="1">
                <a:off x="2730972" y="4416117"/>
                <a:ext cx="617928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/>
              <p:cNvCxnSpPr>
                <a:endCxn id="9" idx="4"/>
              </p:cNvCxnSpPr>
              <p:nvPr/>
            </p:nvCxnSpPr>
            <p:spPr bwMode="auto">
              <a:xfrm flipV="1">
                <a:off x="3348900" y="4442842"/>
                <a:ext cx="463446" cy="532583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V="1">
                <a:off x="3374028" y="4442841"/>
                <a:ext cx="1519693" cy="532583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>
                <a:endCxn id="7" idx="4"/>
              </p:cNvCxnSpPr>
              <p:nvPr/>
            </p:nvCxnSpPr>
            <p:spPr bwMode="auto">
              <a:xfrm flipH="1" flipV="1">
                <a:off x="1649597" y="4416118"/>
                <a:ext cx="1699303" cy="559309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Straight Arrow Connector 42"/>
              <p:cNvCxnSpPr>
                <a:endCxn id="9" idx="4"/>
              </p:cNvCxnSpPr>
              <p:nvPr/>
            </p:nvCxnSpPr>
            <p:spPr bwMode="auto">
              <a:xfrm flipH="1" flipV="1">
                <a:off x="3812347" y="4442842"/>
                <a:ext cx="617928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 flipV="1">
                <a:off x="4430275" y="4442841"/>
                <a:ext cx="463446" cy="55930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endCxn id="8" idx="4"/>
              </p:cNvCxnSpPr>
              <p:nvPr/>
            </p:nvCxnSpPr>
            <p:spPr bwMode="auto">
              <a:xfrm flipH="1" flipV="1">
                <a:off x="2730972" y="4416118"/>
                <a:ext cx="1724431" cy="586032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Straight Arrow Connector 45"/>
              <p:cNvCxnSpPr>
                <a:endCxn id="7" idx="4"/>
              </p:cNvCxnSpPr>
              <p:nvPr/>
            </p:nvCxnSpPr>
            <p:spPr bwMode="auto">
              <a:xfrm flipH="1" flipV="1">
                <a:off x="1649597" y="4416118"/>
                <a:ext cx="2780678" cy="586032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" name="Straight Arrow Connector 52"/>
              <p:cNvCxnSpPr>
                <a:stCxn id="7" idx="0"/>
                <a:endCxn id="11" idx="4"/>
              </p:cNvCxnSpPr>
              <p:nvPr/>
            </p:nvCxnSpPr>
            <p:spPr bwMode="auto">
              <a:xfrm flipV="1">
                <a:off x="1649597" y="2856549"/>
                <a:ext cx="1081375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Straight Arrow Connector 54"/>
              <p:cNvCxnSpPr>
                <a:stCxn id="7" idx="0"/>
                <a:endCxn id="12" idx="4"/>
              </p:cNvCxnSpPr>
              <p:nvPr/>
            </p:nvCxnSpPr>
            <p:spPr bwMode="auto">
              <a:xfrm flipV="1">
                <a:off x="1649597" y="2883273"/>
                <a:ext cx="2162749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>
                <a:stCxn id="8" idx="0"/>
              </p:cNvCxnSpPr>
              <p:nvPr/>
            </p:nvCxnSpPr>
            <p:spPr bwMode="auto">
              <a:xfrm flipV="1">
                <a:off x="2730972" y="2883273"/>
                <a:ext cx="0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>
                <a:stCxn id="8" idx="0"/>
                <a:endCxn id="12" idx="4"/>
              </p:cNvCxnSpPr>
              <p:nvPr/>
            </p:nvCxnSpPr>
            <p:spPr bwMode="auto">
              <a:xfrm flipV="1">
                <a:off x="2730972" y="2883273"/>
                <a:ext cx="1081375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/>
              <p:cNvCxnSpPr>
                <a:stCxn id="9" idx="0"/>
              </p:cNvCxnSpPr>
              <p:nvPr/>
            </p:nvCxnSpPr>
            <p:spPr bwMode="auto">
              <a:xfrm flipH="1" flipV="1">
                <a:off x="2730972" y="2883273"/>
                <a:ext cx="1081375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7" name="Straight Arrow Connector 66"/>
              <p:cNvCxnSpPr>
                <a:stCxn id="10" idx="0"/>
                <a:endCxn id="12" idx="4"/>
              </p:cNvCxnSpPr>
              <p:nvPr/>
            </p:nvCxnSpPr>
            <p:spPr bwMode="auto">
              <a:xfrm flipH="1" flipV="1">
                <a:off x="3812347" y="2883273"/>
                <a:ext cx="1133490" cy="582214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>
                <a:stCxn id="9" idx="0"/>
                <a:endCxn id="12" idx="4"/>
              </p:cNvCxnSpPr>
              <p:nvPr/>
            </p:nvCxnSpPr>
            <p:spPr bwMode="auto">
              <a:xfrm flipV="1">
                <a:off x="3812347" y="2883273"/>
                <a:ext cx="0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1" name="Straight Arrow Connector 70"/>
              <p:cNvCxnSpPr>
                <a:stCxn id="10" idx="0"/>
                <a:endCxn id="11" idx="4"/>
              </p:cNvCxnSpPr>
              <p:nvPr/>
            </p:nvCxnSpPr>
            <p:spPr bwMode="auto">
              <a:xfrm flipH="1" flipV="1">
                <a:off x="2730972" y="2856549"/>
                <a:ext cx="2214865" cy="608938"/>
              </a:xfrm>
              <a:prstGeom prst="straightConnector1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3201540" y="1704838"/>
              <a:ext cx="735597" cy="2331957"/>
              <a:chOff x="4515618" y="2443243"/>
              <a:chExt cx="966454" cy="2788574"/>
            </a:xfrm>
          </p:grpSpPr>
          <p:sp>
            <p:nvSpPr>
              <p:cNvPr id="78" name="Rounded Rectangle 77"/>
              <p:cNvSpPr/>
              <p:nvPr/>
            </p:nvSpPr>
            <p:spPr bwMode="auto">
              <a:xfrm>
                <a:off x="4515618" y="2443243"/>
                <a:ext cx="892367" cy="673467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</a:rPr>
                  <a:t>Y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4515619" y="3517896"/>
                <a:ext cx="892367" cy="673467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>
                <a:off x="4515620" y="4558350"/>
                <a:ext cx="892367" cy="67346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6788"/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</a:rPr>
                  <a:t>X</a:t>
                </a:r>
              </a:p>
            </p:txBody>
          </p:sp>
          <p:sp>
            <p:nvSpPr>
              <p:cNvPr id="82" name="Up Arrow 81"/>
              <p:cNvSpPr/>
              <p:nvPr/>
            </p:nvSpPr>
            <p:spPr bwMode="auto">
              <a:xfrm>
                <a:off x="4901210" y="4191363"/>
                <a:ext cx="121185" cy="357779"/>
              </a:xfrm>
              <a:prstGeom prst="upArrow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3" name="Up Arrow 82"/>
              <p:cNvSpPr/>
              <p:nvPr/>
            </p:nvSpPr>
            <p:spPr bwMode="auto">
              <a:xfrm>
                <a:off x="4901208" y="3130023"/>
                <a:ext cx="121185" cy="357779"/>
              </a:xfrm>
              <a:prstGeom prst="upArrow">
                <a:avLst/>
              </a:prstGeom>
              <a:solidFill>
                <a:srgbClr val="DDDDDD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022395" y="4250573"/>
                    <a:ext cx="44332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395" y="4250573"/>
                    <a:ext cx="443326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17021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022395" y="3172621"/>
                    <a:ext cx="459677" cy="3247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395" y="3172621"/>
                    <a:ext cx="459677" cy="32476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20833" b="-35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1117609" y="1315161"/>
              <a:ext cx="2016489" cy="4588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u="sng" dirty="0"/>
                <a:t>Architecture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7734" y="1297911"/>
              <a:ext cx="4338682" cy="3172489"/>
            </a:xfrm>
            <a:prstGeom prst="round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6977" y="1340149"/>
            <a:ext cx="2974623" cy="1952021"/>
            <a:chOff x="4803423" y="1229620"/>
            <a:chExt cx="2635955" cy="22439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012028" y="1819136"/>
                  <a:ext cx="1858349" cy="3581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𝒀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 err="1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28" y="1819136"/>
                  <a:ext cx="1858349" cy="3581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1047" b="-4902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5022033" y="2653452"/>
                  <a:ext cx="1810766" cy="334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𝑰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𝒉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b="1" dirty="0" err="1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33" y="2653452"/>
                  <a:ext cx="1810766" cy="33459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4030" b="-604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5165188" y="1294847"/>
              <a:ext cx="1602605" cy="4599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u="sng" dirty="0"/>
                <a:t>Feed-forward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803423" y="1229620"/>
              <a:ext cx="2635955" cy="2243986"/>
            </a:xfrm>
            <a:prstGeom prst="round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4151031" y="2354982"/>
            <a:ext cx="595946" cy="389247"/>
          </a:xfrm>
          <a:prstGeom prst="rightArrow">
            <a:avLst/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5999637" y="3351804"/>
            <a:ext cx="405574" cy="389247"/>
          </a:xfrm>
          <a:prstGeom prst="rightArrow">
            <a:avLst/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 rot="10800000">
            <a:off x="4341403" y="5106161"/>
            <a:ext cx="405574" cy="389247"/>
          </a:xfrm>
          <a:prstGeom prst="rightArrow">
            <a:avLst/>
          </a:prstGeom>
          <a:solidFill>
            <a:srgbClr val="DDDDD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27246" y="4175294"/>
            <a:ext cx="3866445" cy="2868974"/>
            <a:chOff x="4746977" y="3749214"/>
            <a:chExt cx="3866445" cy="3103143"/>
          </a:xfrm>
        </p:grpSpPr>
        <p:sp>
          <p:nvSpPr>
            <p:cNvPr id="59" name="TextBox 58"/>
            <p:cNvSpPr txBox="1"/>
            <p:nvPr/>
          </p:nvSpPr>
          <p:spPr>
            <a:xfrm>
              <a:off x="5099109" y="3775183"/>
              <a:ext cx="2281394" cy="4327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u="sng" dirty="0"/>
                <a:t>Backpropagation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4746977" y="3749214"/>
              <a:ext cx="3866445" cy="3103143"/>
            </a:xfrm>
            <a:prstGeom prst="round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44188" y="3749214"/>
            <a:ext cx="4475634" cy="3103143"/>
            <a:chOff x="4544188" y="3749214"/>
            <a:chExt cx="4475634" cy="3103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544188" y="4492294"/>
                  <a:ext cx="4475634" cy="19863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800019" lvl="1" indent="-342900">
                    <a:buClr>
                      <a:schemeClr val="accent3">
                        <a:lumMod val="75000"/>
                      </a:schemeClr>
                    </a:buClr>
                    <a:buFont typeface="Arial" panose="020B0604020202020204" pitchFamily="34" charset="0"/>
                    <a:buChar char="•"/>
                  </a:pPr>
                  <a:r>
                    <a:rPr lang="en-US" sz="2400" i="1" dirty="0">
                      <a:solidFill>
                        <a:schemeClr val="tx1"/>
                      </a:solidFill>
                      <a:latin typeface="Cambria Math"/>
                    </a:rPr>
                    <a:t>Compare the predicted output with the actual output (ground truth).</a:t>
                  </a:r>
                </a:p>
                <a:p>
                  <a:pPr marL="800019" lvl="1" indent="-342900">
                    <a:buClr>
                      <a:schemeClr val="accent3">
                        <a:lumMod val="75000"/>
                      </a:schemeClr>
                    </a:buClr>
                    <a:buFont typeface="Arial" panose="020B0604020202020204" pitchFamily="34" charset="0"/>
                    <a:buChar char="•"/>
                  </a:pPr>
                  <a:endParaRPr lang="en-US" sz="2400" i="1" dirty="0">
                    <a:solidFill>
                      <a:schemeClr val="tx1"/>
                    </a:solidFill>
                    <a:latin typeface="Cambria Math"/>
                  </a:endParaRPr>
                </a:p>
                <a:p>
                  <a:pPr marL="800019" lvl="1" indent="-342900">
                    <a:buClr>
                      <a:schemeClr val="accent3">
                        <a:lumMod val="75000"/>
                      </a:schemeClr>
                    </a:buClr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 baseline="-25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i="1" baseline="-2500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188" y="4492294"/>
                  <a:ext cx="4475634" cy="19863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4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>
              <a:off x="4746977" y="3749214"/>
              <a:ext cx="4272845" cy="3103143"/>
              <a:chOff x="4746977" y="3749214"/>
              <a:chExt cx="4272845" cy="310314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5099109" y="3927219"/>
                <a:ext cx="2236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b="1" u="sng" dirty="0"/>
                  <a:t>Loss Calculation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4746977" y="3749214"/>
                <a:ext cx="4272845" cy="31031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1614" y="4754185"/>
                <a:ext cx="3347904" cy="995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  <m:r>
                            <a:rPr lang="en-US" sz="2400" i="1" baseline="-2500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a:rPr lang="en-US" sz="2400" i="1" baseline="-25000">
                              <a:latin typeface="Cambria Math"/>
                            </a:rPr>
                            <m:t>𝑦𝑖𝑗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14" y="4754185"/>
                <a:ext cx="3347904" cy="9950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35856" y="5852833"/>
            <a:ext cx="96148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Should h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 higher or lower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87518" y="5825797"/>
            <a:ext cx="96148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Was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too high or too low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51975" y="5825798"/>
            <a:ext cx="113310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will change as h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changes</a:t>
            </a:r>
          </a:p>
        </p:txBody>
      </p:sp>
      <p:sp>
        <p:nvSpPr>
          <p:cNvPr id="32" name="Left Brace 31"/>
          <p:cNvSpPr/>
          <p:nvPr/>
        </p:nvSpPr>
        <p:spPr bwMode="auto">
          <a:xfrm rot="16200000">
            <a:off x="1097282" y="5442631"/>
            <a:ext cx="254845" cy="690652"/>
          </a:xfrm>
          <a:prstGeom prst="leftBrace">
            <a:avLst>
              <a:gd name="adj1" fmla="val 25002"/>
              <a:gd name="adj2" fmla="val 50000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2669957" y="5033155"/>
            <a:ext cx="211333" cy="1373953"/>
          </a:xfrm>
          <a:prstGeom prst="leftBrace">
            <a:avLst>
              <a:gd name="adj1" fmla="val 25002"/>
              <a:gd name="adj2" fmla="val 50000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3796908" y="5453644"/>
            <a:ext cx="205801" cy="580374"/>
          </a:xfrm>
          <a:prstGeom prst="leftBrace">
            <a:avLst>
              <a:gd name="adj1" fmla="val 25002"/>
              <a:gd name="adj2" fmla="val 50000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5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Definition of an </a:t>
            </a:r>
            <a:r>
              <a:rPr lang="en-US" dirty="0" err="1"/>
              <a:t>Autoencoder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0266" y="1460422"/>
            <a:ext cx="8839201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24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Autoencoding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" is a data compression algorithm where the compression and decompression functions are </a:t>
            </a:r>
          </a:p>
          <a:p>
            <a:pPr marL="914319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data-specific, </a:t>
            </a:r>
          </a:p>
          <a:p>
            <a:pPr marL="914319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lossy</a:t>
            </a: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and</a:t>
            </a:r>
          </a:p>
          <a:p>
            <a:pPr marL="914319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learned automatically </a:t>
            </a:r>
            <a:r>
              <a:rPr lang="en-US" sz="2400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from examples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 </a:t>
            </a:r>
          </a:p>
          <a:p>
            <a:pPr marL="914319" lvl="1" indent="-457200">
              <a:buFont typeface="+mj-lt"/>
              <a:buAutoNum type="arabicPeriod"/>
            </a:pP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To build an </a:t>
            </a:r>
            <a:r>
              <a:rPr lang="en-US" sz="24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autoencoder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, we need three things: </a:t>
            </a:r>
          </a:p>
          <a:p>
            <a:pPr marL="914319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encoding function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(a neural net),</a:t>
            </a:r>
          </a:p>
          <a:p>
            <a:pPr marL="914319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decoding function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(also a neural net), and </a:t>
            </a:r>
          </a:p>
          <a:p>
            <a:pPr marL="914319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 distance function between the amount of </a:t>
            </a: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information loss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between the compressed representation of your data and the decompressed representation (i.e. a </a:t>
            </a: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"loss" function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61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autoencoder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94551" y="1455244"/>
            <a:ext cx="7499493" cy="3226306"/>
            <a:chOff x="605929" y="1436005"/>
            <a:chExt cx="8494003" cy="4136826"/>
          </a:xfrm>
        </p:grpSpPr>
        <p:grpSp>
          <p:nvGrpSpPr>
            <p:cNvPr id="43" name="Group 42"/>
            <p:cNvGrpSpPr/>
            <p:nvPr/>
          </p:nvGrpSpPr>
          <p:grpSpPr>
            <a:xfrm>
              <a:off x="1872650" y="1436005"/>
              <a:ext cx="5859140" cy="4136826"/>
              <a:chOff x="1608460" y="1388117"/>
              <a:chExt cx="7026931" cy="5233007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608462" y="1388119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608461" y="1905912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608462" y="2432886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608460" y="2950679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608464" y="3464801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608463" y="3982594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608464" y="4509568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608462" y="5027361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608466" y="5535971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608464" y="6053764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215089" y="2423703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215087" y="2941496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3215091" y="3455618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3215090" y="3973411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3215091" y="4500385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3215089" y="5018178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6476081" y="2432885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6476079" y="2950678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6476083" y="3464800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6476082" y="3982593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6476083" y="4509567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6476081" y="5027360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8106578" y="1388117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106577" y="1905910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8106578" y="2432884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8106576" y="2950677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8106580" y="3464799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8106579" y="3982592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8106580" y="4509566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8106578" y="5027359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106582" y="5535969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8106580" y="6053762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4898831" y="3215079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4898835" y="3729201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4898834" y="4246994"/>
                <a:ext cx="528809" cy="5177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1000"/>
                </a:schemeClr>
              </a:soli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9" name="Flowchart: Manual Operation 38"/>
              <p:cNvSpPr/>
              <p:nvPr/>
            </p:nvSpPr>
            <p:spPr bwMode="auto">
              <a:xfrm rot="16200000">
                <a:off x="84464" y="3440930"/>
                <a:ext cx="5183438" cy="1077816"/>
              </a:xfrm>
              <a:prstGeom prst="flowChartManualOperation">
                <a:avLst/>
              </a:prstGeom>
              <a:solidFill>
                <a:schemeClr val="bg1">
                  <a:lumMod val="7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0" name="Flowchart: Manual Operation 39"/>
              <p:cNvSpPr/>
              <p:nvPr/>
            </p:nvSpPr>
            <p:spPr bwMode="auto">
              <a:xfrm rot="5400000">
                <a:off x="4952077" y="3490497"/>
                <a:ext cx="5183438" cy="1077816"/>
              </a:xfrm>
              <a:prstGeom prst="flowChartManualOperation">
                <a:avLst/>
              </a:prstGeom>
              <a:solidFill>
                <a:schemeClr val="bg1">
                  <a:lumMod val="7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" name="Flowchart: Manual Operation 40"/>
              <p:cNvSpPr/>
              <p:nvPr/>
            </p:nvSpPr>
            <p:spPr bwMode="auto">
              <a:xfrm rot="16200000">
                <a:off x="2870811" y="3496919"/>
                <a:ext cx="2978232" cy="1077816"/>
              </a:xfrm>
              <a:prstGeom prst="flowChartManualOperation">
                <a:avLst/>
              </a:prstGeom>
              <a:solidFill>
                <a:schemeClr val="bg1">
                  <a:lumMod val="7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2" name="Flowchart: Manual Operation 41"/>
              <p:cNvSpPr/>
              <p:nvPr/>
            </p:nvSpPr>
            <p:spPr bwMode="auto">
              <a:xfrm rot="5400000">
                <a:off x="4462747" y="3540978"/>
                <a:ext cx="2978232" cy="1048439"/>
              </a:xfrm>
              <a:prstGeom prst="flowChartManualOperation">
                <a:avLst/>
              </a:prstGeom>
              <a:solidFill>
                <a:schemeClr val="bg1">
                  <a:lumMod val="7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667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 bwMode="auto">
            <a:xfrm>
              <a:off x="605929" y="2935857"/>
              <a:ext cx="1123720" cy="765038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Input Layer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775857" y="2892562"/>
              <a:ext cx="1324075" cy="765038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pitchFamily="34" charset="0"/>
                </a:rPr>
                <a:t>Output 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Layer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791456" y="4919654"/>
              <a:ext cx="1308527" cy="4093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Hidden Layer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400617" y="4912929"/>
              <a:ext cx="1308527" cy="4093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Hidden Layer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166856" y="1935851"/>
              <a:ext cx="1308527" cy="4093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Bottleneck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166855" y="4478317"/>
              <a:ext cx="1308527" cy="4093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Latent Dimension</a:t>
              </a:r>
            </a:p>
          </p:txBody>
        </p:sp>
      </p:grpSp>
      <p:pic>
        <p:nvPicPr>
          <p:cNvPr id="1026" name="Picture 2" descr="C:\Users\A564809\autoencoder_clk_features\other_files\autoencoder_sche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63" y="5176626"/>
            <a:ext cx="5915378" cy="17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Left Brace 49"/>
          <p:cNvSpPr/>
          <p:nvPr/>
        </p:nvSpPr>
        <p:spPr bwMode="auto">
          <a:xfrm rot="16200000">
            <a:off x="3349144" y="3619108"/>
            <a:ext cx="604626" cy="272950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16200000">
            <a:off x="6092381" y="3619109"/>
            <a:ext cx="604626" cy="272950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1822" y="5768622"/>
            <a:ext cx="10711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Example</a:t>
            </a:r>
            <a:r>
              <a:rPr lang="en-U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5092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Vanilla Auto-encoder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266" y="1460422"/>
            <a:ext cx="8839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Feed-forward neural network trained to reproduce its input at the output layer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Output layer dimension is the same as input layer dimension.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80542" y="2822223"/>
            <a:ext cx="3217333" cy="541866"/>
            <a:chOff x="688622" y="3984979"/>
            <a:chExt cx="3217333" cy="541866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68404" y="4092224"/>
            <a:ext cx="2641610" cy="541866"/>
            <a:chOff x="841023" y="4848579"/>
            <a:chExt cx="2641610" cy="541866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841023" y="4848579"/>
              <a:ext cx="2641610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2760140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69258" y="5401735"/>
            <a:ext cx="3217333" cy="541866"/>
            <a:chOff x="688622" y="3984979"/>
            <a:chExt cx="3217333" cy="541866"/>
          </a:xfrm>
        </p:grpSpPr>
        <p:sp>
          <p:nvSpPr>
            <p:cNvPr id="88" name="Rounded Rectangle 87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 bwMode="auto">
          <a:xfrm rot="16200000">
            <a:off x="2078576" y="3659006"/>
            <a:ext cx="739416" cy="14958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" name="Right Arrow 93"/>
          <p:cNvSpPr/>
          <p:nvPr/>
        </p:nvSpPr>
        <p:spPr bwMode="auto">
          <a:xfrm rot="16200000">
            <a:off x="2112450" y="4954404"/>
            <a:ext cx="739416" cy="14958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976" y="2897201"/>
            <a:ext cx="3047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 Unicode MS"/>
                <a:ea typeface="Arial Unicode MS"/>
                <a:cs typeface="Arial Unicode MS"/>
              </a:rPr>
              <a:t>x̂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1889" y="551877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2912" y="4209268"/>
            <a:ext cx="6254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h(x)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80233" y="4829139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56949" y="3533741"/>
            <a:ext cx="5261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W*</a:t>
            </a:r>
          </a:p>
        </p:txBody>
      </p:sp>
      <p:sp>
        <p:nvSpPr>
          <p:cNvPr id="32" name="Right Brace 31"/>
          <p:cNvSpPr/>
          <p:nvPr/>
        </p:nvSpPr>
        <p:spPr bwMode="auto">
          <a:xfrm>
            <a:off x="4346223" y="2897201"/>
            <a:ext cx="395110" cy="1512122"/>
          </a:xfrm>
          <a:prstGeom prst="rightBrace">
            <a:avLst>
              <a:gd name="adj1" fmla="val 59761"/>
              <a:gd name="adj2" fmla="val 4936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9" name="Right Brace 98"/>
          <p:cNvSpPr/>
          <p:nvPr/>
        </p:nvSpPr>
        <p:spPr bwMode="auto">
          <a:xfrm>
            <a:off x="4346222" y="4409323"/>
            <a:ext cx="395110" cy="1534278"/>
          </a:xfrm>
          <a:prstGeom prst="rightBrace">
            <a:avLst>
              <a:gd name="adj1" fmla="val 59761"/>
              <a:gd name="adj2" fmla="val 4936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02123" y="2897201"/>
                <a:ext cx="3354855" cy="3262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u="sng" dirty="0"/>
                  <a:t>Decoder :</a:t>
                </a:r>
              </a:p>
              <a:p>
                <a:pPr algn="l"/>
                <a:endParaRPr lang="en-US" b="1" u="sng" dirty="0"/>
              </a:p>
              <a:p>
                <a:pPr algn="l"/>
                <a:endParaRPr lang="en-US" b="1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l-GR" sz="2000" b="0" i="1" smtClean="0">
                          <a:latin typeface="Cambria Math"/>
                        </a:rPr>
                        <m:t>𝜎</m:t>
                      </m:r>
                      <m:r>
                        <a:rPr lang="en-US" sz="2000" b="1" i="1"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latin typeface="Cambria Math"/>
                        </a:rPr>
                        <m:t>𝒄</m:t>
                      </m:r>
                      <m:r>
                        <a:rPr lang="en-US" sz="2000" b="1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𝑾</m:t>
                      </m:r>
                      <m:r>
                        <a:rPr lang="en-US" sz="2000" b="1" i="1" baseline="30000">
                          <a:latin typeface="Cambria Math"/>
                        </a:rPr>
                        <m:t>∗</m:t>
                      </m:r>
                      <m:r>
                        <a:rPr lang="en-US" sz="20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algn="l"/>
                <a:endParaRPr lang="en-US" b="1" u="sng" dirty="0"/>
              </a:p>
              <a:p>
                <a:pPr algn="l"/>
                <a:endParaRPr lang="en-US" b="1" u="sng" dirty="0"/>
              </a:p>
              <a:p>
                <a:pPr algn="l"/>
                <a:r>
                  <a:rPr lang="en-US" b="1" u="sng" dirty="0"/>
                  <a:t>Encoder : </a:t>
                </a:r>
              </a:p>
              <a:p>
                <a:pPr algn="l"/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𝒉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</a:rPr>
                        <m:t>)=</m:t>
                      </m:r>
                      <m:r>
                        <a:rPr lang="el-GR" sz="2000" b="0" i="1">
                          <a:latin typeface="Cambria Math"/>
                        </a:rPr>
                        <m:t>𝜎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latin typeface="Cambria Math"/>
                        </a:rPr>
                        <m:t>𝒃</m:t>
                      </m:r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𝑾𝒙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algn="l"/>
                <a:endParaRPr lang="en-US" b="1" u="sng" dirty="0"/>
              </a:p>
              <a:p>
                <a:pPr algn="l"/>
                <a:endParaRPr lang="en-US" b="1" u="sng" dirty="0"/>
              </a:p>
              <a:p>
                <a:pPr algn="l"/>
                <a:endParaRPr lang="en-US" b="1" u="sng" dirty="0"/>
              </a:p>
              <a:p>
                <a:pPr algn="l"/>
                <a:endParaRPr lang="en-US" b="1" u="sng" dirty="0"/>
              </a:p>
              <a:p>
                <a:pPr algn="l"/>
                <a:endParaRPr lang="en-US" b="1" u="sng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23" y="2897201"/>
                <a:ext cx="3354855" cy="3262432"/>
              </a:xfrm>
              <a:prstGeom prst="rect">
                <a:avLst/>
              </a:prstGeom>
              <a:blipFill rotWithShape="1">
                <a:blip r:embed="rId3"/>
                <a:stretch>
                  <a:fillRect l="-363" t="-1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7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Loss Functions in Auto-encoder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0266" y="1460422"/>
                <a:ext cx="8839201" cy="4428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For Binary inputs:</a:t>
                </a:r>
              </a:p>
              <a:p>
                <a:pPr marL="285750" indent="-285750" algn="l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800019" lvl="1" indent="-342900">
                  <a:buClr>
                    <a:schemeClr val="accent3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Binary Cross-entropy</a:t>
                </a:r>
              </a:p>
              <a:p>
                <a:pPr marL="800019" lvl="1" indent="-342900">
                  <a:buClr>
                    <a:schemeClr val="accent3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800019" lvl="1" indent="-342900">
                  <a:buClr>
                    <a:schemeClr val="accent3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sz="24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pt-BR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baseline="-25000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pt-BR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400" b="0" i="1" baseline="-250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pt-BR" sz="240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800019" lvl="1" indent="-342900">
                  <a:buClr>
                    <a:schemeClr val="accent3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For real-valued inputs:</a:t>
                </a:r>
              </a:p>
              <a:p>
                <a:pPr marL="285750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800019" lvl="1" indent="-342900">
                  <a:buClr>
                    <a:schemeClr val="accent3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Sum of squared differences (squared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euclidean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distance)</a:t>
                </a:r>
              </a:p>
              <a:p>
                <a:pPr marL="800019" lvl="1" indent="-342900">
                  <a:buClr>
                    <a:schemeClr val="accent3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800019" lvl="1" indent="-342900">
                  <a:buClr>
                    <a:schemeClr val="accent3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sz="24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baseline="-250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𝑥𝑘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" y="1460422"/>
                <a:ext cx="8839201" cy="4428264"/>
              </a:xfrm>
              <a:prstGeom prst="rect">
                <a:avLst/>
              </a:prstGeom>
              <a:blipFill rotWithShape="1">
                <a:blip r:embed="rId3"/>
                <a:stretch>
                  <a:fillRect l="-897" t="-9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8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9501" y="1528156"/>
                <a:ext cx="3908009" cy="470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Idea : Representation should be robust to introduction of noise.</a:t>
                </a:r>
              </a:p>
              <a:p>
                <a:pPr marL="742869" lvl="1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Random assignment of subset of inputs to 0, with probability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b="1" i="1" dirty="0">
                  <a:solidFill>
                    <a:schemeClr val="bg2">
                      <a:lumMod val="50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742869" lvl="1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Gaussian additive noise.</a:t>
                </a:r>
              </a:p>
              <a:p>
                <a:pPr marL="285750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Reconstruction of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computed from the corrupted input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̃</m:t>
                    </m:r>
                  </m:oMath>
                </a14:m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Loss function compares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sz="20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reconstruction with the noiseless input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1" y="1528156"/>
                <a:ext cx="3908009" cy="4708981"/>
              </a:xfrm>
              <a:prstGeom prst="rect">
                <a:avLst/>
              </a:prstGeom>
              <a:blipFill rotWithShape="1">
                <a:blip r:embed="rId2"/>
                <a:stretch>
                  <a:fillRect l="-1404" t="-518" r="-312" b="-15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29980" y="1734446"/>
            <a:ext cx="3217333" cy="541866"/>
            <a:chOff x="688622" y="3984979"/>
            <a:chExt cx="3217333" cy="541866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17842" y="3004447"/>
            <a:ext cx="2641610" cy="541866"/>
            <a:chOff x="841023" y="4848579"/>
            <a:chExt cx="2641610" cy="54186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841023" y="4848579"/>
              <a:ext cx="2641610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976487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563512" y="48485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161826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760140" y="48598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18696" y="4313958"/>
            <a:ext cx="3217333" cy="541866"/>
            <a:chOff x="688622" y="3984979"/>
            <a:chExt cx="3217333" cy="541866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0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26" name="Right Arrow 25"/>
          <p:cNvSpPr/>
          <p:nvPr/>
        </p:nvSpPr>
        <p:spPr bwMode="auto">
          <a:xfrm rot="16200000">
            <a:off x="6628014" y="2571229"/>
            <a:ext cx="739416" cy="14958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>
            <a:off x="6661888" y="3866627"/>
            <a:ext cx="739416" cy="14958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78414" y="1809424"/>
                <a:ext cx="304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14" y="1809424"/>
                <a:ext cx="3047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000" t="-6154" r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61327" y="4431002"/>
                <a:ext cx="4026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̃</m:t>
                      </m:r>
                    </m:oMath>
                  </m:oMathPara>
                </a14:m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27" y="4431002"/>
                <a:ext cx="40267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092350" y="3121491"/>
            <a:ext cx="6254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29671" y="3741362"/>
            <a:ext cx="4267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6387" y="2445964"/>
            <a:ext cx="5261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W*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85522" y="5616248"/>
            <a:ext cx="3217333" cy="541866"/>
            <a:chOff x="688622" y="3984979"/>
            <a:chExt cx="3217333" cy="541866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88622" y="3984979"/>
              <a:ext cx="3217333" cy="541866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4087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411112" y="3984979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009426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607740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206054" y="3996268"/>
              <a:ext cx="553158" cy="519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28153" y="5733292"/>
                <a:ext cx="4026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53" y="5733292"/>
                <a:ext cx="40267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 bwMode="auto">
          <a:xfrm rot="16200000">
            <a:off x="6623781" y="5172089"/>
            <a:ext cx="739416" cy="14958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78162" y="5192136"/>
                <a:ext cx="8861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𝑝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</a:rPr>
                        <m:t>|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err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162" y="5192136"/>
                <a:ext cx="88617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9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210270" y="4892554"/>
            <a:ext cx="148309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Noise process</a:t>
            </a:r>
          </a:p>
        </p:txBody>
      </p:sp>
    </p:spTree>
    <p:extLst>
      <p:ext uri="{BB962C8B-B14F-4D97-AF65-F5344CB8AC3E}">
        <p14:creationId xmlns:p14="http://schemas.microsoft.com/office/powerpoint/2010/main" val="333609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90" y="1"/>
            <a:ext cx="8963025" cy="105568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: Example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48353" y="1518642"/>
            <a:ext cx="8212871" cy="2750149"/>
            <a:chOff x="248353" y="1518642"/>
            <a:chExt cx="5339647" cy="1630959"/>
          </a:xfrm>
        </p:grpSpPr>
        <p:pic>
          <p:nvPicPr>
            <p:cNvPr id="2050" name="Picture 2" descr="C:\Users\A564809\autoencoder_clk_features\other_files\denoisingAE_examp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" t="15809" r="2018" b="35832"/>
            <a:stretch/>
          </p:blipFill>
          <p:spPr bwMode="auto">
            <a:xfrm>
              <a:off x="248353" y="1857914"/>
              <a:ext cx="5339647" cy="1291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48353" y="1518642"/>
              <a:ext cx="2291647" cy="2190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dirty="0"/>
                <a:t>What we want :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8353" y="4589620"/>
            <a:ext cx="7913515" cy="2262738"/>
            <a:chOff x="152938" y="3853125"/>
            <a:chExt cx="5145019" cy="1341903"/>
          </a:xfrm>
        </p:grpSpPr>
        <p:sp>
          <p:nvSpPr>
            <p:cNvPr id="44" name="TextBox 43"/>
            <p:cNvSpPr txBox="1"/>
            <p:nvPr/>
          </p:nvSpPr>
          <p:spPr>
            <a:xfrm>
              <a:off x="152938" y="3853125"/>
              <a:ext cx="1952979" cy="2190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dirty="0"/>
                <a:t>How we get it :</a:t>
              </a:r>
            </a:p>
          </p:txBody>
        </p:sp>
        <p:pic>
          <p:nvPicPr>
            <p:cNvPr id="2051" name="Picture 3" descr="C:\Users\A564809\autoencoder_clk_features\other_files\Noise_addition_netwo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42" y="4222285"/>
              <a:ext cx="4687915" cy="972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0970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3_Custom Design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39600"/>
        </a:accent1>
        <a:accent2>
          <a:srgbClr val="98C6EA"/>
        </a:accent2>
        <a:accent3>
          <a:srgbClr val="FFFFFF"/>
        </a:accent3>
        <a:accent4>
          <a:srgbClr val="000000"/>
        </a:accent4>
        <a:accent5>
          <a:srgbClr val="BCC9AA"/>
        </a:accent5>
        <a:accent6>
          <a:srgbClr val="89B3D4"/>
        </a:accent6>
        <a:hlink>
          <a:srgbClr val="ABC78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39600"/>
        </a:accent1>
        <a:accent2>
          <a:srgbClr val="6CADE4"/>
        </a:accent2>
        <a:accent3>
          <a:srgbClr val="FFFFFF"/>
        </a:accent3>
        <a:accent4>
          <a:srgbClr val="000000"/>
        </a:accent4>
        <a:accent5>
          <a:srgbClr val="BCC9AA"/>
        </a:accent5>
        <a:accent6>
          <a:srgbClr val="619CCF"/>
        </a:accent6>
        <a:hlink>
          <a:srgbClr val="ABC78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24507</TotalTime>
  <Words>834</Words>
  <Application>Microsoft Office PowerPoint</Application>
  <PresentationFormat>Custom</PresentationFormat>
  <Paragraphs>225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Cambria</vt:lpstr>
      <vt:lpstr>Cambria Math</vt:lpstr>
      <vt:lpstr>Wingdings</vt:lpstr>
      <vt:lpstr>Wingdings 3</vt:lpstr>
      <vt:lpstr>blank</vt:lpstr>
      <vt:lpstr>3_Custom Design</vt:lpstr>
      <vt:lpstr> </vt:lpstr>
      <vt:lpstr>Agenda</vt:lpstr>
      <vt:lpstr>Generic Neural Network</vt:lpstr>
      <vt:lpstr>Definition of an Autoencoder</vt:lpstr>
      <vt:lpstr>An autoencoder</vt:lpstr>
      <vt:lpstr>Vanilla Auto-encoder</vt:lpstr>
      <vt:lpstr>Loss Functions in Auto-encoder</vt:lpstr>
      <vt:lpstr>Denoising Autoencoders</vt:lpstr>
      <vt:lpstr>Denoising Autoencoders : Example</vt:lpstr>
      <vt:lpstr>Variational Autoencoders</vt:lpstr>
      <vt:lpstr>Variational Autoencoders : How it works</vt:lpstr>
      <vt:lpstr>Variational Autoencoders : Training</vt:lpstr>
      <vt:lpstr>Variational Autoencoders : Example</vt:lpstr>
      <vt:lpstr>Other types of Autoencoders</vt:lpstr>
      <vt:lpstr>Neural Network vs Recurrent Neural Network (RNN)</vt:lpstr>
      <vt:lpstr>Sequence to sequence autoencoders (inside algorithm)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Occasion/audience</dc:title>
  <dc:creator>Burt, Todd(FITSCO)</dc:creator>
  <cp:lastModifiedBy>Moitra, Anindya</cp:lastModifiedBy>
  <cp:revision>484</cp:revision>
  <dcterms:created xsi:type="dcterms:W3CDTF">2015-05-21T21:12:24Z</dcterms:created>
  <dcterms:modified xsi:type="dcterms:W3CDTF">2019-06-17T06:00:39Z</dcterms:modified>
</cp:coreProperties>
</file>