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5.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6.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7.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8.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9.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20.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21.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p:sldMasterIdLst>
    <p:sldMasterId id="2147483843" r:id="rId1"/>
  </p:sldMasterIdLst>
  <p:notesMasterIdLst>
    <p:notesMasterId r:id="rId34"/>
  </p:notesMasterIdLst>
  <p:handoutMasterIdLst>
    <p:handoutMasterId r:id="rId35"/>
  </p:handoutMasterIdLst>
  <p:sldIdLst>
    <p:sldId id="946" r:id="rId2"/>
    <p:sldId id="960" r:id="rId3"/>
    <p:sldId id="1033" r:id="rId4"/>
    <p:sldId id="1032" r:id="rId5"/>
    <p:sldId id="1025" r:id="rId6"/>
    <p:sldId id="1026" r:id="rId7"/>
    <p:sldId id="1027" r:id="rId8"/>
    <p:sldId id="1030" r:id="rId9"/>
    <p:sldId id="974" r:id="rId10"/>
    <p:sldId id="962" r:id="rId11"/>
    <p:sldId id="961" r:id="rId12"/>
    <p:sldId id="976" r:id="rId13"/>
    <p:sldId id="1029" r:id="rId14"/>
    <p:sldId id="973" r:id="rId15"/>
    <p:sldId id="1037" r:id="rId16"/>
    <p:sldId id="1038" r:id="rId17"/>
    <p:sldId id="995" r:id="rId18"/>
    <p:sldId id="977" r:id="rId19"/>
    <p:sldId id="1039" r:id="rId20"/>
    <p:sldId id="984" r:id="rId21"/>
    <p:sldId id="964" r:id="rId22"/>
    <p:sldId id="991" r:id="rId23"/>
    <p:sldId id="992" r:id="rId24"/>
    <p:sldId id="1035" r:id="rId25"/>
    <p:sldId id="1022" r:id="rId26"/>
    <p:sldId id="1023" r:id="rId27"/>
    <p:sldId id="1017" r:id="rId28"/>
    <p:sldId id="1036" r:id="rId29"/>
    <p:sldId id="1016" r:id="rId30"/>
    <p:sldId id="971" r:id="rId31"/>
    <p:sldId id="970" r:id="rId32"/>
    <p:sldId id="1034" r:id="rId33"/>
  </p:sldIdLst>
  <p:sldSz cx="9144000" cy="6858000" type="letter"/>
  <p:notesSz cx="6985000" cy="9283700"/>
  <p:custDataLst>
    <p:tags r:id="rId36"/>
  </p:custDataLst>
  <p:defaultTextStyle>
    <a:defPPr>
      <a:defRPr lang="en-US"/>
    </a:defPPr>
    <a:lvl1pPr algn="ctr" rtl="0" eaLnBrk="0" fontAlgn="base" hangingPunct="0">
      <a:spcBef>
        <a:spcPct val="50000"/>
      </a:spcBef>
      <a:spcAft>
        <a:spcPct val="0"/>
      </a:spcAft>
      <a:defRPr sz="1200" kern="1200">
        <a:solidFill>
          <a:srgbClr val="000000"/>
        </a:solidFill>
        <a:latin typeface="Arial" charset="0"/>
        <a:ea typeface="+mn-ea"/>
        <a:cs typeface="+mn-cs"/>
      </a:defRPr>
    </a:lvl1pPr>
    <a:lvl2pPr marL="457200" algn="ctr" rtl="0" eaLnBrk="0" fontAlgn="base" hangingPunct="0">
      <a:spcBef>
        <a:spcPct val="50000"/>
      </a:spcBef>
      <a:spcAft>
        <a:spcPct val="0"/>
      </a:spcAft>
      <a:defRPr sz="1200" kern="1200">
        <a:solidFill>
          <a:srgbClr val="000000"/>
        </a:solidFill>
        <a:latin typeface="Arial" charset="0"/>
        <a:ea typeface="+mn-ea"/>
        <a:cs typeface="+mn-cs"/>
      </a:defRPr>
    </a:lvl2pPr>
    <a:lvl3pPr marL="914400" algn="ctr" rtl="0" eaLnBrk="0" fontAlgn="base" hangingPunct="0">
      <a:spcBef>
        <a:spcPct val="50000"/>
      </a:spcBef>
      <a:spcAft>
        <a:spcPct val="0"/>
      </a:spcAft>
      <a:defRPr sz="1200" kern="1200">
        <a:solidFill>
          <a:srgbClr val="000000"/>
        </a:solidFill>
        <a:latin typeface="Arial" charset="0"/>
        <a:ea typeface="+mn-ea"/>
        <a:cs typeface="+mn-cs"/>
      </a:defRPr>
    </a:lvl3pPr>
    <a:lvl4pPr marL="1371600" algn="ctr" rtl="0" eaLnBrk="0" fontAlgn="base" hangingPunct="0">
      <a:spcBef>
        <a:spcPct val="50000"/>
      </a:spcBef>
      <a:spcAft>
        <a:spcPct val="0"/>
      </a:spcAft>
      <a:defRPr sz="1200" kern="1200">
        <a:solidFill>
          <a:srgbClr val="000000"/>
        </a:solidFill>
        <a:latin typeface="Arial" charset="0"/>
        <a:ea typeface="+mn-ea"/>
        <a:cs typeface="+mn-cs"/>
      </a:defRPr>
    </a:lvl4pPr>
    <a:lvl5pPr marL="1828800" algn="ctr" rtl="0" eaLnBrk="0" fontAlgn="base" hangingPunct="0">
      <a:spcBef>
        <a:spcPct val="50000"/>
      </a:spcBef>
      <a:spcAft>
        <a:spcPct val="0"/>
      </a:spcAft>
      <a:defRPr sz="1200" kern="1200">
        <a:solidFill>
          <a:srgbClr val="000000"/>
        </a:solidFill>
        <a:latin typeface="Arial" charset="0"/>
        <a:ea typeface="+mn-ea"/>
        <a:cs typeface="+mn-cs"/>
      </a:defRPr>
    </a:lvl5pPr>
    <a:lvl6pPr marL="2286000" algn="l" defTabSz="914400" rtl="0" eaLnBrk="1" latinLnBrk="0" hangingPunct="1">
      <a:defRPr sz="1200" kern="1200">
        <a:solidFill>
          <a:srgbClr val="000000"/>
        </a:solidFill>
        <a:latin typeface="Arial" charset="0"/>
        <a:ea typeface="+mn-ea"/>
        <a:cs typeface="+mn-cs"/>
      </a:defRPr>
    </a:lvl6pPr>
    <a:lvl7pPr marL="2743200" algn="l" defTabSz="914400" rtl="0" eaLnBrk="1" latinLnBrk="0" hangingPunct="1">
      <a:defRPr sz="1200" kern="1200">
        <a:solidFill>
          <a:srgbClr val="000000"/>
        </a:solidFill>
        <a:latin typeface="Arial" charset="0"/>
        <a:ea typeface="+mn-ea"/>
        <a:cs typeface="+mn-cs"/>
      </a:defRPr>
    </a:lvl7pPr>
    <a:lvl8pPr marL="3200400" algn="l" defTabSz="914400" rtl="0" eaLnBrk="1" latinLnBrk="0" hangingPunct="1">
      <a:defRPr sz="1200" kern="1200">
        <a:solidFill>
          <a:srgbClr val="000000"/>
        </a:solidFill>
        <a:latin typeface="Arial" charset="0"/>
        <a:ea typeface="+mn-ea"/>
        <a:cs typeface="+mn-cs"/>
      </a:defRPr>
    </a:lvl8pPr>
    <a:lvl9pPr marL="3657600" algn="l" defTabSz="914400" rtl="0" eaLnBrk="1" latinLnBrk="0" hangingPunct="1">
      <a:defRPr sz="1200" kern="1200">
        <a:solidFill>
          <a:srgbClr val="000000"/>
        </a:solidFill>
        <a:latin typeface="Arial" charset="0"/>
        <a:ea typeface="+mn-ea"/>
        <a:cs typeface="+mn-cs"/>
      </a:defRPr>
    </a:lvl9pPr>
  </p:defaultTextStyle>
  <p:extLst>
    <p:ext uri="{EFAFB233-063F-42B5-8137-9DF3F51BA10A}">
      <p15:sldGuideLst xmlns:p15="http://schemas.microsoft.com/office/powerpoint/2012/main">
        <p15:guide id="1" orient="horz" pos="1442">
          <p15:clr>
            <a:srgbClr val="A4A3A4"/>
          </p15:clr>
        </p15:guide>
        <p15:guide id="2" pos="5649">
          <p15:clr>
            <a:srgbClr val="A4A3A4"/>
          </p15:clr>
        </p15:guide>
        <p15:guide id="3" pos="626">
          <p15:clr>
            <a:srgbClr val="A4A3A4"/>
          </p15:clr>
        </p15:guide>
      </p15:sldGuideLst>
    </p:ext>
    <p:ext uri="{2D200454-40CA-4A62-9FC3-DE9A4176ACB9}">
      <p15:notesGuideLst xmlns:p15="http://schemas.microsoft.com/office/powerpoint/2012/main">
        <p15:guide id="1" orient="horz" pos="2924">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0066CC"/>
    <a:srgbClr val="DDDDDD"/>
    <a:srgbClr val="3A6008"/>
    <a:srgbClr val="CC3300"/>
    <a:srgbClr val="EAEAEA"/>
    <a:srgbClr val="FFFFFF"/>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4C19D5-CBC2-4E53-99F4-D3281BA1CDA5}" v="3" dt="2020-12-25T03:32:04.549"/>
  </p1510:revLst>
</p1510:revInfo>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04" autoAdjust="0"/>
    <p:restoredTop sz="98398" autoAdjust="0"/>
  </p:normalViewPr>
  <p:slideViewPr>
    <p:cSldViewPr snapToGrid="0">
      <p:cViewPr varScale="1">
        <p:scale>
          <a:sx n="67" d="100"/>
          <a:sy n="67" d="100"/>
        </p:scale>
        <p:origin x="1328" y="48"/>
      </p:cViewPr>
      <p:guideLst>
        <p:guide orient="horz" pos="1442"/>
        <p:guide pos="5649"/>
        <p:guide pos="626"/>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2" d="100"/>
          <a:sy n="82" d="100"/>
        </p:scale>
        <p:origin x="-1572" y="-102"/>
      </p:cViewPr>
      <p:guideLst>
        <p:guide orient="horz" pos="2924"/>
        <p:guide pos="2200"/>
      </p:guideLst>
    </p:cSldViewPr>
  </p:notesViewPr>
  <p:gridSpacing cx="75895" cy="7589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habra, Aniket" userId="598e0514-bef3-4e71-b6aa-f2edd6441cff" providerId="ADAL" clId="{944C19D5-CBC2-4E53-99F4-D3281BA1CDA5}"/>
    <pc:docChg chg="undo custSel modSld">
      <pc:chgData name="Chhabra, Aniket" userId="598e0514-bef3-4e71-b6aa-f2edd6441cff" providerId="ADAL" clId="{944C19D5-CBC2-4E53-99F4-D3281BA1CDA5}" dt="2020-12-27T03:22:47.728" v="16" actId="20577"/>
      <pc:docMkLst>
        <pc:docMk/>
      </pc:docMkLst>
      <pc:sldChg chg="modSp">
        <pc:chgData name="Chhabra, Aniket" userId="598e0514-bef3-4e71-b6aa-f2edd6441cff" providerId="ADAL" clId="{944C19D5-CBC2-4E53-99F4-D3281BA1CDA5}" dt="2020-12-25T03:31:53.778" v="7" actId="1036"/>
        <pc:sldMkLst>
          <pc:docMk/>
          <pc:sldMk cId="1105796878" sldId="977"/>
        </pc:sldMkLst>
        <pc:picChg chg="mod">
          <ac:chgData name="Chhabra, Aniket" userId="598e0514-bef3-4e71-b6aa-f2edd6441cff" providerId="ADAL" clId="{944C19D5-CBC2-4E53-99F4-D3281BA1CDA5}" dt="2020-12-25T03:31:53.778" v="7" actId="1036"/>
          <ac:picMkLst>
            <pc:docMk/>
            <pc:sldMk cId="1105796878" sldId="977"/>
            <ac:picMk id="14340" creationId="{00000000-0000-0000-0000-000000000000}"/>
          </ac:picMkLst>
        </pc:picChg>
      </pc:sldChg>
      <pc:sldChg chg="modSp mod">
        <pc:chgData name="Chhabra, Aniket" userId="598e0514-bef3-4e71-b6aa-f2edd6441cff" providerId="ADAL" clId="{944C19D5-CBC2-4E53-99F4-D3281BA1CDA5}" dt="2020-12-25T03:42:17.066" v="9" actId="1036"/>
        <pc:sldMkLst>
          <pc:docMk/>
          <pc:sldMk cId="1127500227" sldId="984"/>
        </pc:sldMkLst>
        <pc:picChg chg="mod">
          <ac:chgData name="Chhabra, Aniket" userId="598e0514-bef3-4e71-b6aa-f2edd6441cff" providerId="ADAL" clId="{944C19D5-CBC2-4E53-99F4-D3281BA1CDA5}" dt="2020-12-25T03:42:17.066" v="9" actId="1036"/>
          <ac:picMkLst>
            <pc:docMk/>
            <pc:sldMk cId="1127500227" sldId="984"/>
            <ac:picMk id="4" creationId="{00000000-0000-0000-0000-000000000000}"/>
          </ac:picMkLst>
        </pc:picChg>
        <pc:picChg chg="mod">
          <ac:chgData name="Chhabra, Aniket" userId="598e0514-bef3-4e71-b6aa-f2edd6441cff" providerId="ADAL" clId="{944C19D5-CBC2-4E53-99F4-D3281BA1CDA5}" dt="2020-12-25T03:42:17.066" v="9" actId="1036"/>
          <ac:picMkLst>
            <pc:docMk/>
            <pc:sldMk cId="1127500227" sldId="984"/>
            <ac:picMk id="5" creationId="{00000000-0000-0000-0000-000000000000}"/>
          </ac:picMkLst>
        </pc:picChg>
      </pc:sldChg>
      <pc:sldChg chg="modSp mod">
        <pc:chgData name="Chhabra, Aniket" userId="598e0514-bef3-4e71-b6aa-f2edd6441cff" providerId="ADAL" clId="{944C19D5-CBC2-4E53-99F4-D3281BA1CDA5}" dt="2020-12-23T09:27:35.336" v="5" actId="1076"/>
        <pc:sldMkLst>
          <pc:docMk/>
          <pc:sldMk cId="2249128274" sldId="1030"/>
        </pc:sldMkLst>
        <pc:spChg chg="mod">
          <ac:chgData name="Chhabra, Aniket" userId="598e0514-bef3-4e71-b6aa-f2edd6441cff" providerId="ADAL" clId="{944C19D5-CBC2-4E53-99F4-D3281BA1CDA5}" dt="2020-12-23T09:27:35.336" v="5" actId="1076"/>
          <ac:spMkLst>
            <pc:docMk/>
            <pc:sldMk cId="2249128274" sldId="1030"/>
            <ac:spMk id="8" creationId="{00000000-0000-0000-0000-000000000000}"/>
          </ac:spMkLst>
        </pc:spChg>
        <pc:spChg chg="mod">
          <ac:chgData name="Chhabra, Aniket" userId="598e0514-bef3-4e71-b6aa-f2edd6441cff" providerId="ADAL" clId="{944C19D5-CBC2-4E53-99F4-D3281BA1CDA5}" dt="2020-12-23T04:12:20.153" v="0" actId="20577"/>
          <ac:spMkLst>
            <pc:docMk/>
            <pc:sldMk cId="2249128274" sldId="1030"/>
            <ac:spMk id="14338" creationId="{00000000-0000-0000-0000-000000000000}"/>
          </ac:spMkLst>
        </pc:spChg>
        <pc:spChg chg="mod">
          <ac:chgData name="Chhabra, Aniket" userId="598e0514-bef3-4e71-b6aa-f2edd6441cff" providerId="ADAL" clId="{944C19D5-CBC2-4E53-99F4-D3281BA1CDA5}" dt="2020-12-23T04:12:28.454" v="1" actId="1076"/>
          <ac:spMkLst>
            <pc:docMk/>
            <pc:sldMk cId="2249128274" sldId="1030"/>
            <ac:spMk id="14339" creationId="{00000000-0000-0000-0000-000000000000}"/>
          </ac:spMkLst>
        </pc:spChg>
      </pc:sldChg>
      <pc:sldChg chg="modSp mod">
        <pc:chgData name="Chhabra, Aniket" userId="598e0514-bef3-4e71-b6aa-f2edd6441cff" providerId="ADAL" clId="{944C19D5-CBC2-4E53-99F4-D3281BA1CDA5}" dt="2020-12-23T05:38:52.432" v="3" actId="1076"/>
        <pc:sldMkLst>
          <pc:docMk/>
          <pc:sldMk cId="2332052780" sldId="1033"/>
        </pc:sldMkLst>
        <pc:spChg chg="mod">
          <ac:chgData name="Chhabra, Aniket" userId="598e0514-bef3-4e71-b6aa-f2edd6441cff" providerId="ADAL" clId="{944C19D5-CBC2-4E53-99F4-D3281BA1CDA5}" dt="2020-12-23T05:38:52.432" v="3" actId="1076"/>
          <ac:spMkLst>
            <pc:docMk/>
            <pc:sldMk cId="2332052780" sldId="1033"/>
            <ac:spMk id="18" creationId="{00000000-0000-0000-0000-000000000000}"/>
          </ac:spMkLst>
        </pc:spChg>
      </pc:sldChg>
      <pc:sldChg chg="modSp mod">
        <pc:chgData name="Chhabra, Aniket" userId="598e0514-bef3-4e71-b6aa-f2edd6441cff" providerId="ADAL" clId="{944C19D5-CBC2-4E53-99F4-D3281BA1CDA5}" dt="2020-12-27T03:22:47.728" v="16" actId="20577"/>
        <pc:sldMkLst>
          <pc:docMk/>
          <pc:sldMk cId="4195184730" sldId="1034"/>
        </pc:sldMkLst>
        <pc:spChg chg="mod">
          <ac:chgData name="Chhabra, Aniket" userId="598e0514-bef3-4e71-b6aa-f2edd6441cff" providerId="ADAL" clId="{944C19D5-CBC2-4E53-99F4-D3281BA1CDA5}" dt="2020-12-27T03:22:47.728" v="16" actId="20577"/>
          <ac:spMkLst>
            <pc:docMk/>
            <pc:sldMk cId="4195184730" sldId="1034"/>
            <ac:spMk id="21508" creationId="{00000000-0000-0000-0000-000000000000}"/>
          </ac:spMkLst>
        </pc:spChg>
      </pc:sldChg>
      <pc:sldChg chg="modSp">
        <pc:chgData name="Chhabra, Aniket" userId="598e0514-bef3-4e71-b6aa-f2edd6441cff" providerId="ADAL" clId="{944C19D5-CBC2-4E53-99F4-D3281BA1CDA5}" dt="2020-12-25T03:32:04.549" v="8" actId="1036"/>
        <pc:sldMkLst>
          <pc:docMk/>
          <pc:sldMk cId="4109219335" sldId="1039"/>
        </pc:sldMkLst>
        <pc:picChg chg="mod">
          <ac:chgData name="Chhabra, Aniket" userId="598e0514-bef3-4e71-b6aa-f2edd6441cff" providerId="ADAL" clId="{944C19D5-CBC2-4E53-99F4-D3281BA1CDA5}" dt="2020-12-25T03:32:04.549" v="8" actId="1036"/>
          <ac:picMkLst>
            <pc:docMk/>
            <pc:sldMk cId="4109219335" sldId="1039"/>
            <ac:picMk id="21507"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46212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1588"/>
            <a:ext cx="3038475" cy="455613"/>
          </a:xfrm>
          <a:prstGeom prst="rect">
            <a:avLst/>
          </a:prstGeom>
          <a:noFill/>
          <a:ln w="9525">
            <a:noFill/>
            <a:miter lim="800000"/>
            <a:headEnd/>
            <a:tailEnd/>
          </a:ln>
          <a:effectLst/>
        </p:spPr>
        <p:txBody>
          <a:bodyPr vert="horz" wrap="square" lIns="19331" tIns="0" rIns="19331" bIns="0" numCol="1" anchor="t" anchorCtr="0" compatLnSpc="1">
            <a:prstTxWarp prst="textNoShape">
              <a:avLst/>
            </a:prstTxWarp>
          </a:bodyPr>
          <a:lstStyle>
            <a:lvl1pPr algn="l" defTabSz="908050">
              <a:spcBef>
                <a:spcPct val="0"/>
              </a:spcBef>
              <a:defRPr sz="1000" i="1" smtClean="0">
                <a:solidFill>
                  <a:schemeClr val="tx1"/>
                </a:solidFill>
              </a:defRPr>
            </a:lvl1pPr>
          </a:lstStyle>
          <a:p>
            <a:pPr>
              <a:defRPr/>
            </a:pPr>
            <a:endParaRPr lang="en-US"/>
          </a:p>
        </p:txBody>
      </p:sp>
      <p:sp>
        <p:nvSpPr>
          <p:cNvPr id="2051" name="Rectangle 3"/>
          <p:cNvSpPr>
            <a:spLocks noGrp="1" noChangeArrowheads="1"/>
          </p:cNvSpPr>
          <p:nvPr>
            <p:ph type="dt" idx="1"/>
          </p:nvPr>
        </p:nvSpPr>
        <p:spPr bwMode="auto">
          <a:xfrm>
            <a:off x="3946525" y="-1588"/>
            <a:ext cx="3038475" cy="455613"/>
          </a:xfrm>
          <a:prstGeom prst="rect">
            <a:avLst/>
          </a:prstGeom>
          <a:noFill/>
          <a:ln w="9525">
            <a:noFill/>
            <a:miter lim="800000"/>
            <a:headEnd/>
            <a:tailEnd/>
          </a:ln>
          <a:effectLst/>
        </p:spPr>
        <p:txBody>
          <a:bodyPr vert="horz" wrap="square" lIns="19331" tIns="0" rIns="19331" bIns="0" numCol="1" anchor="t" anchorCtr="0" compatLnSpc="1">
            <a:prstTxWarp prst="textNoShape">
              <a:avLst/>
            </a:prstTxWarp>
          </a:bodyPr>
          <a:lstStyle>
            <a:lvl1pPr algn="r" defTabSz="908050">
              <a:spcBef>
                <a:spcPct val="0"/>
              </a:spcBef>
              <a:defRPr sz="1000" i="1" smtClean="0">
                <a:solidFill>
                  <a:schemeClr val="tx1"/>
                </a:solidFill>
              </a:defRPr>
            </a:lvl1pPr>
          </a:lstStyle>
          <a:p>
            <a:pPr>
              <a:defRPr/>
            </a:pPr>
            <a:endParaRPr lang="en-US"/>
          </a:p>
        </p:txBody>
      </p:sp>
      <p:sp>
        <p:nvSpPr>
          <p:cNvPr id="24580" name="Rectangle 4"/>
          <p:cNvSpPr>
            <a:spLocks noGrp="1" noRot="1" noChangeAspect="1" noChangeArrowheads="1" noTextEdit="1"/>
          </p:cNvSpPr>
          <p:nvPr>
            <p:ph type="sldImg" idx="2"/>
          </p:nvPr>
        </p:nvSpPr>
        <p:spPr bwMode="auto">
          <a:xfrm>
            <a:off x="1163638" y="693738"/>
            <a:ext cx="4648200" cy="34861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12813" y="4413250"/>
            <a:ext cx="5159375" cy="4184650"/>
          </a:xfrm>
          <a:prstGeom prst="rect">
            <a:avLst/>
          </a:prstGeom>
          <a:noFill/>
          <a:ln w="9525">
            <a:noFill/>
            <a:miter lim="800000"/>
            <a:headEnd/>
            <a:tailEnd/>
          </a:ln>
          <a:effectLst/>
        </p:spPr>
        <p:txBody>
          <a:bodyPr vert="horz" wrap="square" lIns="91837" tIns="46725" rIns="91837" bIns="4672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p:cNvSpPr>
            <a:spLocks noGrp="1" noChangeArrowheads="1"/>
          </p:cNvSpPr>
          <p:nvPr>
            <p:ph type="ftr" sz="quarter" idx="4"/>
          </p:nvPr>
        </p:nvSpPr>
        <p:spPr bwMode="auto">
          <a:xfrm>
            <a:off x="0" y="8829675"/>
            <a:ext cx="3038475" cy="455613"/>
          </a:xfrm>
          <a:prstGeom prst="rect">
            <a:avLst/>
          </a:prstGeom>
          <a:noFill/>
          <a:ln w="9525">
            <a:noFill/>
            <a:miter lim="800000"/>
            <a:headEnd/>
            <a:tailEnd/>
          </a:ln>
          <a:effectLst/>
        </p:spPr>
        <p:txBody>
          <a:bodyPr vert="horz" wrap="square" lIns="19331" tIns="0" rIns="19331" bIns="0" numCol="1" anchor="b" anchorCtr="0" compatLnSpc="1">
            <a:prstTxWarp prst="textNoShape">
              <a:avLst/>
            </a:prstTxWarp>
          </a:bodyPr>
          <a:lstStyle>
            <a:lvl1pPr algn="l" defTabSz="908050">
              <a:spcBef>
                <a:spcPct val="0"/>
              </a:spcBef>
              <a:defRPr sz="1000" i="1" smtClean="0">
                <a:solidFill>
                  <a:schemeClr val="tx1"/>
                </a:solidFill>
              </a:defRPr>
            </a:lvl1pPr>
          </a:lstStyle>
          <a:p>
            <a:pPr>
              <a:defRPr/>
            </a:pPr>
            <a:endParaRPr lang="en-US"/>
          </a:p>
        </p:txBody>
      </p:sp>
      <p:sp>
        <p:nvSpPr>
          <p:cNvPr id="2055" name="Rectangle 7"/>
          <p:cNvSpPr>
            <a:spLocks noGrp="1" noChangeArrowheads="1"/>
          </p:cNvSpPr>
          <p:nvPr>
            <p:ph type="sldNum" sz="quarter" idx="5"/>
          </p:nvPr>
        </p:nvSpPr>
        <p:spPr bwMode="auto">
          <a:xfrm>
            <a:off x="3946525" y="8829675"/>
            <a:ext cx="3038475" cy="455613"/>
          </a:xfrm>
          <a:prstGeom prst="rect">
            <a:avLst/>
          </a:prstGeom>
          <a:noFill/>
          <a:ln w="9525">
            <a:noFill/>
            <a:miter lim="800000"/>
            <a:headEnd/>
            <a:tailEnd/>
          </a:ln>
          <a:effectLst/>
        </p:spPr>
        <p:txBody>
          <a:bodyPr vert="horz" wrap="square" lIns="19331" tIns="0" rIns="19331" bIns="0" numCol="1" anchor="b" anchorCtr="0" compatLnSpc="1">
            <a:prstTxWarp prst="textNoShape">
              <a:avLst/>
            </a:prstTxWarp>
          </a:bodyPr>
          <a:lstStyle>
            <a:lvl1pPr algn="r" defTabSz="908050">
              <a:spcBef>
                <a:spcPct val="0"/>
              </a:spcBef>
              <a:defRPr sz="1000" i="1" smtClean="0">
                <a:solidFill>
                  <a:schemeClr val="tx1"/>
                </a:solidFill>
              </a:defRPr>
            </a:lvl1pPr>
          </a:lstStyle>
          <a:p>
            <a:pPr>
              <a:defRPr/>
            </a:pPr>
            <a:fld id="{82E587A5-3616-4C7E-8FDA-35348F42929E}" type="slidenum">
              <a:rPr lang="en-US"/>
              <a:pPr>
                <a:defRPr/>
              </a:pPr>
              <a:t>‹#›</a:t>
            </a:fld>
            <a:endParaRPr lang="en-US"/>
          </a:p>
        </p:txBody>
      </p:sp>
    </p:spTree>
    <p:extLst>
      <p:ext uri="{BB962C8B-B14F-4D97-AF65-F5344CB8AC3E}">
        <p14:creationId xmlns:p14="http://schemas.microsoft.com/office/powerpoint/2010/main" val="1369888926"/>
      </p:ext>
    </p:extLst>
  </p:cSld>
  <p:clrMap bg1="lt1" tx1="dk1" bg2="lt2" tx2="dk2" accent1="accent1" accent2="accent2" accent3="accent3" accent4="accent4" accent5="accent5" accent6="accent6" hlink="hlink" folHlink="folHlink"/>
  <p:notesStyle>
    <a:lvl1pPr algn="l" defTabSz="893763"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2438" algn="l" defTabSz="893763"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01700" algn="l" defTabSz="893763"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57313" algn="l" defTabSz="893763"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03400" algn="l" defTabSz="893763"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1503363" y="433388"/>
            <a:ext cx="10144126" cy="7608887"/>
          </a:xfrm>
          <a:ln/>
        </p:spPr>
      </p:sp>
      <p:sp>
        <p:nvSpPr>
          <p:cNvPr id="27651" name="Rectangle 3"/>
          <p:cNvSpPr>
            <a:spLocks noGrp="1" noChangeArrowheads="1"/>
          </p:cNvSpPr>
          <p:nvPr>
            <p:ph type="body" idx="1"/>
          </p:nvPr>
        </p:nvSpPr>
        <p:spPr>
          <a:xfrm>
            <a:off x="165100" y="8066088"/>
            <a:ext cx="6684963" cy="1166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1503363" y="433388"/>
            <a:ext cx="10144126" cy="7608887"/>
          </a:xfrm>
          <a:ln/>
        </p:spPr>
      </p:sp>
      <p:sp>
        <p:nvSpPr>
          <p:cNvPr id="27651" name="Rectangle 3"/>
          <p:cNvSpPr>
            <a:spLocks noGrp="1" noChangeArrowheads="1"/>
          </p:cNvSpPr>
          <p:nvPr>
            <p:ph type="body" idx="1"/>
          </p:nvPr>
        </p:nvSpPr>
        <p:spPr>
          <a:xfrm>
            <a:off x="165100" y="8066088"/>
            <a:ext cx="6684963" cy="1166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1503363" y="433388"/>
            <a:ext cx="10144126" cy="7608887"/>
          </a:xfrm>
          <a:ln/>
        </p:spPr>
      </p:sp>
      <p:sp>
        <p:nvSpPr>
          <p:cNvPr id="29699" name="Rectangle 3"/>
          <p:cNvSpPr>
            <a:spLocks noGrp="1" noChangeArrowheads="1"/>
          </p:cNvSpPr>
          <p:nvPr>
            <p:ph type="body" idx="1"/>
          </p:nvPr>
        </p:nvSpPr>
        <p:spPr>
          <a:xfrm>
            <a:off x="165100" y="8066088"/>
            <a:ext cx="6684963" cy="1166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AC89D04-83EC-4D58-AE01-FF6854615A6C}" type="slidenum">
              <a:rPr lang="en-US" smtClean="0"/>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1503363" y="433388"/>
            <a:ext cx="10144126" cy="7608887"/>
          </a:xfrm>
          <a:ln/>
        </p:spPr>
      </p:sp>
      <p:sp>
        <p:nvSpPr>
          <p:cNvPr id="29699" name="Rectangle 3"/>
          <p:cNvSpPr>
            <a:spLocks noGrp="1" noChangeArrowheads="1"/>
          </p:cNvSpPr>
          <p:nvPr>
            <p:ph type="body" idx="1"/>
          </p:nvPr>
        </p:nvSpPr>
        <p:spPr>
          <a:xfrm>
            <a:off x="165100" y="8066088"/>
            <a:ext cx="6684963" cy="1166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1503363" y="433388"/>
            <a:ext cx="10144126" cy="7608887"/>
          </a:xfrm>
          <a:ln/>
        </p:spPr>
      </p:sp>
      <p:sp>
        <p:nvSpPr>
          <p:cNvPr id="29699" name="Rectangle 3"/>
          <p:cNvSpPr>
            <a:spLocks noGrp="1" noChangeArrowheads="1"/>
          </p:cNvSpPr>
          <p:nvPr>
            <p:ph type="body" idx="1"/>
          </p:nvPr>
        </p:nvSpPr>
        <p:spPr>
          <a:xfrm>
            <a:off x="165100" y="8066088"/>
            <a:ext cx="6684963" cy="1166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1503363" y="433388"/>
            <a:ext cx="10144126" cy="7608887"/>
          </a:xfrm>
          <a:ln/>
        </p:spPr>
      </p:sp>
      <p:sp>
        <p:nvSpPr>
          <p:cNvPr id="30723" name="Rectangle 3"/>
          <p:cNvSpPr>
            <a:spLocks noGrp="1" noChangeArrowheads="1"/>
          </p:cNvSpPr>
          <p:nvPr>
            <p:ph type="body" idx="1"/>
          </p:nvPr>
        </p:nvSpPr>
        <p:spPr>
          <a:xfrm>
            <a:off x="165100" y="8066088"/>
            <a:ext cx="6684963" cy="1166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22" name="Rectangle 2"/>
          <p:cNvSpPr>
            <a:spLocks noGrp="1" noRot="1" noChangeAspect="1" noChangeArrowheads="1" noTextEdit="1"/>
          </p:cNvSpPr>
          <p:nvPr>
            <p:ph type="sldImg"/>
          </p:nvPr>
        </p:nvSpPr>
        <p:spPr>
          <a:xfrm>
            <a:off x="-1503363" y="433388"/>
            <a:ext cx="10144126" cy="7608887"/>
          </a:xfrm>
          <a:ln/>
        </p:spPr>
      </p:sp>
      <p:sp>
        <p:nvSpPr>
          <p:cNvPr id="1003523" name="Rectangle 3"/>
          <p:cNvSpPr>
            <a:spLocks noGrp="1" noChangeArrowheads="1"/>
          </p:cNvSpPr>
          <p:nvPr>
            <p:ph type="body" idx="1"/>
          </p:nvPr>
        </p:nvSpPr>
        <p:spPr>
          <a:xfrm>
            <a:off x="165100" y="8066088"/>
            <a:ext cx="6684963" cy="1166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1503363" y="433388"/>
            <a:ext cx="10144126" cy="7608887"/>
          </a:xfrm>
          <a:ln/>
        </p:spPr>
      </p:sp>
      <p:sp>
        <p:nvSpPr>
          <p:cNvPr id="34819" name="Rectangle 3"/>
          <p:cNvSpPr>
            <a:spLocks noGrp="1" noChangeArrowheads="1"/>
          </p:cNvSpPr>
          <p:nvPr>
            <p:ph type="body" idx="1"/>
          </p:nvPr>
        </p:nvSpPr>
        <p:spPr>
          <a:xfrm>
            <a:off x="165100" y="8066088"/>
            <a:ext cx="6684963" cy="1166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474" name="Rectangle 2"/>
          <p:cNvSpPr>
            <a:spLocks noGrp="1" noRot="1" noChangeAspect="1" noChangeArrowheads="1" noTextEdit="1"/>
          </p:cNvSpPr>
          <p:nvPr>
            <p:ph type="sldImg"/>
          </p:nvPr>
        </p:nvSpPr>
        <p:spPr>
          <a:xfrm>
            <a:off x="-1503363" y="433388"/>
            <a:ext cx="10144126" cy="7608887"/>
          </a:xfrm>
          <a:ln/>
        </p:spPr>
      </p:sp>
      <p:sp>
        <p:nvSpPr>
          <p:cNvPr id="1001475" name="Rectangle 3"/>
          <p:cNvSpPr>
            <a:spLocks noGrp="1" noChangeArrowheads="1"/>
          </p:cNvSpPr>
          <p:nvPr>
            <p:ph type="body" idx="1"/>
          </p:nvPr>
        </p:nvSpPr>
        <p:spPr>
          <a:xfrm>
            <a:off x="165100" y="8066088"/>
            <a:ext cx="6684963" cy="1166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1503363" y="433388"/>
            <a:ext cx="10144126" cy="7608887"/>
          </a:xfrm>
          <a:ln/>
        </p:spPr>
      </p:sp>
      <p:sp>
        <p:nvSpPr>
          <p:cNvPr id="26627" name="Rectangle 3"/>
          <p:cNvSpPr>
            <a:spLocks noGrp="1" noChangeArrowheads="1"/>
          </p:cNvSpPr>
          <p:nvPr>
            <p:ph type="body" idx="1"/>
          </p:nvPr>
        </p:nvSpPr>
        <p:spPr>
          <a:xfrm>
            <a:off x="165100" y="8066088"/>
            <a:ext cx="6684963" cy="1166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1503363" y="433388"/>
            <a:ext cx="10144126" cy="7608887"/>
          </a:xfrm>
          <a:ln/>
        </p:spPr>
      </p:sp>
      <p:sp>
        <p:nvSpPr>
          <p:cNvPr id="37891" name="Rectangle 3"/>
          <p:cNvSpPr>
            <a:spLocks noGrp="1" noChangeArrowheads="1"/>
          </p:cNvSpPr>
          <p:nvPr>
            <p:ph type="body" idx="1"/>
          </p:nvPr>
        </p:nvSpPr>
        <p:spPr>
          <a:xfrm>
            <a:off x="165100" y="8066088"/>
            <a:ext cx="6684963" cy="1166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1503363" y="433388"/>
            <a:ext cx="10144126" cy="7608887"/>
          </a:xfrm>
          <a:ln/>
        </p:spPr>
      </p:sp>
      <p:sp>
        <p:nvSpPr>
          <p:cNvPr id="36867" name="Rectangle 3"/>
          <p:cNvSpPr>
            <a:spLocks noGrp="1" noChangeArrowheads="1"/>
          </p:cNvSpPr>
          <p:nvPr>
            <p:ph type="body" idx="1"/>
          </p:nvPr>
        </p:nvSpPr>
        <p:spPr>
          <a:xfrm>
            <a:off x="165100" y="8066088"/>
            <a:ext cx="6684963" cy="1166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1503363" y="433388"/>
            <a:ext cx="10144126" cy="7608887"/>
          </a:xfrm>
          <a:ln/>
        </p:spPr>
      </p:sp>
      <p:sp>
        <p:nvSpPr>
          <p:cNvPr id="36867" name="Rectangle 3"/>
          <p:cNvSpPr>
            <a:spLocks noGrp="1" noChangeArrowheads="1"/>
          </p:cNvSpPr>
          <p:nvPr>
            <p:ph type="body" idx="1"/>
          </p:nvPr>
        </p:nvSpPr>
        <p:spPr>
          <a:xfrm>
            <a:off x="165100" y="8066088"/>
            <a:ext cx="6684963" cy="1166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1503363" y="433388"/>
            <a:ext cx="10144126" cy="7608887"/>
          </a:xfrm>
          <a:ln/>
        </p:spPr>
      </p:sp>
      <p:sp>
        <p:nvSpPr>
          <p:cNvPr id="26627" name="Rectangle 3"/>
          <p:cNvSpPr>
            <a:spLocks noGrp="1" noChangeArrowheads="1"/>
          </p:cNvSpPr>
          <p:nvPr>
            <p:ph type="body" idx="1"/>
          </p:nvPr>
        </p:nvSpPr>
        <p:spPr>
          <a:xfrm>
            <a:off x="165100" y="8066088"/>
            <a:ext cx="6684963" cy="1166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defTabSz="929760" eaLnBrk="0" hangingPunct="0">
              <a:spcBef>
                <a:spcPct val="30000"/>
              </a:spcBef>
              <a:defRPr sz="1200">
                <a:solidFill>
                  <a:srgbClr val="4157AD"/>
                </a:solidFill>
                <a:latin typeface="Arial Unicode MS" pitchFamily="34" charset="-128"/>
              </a:defRPr>
            </a:lvl1pPr>
            <a:lvl2pPr marL="714495" indent="-274806" defTabSz="929760" eaLnBrk="0" hangingPunct="0">
              <a:spcBef>
                <a:spcPct val="30000"/>
              </a:spcBef>
              <a:defRPr sz="1200">
                <a:solidFill>
                  <a:srgbClr val="4157AD"/>
                </a:solidFill>
                <a:latin typeface="Arial Unicode MS" pitchFamily="34" charset="-128"/>
              </a:defRPr>
            </a:lvl2pPr>
            <a:lvl3pPr marL="1099223" indent="-219845" defTabSz="929760" eaLnBrk="0" hangingPunct="0">
              <a:spcBef>
                <a:spcPct val="30000"/>
              </a:spcBef>
              <a:defRPr sz="1200">
                <a:solidFill>
                  <a:srgbClr val="4157AD"/>
                </a:solidFill>
                <a:latin typeface="Arial Unicode MS" pitchFamily="34" charset="-128"/>
              </a:defRPr>
            </a:lvl3pPr>
            <a:lvl4pPr marL="1538912" indent="-219845" defTabSz="929760" eaLnBrk="0" hangingPunct="0">
              <a:spcBef>
                <a:spcPct val="30000"/>
              </a:spcBef>
              <a:defRPr sz="1200">
                <a:solidFill>
                  <a:srgbClr val="4157AD"/>
                </a:solidFill>
                <a:latin typeface="Arial Unicode MS" pitchFamily="34" charset="-128"/>
              </a:defRPr>
            </a:lvl4pPr>
            <a:lvl5pPr marL="1978602" indent="-219845" defTabSz="929760" eaLnBrk="0" hangingPunct="0">
              <a:spcBef>
                <a:spcPct val="30000"/>
              </a:spcBef>
              <a:defRPr sz="1200">
                <a:solidFill>
                  <a:srgbClr val="4157AD"/>
                </a:solidFill>
                <a:latin typeface="Arial Unicode MS" pitchFamily="34" charset="-128"/>
              </a:defRPr>
            </a:lvl5pPr>
            <a:lvl6pPr marL="2418291" indent="-219845" defTabSz="929760" eaLnBrk="0" fontAlgn="base" hangingPunct="0">
              <a:spcBef>
                <a:spcPct val="30000"/>
              </a:spcBef>
              <a:spcAft>
                <a:spcPct val="0"/>
              </a:spcAft>
              <a:defRPr sz="1200">
                <a:solidFill>
                  <a:srgbClr val="4157AD"/>
                </a:solidFill>
                <a:latin typeface="Arial Unicode MS" pitchFamily="34" charset="-128"/>
              </a:defRPr>
            </a:lvl6pPr>
            <a:lvl7pPr marL="2857980" indent="-219845" defTabSz="929760" eaLnBrk="0" fontAlgn="base" hangingPunct="0">
              <a:spcBef>
                <a:spcPct val="30000"/>
              </a:spcBef>
              <a:spcAft>
                <a:spcPct val="0"/>
              </a:spcAft>
              <a:defRPr sz="1200">
                <a:solidFill>
                  <a:srgbClr val="4157AD"/>
                </a:solidFill>
                <a:latin typeface="Arial Unicode MS" pitchFamily="34" charset="-128"/>
              </a:defRPr>
            </a:lvl7pPr>
            <a:lvl8pPr marL="3297669" indent="-219845" defTabSz="929760" eaLnBrk="0" fontAlgn="base" hangingPunct="0">
              <a:spcBef>
                <a:spcPct val="30000"/>
              </a:spcBef>
              <a:spcAft>
                <a:spcPct val="0"/>
              </a:spcAft>
              <a:defRPr sz="1200">
                <a:solidFill>
                  <a:srgbClr val="4157AD"/>
                </a:solidFill>
                <a:latin typeface="Arial Unicode MS" pitchFamily="34" charset="-128"/>
              </a:defRPr>
            </a:lvl8pPr>
            <a:lvl9pPr marL="3737359" indent="-219845" defTabSz="929760" eaLnBrk="0" fontAlgn="base" hangingPunct="0">
              <a:spcBef>
                <a:spcPct val="30000"/>
              </a:spcBef>
              <a:spcAft>
                <a:spcPct val="0"/>
              </a:spcAft>
              <a:defRPr sz="1200">
                <a:solidFill>
                  <a:srgbClr val="4157AD"/>
                </a:solidFill>
                <a:latin typeface="Arial Unicode MS" pitchFamily="34" charset="-128"/>
              </a:defRPr>
            </a:lvl9pPr>
          </a:lstStyle>
          <a:p>
            <a:pPr>
              <a:spcBef>
                <a:spcPct val="0"/>
              </a:spcBef>
            </a:pPr>
            <a:fld id="{AADB6663-BFEA-475E-897A-90EB8AAA20E7}" type="slidenum">
              <a:rPr lang="en-US" altLang="en-US" sz="1300"/>
              <a:pPr>
                <a:spcBef>
                  <a:spcPct val="0"/>
                </a:spcBef>
              </a:pPr>
              <a:t>4</a:t>
            </a:fld>
            <a:endParaRPr lang="en-US" altLang="en-US" sz="130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defTabSz="929760" eaLnBrk="0" hangingPunct="0">
              <a:spcBef>
                <a:spcPct val="30000"/>
              </a:spcBef>
              <a:defRPr sz="1200">
                <a:solidFill>
                  <a:srgbClr val="4157AD"/>
                </a:solidFill>
                <a:latin typeface="Arial Unicode MS" pitchFamily="34" charset="-128"/>
              </a:defRPr>
            </a:lvl1pPr>
            <a:lvl2pPr marL="714495" indent="-274806" defTabSz="929760" eaLnBrk="0" hangingPunct="0">
              <a:spcBef>
                <a:spcPct val="30000"/>
              </a:spcBef>
              <a:defRPr sz="1200">
                <a:solidFill>
                  <a:srgbClr val="4157AD"/>
                </a:solidFill>
                <a:latin typeface="Arial Unicode MS" pitchFamily="34" charset="-128"/>
              </a:defRPr>
            </a:lvl2pPr>
            <a:lvl3pPr marL="1099223" indent="-219845" defTabSz="929760" eaLnBrk="0" hangingPunct="0">
              <a:spcBef>
                <a:spcPct val="30000"/>
              </a:spcBef>
              <a:defRPr sz="1200">
                <a:solidFill>
                  <a:srgbClr val="4157AD"/>
                </a:solidFill>
                <a:latin typeface="Arial Unicode MS" pitchFamily="34" charset="-128"/>
              </a:defRPr>
            </a:lvl3pPr>
            <a:lvl4pPr marL="1538912" indent="-219845" defTabSz="929760" eaLnBrk="0" hangingPunct="0">
              <a:spcBef>
                <a:spcPct val="30000"/>
              </a:spcBef>
              <a:defRPr sz="1200">
                <a:solidFill>
                  <a:srgbClr val="4157AD"/>
                </a:solidFill>
                <a:latin typeface="Arial Unicode MS" pitchFamily="34" charset="-128"/>
              </a:defRPr>
            </a:lvl4pPr>
            <a:lvl5pPr marL="1978602" indent="-219845" defTabSz="929760" eaLnBrk="0" hangingPunct="0">
              <a:spcBef>
                <a:spcPct val="30000"/>
              </a:spcBef>
              <a:defRPr sz="1200">
                <a:solidFill>
                  <a:srgbClr val="4157AD"/>
                </a:solidFill>
                <a:latin typeface="Arial Unicode MS" pitchFamily="34" charset="-128"/>
              </a:defRPr>
            </a:lvl5pPr>
            <a:lvl6pPr marL="2418291" indent="-219845" defTabSz="929760" eaLnBrk="0" fontAlgn="base" hangingPunct="0">
              <a:spcBef>
                <a:spcPct val="30000"/>
              </a:spcBef>
              <a:spcAft>
                <a:spcPct val="0"/>
              </a:spcAft>
              <a:defRPr sz="1200">
                <a:solidFill>
                  <a:srgbClr val="4157AD"/>
                </a:solidFill>
                <a:latin typeface="Arial Unicode MS" pitchFamily="34" charset="-128"/>
              </a:defRPr>
            </a:lvl6pPr>
            <a:lvl7pPr marL="2857980" indent="-219845" defTabSz="929760" eaLnBrk="0" fontAlgn="base" hangingPunct="0">
              <a:spcBef>
                <a:spcPct val="30000"/>
              </a:spcBef>
              <a:spcAft>
                <a:spcPct val="0"/>
              </a:spcAft>
              <a:defRPr sz="1200">
                <a:solidFill>
                  <a:srgbClr val="4157AD"/>
                </a:solidFill>
                <a:latin typeface="Arial Unicode MS" pitchFamily="34" charset="-128"/>
              </a:defRPr>
            </a:lvl7pPr>
            <a:lvl8pPr marL="3297669" indent="-219845" defTabSz="929760" eaLnBrk="0" fontAlgn="base" hangingPunct="0">
              <a:spcBef>
                <a:spcPct val="30000"/>
              </a:spcBef>
              <a:spcAft>
                <a:spcPct val="0"/>
              </a:spcAft>
              <a:defRPr sz="1200">
                <a:solidFill>
                  <a:srgbClr val="4157AD"/>
                </a:solidFill>
                <a:latin typeface="Arial Unicode MS" pitchFamily="34" charset="-128"/>
              </a:defRPr>
            </a:lvl8pPr>
            <a:lvl9pPr marL="3737359" indent="-219845" defTabSz="929760" eaLnBrk="0" fontAlgn="base" hangingPunct="0">
              <a:spcBef>
                <a:spcPct val="30000"/>
              </a:spcBef>
              <a:spcAft>
                <a:spcPct val="0"/>
              </a:spcAft>
              <a:defRPr sz="1200">
                <a:solidFill>
                  <a:srgbClr val="4157AD"/>
                </a:solidFill>
                <a:latin typeface="Arial Unicode MS" pitchFamily="34" charset="-128"/>
              </a:defRPr>
            </a:lvl9pPr>
          </a:lstStyle>
          <a:p>
            <a:pPr>
              <a:spcBef>
                <a:spcPct val="0"/>
              </a:spcBef>
            </a:pPr>
            <a:fld id="{4E8063F2-5B17-4044-B8E7-70F6E9E1433F}" type="slidenum">
              <a:rPr lang="en-US" altLang="en-US" sz="1300"/>
              <a:pPr>
                <a:spcBef>
                  <a:spcPct val="0"/>
                </a:spcBef>
              </a:pPr>
              <a:t>6</a:t>
            </a:fld>
            <a:endParaRPr lang="en-US" altLang="en-US" sz="130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1503363" y="433388"/>
            <a:ext cx="10144126" cy="7608887"/>
          </a:xfrm>
          <a:ln/>
        </p:spPr>
      </p:sp>
      <p:sp>
        <p:nvSpPr>
          <p:cNvPr id="29699" name="Rectangle 3"/>
          <p:cNvSpPr>
            <a:spLocks noGrp="1" noChangeArrowheads="1"/>
          </p:cNvSpPr>
          <p:nvPr>
            <p:ph type="body" idx="1"/>
          </p:nvPr>
        </p:nvSpPr>
        <p:spPr>
          <a:xfrm>
            <a:off x="165100" y="8066088"/>
            <a:ext cx="6684963" cy="1166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1503363" y="433388"/>
            <a:ext cx="10144126" cy="7608887"/>
          </a:xfrm>
          <a:ln/>
        </p:spPr>
      </p:sp>
      <p:sp>
        <p:nvSpPr>
          <p:cNvPr id="26627" name="Rectangle 3"/>
          <p:cNvSpPr>
            <a:spLocks noGrp="1" noChangeArrowheads="1"/>
          </p:cNvSpPr>
          <p:nvPr>
            <p:ph type="body" idx="1"/>
          </p:nvPr>
        </p:nvSpPr>
        <p:spPr>
          <a:xfrm>
            <a:off x="165100" y="8066088"/>
            <a:ext cx="6684963" cy="1166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1503363" y="433388"/>
            <a:ext cx="10144126" cy="7608887"/>
          </a:xfrm>
          <a:ln/>
        </p:spPr>
      </p:sp>
      <p:sp>
        <p:nvSpPr>
          <p:cNvPr id="28675" name="Rectangle 3"/>
          <p:cNvSpPr>
            <a:spLocks noGrp="1" noChangeArrowheads="1"/>
          </p:cNvSpPr>
          <p:nvPr>
            <p:ph type="body" idx="1"/>
          </p:nvPr>
        </p:nvSpPr>
        <p:spPr>
          <a:xfrm>
            <a:off x="165100" y="8066088"/>
            <a:ext cx="6684963" cy="1166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1503363" y="433388"/>
            <a:ext cx="10144126" cy="7608887"/>
          </a:xfrm>
          <a:ln/>
        </p:spPr>
      </p:sp>
      <p:sp>
        <p:nvSpPr>
          <p:cNvPr id="27651" name="Rectangle 3"/>
          <p:cNvSpPr>
            <a:spLocks noGrp="1" noChangeArrowheads="1"/>
          </p:cNvSpPr>
          <p:nvPr>
            <p:ph type="body" idx="1"/>
          </p:nvPr>
        </p:nvSpPr>
        <p:spPr>
          <a:xfrm>
            <a:off x="165100" y="8066088"/>
            <a:ext cx="6684963" cy="1166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5929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4" name="Rectangle 10"/>
          <p:cNvSpPr>
            <a:spLocks noGrp="1" noChangeArrowheads="1"/>
          </p:cNvSpPr>
          <p:nvPr>
            <p:ph type="ftr" sz="quarter" idx="10"/>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225912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10"/>
          <p:cNvSpPr>
            <a:spLocks noGrp="1" noChangeArrowheads="1"/>
          </p:cNvSpPr>
          <p:nvPr>
            <p:ph type="ftr" sz="quarter" idx="10"/>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1507786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Rectangle 10"/>
          <p:cNvSpPr>
            <a:spLocks noGrp="1" noChangeArrowheads="1"/>
          </p:cNvSpPr>
          <p:nvPr>
            <p:ph type="ftr" sz="quarter" idx="10"/>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3449237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Rectangle 10"/>
          <p:cNvSpPr>
            <a:spLocks noGrp="1" noChangeArrowheads="1"/>
          </p:cNvSpPr>
          <p:nvPr>
            <p:ph type="ftr" sz="quarter" idx="10"/>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3544629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4" name="Rectangle 10"/>
          <p:cNvSpPr>
            <a:spLocks noGrp="1" noChangeArrowheads="1"/>
          </p:cNvSpPr>
          <p:nvPr>
            <p:ph type="ftr" sz="quarter" idx="10"/>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12053984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914" r:id="rId1"/>
    <p:sldLayoutId id="2147483928" r:id="rId2"/>
    <p:sldLayoutId id="2147483929" r:id="rId3"/>
    <p:sldLayoutId id="2147483930" r:id="rId4"/>
    <p:sldLayoutId id="2147483931" r:id="rId5"/>
    <p:sldLayoutId id="2147483932" r:id="rId6"/>
  </p:sldLayoutIdLst>
  <p:hf sldNum="0" hdr="0" dt="0"/>
  <p:txStyles>
    <p:titleStyle>
      <a:lvl1pPr algn="l" rtl="0" eaLnBrk="0" fontAlgn="base" hangingPunct="0">
        <a:spcBef>
          <a:spcPct val="0"/>
        </a:spcBef>
        <a:spcAft>
          <a:spcPct val="0"/>
        </a:spcAft>
        <a:defRPr b="1">
          <a:solidFill>
            <a:srgbClr val="006600"/>
          </a:solidFill>
          <a:latin typeface="Arial" charset="0"/>
          <a:ea typeface="+mj-ea"/>
          <a:cs typeface="+mj-cs"/>
        </a:defRPr>
      </a:lvl1pPr>
      <a:lvl2pPr algn="l" rtl="0" eaLnBrk="0" fontAlgn="base" hangingPunct="0">
        <a:spcBef>
          <a:spcPct val="0"/>
        </a:spcBef>
        <a:spcAft>
          <a:spcPct val="0"/>
        </a:spcAft>
        <a:defRPr b="1">
          <a:solidFill>
            <a:srgbClr val="006600"/>
          </a:solidFill>
          <a:latin typeface="Arial" pitchFamily="34" charset="0"/>
        </a:defRPr>
      </a:lvl2pPr>
      <a:lvl3pPr algn="l" rtl="0" eaLnBrk="0" fontAlgn="base" hangingPunct="0">
        <a:spcBef>
          <a:spcPct val="0"/>
        </a:spcBef>
        <a:spcAft>
          <a:spcPct val="0"/>
        </a:spcAft>
        <a:defRPr b="1">
          <a:solidFill>
            <a:srgbClr val="006600"/>
          </a:solidFill>
          <a:latin typeface="Arial" pitchFamily="34" charset="0"/>
        </a:defRPr>
      </a:lvl3pPr>
      <a:lvl4pPr algn="l" rtl="0" eaLnBrk="0" fontAlgn="base" hangingPunct="0">
        <a:spcBef>
          <a:spcPct val="0"/>
        </a:spcBef>
        <a:spcAft>
          <a:spcPct val="0"/>
        </a:spcAft>
        <a:defRPr b="1">
          <a:solidFill>
            <a:srgbClr val="006600"/>
          </a:solidFill>
          <a:latin typeface="Arial" pitchFamily="34" charset="0"/>
        </a:defRPr>
      </a:lvl4pPr>
      <a:lvl5pPr algn="l" rtl="0" eaLnBrk="0" fontAlgn="base" hangingPunct="0">
        <a:spcBef>
          <a:spcPct val="0"/>
        </a:spcBef>
        <a:spcAft>
          <a:spcPct val="0"/>
        </a:spcAft>
        <a:defRPr b="1">
          <a:solidFill>
            <a:srgbClr val="006600"/>
          </a:solidFill>
          <a:latin typeface="Arial" pitchFamily="34" charset="0"/>
        </a:defRPr>
      </a:lvl5pPr>
      <a:lvl6pPr marL="457200" algn="l" rtl="0" fontAlgn="base">
        <a:spcBef>
          <a:spcPct val="0"/>
        </a:spcBef>
        <a:spcAft>
          <a:spcPct val="0"/>
        </a:spcAft>
        <a:defRPr sz="2000" b="1">
          <a:solidFill>
            <a:srgbClr val="006600"/>
          </a:solidFill>
          <a:latin typeface="Arial" pitchFamily="34" charset="0"/>
        </a:defRPr>
      </a:lvl6pPr>
      <a:lvl7pPr marL="914400" algn="l" rtl="0" fontAlgn="base">
        <a:spcBef>
          <a:spcPct val="0"/>
        </a:spcBef>
        <a:spcAft>
          <a:spcPct val="0"/>
        </a:spcAft>
        <a:defRPr sz="2000" b="1">
          <a:solidFill>
            <a:srgbClr val="006600"/>
          </a:solidFill>
          <a:latin typeface="Arial" pitchFamily="34" charset="0"/>
        </a:defRPr>
      </a:lvl7pPr>
      <a:lvl8pPr marL="1371600" algn="l" rtl="0" fontAlgn="base">
        <a:spcBef>
          <a:spcPct val="0"/>
        </a:spcBef>
        <a:spcAft>
          <a:spcPct val="0"/>
        </a:spcAft>
        <a:defRPr sz="2000" b="1">
          <a:solidFill>
            <a:srgbClr val="006600"/>
          </a:solidFill>
          <a:latin typeface="Arial" pitchFamily="34" charset="0"/>
        </a:defRPr>
      </a:lvl8pPr>
      <a:lvl9pPr marL="1828800" algn="l" rtl="0" fontAlgn="base">
        <a:spcBef>
          <a:spcPct val="0"/>
        </a:spcBef>
        <a:spcAft>
          <a:spcPct val="0"/>
        </a:spcAft>
        <a:defRPr sz="2000" b="1">
          <a:solidFill>
            <a:srgbClr val="006600"/>
          </a:solidFill>
          <a:latin typeface="Arial" pitchFamily="34" charset="0"/>
        </a:defRPr>
      </a:lvl9pPr>
    </p:titleStyle>
    <p:bodyStyle>
      <a:lvl1pPr marL="303213" indent="-303213" algn="l" rtl="0" eaLnBrk="0" fontAlgn="base" hangingPunct="0">
        <a:spcBef>
          <a:spcPct val="0"/>
        </a:spcBef>
        <a:spcAft>
          <a:spcPct val="30000"/>
        </a:spcAft>
        <a:buClr>
          <a:schemeClr val="accent1"/>
        </a:buClr>
        <a:buFont typeface="Wingdings 3" pitchFamily="18" charset="2"/>
        <a:buChar char=""/>
        <a:defRPr sz="2100">
          <a:solidFill>
            <a:srgbClr val="000000"/>
          </a:solidFill>
          <a:latin typeface="Arial" charset="0"/>
          <a:ea typeface="+mn-ea"/>
          <a:cs typeface="+mn-cs"/>
        </a:defRPr>
      </a:lvl1pPr>
      <a:lvl2pPr marL="639763" indent="-234950" algn="l" rtl="0" eaLnBrk="0" fontAlgn="base" hangingPunct="0">
        <a:spcBef>
          <a:spcPct val="0"/>
        </a:spcBef>
        <a:spcAft>
          <a:spcPct val="30000"/>
        </a:spcAft>
        <a:buClr>
          <a:schemeClr val="folHlink"/>
        </a:buClr>
        <a:buFont typeface="Wingdings" pitchFamily="2" charset="2"/>
        <a:buChar char="§"/>
        <a:defRPr sz="1900">
          <a:solidFill>
            <a:srgbClr val="000000"/>
          </a:solidFill>
          <a:latin typeface="Arial" charset="0"/>
        </a:defRPr>
      </a:lvl2pPr>
      <a:lvl3pPr marL="962025" indent="-220663" algn="l" rtl="0" eaLnBrk="0" fontAlgn="base" hangingPunct="0">
        <a:spcBef>
          <a:spcPct val="0"/>
        </a:spcBef>
        <a:spcAft>
          <a:spcPct val="30000"/>
        </a:spcAft>
        <a:buClr>
          <a:schemeClr val="accent1"/>
        </a:buClr>
        <a:buFont typeface="Wingdings 2" pitchFamily="18" charset="2"/>
        <a:buChar char=""/>
        <a:defRPr sz="1900">
          <a:solidFill>
            <a:srgbClr val="000000"/>
          </a:solidFill>
          <a:latin typeface="Arial" charset="0"/>
        </a:defRPr>
      </a:lvl3pPr>
      <a:lvl4pPr marL="1293813" indent="-227013" algn="l" rtl="0" eaLnBrk="0" fontAlgn="base" hangingPunct="0">
        <a:spcBef>
          <a:spcPct val="0"/>
        </a:spcBef>
        <a:spcAft>
          <a:spcPct val="30000"/>
        </a:spcAft>
        <a:buClr>
          <a:schemeClr val="accent1"/>
        </a:buClr>
        <a:buFont typeface="Wingdings 2" pitchFamily="18" charset="2"/>
        <a:buChar char=""/>
        <a:defRPr sz="1700">
          <a:solidFill>
            <a:srgbClr val="000000"/>
          </a:solidFill>
          <a:latin typeface="Arial" charset="0"/>
        </a:defRPr>
      </a:lvl4pPr>
      <a:lvl5pPr marL="1631950" indent="-233363" algn="l" rtl="0" eaLnBrk="0" fontAlgn="base" hangingPunct="0">
        <a:spcBef>
          <a:spcPct val="0"/>
        </a:spcBef>
        <a:spcAft>
          <a:spcPct val="30000"/>
        </a:spcAft>
        <a:buClr>
          <a:schemeClr val="accent1"/>
        </a:buClr>
        <a:buFont typeface="Wingdings 2" pitchFamily="18" charset="2"/>
        <a:buChar char=""/>
        <a:defRPr sz="1700">
          <a:solidFill>
            <a:srgbClr val="000000"/>
          </a:solidFill>
          <a:latin typeface="Arial" charset="0"/>
        </a:defRPr>
      </a:lvl5pPr>
      <a:lvl6pPr marL="2089150" indent="-233363" algn="l" rtl="0" fontAlgn="base">
        <a:spcBef>
          <a:spcPct val="0"/>
        </a:spcBef>
        <a:spcAft>
          <a:spcPct val="30000"/>
        </a:spcAft>
        <a:buClr>
          <a:schemeClr val="accent1"/>
        </a:buClr>
        <a:buFont typeface="Wingdings 2" pitchFamily="18" charset="2"/>
        <a:buChar char=""/>
        <a:defRPr sz="1700">
          <a:solidFill>
            <a:srgbClr val="000000"/>
          </a:solidFill>
          <a:latin typeface="+mn-lt"/>
        </a:defRPr>
      </a:lvl6pPr>
      <a:lvl7pPr marL="2546350" indent="-233363" algn="l" rtl="0" fontAlgn="base">
        <a:spcBef>
          <a:spcPct val="0"/>
        </a:spcBef>
        <a:spcAft>
          <a:spcPct val="30000"/>
        </a:spcAft>
        <a:buClr>
          <a:schemeClr val="accent1"/>
        </a:buClr>
        <a:buFont typeface="Wingdings 2" pitchFamily="18" charset="2"/>
        <a:buChar char=""/>
        <a:defRPr sz="1700">
          <a:solidFill>
            <a:srgbClr val="000000"/>
          </a:solidFill>
          <a:latin typeface="+mn-lt"/>
        </a:defRPr>
      </a:lvl7pPr>
      <a:lvl8pPr marL="3003550" indent="-233363" algn="l" rtl="0" fontAlgn="base">
        <a:spcBef>
          <a:spcPct val="0"/>
        </a:spcBef>
        <a:spcAft>
          <a:spcPct val="30000"/>
        </a:spcAft>
        <a:buClr>
          <a:schemeClr val="accent1"/>
        </a:buClr>
        <a:buFont typeface="Wingdings 2" pitchFamily="18" charset="2"/>
        <a:buChar char=""/>
        <a:defRPr sz="1700">
          <a:solidFill>
            <a:srgbClr val="000000"/>
          </a:solidFill>
          <a:latin typeface="+mn-lt"/>
        </a:defRPr>
      </a:lvl8pPr>
      <a:lvl9pPr marL="3460750" indent="-233363" algn="l" rtl="0" fontAlgn="base">
        <a:spcBef>
          <a:spcPct val="0"/>
        </a:spcBef>
        <a:spcAft>
          <a:spcPct val="30000"/>
        </a:spcAft>
        <a:buClr>
          <a:schemeClr val="accent1"/>
        </a:buClr>
        <a:buFont typeface="Wingdings 2" pitchFamily="18" charset="2"/>
        <a:buChar char=""/>
        <a:defRPr sz="17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8.wmf"/><Relationship Id="rId5" Type="http://schemas.openxmlformats.org/officeDocument/2006/relationships/oleObject" Target="../embeddings/oleObject14.bin"/><Relationship Id="rId4"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9.png"/><Relationship Id="rId4"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12.png"/><Relationship Id="rId4"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13.png"/><Relationship Id="rId4"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5.wmf"/><Relationship Id="rId18" Type="http://schemas.openxmlformats.org/officeDocument/2006/relationships/oleObject" Target="../embeddings/oleObject9.bin"/><Relationship Id="rId3" Type="http://schemas.openxmlformats.org/officeDocument/2006/relationships/notesSlide" Target="../notesSlides/notesSlide2.xml"/><Relationship Id="rId21" Type="http://schemas.openxmlformats.org/officeDocument/2006/relationships/oleObject" Target="../embeddings/oleObject12.bin"/><Relationship Id="rId7" Type="http://schemas.openxmlformats.org/officeDocument/2006/relationships/image" Target="../media/image2.wmf"/><Relationship Id="rId12" Type="http://schemas.openxmlformats.org/officeDocument/2006/relationships/oleObject" Target="../embeddings/oleObject5.bin"/><Relationship Id="rId17" Type="http://schemas.openxmlformats.org/officeDocument/2006/relationships/oleObject" Target="../embeddings/oleObject8.bin"/><Relationship Id="rId2" Type="http://schemas.openxmlformats.org/officeDocument/2006/relationships/slideLayout" Target="../slideLayouts/slideLayout2.xml"/><Relationship Id="rId16" Type="http://schemas.openxmlformats.org/officeDocument/2006/relationships/oleObject" Target="../embeddings/oleObject7.bin"/><Relationship Id="rId20" Type="http://schemas.openxmlformats.org/officeDocument/2006/relationships/oleObject" Target="../embeddings/oleObject11.bin"/><Relationship Id="rId1" Type="http://schemas.openxmlformats.org/officeDocument/2006/relationships/tags" Target="../tags/tag2.xml"/><Relationship Id="rId6" Type="http://schemas.openxmlformats.org/officeDocument/2006/relationships/oleObject" Target="../embeddings/oleObject2.bin"/><Relationship Id="rId11" Type="http://schemas.openxmlformats.org/officeDocument/2006/relationships/image" Target="../media/image4.wmf"/><Relationship Id="rId5" Type="http://schemas.openxmlformats.org/officeDocument/2006/relationships/image" Target="../media/image1.wmf"/><Relationship Id="rId15" Type="http://schemas.openxmlformats.org/officeDocument/2006/relationships/image" Target="../media/image6.wmf"/><Relationship Id="rId10" Type="http://schemas.openxmlformats.org/officeDocument/2006/relationships/oleObject" Target="../embeddings/oleObject4.bin"/><Relationship Id="rId19" Type="http://schemas.openxmlformats.org/officeDocument/2006/relationships/oleObject" Target="../embeddings/oleObject10.bin"/><Relationship Id="rId4" Type="http://schemas.openxmlformats.org/officeDocument/2006/relationships/oleObject" Target="../embeddings/oleObject1.bin"/><Relationship Id="rId9" Type="http://schemas.openxmlformats.org/officeDocument/2006/relationships/image" Target="../media/image3.wmf"/><Relationship Id="rId14" Type="http://schemas.openxmlformats.org/officeDocument/2006/relationships/oleObject" Target="../embeddings/oleObject6.bin"/></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19.png"/><Relationship Id="rId4"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2.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notesSlide" Target="../notesSlides/notesSlide19.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notesSlide" Target="../notesSlides/notesSlide20.xml"/></Relationships>
</file>

<file path=ppt/slides/_rels/slide31.xml.rels><?xml version="1.0" encoding="UTF-8" standalone="yes"?>
<Relationships xmlns="http://schemas.openxmlformats.org/package/2006/relationships"><Relationship Id="rId8" Type="http://schemas.openxmlformats.org/officeDocument/2006/relationships/package" Target="../embeddings/Microsoft_Excel_Worksheet.xlsx"/><Relationship Id="rId13" Type="http://schemas.openxmlformats.org/officeDocument/2006/relationships/image" Target="../media/image27.wmf"/><Relationship Id="rId3" Type="http://schemas.openxmlformats.org/officeDocument/2006/relationships/slideLayout" Target="../slideLayouts/slideLayout2.xml"/><Relationship Id="rId7" Type="http://schemas.openxmlformats.org/officeDocument/2006/relationships/image" Target="../media/image24.wmf"/><Relationship Id="rId12" Type="http://schemas.openxmlformats.org/officeDocument/2006/relationships/oleObject" Target="../embeddings/oleObject17.bin"/><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oleObject" Target="../embeddings/oleObject15.bin"/><Relationship Id="rId11" Type="http://schemas.openxmlformats.org/officeDocument/2006/relationships/image" Target="../media/image26.wmf"/><Relationship Id="rId5" Type="http://schemas.openxmlformats.org/officeDocument/2006/relationships/image" Target="../media/image23.png"/><Relationship Id="rId10" Type="http://schemas.openxmlformats.org/officeDocument/2006/relationships/oleObject" Target="../embeddings/oleObject16.bin"/><Relationship Id="rId4" Type="http://schemas.openxmlformats.org/officeDocument/2006/relationships/notesSlide" Target="../notesSlides/notesSlide21.xml"/><Relationship Id="rId9" Type="http://schemas.openxmlformats.org/officeDocument/2006/relationships/image" Target="../media/image25.wmf"/></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notesSlide" Target="../notesSlides/notesSlide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subTitle" idx="4294967295"/>
          </p:nvPr>
        </p:nvSpPr>
        <p:spPr>
          <a:xfrm>
            <a:off x="590550" y="1944688"/>
            <a:ext cx="2468880" cy="575179"/>
          </a:xfrm>
          <a:prstGeom prst="rect">
            <a:avLst/>
          </a:prstGeom>
        </p:spPr>
        <p:txBody>
          <a:bodyPr/>
          <a:lstStyle/>
          <a:p>
            <a:pPr marL="0" indent="0" eaLnBrk="1" hangingPunct="1">
              <a:spcAft>
                <a:spcPct val="0"/>
              </a:spcAft>
              <a:buFont typeface="Wingdings 3" pitchFamily="18" charset="2"/>
              <a:buNone/>
            </a:pPr>
            <a:r>
              <a:rPr lang="en-US" altLang="en-US" sz="3200" b="1" dirty="0"/>
              <a:t>Clustering</a:t>
            </a:r>
            <a:endParaRPr lang="en-US" altLang="en-US" sz="3200" i="1" dirty="0"/>
          </a:p>
        </p:txBody>
      </p:sp>
      <p:sp>
        <p:nvSpPr>
          <p:cNvPr id="2" name="TextBox 1"/>
          <p:cNvSpPr txBox="1"/>
          <p:nvPr/>
        </p:nvSpPr>
        <p:spPr>
          <a:xfrm>
            <a:off x="609611" y="5033818"/>
            <a:ext cx="3297381" cy="553998"/>
          </a:xfrm>
          <a:prstGeom prst="rect">
            <a:avLst/>
          </a:prstGeom>
          <a:noFill/>
        </p:spPr>
        <p:txBody>
          <a:bodyPr wrap="square" rtlCol="0">
            <a:spAutoFit/>
          </a:bodyPr>
          <a:lstStyle/>
          <a:p>
            <a:pPr algn="l"/>
            <a:r>
              <a:rPr lang="en-US" b="1" dirty="0"/>
              <a:t>Anindya Moitra</a:t>
            </a:r>
          </a:p>
          <a:p>
            <a:pPr algn="l"/>
            <a:r>
              <a:rPr lang="en-US" b="1" dirty="0"/>
              <a:t>Aniket Chhabra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itle1"/>
          <p:cNvSpPr>
            <a:spLocks noGrp="1" noChangeArrowheads="1"/>
          </p:cNvSpPr>
          <p:nvPr>
            <p:ph type="title" idx="4294967295"/>
            <p:custDataLst>
              <p:tags r:id="rId2"/>
            </p:custDataLst>
          </p:nvPr>
        </p:nvSpPr>
        <p:spPr>
          <a:xfrm>
            <a:off x="303213" y="0"/>
            <a:ext cx="8537575" cy="989013"/>
          </a:xfrm>
          <a:prstGeom prst="rect">
            <a:avLst/>
          </a:prstGeom>
        </p:spPr>
        <p:txBody>
          <a:bodyPr/>
          <a:lstStyle/>
          <a:p>
            <a:pPr eaLnBrk="1" hangingPunct="1"/>
            <a:r>
              <a:rPr lang="en-US" altLang="en-US" dirty="0"/>
              <a:t>Clusters Using Two Variables - Example</a:t>
            </a:r>
          </a:p>
        </p:txBody>
      </p:sp>
      <p:sp>
        <p:nvSpPr>
          <p:cNvPr id="13314" name="Footer Placeholder 3"/>
          <p:cNvSpPr>
            <a:spLocks noGrp="1"/>
          </p:cNvSpPr>
          <p:nvPr>
            <p:ph type="ftr" sz="quarter" idx="10"/>
          </p:nvPr>
        </p:nvSpPr>
        <p:spPr>
          <a:noFill/>
        </p:spPr>
        <p:txBody>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r>
              <a:rPr lang="en-US" altLang="en-US" sz="900" dirty="0">
                <a:solidFill>
                  <a:srgbClr val="808080"/>
                </a:solidFill>
              </a:rPr>
              <a:t>Fidelity Confidential</a:t>
            </a:r>
          </a:p>
        </p:txBody>
      </p:sp>
      <p:sp>
        <p:nvSpPr>
          <p:cNvPr id="13316" name="Text Box 4"/>
          <p:cNvSpPr txBox="1">
            <a:spLocks noChangeArrowheads="1"/>
          </p:cNvSpPr>
          <p:nvPr/>
        </p:nvSpPr>
        <p:spPr bwMode="auto">
          <a:xfrm>
            <a:off x="414338" y="4763380"/>
            <a:ext cx="8489950" cy="14465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858585"/>
                  </a:outerShdw>
                </a:effectLst>
              </a14:hiddenEffects>
            </a:ext>
          </a:extLst>
        </p:spPr>
        <p:txBody>
          <a:bodyPr>
            <a:spAutoFit/>
          </a:bodyPr>
          <a:lstStyle>
            <a:lvl1pPr marL="114300" indent="-114300">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algn="l">
              <a:buClr>
                <a:srgbClr val="3A6008"/>
              </a:buClr>
              <a:buFontTx/>
              <a:buChar char="•"/>
            </a:pPr>
            <a:r>
              <a:rPr lang="en-US" altLang="en-US" sz="1600" dirty="0"/>
              <a:t>Cluster 1 and Cluster 2 are being differentiated by Income and Current Balance. The objects in Cluster 1 have similar characteristics (High Income and Low balance), on the other hand the objects in Cluster 2 have the same characteristic (High Balance and Low Income). </a:t>
            </a:r>
          </a:p>
          <a:p>
            <a:pPr algn="l">
              <a:buClr>
                <a:srgbClr val="3A6008"/>
              </a:buClr>
              <a:buFontTx/>
              <a:buChar char="•"/>
            </a:pPr>
            <a:r>
              <a:rPr lang="en-US" altLang="en-US" sz="1600" dirty="0"/>
              <a:t>But there are much differences between an object in Cluster 1 and an object in Cluster 2</a:t>
            </a:r>
          </a:p>
        </p:txBody>
      </p:sp>
      <p:grpSp>
        <p:nvGrpSpPr>
          <p:cNvPr id="13317" name="Group 7"/>
          <p:cNvGrpSpPr>
            <a:grpSpLocks/>
          </p:cNvGrpSpPr>
          <p:nvPr/>
        </p:nvGrpSpPr>
        <p:grpSpPr bwMode="auto">
          <a:xfrm>
            <a:off x="782638" y="1395413"/>
            <a:ext cx="7380287" cy="3275012"/>
            <a:chOff x="729" y="1426"/>
            <a:chExt cx="4322" cy="2344"/>
          </a:xfrm>
        </p:grpSpPr>
        <p:graphicFrame>
          <p:nvGraphicFramePr>
            <p:cNvPr id="13318" name="Object 8">
              <a:hlinkClick r:id="" action="ppaction://ole?verb=0"/>
            </p:cNvPr>
            <p:cNvGraphicFramePr>
              <a:graphicFrameLocks/>
            </p:cNvGraphicFramePr>
            <p:nvPr/>
          </p:nvGraphicFramePr>
          <p:xfrm>
            <a:off x="1315" y="1426"/>
            <a:ext cx="3129" cy="2133"/>
          </p:xfrm>
          <a:graphic>
            <a:graphicData uri="http://schemas.openxmlformats.org/presentationml/2006/ole">
              <mc:AlternateContent xmlns:mc="http://schemas.openxmlformats.org/markup-compatibility/2006">
                <mc:Choice xmlns:v="urn:schemas-microsoft-com:vml" Requires="v">
                  <p:oleObj name="Bitmap Image" r:id="rId5" imgW="4964113" imgH="3386138" progId="Paint.Picture">
                    <p:embed/>
                  </p:oleObj>
                </mc:Choice>
                <mc:Fallback>
                  <p:oleObj name="Bitmap Image" r:id="rId5" imgW="4964113" imgH="3386138" progId="Paint.Picture">
                    <p:embed/>
                    <p:pic>
                      <p:nvPicPr>
                        <p:cNvPr id="13318" name="Object 8">
                          <a:hlinkClick r:id="" action="ppaction://ole?verb=0"/>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15" y="1426"/>
                          <a:ext cx="3129" cy="2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9" name="Oval 9"/>
            <p:cNvSpPr>
              <a:spLocks noChangeArrowheads="1"/>
            </p:cNvSpPr>
            <p:nvPr/>
          </p:nvSpPr>
          <p:spPr bwMode="auto">
            <a:xfrm>
              <a:off x="1671" y="1693"/>
              <a:ext cx="456" cy="44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endParaRPr lang="en-US" altLang="en-US"/>
            </a:p>
          </p:txBody>
        </p:sp>
        <p:sp>
          <p:nvSpPr>
            <p:cNvPr id="13320" name="Oval 10"/>
            <p:cNvSpPr>
              <a:spLocks noChangeArrowheads="1"/>
            </p:cNvSpPr>
            <p:nvPr/>
          </p:nvSpPr>
          <p:spPr bwMode="auto">
            <a:xfrm>
              <a:off x="3571" y="2859"/>
              <a:ext cx="456" cy="44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endParaRPr lang="en-US" altLang="en-US"/>
            </a:p>
          </p:txBody>
        </p:sp>
        <p:sp>
          <p:nvSpPr>
            <p:cNvPr id="13321" name="Rectangle 11"/>
            <p:cNvSpPr>
              <a:spLocks noChangeArrowheads="1"/>
            </p:cNvSpPr>
            <p:nvPr/>
          </p:nvSpPr>
          <p:spPr bwMode="auto">
            <a:xfrm>
              <a:off x="729" y="2325"/>
              <a:ext cx="418"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a:spcBef>
                  <a:spcPct val="0"/>
                </a:spcBef>
              </a:pPr>
              <a:r>
                <a:rPr lang="en-GB" altLang="en-US" b="1">
                  <a:solidFill>
                    <a:schemeClr val="tx1"/>
                  </a:solidFill>
                  <a:latin typeface="Times New Roman" pitchFamily="18" charset="0"/>
                </a:rPr>
                <a:t>Current</a:t>
              </a:r>
            </a:p>
            <a:p>
              <a:pPr>
                <a:spcBef>
                  <a:spcPct val="0"/>
                </a:spcBef>
              </a:pPr>
              <a:r>
                <a:rPr lang="en-GB" altLang="en-US" b="1">
                  <a:solidFill>
                    <a:schemeClr val="tx1"/>
                  </a:solidFill>
                  <a:latin typeface="Times New Roman" pitchFamily="18" charset="0"/>
                </a:rPr>
                <a:t>Balance</a:t>
              </a:r>
            </a:p>
          </p:txBody>
        </p:sp>
        <p:sp>
          <p:nvSpPr>
            <p:cNvPr id="13322" name="Rectangle 12"/>
            <p:cNvSpPr>
              <a:spLocks noChangeArrowheads="1"/>
            </p:cNvSpPr>
            <p:nvPr/>
          </p:nvSpPr>
          <p:spPr bwMode="auto">
            <a:xfrm>
              <a:off x="1355" y="1740"/>
              <a:ext cx="254"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a:spcBef>
                  <a:spcPct val="0"/>
                </a:spcBef>
              </a:pPr>
              <a:r>
                <a:rPr lang="en-GB" altLang="en-US" sz="1000">
                  <a:solidFill>
                    <a:schemeClr val="tx1"/>
                  </a:solidFill>
                  <a:latin typeface="Times New Roman" pitchFamily="18" charset="0"/>
                </a:rPr>
                <a:t>High</a:t>
              </a:r>
            </a:p>
          </p:txBody>
        </p:sp>
        <p:sp>
          <p:nvSpPr>
            <p:cNvPr id="13323" name="Rectangle 13"/>
            <p:cNvSpPr>
              <a:spLocks noChangeArrowheads="1"/>
            </p:cNvSpPr>
            <p:nvPr/>
          </p:nvSpPr>
          <p:spPr bwMode="auto">
            <a:xfrm>
              <a:off x="4018" y="3448"/>
              <a:ext cx="25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a:spcBef>
                  <a:spcPct val="0"/>
                </a:spcBef>
              </a:pPr>
              <a:r>
                <a:rPr lang="en-GB" altLang="en-US" sz="1000">
                  <a:solidFill>
                    <a:schemeClr val="tx1"/>
                  </a:solidFill>
                  <a:latin typeface="Times New Roman" pitchFamily="18" charset="0"/>
                </a:rPr>
                <a:t>High</a:t>
              </a:r>
            </a:p>
          </p:txBody>
        </p:sp>
        <p:sp>
          <p:nvSpPr>
            <p:cNvPr id="13324" name="Rectangle 14"/>
            <p:cNvSpPr>
              <a:spLocks noChangeArrowheads="1"/>
            </p:cNvSpPr>
            <p:nvPr/>
          </p:nvSpPr>
          <p:spPr bwMode="auto">
            <a:xfrm>
              <a:off x="1253" y="2439"/>
              <a:ext cx="35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a:spcBef>
                  <a:spcPct val="0"/>
                </a:spcBef>
              </a:pPr>
              <a:r>
                <a:rPr lang="en-GB" altLang="en-US" sz="1000">
                  <a:solidFill>
                    <a:schemeClr val="tx1"/>
                  </a:solidFill>
                  <a:latin typeface="Times New Roman" pitchFamily="18" charset="0"/>
                </a:rPr>
                <a:t>Medium</a:t>
              </a:r>
            </a:p>
          </p:txBody>
        </p:sp>
        <p:sp>
          <p:nvSpPr>
            <p:cNvPr id="13325" name="Rectangle 15"/>
            <p:cNvSpPr>
              <a:spLocks noChangeArrowheads="1"/>
            </p:cNvSpPr>
            <p:nvPr/>
          </p:nvSpPr>
          <p:spPr bwMode="auto">
            <a:xfrm>
              <a:off x="2814" y="3458"/>
              <a:ext cx="358"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a:spcBef>
                  <a:spcPct val="0"/>
                </a:spcBef>
              </a:pPr>
              <a:r>
                <a:rPr lang="en-GB" altLang="en-US" sz="1000">
                  <a:solidFill>
                    <a:schemeClr val="tx1"/>
                  </a:solidFill>
                  <a:latin typeface="Times New Roman" pitchFamily="18" charset="0"/>
                </a:rPr>
                <a:t>Medium</a:t>
              </a:r>
            </a:p>
          </p:txBody>
        </p:sp>
        <p:sp>
          <p:nvSpPr>
            <p:cNvPr id="13326" name="Rectangle 16"/>
            <p:cNvSpPr>
              <a:spLocks noChangeArrowheads="1"/>
            </p:cNvSpPr>
            <p:nvPr/>
          </p:nvSpPr>
          <p:spPr bwMode="auto">
            <a:xfrm>
              <a:off x="1363" y="3259"/>
              <a:ext cx="24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a:spcBef>
                  <a:spcPct val="0"/>
                </a:spcBef>
              </a:pPr>
              <a:r>
                <a:rPr lang="en-GB" altLang="en-US" sz="1000">
                  <a:solidFill>
                    <a:schemeClr val="tx1"/>
                  </a:solidFill>
                  <a:latin typeface="Times New Roman" pitchFamily="18" charset="0"/>
                </a:rPr>
                <a:t>Low</a:t>
              </a:r>
            </a:p>
          </p:txBody>
        </p:sp>
        <p:sp>
          <p:nvSpPr>
            <p:cNvPr id="13327" name="Rectangle 17"/>
            <p:cNvSpPr>
              <a:spLocks noChangeArrowheads="1"/>
            </p:cNvSpPr>
            <p:nvPr/>
          </p:nvSpPr>
          <p:spPr bwMode="auto">
            <a:xfrm>
              <a:off x="1757" y="3454"/>
              <a:ext cx="24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a:spcBef>
                  <a:spcPct val="0"/>
                </a:spcBef>
              </a:pPr>
              <a:r>
                <a:rPr lang="en-GB" altLang="en-US" sz="1000">
                  <a:solidFill>
                    <a:schemeClr val="tx1"/>
                  </a:solidFill>
                  <a:latin typeface="Times New Roman" pitchFamily="18" charset="0"/>
                </a:rPr>
                <a:t>Low</a:t>
              </a:r>
            </a:p>
          </p:txBody>
        </p:sp>
        <p:sp>
          <p:nvSpPr>
            <p:cNvPr id="13328" name="Rectangle 18"/>
            <p:cNvSpPr>
              <a:spLocks noChangeArrowheads="1"/>
            </p:cNvSpPr>
            <p:nvPr/>
          </p:nvSpPr>
          <p:spPr bwMode="auto">
            <a:xfrm>
              <a:off x="2501" y="3576"/>
              <a:ext cx="984"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a:spcBef>
                  <a:spcPct val="0"/>
                </a:spcBef>
              </a:pPr>
              <a:r>
                <a:rPr lang="en-GB" altLang="en-US" b="1">
                  <a:solidFill>
                    <a:schemeClr val="tx1"/>
                  </a:solidFill>
                  <a:latin typeface="Times New Roman" pitchFamily="18" charset="0"/>
                </a:rPr>
                <a:t>Gross Monthly Income</a:t>
              </a:r>
            </a:p>
          </p:txBody>
        </p:sp>
        <p:sp>
          <p:nvSpPr>
            <p:cNvPr id="13329" name="Rectangle 19"/>
            <p:cNvSpPr>
              <a:spLocks noChangeArrowheads="1"/>
            </p:cNvSpPr>
            <p:nvPr/>
          </p:nvSpPr>
          <p:spPr bwMode="auto">
            <a:xfrm>
              <a:off x="2313" y="1700"/>
              <a:ext cx="815" cy="4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algn="l">
                <a:spcBef>
                  <a:spcPct val="0"/>
                </a:spcBef>
              </a:pPr>
              <a:r>
                <a:rPr lang="en-GB" altLang="en-US" b="1">
                  <a:solidFill>
                    <a:schemeClr val="tx1"/>
                  </a:solidFill>
                  <a:latin typeface="Times New Roman" pitchFamily="18" charset="0"/>
                </a:rPr>
                <a:t>Example Cluster 1</a:t>
              </a:r>
              <a:endParaRPr lang="en-GB" altLang="en-US">
                <a:solidFill>
                  <a:schemeClr val="tx1"/>
                </a:solidFill>
                <a:latin typeface="Times New Roman" pitchFamily="18" charset="0"/>
              </a:endParaRPr>
            </a:p>
            <a:p>
              <a:pPr algn="l">
                <a:spcBef>
                  <a:spcPct val="0"/>
                </a:spcBef>
              </a:pPr>
              <a:r>
                <a:rPr lang="en-GB" altLang="en-US">
                  <a:solidFill>
                    <a:schemeClr val="tx1"/>
                  </a:solidFill>
                  <a:latin typeface="Times New Roman" pitchFamily="18" charset="0"/>
                </a:rPr>
                <a:t>High Balance</a:t>
              </a:r>
            </a:p>
            <a:p>
              <a:pPr algn="l">
                <a:spcBef>
                  <a:spcPct val="0"/>
                </a:spcBef>
              </a:pPr>
              <a:r>
                <a:rPr lang="en-GB" altLang="en-US">
                  <a:solidFill>
                    <a:schemeClr val="tx1"/>
                  </a:solidFill>
                  <a:latin typeface="Times New Roman" pitchFamily="18" charset="0"/>
                </a:rPr>
                <a:t>Low Income</a:t>
              </a:r>
            </a:p>
          </p:txBody>
        </p:sp>
        <p:sp>
          <p:nvSpPr>
            <p:cNvPr id="13330" name="Rectangle 20"/>
            <p:cNvSpPr>
              <a:spLocks noChangeArrowheads="1"/>
            </p:cNvSpPr>
            <p:nvPr/>
          </p:nvSpPr>
          <p:spPr bwMode="auto">
            <a:xfrm>
              <a:off x="4236" y="2872"/>
              <a:ext cx="815" cy="4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algn="l">
                <a:spcBef>
                  <a:spcPct val="0"/>
                </a:spcBef>
              </a:pPr>
              <a:r>
                <a:rPr lang="en-GB" altLang="en-US" b="1">
                  <a:solidFill>
                    <a:schemeClr val="tx1"/>
                  </a:solidFill>
                  <a:latin typeface="Times New Roman" pitchFamily="18" charset="0"/>
                </a:rPr>
                <a:t>Example Cluster 2</a:t>
              </a:r>
              <a:endParaRPr lang="en-GB" altLang="en-US">
                <a:solidFill>
                  <a:schemeClr val="tx1"/>
                </a:solidFill>
                <a:latin typeface="Times New Roman" pitchFamily="18" charset="0"/>
              </a:endParaRPr>
            </a:p>
            <a:p>
              <a:pPr algn="l">
                <a:spcBef>
                  <a:spcPct val="0"/>
                </a:spcBef>
              </a:pPr>
              <a:r>
                <a:rPr lang="en-GB" altLang="en-US">
                  <a:solidFill>
                    <a:schemeClr val="tx1"/>
                  </a:solidFill>
                  <a:latin typeface="Times New Roman" pitchFamily="18" charset="0"/>
                </a:rPr>
                <a:t>High Income</a:t>
              </a:r>
            </a:p>
            <a:p>
              <a:pPr algn="l">
                <a:spcBef>
                  <a:spcPct val="0"/>
                </a:spcBef>
              </a:pPr>
              <a:r>
                <a:rPr lang="en-GB" altLang="en-US">
                  <a:solidFill>
                    <a:schemeClr val="tx1"/>
                  </a:solidFill>
                  <a:latin typeface="Times New Roman" pitchFamily="18" charset="0"/>
                </a:rPr>
                <a:t>Low Balance</a:t>
              </a:r>
            </a:p>
          </p:txBody>
        </p:sp>
      </p:gr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1"/>
          <p:cNvSpPr>
            <a:spLocks noGrp="1" noChangeArrowheads="1"/>
          </p:cNvSpPr>
          <p:nvPr>
            <p:ph type="title" idx="4294967295"/>
            <p:custDataLst>
              <p:tags r:id="rId2"/>
            </p:custDataLst>
          </p:nvPr>
        </p:nvSpPr>
        <p:spPr>
          <a:xfrm>
            <a:off x="303213" y="0"/>
            <a:ext cx="8537575" cy="989013"/>
          </a:xfrm>
          <a:prstGeom prst="rect">
            <a:avLst/>
          </a:prstGeom>
        </p:spPr>
        <p:txBody>
          <a:bodyPr/>
          <a:lstStyle/>
          <a:p>
            <a:pPr eaLnBrk="1" hangingPunct="1"/>
            <a:r>
              <a:rPr lang="en-US" altLang="en-US" dirty="0"/>
              <a:t>More than Two Cluster Framework– Example</a:t>
            </a:r>
          </a:p>
        </p:txBody>
      </p:sp>
      <p:sp>
        <p:nvSpPr>
          <p:cNvPr id="12290" name="Footer Placeholder 3"/>
          <p:cNvSpPr>
            <a:spLocks noGrp="1"/>
          </p:cNvSpPr>
          <p:nvPr>
            <p:ph type="ftr" sz="quarter" idx="10"/>
          </p:nvPr>
        </p:nvSpPr>
        <p:spPr>
          <a:noFill/>
        </p:spPr>
        <p:txBody>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r>
              <a:rPr lang="en-US" altLang="en-US" sz="900" dirty="0">
                <a:solidFill>
                  <a:srgbClr val="808080"/>
                </a:solidFill>
              </a:rPr>
              <a:t>Fidelity Confidential</a:t>
            </a:r>
          </a:p>
        </p:txBody>
      </p:sp>
      <p:sp>
        <p:nvSpPr>
          <p:cNvPr id="12292" name="Text Box 3"/>
          <p:cNvSpPr txBox="1">
            <a:spLocks noChangeArrowheads="1"/>
          </p:cNvSpPr>
          <p:nvPr/>
        </p:nvSpPr>
        <p:spPr bwMode="auto">
          <a:xfrm>
            <a:off x="304800" y="1349375"/>
            <a:ext cx="8489950" cy="830997"/>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858585"/>
                  </a:outerShdw>
                </a:effectLst>
              </a14:hiddenEffects>
            </a:ext>
          </a:extLst>
        </p:spPr>
        <p:txBody>
          <a:bodyPr>
            <a:spAutoFit/>
          </a:bodyPr>
          <a:lstStyle>
            <a:lvl1pPr marL="114300" indent="-114300">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marL="0" indent="0" algn="l">
              <a:buClr>
                <a:srgbClr val="3A6008"/>
              </a:buClr>
            </a:pPr>
            <a:r>
              <a:rPr lang="en-US" altLang="en-US" sz="1600" dirty="0"/>
              <a:t>Consider a portfolio with 1000 PI active HHs. Business wants to make different strategies to different groups of HHs. Not a case for ‘Objective segmentation’ as there is no target variable as such.</a:t>
            </a:r>
          </a:p>
        </p:txBody>
      </p:sp>
      <p:sp>
        <p:nvSpPr>
          <p:cNvPr id="12293" name="Text Box 14"/>
          <p:cNvSpPr txBox="1">
            <a:spLocks noChangeArrowheads="1"/>
          </p:cNvSpPr>
          <p:nvPr/>
        </p:nvSpPr>
        <p:spPr bwMode="auto">
          <a:xfrm>
            <a:off x="414338" y="5545070"/>
            <a:ext cx="8489950" cy="5847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858585"/>
                  </a:outerShdw>
                </a:effectLst>
              </a14:hiddenEffects>
            </a:ext>
          </a:extLst>
        </p:spPr>
        <p:txBody>
          <a:bodyPr>
            <a:spAutoFit/>
          </a:bodyPr>
          <a:lstStyle>
            <a:lvl1pPr marL="114300" indent="-114300">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marL="0" indent="0" algn="l">
              <a:buClr>
                <a:srgbClr val="3A6008"/>
              </a:buClr>
            </a:pPr>
            <a:r>
              <a:rPr lang="en-US" altLang="en-US" sz="1600" dirty="0"/>
              <a:t>The HHs in group 1 are similar to each other but they are different from the ones in group 2 and all other groups as well</a:t>
            </a:r>
          </a:p>
        </p:txBody>
      </p:sp>
      <p:sp>
        <p:nvSpPr>
          <p:cNvPr id="12294" name="Text Box 29"/>
          <p:cNvSpPr txBox="1">
            <a:spLocks noChangeArrowheads="1"/>
          </p:cNvSpPr>
          <p:nvPr/>
        </p:nvSpPr>
        <p:spPr bwMode="auto">
          <a:xfrm>
            <a:off x="2211388" y="2169426"/>
            <a:ext cx="46228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algn="l"/>
            <a:r>
              <a:rPr lang="en-US" altLang="en-US" sz="1500" b="1" i="1" dirty="0">
                <a:solidFill>
                  <a:schemeClr val="tx1"/>
                </a:solidFill>
              </a:rPr>
              <a:t>In this case we need some profiling as below: -</a:t>
            </a:r>
            <a:endParaRPr lang="en-US" altLang="en-US" sz="1600" dirty="0">
              <a:solidFill>
                <a:schemeClr val="tx1"/>
              </a:solidFill>
            </a:endParaRPr>
          </a:p>
        </p:txBody>
      </p:sp>
      <p:grpSp>
        <p:nvGrpSpPr>
          <p:cNvPr id="2" name="Group 1"/>
          <p:cNvGrpSpPr/>
          <p:nvPr/>
        </p:nvGrpSpPr>
        <p:grpSpPr>
          <a:xfrm>
            <a:off x="720808" y="2547717"/>
            <a:ext cx="7877011" cy="2771698"/>
            <a:chOff x="604838" y="2624788"/>
            <a:chExt cx="8216900" cy="2940161"/>
          </a:xfrm>
        </p:grpSpPr>
        <p:sp>
          <p:nvSpPr>
            <p:cNvPr id="8" name="Oval 5"/>
            <p:cNvSpPr>
              <a:spLocks noChangeArrowheads="1"/>
            </p:cNvSpPr>
            <p:nvPr/>
          </p:nvSpPr>
          <p:spPr bwMode="auto">
            <a:xfrm>
              <a:off x="3597275" y="2624788"/>
              <a:ext cx="2046288" cy="1042987"/>
            </a:xfrm>
            <a:prstGeom prst="ellipse">
              <a:avLst/>
            </a:prstGeom>
            <a:solidFill>
              <a:schemeClr val="accent1">
                <a:lumMod val="50000"/>
              </a:schemeClr>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lang="en-US" altLang="en-US" b="1" i="1">
                  <a:solidFill>
                    <a:schemeClr val="bg1"/>
                  </a:solidFill>
                </a:rPr>
                <a:t>Total Population </a:t>
              </a:r>
            </a:p>
            <a:p>
              <a:pPr>
                <a:spcBef>
                  <a:spcPct val="0"/>
                </a:spcBef>
              </a:pPr>
              <a:r>
                <a:rPr lang="en-US" altLang="en-US" b="1" i="1">
                  <a:solidFill>
                    <a:schemeClr val="bg1"/>
                  </a:solidFill>
                </a:rPr>
                <a:t>(1000)</a:t>
              </a:r>
              <a:endParaRPr lang="en-US" altLang="en-US">
                <a:solidFill>
                  <a:schemeClr val="bg1"/>
                </a:solidFill>
              </a:endParaRPr>
            </a:p>
          </p:txBody>
        </p:sp>
        <p:sp>
          <p:nvSpPr>
            <p:cNvPr id="9" name="Line 7"/>
            <p:cNvSpPr>
              <a:spLocks noChangeShapeType="1"/>
            </p:cNvSpPr>
            <p:nvPr/>
          </p:nvSpPr>
          <p:spPr bwMode="auto">
            <a:xfrm flipH="1">
              <a:off x="2060873" y="3683759"/>
              <a:ext cx="2555875" cy="56356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9"/>
            <p:cNvSpPr>
              <a:spLocks noChangeShapeType="1"/>
            </p:cNvSpPr>
            <p:nvPr/>
          </p:nvSpPr>
          <p:spPr bwMode="auto">
            <a:xfrm>
              <a:off x="4675188" y="3667775"/>
              <a:ext cx="2578100" cy="5461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10"/>
            <p:cNvSpPr>
              <a:spLocks noChangeShapeType="1"/>
            </p:cNvSpPr>
            <p:nvPr/>
          </p:nvSpPr>
          <p:spPr bwMode="auto">
            <a:xfrm flipH="1">
              <a:off x="3724275" y="3667775"/>
              <a:ext cx="915988" cy="6873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Oval 11"/>
            <p:cNvSpPr>
              <a:spLocks noChangeArrowheads="1"/>
            </p:cNvSpPr>
            <p:nvPr/>
          </p:nvSpPr>
          <p:spPr bwMode="auto">
            <a:xfrm>
              <a:off x="604838" y="4177363"/>
              <a:ext cx="1854200" cy="1216025"/>
            </a:xfrm>
            <a:prstGeom prst="ellipse">
              <a:avLst/>
            </a:prstGeom>
            <a:solidFill>
              <a:schemeClr val="accent1">
                <a:lumMod val="40000"/>
                <a:lumOff val="60000"/>
              </a:schemeClr>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lang="en-US" altLang="en-US" i="1" dirty="0"/>
                <a:t>Age&lt; 35yrs</a:t>
              </a:r>
            </a:p>
            <a:p>
              <a:pPr>
                <a:spcBef>
                  <a:spcPct val="0"/>
                </a:spcBef>
              </a:pPr>
              <a:r>
                <a:rPr lang="en-US" altLang="en-US" sz="1200" i="1" dirty="0"/>
                <a:t>Tenure &lt; 2yrs</a:t>
              </a:r>
            </a:p>
            <a:p>
              <a:pPr>
                <a:spcBef>
                  <a:spcPct val="0"/>
                </a:spcBef>
              </a:pPr>
              <a:r>
                <a:rPr lang="en-US" altLang="en-US" i="1" dirty="0"/>
                <a:t>Assets&lt; $100K</a:t>
              </a:r>
            </a:p>
            <a:p>
              <a:pPr>
                <a:spcBef>
                  <a:spcPct val="0"/>
                </a:spcBef>
              </a:pPr>
              <a:r>
                <a:rPr lang="en-US" altLang="en-US" sz="1200" i="1" dirty="0"/>
                <a:t>Avg</a:t>
              </a:r>
              <a:r>
                <a:rPr lang="en-US" altLang="en-US" i="1" dirty="0"/>
                <a:t>. no. of products=1</a:t>
              </a:r>
              <a:endParaRPr lang="en-US" altLang="en-US" sz="1200" i="1" dirty="0"/>
            </a:p>
          </p:txBody>
        </p:sp>
        <p:sp>
          <p:nvSpPr>
            <p:cNvPr id="13" name="Oval 12"/>
            <p:cNvSpPr>
              <a:spLocks noChangeArrowheads="1"/>
            </p:cNvSpPr>
            <p:nvPr/>
          </p:nvSpPr>
          <p:spPr bwMode="auto">
            <a:xfrm>
              <a:off x="2782888" y="4455287"/>
              <a:ext cx="1852612" cy="1109662"/>
            </a:xfrm>
            <a:prstGeom prst="ellipse">
              <a:avLst/>
            </a:prstGeom>
            <a:solidFill>
              <a:schemeClr val="accent1">
                <a:lumMod val="40000"/>
                <a:lumOff val="60000"/>
              </a:schemeClr>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lang="en-US" altLang="en-US" i="1" dirty="0"/>
                <a:t>Age&gt; 65yrs</a:t>
              </a:r>
            </a:p>
            <a:p>
              <a:pPr>
                <a:spcBef>
                  <a:spcPct val="0"/>
                </a:spcBef>
              </a:pPr>
              <a:r>
                <a:rPr lang="en-US" altLang="en-US" i="1" dirty="0"/>
                <a:t>Tenure &gt; 15yrs</a:t>
              </a:r>
            </a:p>
            <a:p>
              <a:pPr>
                <a:spcBef>
                  <a:spcPct val="0"/>
                </a:spcBef>
              </a:pPr>
              <a:r>
                <a:rPr lang="en-US" altLang="en-US" i="1" dirty="0"/>
                <a:t>Assets&gt; $1M</a:t>
              </a:r>
            </a:p>
            <a:p>
              <a:pPr>
                <a:spcBef>
                  <a:spcPct val="0"/>
                </a:spcBef>
              </a:pPr>
              <a:r>
                <a:rPr lang="en-US" altLang="en-US" i="1" dirty="0"/>
                <a:t>Avg. no. of products=4</a:t>
              </a:r>
            </a:p>
          </p:txBody>
        </p:sp>
        <p:sp>
          <p:nvSpPr>
            <p:cNvPr id="14" name="Oval 13"/>
            <p:cNvSpPr>
              <a:spLocks noChangeArrowheads="1"/>
            </p:cNvSpPr>
            <p:nvPr/>
          </p:nvSpPr>
          <p:spPr bwMode="auto">
            <a:xfrm>
              <a:off x="4892675" y="4452000"/>
              <a:ext cx="1820863" cy="1109663"/>
            </a:xfrm>
            <a:prstGeom prst="ellipse">
              <a:avLst/>
            </a:prstGeom>
            <a:solidFill>
              <a:schemeClr val="accent1">
                <a:lumMod val="40000"/>
                <a:lumOff val="60000"/>
              </a:schemeClr>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lang="en-US" altLang="en-US" i="1" dirty="0"/>
                <a:t>Age&gt; 55yrs</a:t>
              </a:r>
            </a:p>
            <a:p>
              <a:pPr>
                <a:spcBef>
                  <a:spcPct val="0"/>
                </a:spcBef>
              </a:pPr>
              <a:r>
                <a:rPr lang="en-US" altLang="en-US" i="1" dirty="0"/>
                <a:t>Tenure &lt; 1yr</a:t>
              </a:r>
            </a:p>
            <a:p>
              <a:pPr>
                <a:spcBef>
                  <a:spcPct val="0"/>
                </a:spcBef>
              </a:pPr>
              <a:r>
                <a:rPr lang="en-US" altLang="en-US" i="1" dirty="0"/>
                <a:t>$100K&lt; Assets&lt; $250K</a:t>
              </a:r>
            </a:p>
            <a:p>
              <a:pPr>
                <a:spcBef>
                  <a:spcPct val="0"/>
                </a:spcBef>
              </a:pPr>
              <a:r>
                <a:rPr lang="en-US" altLang="en-US" i="1" dirty="0"/>
                <a:t>Avg. no. of products=1</a:t>
              </a:r>
            </a:p>
          </p:txBody>
        </p:sp>
        <p:sp>
          <p:nvSpPr>
            <p:cNvPr id="15" name="Oval 17"/>
            <p:cNvSpPr>
              <a:spLocks noChangeArrowheads="1"/>
            </p:cNvSpPr>
            <p:nvPr/>
          </p:nvSpPr>
          <p:spPr bwMode="auto">
            <a:xfrm>
              <a:off x="6935788" y="4131325"/>
              <a:ext cx="1885950" cy="1039813"/>
            </a:xfrm>
            <a:prstGeom prst="ellipse">
              <a:avLst/>
            </a:prstGeom>
            <a:solidFill>
              <a:schemeClr val="accent1">
                <a:lumMod val="40000"/>
                <a:lumOff val="60000"/>
              </a:schemeClr>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lang="en-US" altLang="en-US" i="1" dirty="0"/>
                <a:t>45yrs&lt; Age &lt;55yrs</a:t>
              </a:r>
            </a:p>
            <a:p>
              <a:pPr>
                <a:spcBef>
                  <a:spcPct val="0"/>
                </a:spcBef>
              </a:pPr>
              <a:r>
                <a:rPr lang="en-US" altLang="en-US" i="1" dirty="0"/>
                <a:t>5yrs&lt; Tenure &lt; 10yrs</a:t>
              </a:r>
            </a:p>
            <a:p>
              <a:pPr>
                <a:spcBef>
                  <a:spcPct val="0"/>
                </a:spcBef>
              </a:pPr>
              <a:r>
                <a:rPr lang="en-US" altLang="en-US" i="1" dirty="0"/>
                <a:t>$250K&lt; Assets&lt; $1M</a:t>
              </a:r>
            </a:p>
            <a:p>
              <a:pPr>
                <a:spcBef>
                  <a:spcPct val="0"/>
                </a:spcBef>
              </a:pPr>
              <a:r>
                <a:rPr lang="en-US" altLang="en-US" i="1" dirty="0"/>
                <a:t>Avg. no. of products=2</a:t>
              </a:r>
            </a:p>
          </p:txBody>
        </p:sp>
        <p:sp>
          <p:nvSpPr>
            <p:cNvPr id="16" name="Line 18"/>
            <p:cNvSpPr>
              <a:spLocks noChangeShapeType="1"/>
            </p:cNvSpPr>
            <p:nvPr/>
          </p:nvSpPr>
          <p:spPr bwMode="auto">
            <a:xfrm>
              <a:off x="4657725" y="3685238"/>
              <a:ext cx="987425" cy="7048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3213" y="0"/>
            <a:ext cx="8537575" cy="989013"/>
          </a:xfrm>
          <a:prstGeom prst="rect">
            <a:avLst/>
          </a:prstGeom>
        </p:spPr>
        <p:txBody>
          <a:bodyPr/>
          <a:lstStyle/>
          <a:p>
            <a:r>
              <a:rPr lang="en-US" dirty="0"/>
              <a:t>Types of Clustering</a:t>
            </a:r>
          </a:p>
        </p:txBody>
      </p:sp>
      <p:sp>
        <p:nvSpPr>
          <p:cNvPr id="12290" name="Footer Placeholder 3"/>
          <p:cNvSpPr>
            <a:spLocks noGrp="1"/>
          </p:cNvSpPr>
          <p:nvPr>
            <p:ph type="ftr" sz="quarter" idx="10"/>
          </p:nvPr>
        </p:nvSpPr>
        <p:spPr>
          <a:noFill/>
        </p:spPr>
        <p:txBody>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r>
              <a:rPr lang="en-US" altLang="en-US" sz="900" dirty="0">
                <a:solidFill>
                  <a:srgbClr val="808080"/>
                </a:solidFill>
              </a:rPr>
              <a:t>Fidelity Confidential</a:t>
            </a:r>
          </a:p>
        </p:txBody>
      </p:sp>
      <p:sp>
        <p:nvSpPr>
          <p:cNvPr id="18" name="Text Box 10"/>
          <p:cNvSpPr txBox="1">
            <a:spLocks noChangeArrowheads="1"/>
          </p:cNvSpPr>
          <p:nvPr/>
        </p:nvSpPr>
        <p:spPr bwMode="auto">
          <a:xfrm>
            <a:off x="399392" y="2032000"/>
            <a:ext cx="3689131" cy="304800"/>
          </a:xfrm>
          <a:prstGeom prst="rect">
            <a:avLst/>
          </a:prstGeom>
          <a:solidFill>
            <a:schemeClr val="accent1"/>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eaLnBrk="1" hangingPunct="1">
              <a:defRPr sz="1400" b="1">
                <a:solidFill>
                  <a:schemeClr val="bg1"/>
                </a:solidFill>
              </a:defRPr>
            </a:lvl1pPr>
            <a:lvl2pPr marL="742950" indent="-285750">
              <a:defRPr b="1">
                <a:solidFill>
                  <a:schemeClr val="tx1"/>
                </a:solidFill>
                <a:latin typeface="Arial Unicode MS" pitchFamily="34" charset="-128"/>
              </a:defRPr>
            </a:lvl2pPr>
            <a:lvl3pPr marL="1143000" indent="-228600">
              <a:defRPr b="1">
                <a:solidFill>
                  <a:schemeClr val="tx1"/>
                </a:solidFill>
                <a:latin typeface="Arial Unicode MS" pitchFamily="34" charset="-128"/>
              </a:defRPr>
            </a:lvl3pPr>
            <a:lvl4pPr marL="1600200" indent="-228600">
              <a:defRPr b="1">
                <a:solidFill>
                  <a:schemeClr val="tx1"/>
                </a:solidFill>
                <a:latin typeface="Arial Unicode MS" pitchFamily="34" charset="-128"/>
              </a:defRPr>
            </a:lvl4pPr>
            <a:lvl5pPr marL="2057400" indent="-228600">
              <a:defRPr b="1">
                <a:solidFill>
                  <a:schemeClr val="tx1"/>
                </a:solidFill>
                <a:latin typeface="Arial Unicode MS" pitchFamily="34" charset="-128"/>
              </a:defRPr>
            </a:lvl5pPr>
            <a:lvl6pPr marL="2514600" indent="-228600" eaLnBrk="0" fontAlgn="base" hangingPunct="0">
              <a:spcBef>
                <a:spcPct val="20000"/>
              </a:spcBef>
              <a:spcAft>
                <a:spcPct val="0"/>
              </a:spcAft>
              <a:buClr>
                <a:srgbClr val="F48B00"/>
              </a:buClr>
              <a:buFont typeface="Wingdings" pitchFamily="2" charset="2"/>
              <a:defRPr b="1">
                <a:solidFill>
                  <a:schemeClr val="tx1"/>
                </a:solidFill>
                <a:latin typeface="Arial Unicode MS" pitchFamily="34" charset="-128"/>
              </a:defRPr>
            </a:lvl6pPr>
            <a:lvl7pPr marL="2971800" indent="-228600" eaLnBrk="0" fontAlgn="base" hangingPunct="0">
              <a:spcBef>
                <a:spcPct val="20000"/>
              </a:spcBef>
              <a:spcAft>
                <a:spcPct val="0"/>
              </a:spcAft>
              <a:buClr>
                <a:srgbClr val="F48B00"/>
              </a:buClr>
              <a:buFont typeface="Wingdings" pitchFamily="2" charset="2"/>
              <a:defRPr b="1">
                <a:solidFill>
                  <a:schemeClr val="tx1"/>
                </a:solidFill>
                <a:latin typeface="Arial Unicode MS" pitchFamily="34" charset="-128"/>
              </a:defRPr>
            </a:lvl7pPr>
            <a:lvl8pPr marL="3429000" indent="-228600" eaLnBrk="0" fontAlgn="base" hangingPunct="0">
              <a:spcBef>
                <a:spcPct val="20000"/>
              </a:spcBef>
              <a:spcAft>
                <a:spcPct val="0"/>
              </a:spcAft>
              <a:buClr>
                <a:srgbClr val="F48B00"/>
              </a:buClr>
              <a:buFont typeface="Wingdings" pitchFamily="2" charset="2"/>
              <a:defRPr b="1">
                <a:solidFill>
                  <a:schemeClr val="tx1"/>
                </a:solidFill>
                <a:latin typeface="Arial Unicode MS" pitchFamily="34" charset="-128"/>
              </a:defRPr>
            </a:lvl8pPr>
            <a:lvl9pPr marL="3886200" indent="-228600" eaLnBrk="0" fontAlgn="base" hangingPunct="0">
              <a:spcBef>
                <a:spcPct val="20000"/>
              </a:spcBef>
              <a:spcAft>
                <a:spcPct val="0"/>
              </a:spcAft>
              <a:buClr>
                <a:srgbClr val="F48B00"/>
              </a:buClr>
              <a:buFont typeface="Wingdings" pitchFamily="2" charset="2"/>
              <a:defRPr b="1">
                <a:solidFill>
                  <a:schemeClr val="tx1"/>
                </a:solidFill>
                <a:latin typeface="Arial Unicode MS" pitchFamily="34" charset="-128"/>
              </a:defRPr>
            </a:lvl9pPr>
          </a:lstStyle>
          <a:p>
            <a:r>
              <a:rPr lang="en-US" altLang="en-US" dirty="0"/>
              <a:t>Hierarchical Clustering</a:t>
            </a:r>
          </a:p>
        </p:txBody>
      </p:sp>
      <p:sp>
        <p:nvSpPr>
          <p:cNvPr id="19" name="Text Box 11"/>
          <p:cNvSpPr txBox="1">
            <a:spLocks noChangeArrowheads="1"/>
          </p:cNvSpPr>
          <p:nvPr/>
        </p:nvSpPr>
        <p:spPr bwMode="auto">
          <a:xfrm>
            <a:off x="4897438" y="2032000"/>
            <a:ext cx="3521348" cy="307777"/>
          </a:xfrm>
          <a:prstGeom prst="rect">
            <a:avLst/>
          </a:prstGeom>
          <a:solidFill>
            <a:schemeClr val="accent1"/>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200" b="1">
                <a:solidFill>
                  <a:schemeClr val="tx1"/>
                </a:solidFill>
                <a:latin typeface="Arial Unicode MS" pitchFamily="34" charset="-128"/>
              </a:defRPr>
            </a:lvl1pPr>
            <a:lvl2pPr marL="742950" indent="-285750" eaLnBrk="0" hangingPunct="0">
              <a:defRPr sz="1200" b="1">
                <a:solidFill>
                  <a:schemeClr val="tx1"/>
                </a:solidFill>
                <a:latin typeface="Arial Unicode MS" pitchFamily="34" charset="-128"/>
              </a:defRPr>
            </a:lvl2pPr>
            <a:lvl3pPr marL="1143000" indent="-228600" eaLnBrk="0" hangingPunct="0">
              <a:defRPr sz="1200" b="1">
                <a:solidFill>
                  <a:schemeClr val="tx1"/>
                </a:solidFill>
                <a:latin typeface="Arial Unicode MS" pitchFamily="34" charset="-128"/>
              </a:defRPr>
            </a:lvl3pPr>
            <a:lvl4pPr marL="1600200" indent="-228600" eaLnBrk="0" hangingPunct="0">
              <a:defRPr sz="1200" b="1">
                <a:solidFill>
                  <a:schemeClr val="tx1"/>
                </a:solidFill>
                <a:latin typeface="Arial Unicode MS" pitchFamily="34" charset="-128"/>
              </a:defRPr>
            </a:lvl4pPr>
            <a:lvl5pPr marL="2057400" indent="-228600" eaLnBrk="0" hangingPunct="0">
              <a:defRPr sz="1200" b="1">
                <a:solidFill>
                  <a:schemeClr val="tx1"/>
                </a:solidFill>
                <a:latin typeface="Arial Unicode MS" pitchFamily="34" charset="-128"/>
              </a:defRPr>
            </a:lvl5pPr>
            <a:lvl6pPr marL="2514600" indent="-228600" eaLnBrk="0" fontAlgn="base" hangingPunct="0">
              <a:spcBef>
                <a:spcPct val="20000"/>
              </a:spcBef>
              <a:spcAft>
                <a:spcPct val="0"/>
              </a:spcAft>
              <a:buClr>
                <a:srgbClr val="F48B00"/>
              </a:buClr>
              <a:buFont typeface="Wingdings" pitchFamily="2" charset="2"/>
              <a:defRPr sz="1200" b="1">
                <a:solidFill>
                  <a:schemeClr val="tx1"/>
                </a:solidFill>
                <a:latin typeface="Arial Unicode MS" pitchFamily="34" charset="-128"/>
              </a:defRPr>
            </a:lvl6pPr>
            <a:lvl7pPr marL="2971800" indent="-228600" eaLnBrk="0" fontAlgn="base" hangingPunct="0">
              <a:spcBef>
                <a:spcPct val="20000"/>
              </a:spcBef>
              <a:spcAft>
                <a:spcPct val="0"/>
              </a:spcAft>
              <a:buClr>
                <a:srgbClr val="F48B00"/>
              </a:buClr>
              <a:buFont typeface="Wingdings" pitchFamily="2" charset="2"/>
              <a:defRPr sz="1200" b="1">
                <a:solidFill>
                  <a:schemeClr val="tx1"/>
                </a:solidFill>
                <a:latin typeface="Arial Unicode MS" pitchFamily="34" charset="-128"/>
              </a:defRPr>
            </a:lvl7pPr>
            <a:lvl8pPr marL="3429000" indent="-228600" eaLnBrk="0" fontAlgn="base" hangingPunct="0">
              <a:spcBef>
                <a:spcPct val="20000"/>
              </a:spcBef>
              <a:spcAft>
                <a:spcPct val="0"/>
              </a:spcAft>
              <a:buClr>
                <a:srgbClr val="F48B00"/>
              </a:buClr>
              <a:buFont typeface="Wingdings" pitchFamily="2" charset="2"/>
              <a:defRPr sz="1200" b="1">
                <a:solidFill>
                  <a:schemeClr val="tx1"/>
                </a:solidFill>
                <a:latin typeface="Arial Unicode MS" pitchFamily="34" charset="-128"/>
              </a:defRPr>
            </a:lvl8pPr>
            <a:lvl9pPr marL="3886200" indent="-228600" eaLnBrk="0" fontAlgn="base" hangingPunct="0">
              <a:spcBef>
                <a:spcPct val="20000"/>
              </a:spcBef>
              <a:spcAft>
                <a:spcPct val="0"/>
              </a:spcAft>
              <a:buClr>
                <a:srgbClr val="F48B00"/>
              </a:buClr>
              <a:buFont typeface="Wingdings" pitchFamily="2" charset="2"/>
              <a:defRPr sz="1200" b="1">
                <a:solidFill>
                  <a:schemeClr val="tx1"/>
                </a:solidFill>
                <a:latin typeface="Arial Unicode MS" pitchFamily="34" charset="-128"/>
              </a:defRPr>
            </a:lvl9pPr>
          </a:lstStyle>
          <a:p>
            <a:pPr algn="ctr" eaLnBrk="1" hangingPunct="1">
              <a:spcBef>
                <a:spcPct val="50000"/>
              </a:spcBef>
            </a:pPr>
            <a:r>
              <a:rPr lang="en-US" altLang="en-US" sz="1400" dirty="0">
                <a:solidFill>
                  <a:schemeClr val="bg1"/>
                </a:solidFill>
                <a:latin typeface="Arial" charset="0"/>
              </a:rPr>
              <a:t>Non Hierarchical (K-Means) Clustering</a:t>
            </a:r>
          </a:p>
        </p:txBody>
      </p:sp>
      <p:sp>
        <p:nvSpPr>
          <p:cNvPr id="20" name="Text Box 12"/>
          <p:cNvSpPr txBox="1">
            <a:spLocks noChangeArrowheads="1"/>
          </p:cNvSpPr>
          <p:nvPr/>
        </p:nvSpPr>
        <p:spPr bwMode="auto">
          <a:xfrm>
            <a:off x="249238" y="2616200"/>
            <a:ext cx="3724275"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200" b="1">
                <a:solidFill>
                  <a:schemeClr val="tx1"/>
                </a:solidFill>
                <a:latin typeface="Arial Unicode MS" pitchFamily="34" charset="-128"/>
              </a:defRPr>
            </a:lvl1pPr>
            <a:lvl2pPr marL="742950" indent="-285750" eaLnBrk="0" hangingPunct="0">
              <a:defRPr sz="1200" b="1">
                <a:solidFill>
                  <a:schemeClr val="tx1"/>
                </a:solidFill>
                <a:latin typeface="Arial Unicode MS" pitchFamily="34" charset="-128"/>
              </a:defRPr>
            </a:lvl2pPr>
            <a:lvl3pPr marL="1143000" indent="-228600" eaLnBrk="0" hangingPunct="0">
              <a:defRPr sz="1200" b="1">
                <a:solidFill>
                  <a:schemeClr val="tx1"/>
                </a:solidFill>
                <a:latin typeface="Arial Unicode MS" pitchFamily="34" charset="-128"/>
              </a:defRPr>
            </a:lvl3pPr>
            <a:lvl4pPr marL="1600200" indent="-228600" eaLnBrk="0" hangingPunct="0">
              <a:defRPr sz="1200" b="1">
                <a:solidFill>
                  <a:schemeClr val="tx1"/>
                </a:solidFill>
                <a:latin typeface="Arial Unicode MS" pitchFamily="34" charset="-128"/>
              </a:defRPr>
            </a:lvl4pPr>
            <a:lvl5pPr marL="2057400" indent="-228600" eaLnBrk="0" hangingPunct="0">
              <a:defRPr sz="1200" b="1">
                <a:solidFill>
                  <a:schemeClr val="tx1"/>
                </a:solidFill>
                <a:latin typeface="Arial Unicode MS" pitchFamily="34" charset="-128"/>
              </a:defRPr>
            </a:lvl5pPr>
            <a:lvl6pPr marL="2514600" indent="-228600" eaLnBrk="0" fontAlgn="base" hangingPunct="0">
              <a:spcBef>
                <a:spcPct val="20000"/>
              </a:spcBef>
              <a:spcAft>
                <a:spcPct val="0"/>
              </a:spcAft>
              <a:buClr>
                <a:srgbClr val="F48B00"/>
              </a:buClr>
              <a:buFont typeface="Wingdings" pitchFamily="2" charset="2"/>
              <a:defRPr sz="1200" b="1">
                <a:solidFill>
                  <a:schemeClr val="tx1"/>
                </a:solidFill>
                <a:latin typeface="Arial Unicode MS" pitchFamily="34" charset="-128"/>
              </a:defRPr>
            </a:lvl6pPr>
            <a:lvl7pPr marL="2971800" indent="-228600" eaLnBrk="0" fontAlgn="base" hangingPunct="0">
              <a:spcBef>
                <a:spcPct val="20000"/>
              </a:spcBef>
              <a:spcAft>
                <a:spcPct val="0"/>
              </a:spcAft>
              <a:buClr>
                <a:srgbClr val="F48B00"/>
              </a:buClr>
              <a:buFont typeface="Wingdings" pitchFamily="2" charset="2"/>
              <a:defRPr sz="1200" b="1">
                <a:solidFill>
                  <a:schemeClr val="tx1"/>
                </a:solidFill>
                <a:latin typeface="Arial Unicode MS" pitchFamily="34" charset="-128"/>
              </a:defRPr>
            </a:lvl7pPr>
            <a:lvl8pPr marL="3429000" indent="-228600" eaLnBrk="0" fontAlgn="base" hangingPunct="0">
              <a:spcBef>
                <a:spcPct val="20000"/>
              </a:spcBef>
              <a:spcAft>
                <a:spcPct val="0"/>
              </a:spcAft>
              <a:buClr>
                <a:srgbClr val="F48B00"/>
              </a:buClr>
              <a:buFont typeface="Wingdings" pitchFamily="2" charset="2"/>
              <a:defRPr sz="1200" b="1">
                <a:solidFill>
                  <a:schemeClr val="tx1"/>
                </a:solidFill>
                <a:latin typeface="Arial Unicode MS" pitchFamily="34" charset="-128"/>
              </a:defRPr>
            </a:lvl8pPr>
            <a:lvl9pPr marL="3886200" indent="-228600" eaLnBrk="0" fontAlgn="base" hangingPunct="0">
              <a:spcBef>
                <a:spcPct val="20000"/>
              </a:spcBef>
              <a:spcAft>
                <a:spcPct val="0"/>
              </a:spcAft>
              <a:buClr>
                <a:srgbClr val="F48B00"/>
              </a:buClr>
              <a:buFont typeface="Wingdings" pitchFamily="2" charset="2"/>
              <a:defRPr sz="1200" b="1">
                <a:solidFill>
                  <a:schemeClr val="tx1"/>
                </a:solidFill>
                <a:latin typeface="Arial Unicode MS" pitchFamily="34" charset="-128"/>
              </a:defRPr>
            </a:lvl9pPr>
          </a:lstStyle>
          <a:p>
            <a:pPr algn="just">
              <a:spcBef>
                <a:spcPct val="0"/>
              </a:spcBef>
              <a:buClrTx/>
              <a:buFontTx/>
              <a:buNone/>
            </a:pPr>
            <a:r>
              <a:rPr lang="en-US" altLang="en-US" sz="1400" dirty="0">
                <a:solidFill>
                  <a:srgbClr val="6B6B6B"/>
                </a:solidFill>
                <a:latin typeface="Arial" charset="0"/>
              </a:rPr>
              <a:t>Each observation is considered as an individual cluster. Distance from each observation to all others is calculated &amp; the nearest observations are clubbed to form clusters. Intensive distance calculations required thus making it difficult to implement.</a:t>
            </a:r>
            <a:endParaRPr lang="en-US" altLang="en-US" sz="1400" b="0" dirty="0">
              <a:solidFill>
                <a:srgbClr val="6B6B6B"/>
              </a:solidFill>
              <a:latin typeface="Arial" charset="0"/>
            </a:endParaRPr>
          </a:p>
        </p:txBody>
      </p:sp>
      <p:sp>
        <p:nvSpPr>
          <p:cNvPr id="21" name="Text Box 13"/>
          <p:cNvSpPr txBox="1">
            <a:spLocks noChangeArrowheads="1"/>
          </p:cNvSpPr>
          <p:nvPr/>
        </p:nvSpPr>
        <p:spPr bwMode="auto">
          <a:xfrm>
            <a:off x="4897438" y="2616200"/>
            <a:ext cx="3724275"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200" b="1">
                <a:solidFill>
                  <a:schemeClr val="tx1"/>
                </a:solidFill>
                <a:latin typeface="Arial Unicode MS" pitchFamily="34" charset="-128"/>
              </a:defRPr>
            </a:lvl1pPr>
            <a:lvl2pPr marL="742950" indent="-285750" eaLnBrk="0" hangingPunct="0">
              <a:defRPr sz="1200" b="1">
                <a:solidFill>
                  <a:schemeClr val="tx1"/>
                </a:solidFill>
                <a:latin typeface="Arial Unicode MS" pitchFamily="34" charset="-128"/>
              </a:defRPr>
            </a:lvl2pPr>
            <a:lvl3pPr marL="1143000" indent="-228600" eaLnBrk="0" hangingPunct="0">
              <a:defRPr sz="1200" b="1">
                <a:solidFill>
                  <a:schemeClr val="tx1"/>
                </a:solidFill>
                <a:latin typeface="Arial Unicode MS" pitchFamily="34" charset="-128"/>
              </a:defRPr>
            </a:lvl3pPr>
            <a:lvl4pPr marL="1600200" indent="-228600" eaLnBrk="0" hangingPunct="0">
              <a:defRPr sz="1200" b="1">
                <a:solidFill>
                  <a:schemeClr val="tx1"/>
                </a:solidFill>
                <a:latin typeface="Arial Unicode MS" pitchFamily="34" charset="-128"/>
              </a:defRPr>
            </a:lvl4pPr>
            <a:lvl5pPr marL="2057400" indent="-228600" eaLnBrk="0" hangingPunct="0">
              <a:defRPr sz="1200" b="1">
                <a:solidFill>
                  <a:schemeClr val="tx1"/>
                </a:solidFill>
                <a:latin typeface="Arial Unicode MS" pitchFamily="34" charset="-128"/>
              </a:defRPr>
            </a:lvl5pPr>
            <a:lvl6pPr marL="2514600" indent="-228600" eaLnBrk="0" fontAlgn="base" hangingPunct="0">
              <a:spcBef>
                <a:spcPct val="20000"/>
              </a:spcBef>
              <a:spcAft>
                <a:spcPct val="0"/>
              </a:spcAft>
              <a:buClr>
                <a:srgbClr val="F48B00"/>
              </a:buClr>
              <a:buFont typeface="Wingdings" pitchFamily="2" charset="2"/>
              <a:defRPr sz="1200" b="1">
                <a:solidFill>
                  <a:schemeClr val="tx1"/>
                </a:solidFill>
                <a:latin typeface="Arial Unicode MS" pitchFamily="34" charset="-128"/>
              </a:defRPr>
            </a:lvl6pPr>
            <a:lvl7pPr marL="2971800" indent="-228600" eaLnBrk="0" fontAlgn="base" hangingPunct="0">
              <a:spcBef>
                <a:spcPct val="20000"/>
              </a:spcBef>
              <a:spcAft>
                <a:spcPct val="0"/>
              </a:spcAft>
              <a:buClr>
                <a:srgbClr val="F48B00"/>
              </a:buClr>
              <a:buFont typeface="Wingdings" pitchFamily="2" charset="2"/>
              <a:defRPr sz="1200" b="1">
                <a:solidFill>
                  <a:schemeClr val="tx1"/>
                </a:solidFill>
                <a:latin typeface="Arial Unicode MS" pitchFamily="34" charset="-128"/>
              </a:defRPr>
            </a:lvl7pPr>
            <a:lvl8pPr marL="3429000" indent="-228600" eaLnBrk="0" fontAlgn="base" hangingPunct="0">
              <a:spcBef>
                <a:spcPct val="20000"/>
              </a:spcBef>
              <a:spcAft>
                <a:spcPct val="0"/>
              </a:spcAft>
              <a:buClr>
                <a:srgbClr val="F48B00"/>
              </a:buClr>
              <a:buFont typeface="Wingdings" pitchFamily="2" charset="2"/>
              <a:defRPr sz="1200" b="1">
                <a:solidFill>
                  <a:schemeClr val="tx1"/>
                </a:solidFill>
                <a:latin typeface="Arial Unicode MS" pitchFamily="34" charset="-128"/>
              </a:defRPr>
            </a:lvl8pPr>
            <a:lvl9pPr marL="3886200" indent="-228600" eaLnBrk="0" fontAlgn="base" hangingPunct="0">
              <a:spcBef>
                <a:spcPct val="20000"/>
              </a:spcBef>
              <a:spcAft>
                <a:spcPct val="0"/>
              </a:spcAft>
              <a:buClr>
                <a:srgbClr val="F48B00"/>
              </a:buClr>
              <a:buFont typeface="Wingdings" pitchFamily="2" charset="2"/>
              <a:defRPr sz="1200" b="1">
                <a:solidFill>
                  <a:schemeClr val="tx1"/>
                </a:solidFill>
                <a:latin typeface="Arial Unicode MS" pitchFamily="34" charset="-128"/>
              </a:defRPr>
            </a:lvl9pPr>
          </a:lstStyle>
          <a:p>
            <a:pPr algn="just">
              <a:spcBef>
                <a:spcPct val="0"/>
              </a:spcBef>
              <a:buClrTx/>
              <a:buFontTx/>
              <a:buNone/>
            </a:pPr>
            <a:r>
              <a:rPr lang="en-US" altLang="en-US" sz="1400" dirty="0">
                <a:solidFill>
                  <a:srgbClr val="6B6B6B"/>
                </a:solidFill>
                <a:latin typeface="Arial" charset="0"/>
              </a:rPr>
              <a:t>Observations are clubbed together based on their distance from points called cluster centroids. Reassignment of observations to clusters goes on iteratively until convergence. Relatively fast algorithm and easy to implement.</a:t>
            </a:r>
            <a:endParaRPr lang="en-US" altLang="en-US" sz="1400" b="0" dirty="0">
              <a:solidFill>
                <a:srgbClr val="6B6B6B"/>
              </a:solidFill>
              <a:latin typeface="Arial" charset="0"/>
            </a:endParaRPr>
          </a:p>
        </p:txBody>
      </p:sp>
      <p:sp>
        <p:nvSpPr>
          <p:cNvPr id="22" name="Text Box 14"/>
          <p:cNvSpPr txBox="1">
            <a:spLocks noChangeArrowheads="1"/>
          </p:cNvSpPr>
          <p:nvPr/>
        </p:nvSpPr>
        <p:spPr bwMode="auto">
          <a:xfrm>
            <a:off x="598488" y="4879975"/>
            <a:ext cx="7739062" cy="1277273"/>
          </a:xfrm>
          <a:prstGeom prst="rect">
            <a:avLst/>
          </a:prstGeom>
          <a:solidFill>
            <a:schemeClr val="accent1">
              <a:lumMod val="40000"/>
              <a:lumOff val="60000"/>
            </a:schemeClr>
          </a:solidFill>
          <a:ln>
            <a:noFill/>
          </a:ln>
          <a:effectLst/>
        </p:spPr>
        <p:txBody>
          <a:bodyPr>
            <a:spAutoFit/>
          </a:bodyPr>
          <a:lstStyle>
            <a:defPPr>
              <a:defRPr lang="en-US"/>
            </a:defPPr>
            <a:lvl1pPr marL="0" indent="0" algn="l">
              <a:buClr>
                <a:srgbClr val="3A6008"/>
              </a:buClr>
              <a:defRPr sz="1400" b="1" u="sng"/>
            </a:lvl1pPr>
            <a:lvl2pPr marL="742950" indent="-285750"/>
            <a:lvl3pPr marL="1143000" indent="-228600"/>
            <a:lvl4pPr marL="1600200" indent="-228600"/>
            <a:lvl5pPr marL="2057400" indent="-228600"/>
            <a:lvl6pPr marL="2514600" indent="-228600" algn="ctr" eaLnBrk="0" fontAlgn="base" hangingPunct="0">
              <a:spcBef>
                <a:spcPct val="50000"/>
              </a:spcBef>
              <a:spcAft>
                <a:spcPct val="0"/>
              </a:spcAft>
            </a:lvl6pPr>
            <a:lvl7pPr marL="2971800" indent="-228600" algn="ctr" eaLnBrk="0" fontAlgn="base" hangingPunct="0">
              <a:spcBef>
                <a:spcPct val="50000"/>
              </a:spcBef>
              <a:spcAft>
                <a:spcPct val="0"/>
              </a:spcAft>
            </a:lvl7pPr>
            <a:lvl8pPr marL="3429000" indent="-228600" algn="ctr" eaLnBrk="0" fontAlgn="base" hangingPunct="0">
              <a:spcBef>
                <a:spcPct val="50000"/>
              </a:spcBef>
              <a:spcAft>
                <a:spcPct val="0"/>
              </a:spcAft>
            </a:lvl8pPr>
            <a:lvl9pPr marL="3886200" indent="-228600" algn="ctr" eaLnBrk="0" fontAlgn="base" hangingPunct="0">
              <a:spcBef>
                <a:spcPct val="50000"/>
              </a:spcBef>
              <a:spcAft>
                <a:spcPct val="0"/>
              </a:spcAft>
            </a:lvl9pPr>
          </a:lstStyle>
          <a:p>
            <a:r>
              <a:rPr lang="en-US" altLang="en-US" u="none" dirty="0"/>
              <a:t>Hierarchical Clustering is not suitable for large datasets as the multitude of calculations involved would be impossibly huge. Thus K-Means clustering is the more popular method of clustering while dealing with large volume of data.</a:t>
            </a:r>
          </a:p>
          <a:p>
            <a:r>
              <a:rPr lang="en-US" altLang="en-US" u="none" dirty="0"/>
              <a:t>*</a:t>
            </a:r>
            <a:r>
              <a:rPr lang="en-US" altLang="en-US" u="none" dirty="0">
                <a:solidFill>
                  <a:schemeClr val="accent6">
                    <a:lumMod val="75000"/>
                  </a:schemeClr>
                </a:solidFill>
              </a:rPr>
              <a:t>Even in case of say million records methods like Mini_batch K-Means Clustering is one of very effective way .</a:t>
            </a:r>
            <a:r>
              <a:rPr lang="en-US" altLang="en-US" u="none" dirty="0"/>
              <a:t> </a:t>
            </a:r>
            <a:r>
              <a:rPr lang="en-US" altLang="en-US" u="none" dirty="0">
                <a:solidFill>
                  <a:schemeClr val="accent6">
                    <a:lumMod val="75000"/>
                  </a:schemeClr>
                </a:solidFill>
              </a:rPr>
              <a:t>In Python sklearn offers that functionality</a:t>
            </a:r>
          </a:p>
        </p:txBody>
      </p:sp>
      <p:sp>
        <p:nvSpPr>
          <p:cNvPr id="23" name="Line 15"/>
          <p:cNvSpPr>
            <a:spLocks noChangeShapeType="1"/>
          </p:cNvSpPr>
          <p:nvPr/>
        </p:nvSpPr>
        <p:spPr bwMode="auto">
          <a:xfrm>
            <a:off x="4383088" y="1773238"/>
            <a:ext cx="0" cy="284956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ustDataLst>
      <p:tags r:id="rId1"/>
    </p:custDataLst>
    <p:extLst>
      <p:ext uri="{BB962C8B-B14F-4D97-AF65-F5344CB8AC3E}">
        <p14:creationId xmlns:p14="http://schemas.microsoft.com/office/powerpoint/2010/main" val="2759739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3213" y="0"/>
            <a:ext cx="8537575" cy="989013"/>
          </a:xfrm>
          <a:prstGeom prst="rect">
            <a:avLst/>
          </a:prstGeom>
        </p:spPr>
        <p:txBody>
          <a:bodyPr/>
          <a:lstStyle/>
          <a:p>
            <a:r>
              <a:rPr lang="en-US" dirty="0"/>
              <a:t>K-Means Vs. Hierarchical</a:t>
            </a:r>
          </a:p>
        </p:txBody>
      </p:sp>
      <p:sp>
        <p:nvSpPr>
          <p:cNvPr id="12290" name="Footer Placeholder 3"/>
          <p:cNvSpPr>
            <a:spLocks noGrp="1"/>
          </p:cNvSpPr>
          <p:nvPr>
            <p:ph type="ftr" sz="quarter" idx="10"/>
          </p:nvPr>
        </p:nvSpPr>
        <p:spPr>
          <a:noFill/>
        </p:spPr>
        <p:txBody>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r>
              <a:rPr lang="en-US" altLang="en-US" sz="900" dirty="0">
                <a:solidFill>
                  <a:srgbClr val="808080"/>
                </a:solidFill>
              </a:rPr>
              <a:t>Fidelity Confidential</a:t>
            </a:r>
          </a:p>
        </p:txBody>
      </p:sp>
      <p:sp>
        <p:nvSpPr>
          <p:cNvPr id="18" name="Text Box 10"/>
          <p:cNvSpPr txBox="1">
            <a:spLocks noChangeArrowheads="1"/>
          </p:cNvSpPr>
          <p:nvPr/>
        </p:nvSpPr>
        <p:spPr bwMode="auto">
          <a:xfrm>
            <a:off x="399392" y="1390890"/>
            <a:ext cx="3689131" cy="304800"/>
          </a:xfrm>
          <a:prstGeom prst="rect">
            <a:avLst/>
          </a:prstGeom>
          <a:solidFill>
            <a:schemeClr val="accent1"/>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eaLnBrk="1" hangingPunct="1">
              <a:defRPr sz="1400" b="1">
                <a:solidFill>
                  <a:schemeClr val="bg1"/>
                </a:solidFill>
              </a:defRPr>
            </a:lvl1pPr>
            <a:lvl2pPr marL="742950" indent="-285750">
              <a:defRPr b="1">
                <a:solidFill>
                  <a:schemeClr val="tx1"/>
                </a:solidFill>
                <a:latin typeface="Arial Unicode MS" pitchFamily="34" charset="-128"/>
              </a:defRPr>
            </a:lvl2pPr>
            <a:lvl3pPr marL="1143000" indent="-228600">
              <a:defRPr b="1">
                <a:solidFill>
                  <a:schemeClr val="tx1"/>
                </a:solidFill>
                <a:latin typeface="Arial Unicode MS" pitchFamily="34" charset="-128"/>
              </a:defRPr>
            </a:lvl3pPr>
            <a:lvl4pPr marL="1600200" indent="-228600">
              <a:defRPr b="1">
                <a:solidFill>
                  <a:schemeClr val="tx1"/>
                </a:solidFill>
                <a:latin typeface="Arial Unicode MS" pitchFamily="34" charset="-128"/>
              </a:defRPr>
            </a:lvl4pPr>
            <a:lvl5pPr marL="2057400" indent="-228600">
              <a:defRPr b="1">
                <a:solidFill>
                  <a:schemeClr val="tx1"/>
                </a:solidFill>
                <a:latin typeface="Arial Unicode MS" pitchFamily="34" charset="-128"/>
              </a:defRPr>
            </a:lvl5pPr>
            <a:lvl6pPr marL="2514600" indent="-228600" eaLnBrk="0" fontAlgn="base" hangingPunct="0">
              <a:spcBef>
                <a:spcPct val="20000"/>
              </a:spcBef>
              <a:spcAft>
                <a:spcPct val="0"/>
              </a:spcAft>
              <a:buClr>
                <a:srgbClr val="F48B00"/>
              </a:buClr>
              <a:buFont typeface="Wingdings" pitchFamily="2" charset="2"/>
              <a:defRPr b="1">
                <a:solidFill>
                  <a:schemeClr val="tx1"/>
                </a:solidFill>
                <a:latin typeface="Arial Unicode MS" pitchFamily="34" charset="-128"/>
              </a:defRPr>
            </a:lvl6pPr>
            <a:lvl7pPr marL="2971800" indent="-228600" eaLnBrk="0" fontAlgn="base" hangingPunct="0">
              <a:spcBef>
                <a:spcPct val="20000"/>
              </a:spcBef>
              <a:spcAft>
                <a:spcPct val="0"/>
              </a:spcAft>
              <a:buClr>
                <a:srgbClr val="F48B00"/>
              </a:buClr>
              <a:buFont typeface="Wingdings" pitchFamily="2" charset="2"/>
              <a:defRPr b="1">
                <a:solidFill>
                  <a:schemeClr val="tx1"/>
                </a:solidFill>
                <a:latin typeface="Arial Unicode MS" pitchFamily="34" charset="-128"/>
              </a:defRPr>
            </a:lvl7pPr>
            <a:lvl8pPr marL="3429000" indent="-228600" eaLnBrk="0" fontAlgn="base" hangingPunct="0">
              <a:spcBef>
                <a:spcPct val="20000"/>
              </a:spcBef>
              <a:spcAft>
                <a:spcPct val="0"/>
              </a:spcAft>
              <a:buClr>
                <a:srgbClr val="F48B00"/>
              </a:buClr>
              <a:buFont typeface="Wingdings" pitchFamily="2" charset="2"/>
              <a:defRPr b="1">
                <a:solidFill>
                  <a:schemeClr val="tx1"/>
                </a:solidFill>
                <a:latin typeface="Arial Unicode MS" pitchFamily="34" charset="-128"/>
              </a:defRPr>
            </a:lvl8pPr>
            <a:lvl9pPr marL="3886200" indent="-228600" eaLnBrk="0" fontAlgn="base" hangingPunct="0">
              <a:spcBef>
                <a:spcPct val="20000"/>
              </a:spcBef>
              <a:spcAft>
                <a:spcPct val="0"/>
              </a:spcAft>
              <a:buClr>
                <a:srgbClr val="F48B00"/>
              </a:buClr>
              <a:buFont typeface="Wingdings" pitchFamily="2" charset="2"/>
              <a:defRPr b="1">
                <a:solidFill>
                  <a:schemeClr val="tx1"/>
                </a:solidFill>
                <a:latin typeface="Arial Unicode MS" pitchFamily="34" charset="-128"/>
              </a:defRPr>
            </a:lvl9pPr>
          </a:lstStyle>
          <a:p>
            <a:r>
              <a:rPr lang="en-US" altLang="en-US" dirty="0"/>
              <a:t>Hierarchical Clustering</a:t>
            </a:r>
          </a:p>
        </p:txBody>
      </p:sp>
      <p:sp>
        <p:nvSpPr>
          <p:cNvPr id="19" name="Text Box 11"/>
          <p:cNvSpPr txBox="1">
            <a:spLocks noChangeArrowheads="1"/>
          </p:cNvSpPr>
          <p:nvPr/>
        </p:nvSpPr>
        <p:spPr bwMode="auto">
          <a:xfrm>
            <a:off x="4897438" y="1390890"/>
            <a:ext cx="3521348" cy="307777"/>
          </a:xfrm>
          <a:prstGeom prst="rect">
            <a:avLst/>
          </a:prstGeom>
          <a:solidFill>
            <a:schemeClr val="accent1"/>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200" b="1">
                <a:solidFill>
                  <a:schemeClr val="tx1"/>
                </a:solidFill>
                <a:latin typeface="Arial Unicode MS" pitchFamily="34" charset="-128"/>
              </a:defRPr>
            </a:lvl1pPr>
            <a:lvl2pPr marL="742950" indent="-285750" eaLnBrk="0" hangingPunct="0">
              <a:defRPr sz="1200" b="1">
                <a:solidFill>
                  <a:schemeClr val="tx1"/>
                </a:solidFill>
                <a:latin typeface="Arial Unicode MS" pitchFamily="34" charset="-128"/>
              </a:defRPr>
            </a:lvl2pPr>
            <a:lvl3pPr marL="1143000" indent="-228600" eaLnBrk="0" hangingPunct="0">
              <a:defRPr sz="1200" b="1">
                <a:solidFill>
                  <a:schemeClr val="tx1"/>
                </a:solidFill>
                <a:latin typeface="Arial Unicode MS" pitchFamily="34" charset="-128"/>
              </a:defRPr>
            </a:lvl3pPr>
            <a:lvl4pPr marL="1600200" indent="-228600" eaLnBrk="0" hangingPunct="0">
              <a:defRPr sz="1200" b="1">
                <a:solidFill>
                  <a:schemeClr val="tx1"/>
                </a:solidFill>
                <a:latin typeface="Arial Unicode MS" pitchFamily="34" charset="-128"/>
              </a:defRPr>
            </a:lvl4pPr>
            <a:lvl5pPr marL="2057400" indent="-228600" eaLnBrk="0" hangingPunct="0">
              <a:defRPr sz="1200" b="1">
                <a:solidFill>
                  <a:schemeClr val="tx1"/>
                </a:solidFill>
                <a:latin typeface="Arial Unicode MS" pitchFamily="34" charset="-128"/>
              </a:defRPr>
            </a:lvl5pPr>
            <a:lvl6pPr marL="2514600" indent="-228600" eaLnBrk="0" fontAlgn="base" hangingPunct="0">
              <a:spcBef>
                <a:spcPct val="20000"/>
              </a:spcBef>
              <a:spcAft>
                <a:spcPct val="0"/>
              </a:spcAft>
              <a:buClr>
                <a:srgbClr val="F48B00"/>
              </a:buClr>
              <a:buFont typeface="Wingdings" pitchFamily="2" charset="2"/>
              <a:defRPr sz="1200" b="1">
                <a:solidFill>
                  <a:schemeClr val="tx1"/>
                </a:solidFill>
                <a:latin typeface="Arial Unicode MS" pitchFamily="34" charset="-128"/>
              </a:defRPr>
            </a:lvl6pPr>
            <a:lvl7pPr marL="2971800" indent="-228600" eaLnBrk="0" fontAlgn="base" hangingPunct="0">
              <a:spcBef>
                <a:spcPct val="20000"/>
              </a:spcBef>
              <a:spcAft>
                <a:spcPct val="0"/>
              </a:spcAft>
              <a:buClr>
                <a:srgbClr val="F48B00"/>
              </a:buClr>
              <a:buFont typeface="Wingdings" pitchFamily="2" charset="2"/>
              <a:defRPr sz="1200" b="1">
                <a:solidFill>
                  <a:schemeClr val="tx1"/>
                </a:solidFill>
                <a:latin typeface="Arial Unicode MS" pitchFamily="34" charset="-128"/>
              </a:defRPr>
            </a:lvl7pPr>
            <a:lvl8pPr marL="3429000" indent="-228600" eaLnBrk="0" fontAlgn="base" hangingPunct="0">
              <a:spcBef>
                <a:spcPct val="20000"/>
              </a:spcBef>
              <a:spcAft>
                <a:spcPct val="0"/>
              </a:spcAft>
              <a:buClr>
                <a:srgbClr val="F48B00"/>
              </a:buClr>
              <a:buFont typeface="Wingdings" pitchFamily="2" charset="2"/>
              <a:defRPr sz="1200" b="1">
                <a:solidFill>
                  <a:schemeClr val="tx1"/>
                </a:solidFill>
                <a:latin typeface="Arial Unicode MS" pitchFamily="34" charset="-128"/>
              </a:defRPr>
            </a:lvl8pPr>
            <a:lvl9pPr marL="3886200" indent="-228600" eaLnBrk="0" fontAlgn="base" hangingPunct="0">
              <a:spcBef>
                <a:spcPct val="20000"/>
              </a:spcBef>
              <a:spcAft>
                <a:spcPct val="0"/>
              </a:spcAft>
              <a:buClr>
                <a:srgbClr val="F48B00"/>
              </a:buClr>
              <a:buFont typeface="Wingdings" pitchFamily="2" charset="2"/>
              <a:defRPr sz="1200" b="1">
                <a:solidFill>
                  <a:schemeClr val="tx1"/>
                </a:solidFill>
                <a:latin typeface="Arial Unicode MS" pitchFamily="34" charset="-128"/>
              </a:defRPr>
            </a:lvl9pPr>
          </a:lstStyle>
          <a:p>
            <a:pPr algn="ctr" eaLnBrk="1" hangingPunct="1">
              <a:spcBef>
                <a:spcPct val="50000"/>
              </a:spcBef>
            </a:pPr>
            <a:r>
              <a:rPr lang="en-US" altLang="en-US" sz="1400" dirty="0">
                <a:solidFill>
                  <a:schemeClr val="bg1"/>
                </a:solidFill>
                <a:latin typeface="Arial" charset="0"/>
              </a:rPr>
              <a:t>Non Hierarchical (K-Means) Clustering</a:t>
            </a:r>
          </a:p>
        </p:txBody>
      </p:sp>
      <p:sp>
        <p:nvSpPr>
          <p:cNvPr id="20" name="Text Box 12"/>
          <p:cNvSpPr txBox="1">
            <a:spLocks noChangeArrowheads="1"/>
          </p:cNvSpPr>
          <p:nvPr/>
        </p:nvSpPr>
        <p:spPr bwMode="auto">
          <a:xfrm>
            <a:off x="364248" y="1905357"/>
            <a:ext cx="372427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200" b="1">
                <a:solidFill>
                  <a:schemeClr val="tx1"/>
                </a:solidFill>
                <a:latin typeface="Arial Unicode MS" pitchFamily="34" charset="-128"/>
              </a:defRPr>
            </a:lvl1pPr>
            <a:lvl2pPr marL="742950" indent="-285750" eaLnBrk="0" hangingPunct="0">
              <a:defRPr sz="1200" b="1">
                <a:solidFill>
                  <a:schemeClr val="tx1"/>
                </a:solidFill>
                <a:latin typeface="Arial Unicode MS" pitchFamily="34" charset="-128"/>
              </a:defRPr>
            </a:lvl2pPr>
            <a:lvl3pPr marL="1143000" indent="-228600" eaLnBrk="0" hangingPunct="0">
              <a:defRPr sz="1200" b="1">
                <a:solidFill>
                  <a:schemeClr val="tx1"/>
                </a:solidFill>
                <a:latin typeface="Arial Unicode MS" pitchFamily="34" charset="-128"/>
              </a:defRPr>
            </a:lvl3pPr>
            <a:lvl4pPr marL="1600200" indent="-228600" eaLnBrk="0" hangingPunct="0">
              <a:defRPr sz="1200" b="1">
                <a:solidFill>
                  <a:schemeClr val="tx1"/>
                </a:solidFill>
                <a:latin typeface="Arial Unicode MS" pitchFamily="34" charset="-128"/>
              </a:defRPr>
            </a:lvl4pPr>
            <a:lvl5pPr marL="2057400" indent="-228600" eaLnBrk="0" hangingPunct="0">
              <a:defRPr sz="1200" b="1">
                <a:solidFill>
                  <a:schemeClr val="tx1"/>
                </a:solidFill>
                <a:latin typeface="Arial Unicode MS" pitchFamily="34" charset="-128"/>
              </a:defRPr>
            </a:lvl5pPr>
            <a:lvl6pPr marL="2514600" indent="-228600" eaLnBrk="0" fontAlgn="base" hangingPunct="0">
              <a:spcBef>
                <a:spcPct val="20000"/>
              </a:spcBef>
              <a:spcAft>
                <a:spcPct val="0"/>
              </a:spcAft>
              <a:buClr>
                <a:srgbClr val="F48B00"/>
              </a:buClr>
              <a:buFont typeface="Wingdings" pitchFamily="2" charset="2"/>
              <a:defRPr sz="1200" b="1">
                <a:solidFill>
                  <a:schemeClr val="tx1"/>
                </a:solidFill>
                <a:latin typeface="Arial Unicode MS" pitchFamily="34" charset="-128"/>
              </a:defRPr>
            </a:lvl6pPr>
            <a:lvl7pPr marL="2971800" indent="-228600" eaLnBrk="0" fontAlgn="base" hangingPunct="0">
              <a:spcBef>
                <a:spcPct val="20000"/>
              </a:spcBef>
              <a:spcAft>
                <a:spcPct val="0"/>
              </a:spcAft>
              <a:buClr>
                <a:srgbClr val="F48B00"/>
              </a:buClr>
              <a:buFont typeface="Wingdings" pitchFamily="2" charset="2"/>
              <a:defRPr sz="1200" b="1">
                <a:solidFill>
                  <a:schemeClr val="tx1"/>
                </a:solidFill>
                <a:latin typeface="Arial Unicode MS" pitchFamily="34" charset="-128"/>
              </a:defRPr>
            </a:lvl7pPr>
            <a:lvl8pPr marL="3429000" indent="-228600" eaLnBrk="0" fontAlgn="base" hangingPunct="0">
              <a:spcBef>
                <a:spcPct val="20000"/>
              </a:spcBef>
              <a:spcAft>
                <a:spcPct val="0"/>
              </a:spcAft>
              <a:buClr>
                <a:srgbClr val="F48B00"/>
              </a:buClr>
              <a:buFont typeface="Wingdings" pitchFamily="2" charset="2"/>
              <a:defRPr sz="1200" b="1">
                <a:solidFill>
                  <a:schemeClr val="tx1"/>
                </a:solidFill>
                <a:latin typeface="Arial Unicode MS" pitchFamily="34" charset="-128"/>
              </a:defRPr>
            </a:lvl8pPr>
            <a:lvl9pPr marL="3886200" indent="-228600" eaLnBrk="0" fontAlgn="base" hangingPunct="0">
              <a:spcBef>
                <a:spcPct val="20000"/>
              </a:spcBef>
              <a:spcAft>
                <a:spcPct val="0"/>
              </a:spcAft>
              <a:buClr>
                <a:srgbClr val="F48B00"/>
              </a:buClr>
              <a:buFont typeface="Wingdings" pitchFamily="2" charset="2"/>
              <a:defRPr sz="1200" b="1">
                <a:solidFill>
                  <a:schemeClr val="tx1"/>
                </a:solidFill>
                <a:latin typeface="Arial Unicode MS" pitchFamily="34" charset="-128"/>
              </a:defRPr>
            </a:lvl9pPr>
          </a:lstStyle>
          <a:p>
            <a:pPr marL="285750" indent="-285750" algn="just">
              <a:spcBef>
                <a:spcPct val="0"/>
              </a:spcBef>
              <a:buClrTx/>
              <a:buFont typeface="Wingdings" panose="05000000000000000000" pitchFamily="2" charset="2"/>
              <a:buChar char="ü"/>
            </a:pPr>
            <a:r>
              <a:rPr lang="en-US" altLang="en-US" sz="1600" b="0" dirty="0">
                <a:latin typeface="Arial" charset="0"/>
              </a:rPr>
              <a:t>Purely exploratory</a:t>
            </a:r>
          </a:p>
          <a:p>
            <a:pPr algn="just">
              <a:spcBef>
                <a:spcPct val="0"/>
              </a:spcBef>
              <a:buClrTx/>
            </a:pPr>
            <a:r>
              <a:rPr lang="en-US" altLang="en-US" sz="1600" b="0" dirty="0">
                <a:latin typeface="Arial" charset="0"/>
              </a:rPr>
              <a:t> </a:t>
            </a:r>
          </a:p>
          <a:p>
            <a:pPr marL="285750" indent="-285750" algn="just">
              <a:spcBef>
                <a:spcPct val="0"/>
              </a:spcBef>
              <a:buClrTx/>
              <a:buFont typeface="Wingdings" panose="05000000000000000000" pitchFamily="2" charset="2"/>
              <a:buChar char="ü"/>
            </a:pPr>
            <a:r>
              <a:rPr lang="en-US" altLang="en-US" sz="1600" b="0" dirty="0">
                <a:latin typeface="Arial" charset="0"/>
              </a:rPr>
              <a:t>Discovers small clusters in the data which might provide good insights</a:t>
            </a:r>
          </a:p>
          <a:p>
            <a:pPr marL="285750" indent="-285750" algn="just">
              <a:spcBef>
                <a:spcPct val="0"/>
              </a:spcBef>
              <a:buClrTx/>
              <a:buFont typeface="Wingdings" panose="05000000000000000000" pitchFamily="2" charset="2"/>
              <a:buChar char="ü"/>
            </a:pPr>
            <a:endParaRPr lang="en-US" altLang="en-US" sz="1600" b="0" dirty="0">
              <a:latin typeface="Arial" charset="0"/>
            </a:endParaRPr>
          </a:p>
          <a:p>
            <a:pPr marL="285750" indent="-285750" algn="just">
              <a:spcBef>
                <a:spcPct val="0"/>
              </a:spcBef>
              <a:buClrTx/>
              <a:buFont typeface="Wingdings" panose="05000000000000000000" pitchFamily="2" charset="2"/>
              <a:buChar char="ü"/>
            </a:pPr>
            <a:r>
              <a:rPr lang="en-US" altLang="en-US" sz="1600" b="0" dirty="0">
                <a:latin typeface="Arial" charset="0"/>
              </a:rPr>
              <a:t>Computationally expensive</a:t>
            </a:r>
          </a:p>
          <a:p>
            <a:pPr marL="285750" indent="-285750" algn="just">
              <a:spcBef>
                <a:spcPct val="0"/>
              </a:spcBef>
              <a:buClrTx/>
              <a:buFont typeface="Wingdings" panose="05000000000000000000" pitchFamily="2" charset="2"/>
              <a:buChar char="ü"/>
            </a:pPr>
            <a:endParaRPr lang="en-US" altLang="en-US" sz="1600" b="0" dirty="0">
              <a:latin typeface="Arial" charset="0"/>
            </a:endParaRPr>
          </a:p>
          <a:p>
            <a:pPr marL="285750" indent="-285750" algn="just">
              <a:spcBef>
                <a:spcPct val="0"/>
              </a:spcBef>
              <a:buClrTx/>
              <a:buFont typeface="Wingdings" panose="05000000000000000000" pitchFamily="2" charset="2"/>
              <a:buChar char="ü"/>
            </a:pPr>
            <a:r>
              <a:rPr lang="en-US" altLang="en-US" sz="1600" b="0" dirty="0">
                <a:latin typeface="Arial" charset="0"/>
              </a:rPr>
              <a:t>Captive observations in the clusters</a:t>
            </a:r>
          </a:p>
          <a:p>
            <a:pPr marL="285750" indent="-285750" algn="just">
              <a:spcBef>
                <a:spcPct val="0"/>
              </a:spcBef>
              <a:buClrTx/>
              <a:buFont typeface="Wingdings" panose="05000000000000000000" pitchFamily="2" charset="2"/>
              <a:buChar char="ü"/>
            </a:pPr>
            <a:endParaRPr lang="en-US" altLang="en-US" sz="1600" b="0" dirty="0">
              <a:latin typeface="Arial" charset="0"/>
            </a:endParaRPr>
          </a:p>
        </p:txBody>
      </p:sp>
      <p:sp>
        <p:nvSpPr>
          <p:cNvPr id="22" name="Text Box 14"/>
          <p:cNvSpPr txBox="1">
            <a:spLocks noChangeArrowheads="1"/>
          </p:cNvSpPr>
          <p:nvPr/>
        </p:nvSpPr>
        <p:spPr bwMode="auto">
          <a:xfrm>
            <a:off x="598488" y="5158649"/>
            <a:ext cx="7739062" cy="1015663"/>
          </a:xfrm>
          <a:prstGeom prst="rect">
            <a:avLst/>
          </a:prstGeom>
          <a:solidFill>
            <a:schemeClr val="accent1">
              <a:lumMod val="40000"/>
              <a:lumOff val="60000"/>
            </a:schemeClr>
          </a:solidFill>
          <a:ln w="12700">
            <a:noFill/>
            <a:miter lim="800000"/>
            <a:headEnd/>
            <a:tailEnd/>
          </a:ln>
          <a:effectLst/>
        </p:spPr>
        <p:txBody>
          <a:bodyPr lIns="320040" rIns="320040" anchor="ctr">
            <a:spAutoFit/>
          </a:bodyPr>
          <a:lstStyle>
            <a:defPPr>
              <a:defRPr lang="en-US"/>
            </a:defPPr>
            <a:lvl1pPr algn="l">
              <a:spcBef>
                <a:spcPct val="0"/>
              </a:spcBef>
              <a:defRPr b="1" i="1">
                <a:solidFill>
                  <a:schemeClr val="tx1"/>
                </a:solidFill>
              </a:defRPr>
            </a:lvl1pPr>
          </a:lstStyle>
          <a:p>
            <a:r>
              <a:rPr lang="en-US" altLang="en-US" i="0" dirty="0"/>
              <a:t>Solution-</a:t>
            </a:r>
          </a:p>
          <a:p>
            <a:endParaRPr lang="en-US" altLang="en-US" i="0" dirty="0"/>
          </a:p>
          <a:p>
            <a:pPr marL="171450" indent="-171450">
              <a:buFont typeface="Arial" panose="020B0604020202020204" pitchFamily="34" charset="0"/>
              <a:buChar char="•"/>
            </a:pPr>
            <a:r>
              <a:rPr lang="en-US" altLang="en-US" i="0" dirty="0"/>
              <a:t>Take a sample from the dataset and run hierarchical</a:t>
            </a:r>
          </a:p>
          <a:p>
            <a:endParaRPr lang="en-US" altLang="en-US" i="0" dirty="0"/>
          </a:p>
          <a:p>
            <a:pPr marL="171450" indent="-171450">
              <a:buFont typeface="Arial" panose="020B0604020202020204" pitchFamily="34" charset="0"/>
              <a:buChar char="•"/>
            </a:pPr>
            <a:r>
              <a:rPr lang="en-US" altLang="en-US" i="0" dirty="0"/>
              <a:t>Use the no. of clusters and cluster centroids to run K-means on the entire data  </a:t>
            </a:r>
          </a:p>
        </p:txBody>
      </p:sp>
      <p:sp>
        <p:nvSpPr>
          <p:cNvPr id="23" name="Line 15"/>
          <p:cNvSpPr>
            <a:spLocks noChangeShapeType="1"/>
          </p:cNvSpPr>
          <p:nvPr/>
        </p:nvSpPr>
        <p:spPr bwMode="auto">
          <a:xfrm>
            <a:off x="4383088" y="1773238"/>
            <a:ext cx="0" cy="284956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Text Box 12"/>
          <p:cNvSpPr txBox="1">
            <a:spLocks noChangeArrowheads="1"/>
          </p:cNvSpPr>
          <p:nvPr/>
        </p:nvSpPr>
        <p:spPr bwMode="auto">
          <a:xfrm>
            <a:off x="4857278" y="1921127"/>
            <a:ext cx="3724275"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200" b="1">
                <a:solidFill>
                  <a:schemeClr val="tx1"/>
                </a:solidFill>
                <a:latin typeface="Arial Unicode MS" pitchFamily="34" charset="-128"/>
              </a:defRPr>
            </a:lvl1pPr>
            <a:lvl2pPr marL="742950" indent="-285750" eaLnBrk="0" hangingPunct="0">
              <a:defRPr sz="1200" b="1">
                <a:solidFill>
                  <a:schemeClr val="tx1"/>
                </a:solidFill>
                <a:latin typeface="Arial Unicode MS" pitchFamily="34" charset="-128"/>
              </a:defRPr>
            </a:lvl2pPr>
            <a:lvl3pPr marL="1143000" indent="-228600" eaLnBrk="0" hangingPunct="0">
              <a:defRPr sz="1200" b="1">
                <a:solidFill>
                  <a:schemeClr val="tx1"/>
                </a:solidFill>
                <a:latin typeface="Arial Unicode MS" pitchFamily="34" charset="-128"/>
              </a:defRPr>
            </a:lvl3pPr>
            <a:lvl4pPr marL="1600200" indent="-228600" eaLnBrk="0" hangingPunct="0">
              <a:defRPr sz="1200" b="1">
                <a:solidFill>
                  <a:schemeClr val="tx1"/>
                </a:solidFill>
                <a:latin typeface="Arial Unicode MS" pitchFamily="34" charset="-128"/>
              </a:defRPr>
            </a:lvl4pPr>
            <a:lvl5pPr marL="2057400" indent="-228600" eaLnBrk="0" hangingPunct="0">
              <a:defRPr sz="1200" b="1">
                <a:solidFill>
                  <a:schemeClr val="tx1"/>
                </a:solidFill>
                <a:latin typeface="Arial Unicode MS" pitchFamily="34" charset="-128"/>
              </a:defRPr>
            </a:lvl5pPr>
            <a:lvl6pPr marL="2514600" indent="-228600" eaLnBrk="0" fontAlgn="base" hangingPunct="0">
              <a:spcBef>
                <a:spcPct val="20000"/>
              </a:spcBef>
              <a:spcAft>
                <a:spcPct val="0"/>
              </a:spcAft>
              <a:buClr>
                <a:srgbClr val="F48B00"/>
              </a:buClr>
              <a:buFont typeface="Wingdings" pitchFamily="2" charset="2"/>
              <a:defRPr sz="1200" b="1">
                <a:solidFill>
                  <a:schemeClr val="tx1"/>
                </a:solidFill>
                <a:latin typeface="Arial Unicode MS" pitchFamily="34" charset="-128"/>
              </a:defRPr>
            </a:lvl6pPr>
            <a:lvl7pPr marL="2971800" indent="-228600" eaLnBrk="0" fontAlgn="base" hangingPunct="0">
              <a:spcBef>
                <a:spcPct val="20000"/>
              </a:spcBef>
              <a:spcAft>
                <a:spcPct val="0"/>
              </a:spcAft>
              <a:buClr>
                <a:srgbClr val="F48B00"/>
              </a:buClr>
              <a:buFont typeface="Wingdings" pitchFamily="2" charset="2"/>
              <a:defRPr sz="1200" b="1">
                <a:solidFill>
                  <a:schemeClr val="tx1"/>
                </a:solidFill>
                <a:latin typeface="Arial Unicode MS" pitchFamily="34" charset="-128"/>
              </a:defRPr>
            </a:lvl7pPr>
            <a:lvl8pPr marL="3429000" indent="-228600" eaLnBrk="0" fontAlgn="base" hangingPunct="0">
              <a:spcBef>
                <a:spcPct val="20000"/>
              </a:spcBef>
              <a:spcAft>
                <a:spcPct val="0"/>
              </a:spcAft>
              <a:buClr>
                <a:srgbClr val="F48B00"/>
              </a:buClr>
              <a:buFont typeface="Wingdings" pitchFamily="2" charset="2"/>
              <a:defRPr sz="1200" b="1">
                <a:solidFill>
                  <a:schemeClr val="tx1"/>
                </a:solidFill>
                <a:latin typeface="Arial Unicode MS" pitchFamily="34" charset="-128"/>
              </a:defRPr>
            </a:lvl8pPr>
            <a:lvl9pPr marL="3886200" indent="-228600" eaLnBrk="0" fontAlgn="base" hangingPunct="0">
              <a:spcBef>
                <a:spcPct val="20000"/>
              </a:spcBef>
              <a:spcAft>
                <a:spcPct val="0"/>
              </a:spcAft>
              <a:buClr>
                <a:srgbClr val="F48B00"/>
              </a:buClr>
              <a:buFont typeface="Wingdings" pitchFamily="2" charset="2"/>
              <a:defRPr sz="1200" b="1">
                <a:solidFill>
                  <a:schemeClr val="tx1"/>
                </a:solidFill>
                <a:latin typeface="Arial Unicode MS" pitchFamily="34" charset="-128"/>
              </a:defRPr>
            </a:lvl9pPr>
          </a:lstStyle>
          <a:p>
            <a:pPr marL="285750" indent="-285750" algn="just">
              <a:spcBef>
                <a:spcPct val="0"/>
              </a:spcBef>
              <a:buClrTx/>
              <a:buFont typeface="Wingdings" panose="05000000000000000000" pitchFamily="2" charset="2"/>
              <a:buChar char="ü"/>
            </a:pPr>
            <a:r>
              <a:rPr lang="en-US" altLang="en-US" sz="1600" b="0" dirty="0">
                <a:latin typeface="Arial" charset="0"/>
              </a:rPr>
              <a:t>Need to specify no. of clusters beforehand</a:t>
            </a:r>
          </a:p>
          <a:p>
            <a:pPr algn="just">
              <a:spcBef>
                <a:spcPct val="0"/>
              </a:spcBef>
              <a:buClrTx/>
            </a:pPr>
            <a:r>
              <a:rPr lang="en-US" altLang="en-US" sz="1600" b="0" dirty="0">
                <a:latin typeface="Arial" charset="0"/>
              </a:rPr>
              <a:t> </a:t>
            </a:r>
          </a:p>
          <a:p>
            <a:pPr marL="285750" indent="-285750" algn="just">
              <a:spcBef>
                <a:spcPct val="0"/>
              </a:spcBef>
              <a:buClrTx/>
              <a:buFont typeface="Wingdings" panose="05000000000000000000" pitchFamily="2" charset="2"/>
              <a:buChar char="ü"/>
            </a:pPr>
            <a:r>
              <a:rPr lang="en-US" altLang="en-US" sz="1600" b="0" dirty="0">
                <a:latin typeface="Arial" charset="0"/>
              </a:rPr>
              <a:t>Looks at global pattern</a:t>
            </a:r>
          </a:p>
          <a:p>
            <a:pPr marL="285750" indent="-285750" algn="just">
              <a:spcBef>
                <a:spcPct val="0"/>
              </a:spcBef>
              <a:buClrTx/>
              <a:buFont typeface="Wingdings" panose="05000000000000000000" pitchFamily="2" charset="2"/>
              <a:buChar char="ü"/>
            </a:pPr>
            <a:endParaRPr lang="en-US" altLang="en-US" sz="1600" b="0" dirty="0">
              <a:latin typeface="Arial" charset="0"/>
            </a:endParaRPr>
          </a:p>
          <a:p>
            <a:pPr marL="285750" indent="-285750" algn="just">
              <a:spcBef>
                <a:spcPct val="0"/>
              </a:spcBef>
              <a:buClrTx/>
              <a:buFont typeface="Wingdings" panose="05000000000000000000" pitchFamily="2" charset="2"/>
              <a:buChar char="ü"/>
            </a:pPr>
            <a:r>
              <a:rPr lang="en-US" altLang="en-US" sz="1600" b="0" dirty="0">
                <a:latin typeface="Arial" charset="0"/>
              </a:rPr>
              <a:t>More susceptible to outliers</a:t>
            </a:r>
          </a:p>
          <a:p>
            <a:pPr marL="285750" indent="-285750" algn="just">
              <a:spcBef>
                <a:spcPct val="0"/>
              </a:spcBef>
              <a:buClrTx/>
              <a:buFont typeface="Wingdings" panose="05000000000000000000" pitchFamily="2" charset="2"/>
              <a:buChar char="ü"/>
            </a:pPr>
            <a:endParaRPr lang="en-US" altLang="en-US" sz="1600" b="0" dirty="0">
              <a:latin typeface="Arial" charset="0"/>
            </a:endParaRPr>
          </a:p>
          <a:p>
            <a:pPr marL="285750" indent="-285750" algn="just">
              <a:spcBef>
                <a:spcPct val="0"/>
              </a:spcBef>
              <a:buClrTx/>
              <a:buFont typeface="Wingdings" panose="05000000000000000000" pitchFamily="2" charset="2"/>
              <a:buChar char="ü"/>
            </a:pPr>
            <a:r>
              <a:rPr lang="en-US" altLang="en-US" sz="1600" b="0" dirty="0">
                <a:latin typeface="Arial" charset="0"/>
              </a:rPr>
              <a:t>Computationally efficient</a:t>
            </a:r>
          </a:p>
          <a:p>
            <a:pPr marL="285750" indent="-285750" algn="just">
              <a:spcBef>
                <a:spcPct val="0"/>
              </a:spcBef>
              <a:buClrTx/>
              <a:buFont typeface="Wingdings" panose="05000000000000000000" pitchFamily="2" charset="2"/>
              <a:buChar char="ü"/>
            </a:pPr>
            <a:endParaRPr lang="en-US" altLang="en-US" sz="1600" b="0" dirty="0">
              <a:latin typeface="Arial" charset="0"/>
            </a:endParaRPr>
          </a:p>
          <a:p>
            <a:pPr marL="285750" indent="-285750" algn="just">
              <a:spcBef>
                <a:spcPct val="0"/>
              </a:spcBef>
              <a:buClrTx/>
              <a:buFont typeface="Wingdings" panose="05000000000000000000" pitchFamily="2" charset="2"/>
              <a:buChar char="ü"/>
            </a:pPr>
            <a:r>
              <a:rPr lang="en-US" altLang="en-US" sz="1600" b="0" dirty="0">
                <a:latin typeface="Arial" charset="0"/>
              </a:rPr>
              <a:t>Dependent on initialization and no. of iterations</a:t>
            </a:r>
          </a:p>
        </p:txBody>
      </p:sp>
    </p:spTree>
    <p:custDataLst>
      <p:tags r:id="rId1"/>
    </p:custDataLst>
    <p:extLst>
      <p:ext uri="{BB962C8B-B14F-4D97-AF65-F5344CB8AC3E}">
        <p14:creationId xmlns:p14="http://schemas.microsoft.com/office/powerpoint/2010/main" val="4069944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1"/>
          <p:cNvSpPr>
            <a:spLocks noGrp="1" noChangeArrowheads="1"/>
          </p:cNvSpPr>
          <p:nvPr>
            <p:ph type="title" idx="4294967295"/>
            <p:custDataLst>
              <p:tags r:id="rId2"/>
            </p:custDataLst>
          </p:nvPr>
        </p:nvSpPr>
        <p:spPr>
          <a:xfrm>
            <a:off x="303213" y="0"/>
            <a:ext cx="8537575" cy="989013"/>
          </a:xfrm>
          <a:prstGeom prst="rect">
            <a:avLst/>
          </a:prstGeom>
        </p:spPr>
        <p:txBody>
          <a:bodyPr/>
          <a:lstStyle/>
          <a:p>
            <a:pPr eaLnBrk="1" hangingPunct="1"/>
            <a:r>
              <a:rPr lang="en-US" dirty="0"/>
              <a:t>Hierarchical Clustering </a:t>
            </a:r>
            <a:endParaRPr lang="en-US" altLang="en-US" dirty="0"/>
          </a:p>
        </p:txBody>
      </p:sp>
      <p:sp>
        <p:nvSpPr>
          <p:cNvPr id="14338" name="Footer Placeholder 3"/>
          <p:cNvSpPr>
            <a:spLocks noGrp="1"/>
          </p:cNvSpPr>
          <p:nvPr>
            <p:ph type="ftr" sz="quarter" idx="10"/>
          </p:nvPr>
        </p:nvSpPr>
        <p:spPr>
          <a:noFill/>
        </p:spPr>
        <p:txBody>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r>
              <a:rPr lang="en-US" altLang="en-US" sz="900" dirty="0">
                <a:solidFill>
                  <a:srgbClr val="808080"/>
                </a:solidFill>
              </a:rPr>
              <a:t>Fidelity Confidential</a:t>
            </a:r>
          </a:p>
        </p:txBody>
      </p:sp>
      <p:sp>
        <p:nvSpPr>
          <p:cNvPr id="2" name="TextBox 1"/>
          <p:cNvSpPr txBox="1"/>
          <p:nvPr/>
        </p:nvSpPr>
        <p:spPr>
          <a:xfrm>
            <a:off x="357352" y="1334814"/>
            <a:ext cx="8282151" cy="3631763"/>
          </a:xfrm>
          <a:prstGeom prst="rect">
            <a:avLst/>
          </a:prstGeom>
          <a:noFill/>
        </p:spPr>
        <p:txBody>
          <a:bodyPr wrap="square" rtlCol="0">
            <a:spAutoFit/>
          </a:bodyPr>
          <a:lstStyle/>
          <a:p>
            <a:pPr algn="l"/>
            <a:r>
              <a:rPr lang="en-US" b="1" u="sng" dirty="0"/>
              <a:t>Agglomerative process-</a:t>
            </a:r>
          </a:p>
          <a:p>
            <a:pPr marL="342900" indent="-342900" algn="l">
              <a:buFont typeface="+mj-lt"/>
              <a:buAutoNum type="arabicPeriod"/>
            </a:pPr>
            <a:r>
              <a:rPr lang="en-US" sz="1400" dirty="0"/>
              <a:t>Each unit is an entity to start with</a:t>
            </a:r>
          </a:p>
          <a:p>
            <a:pPr marL="342900" indent="-342900" algn="l">
              <a:buFont typeface="+mj-lt"/>
              <a:buAutoNum type="arabicPeriod"/>
            </a:pPr>
            <a:r>
              <a:rPr lang="en-US" sz="1400" dirty="0"/>
              <a:t>Merge those two units first which are most similar (least distance) — now becomes an entity</a:t>
            </a:r>
          </a:p>
          <a:p>
            <a:pPr marL="342900" indent="-342900" algn="l">
              <a:buFont typeface="+mj-lt"/>
              <a:buAutoNum type="arabicPeriod"/>
            </a:pPr>
            <a:r>
              <a:rPr lang="en-US" sz="1400" dirty="0"/>
              <a:t>Examine mutual distance between entities</a:t>
            </a:r>
          </a:p>
          <a:p>
            <a:pPr marL="342900" indent="-342900" algn="l">
              <a:buFont typeface="+mj-lt"/>
              <a:buAutoNum type="arabicPeriod"/>
            </a:pPr>
            <a:r>
              <a:rPr lang="en-US" sz="1400" dirty="0"/>
              <a:t>Merge those two that are most similar</a:t>
            </a:r>
          </a:p>
          <a:p>
            <a:pPr marL="342900" indent="-342900" algn="l">
              <a:buFont typeface="+mj-lt"/>
              <a:buAutoNum type="arabicPeriod"/>
            </a:pPr>
            <a:r>
              <a:rPr lang="en-US" sz="1400" dirty="0"/>
              <a:t>Repeat the process and go on merging till all are merged to form one entity</a:t>
            </a:r>
          </a:p>
          <a:p>
            <a:pPr marL="342900" indent="-342900" algn="l">
              <a:buFont typeface="+mj-lt"/>
              <a:buAutoNum type="arabicPeriod"/>
            </a:pPr>
            <a:r>
              <a:rPr lang="en-US" sz="1400" dirty="0"/>
              <a:t>At each stage of agglomerative process, note the distance between the two merging entities</a:t>
            </a:r>
          </a:p>
          <a:p>
            <a:pPr marL="342900" indent="-342900" algn="l">
              <a:buFont typeface="+mj-lt"/>
              <a:buAutoNum type="arabicPeriod"/>
            </a:pPr>
            <a:r>
              <a:rPr lang="en-US" sz="1400" dirty="0"/>
              <a:t>Choose that stage which shows sudden jump in this distance (Since it indicates that two very dissimilar entities are being merged). This could be subjective</a:t>
            </a:r>
            <a:r>
              <a:rPr lang="en-US" sz="1100" dirty="0"/>
              <a:t>.</a:t>
            </a:r>
          </a:p>
          <a:p>
            <a:pPr algn="l"/>
            <a:endParaRPr lang="en-US" b="1" u="sng" dirty="0"/>
          </a:p>
          <a:p>
            <a:pPr algn="l"/>
            <a:r>
              <a:rPr lang="en-US" b="1" u="sng" dirty="0"/>
              <a:t>Divisive process-</a:t>
            </a:r>
          </a:p>
          <a:p>
            <a:pPr algn="l"/>
            <a:r>
              <a:rPr lang="en-US" sz="1400" dirty="0"/>
              <a:t>Starts with all objects in one large cluster and then subdivides it until some condition is satisfied. </a:t>
            </a:r>
            <a:endParaRPr lang="en-US" sz="1100" dirty="0"/>
          </a:p>
        </p:txBody>
      </p:sp>
      <p:pic>
        <p:nvPicPr>
          <p:cNvPr id="5" name="Picture 3"/>
          <p:cNvPicPr>
            <a:picLocks noChangeAspect="1" noChangeArrowheads="1"/>
          </p:cNvPicPr>
          <p:nvPr/>
        </p:nvPicPr>
        <p:blipFill rotWithShape="1">
          <a:blip r:embed="rId5" cstate="print"/>
          <a:srcRect l="1353" t="3435" r="2723" b="17546"/>
          <a:stretch/>
        </p:blipFill>
        <p:spPr bwMode="auto">
          <a:xfrm>
            <a:off x="1744717" y="4968583"/>
            <a:ext cx="5528415" cy="1453238"/>
          </a:xfrm>
          <a:prstGeom prst="rect">
            <a:avLst/>
          </a:prstGeom>
          <a:noFill/>
          <a:ln w="9525">
            <a:noFill/>
            <a:miter lim="800000"/>
            <a:headEnd/>
            <a:tailEnd/>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3213" y="0"/>
            <a:ext cx="8537575" cy="989013"/>
          </a:xfrm>
          <a:prstGeom prst="rect">
            <a:avLst/>
          </a:prstGeom>
        </p:spPr>
        <p:txBody>
          <a:bodyPr/>
          <a:lstStyle/>
          <a:p>
            <a:r>
              <a:rPr lang="en-US" dirty="0"/>
              <a:t>Hierarchical Clustering: Visual Representation (1/2)</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289" y="1391293"/>
            <a:ext cx="8229601" cy="4834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17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3213" y="0"/>
            <a:ext cx="8537575" cy="989013"/>
          </a:xfrm>
          <a:prstGeom prst="rect">
            <a:avLst/>
          </a:prstGeom>
        </p:spPr>
        <p:txBody>
          <a:bodyPr/>
          <a:lstStyle/>
          <a:p>
            <a:r>
              <a:rPr lang="en-US" dirty="0"/>
              <a:t>Hierarchical Clustering: Visual Representation (2/2)</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565" y="1320080"/>
            <a:ext cx="7878618" cy="49556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6779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3213" y="0"/>
            <a:ext cx="8537575" cy="989013"/>
          </a:xfrm>
          <a:prstGeom prst="rect">
            <a:avLst/>
          </a:prstGeom>
        </p:spPr>
        <p:txBody>
          <a:bodyPr/>
          <a:lstStyle/>
          <a:p>
            <a:r>
              <a:rPr lang="en-US" dirty="0"/>
              <a:t>Bottom-up vs. Top-down</a:t>
            </a:r>
          </a:p>
        </p:txBody>
      </p:sp>
      <p:sp>
        <p:nvSpPr>
          <p:cNvPr id="3" name="Content Placeholder 2"/>
          <p:cNvSpPr>
            <a:spLocks noGrp="1"/>
          </p:cNvSpPr>
          <p:nvPr>
            <p:ph idx="4294967295"/>
          </p:nvPr>
        </p:nvSpPr>
        <p:spPr>
          <a:xfrm>
            <a:off x="490538" y="1452563"/>
            <a:ext cx="8272462" cy="4373263"/>
          </a:xfrm>
          <a:prstGeom prst="rect">
            <a:avLst/>
          </a:prstGeom>
        </p:spPr>
        <p:txBody>
          <a:bodyPr/>
          <a:lstStyle/>
          <a:p>
            <a:r>
              <a:rPr lang="en-US" dirty="0"/>
              <a:t>Which one is more complex?</a:t>
            </a:r>
          </a:p>
          <a:p>
            <a:pPr lvl="1"/>
            <a:r>
              <a:rPr lang="en-US" dirty="0"/>
              <a:t>Top-down</a:t>
            </a:r>
          </a:p>
          <a:p>
            <a:pPr lvl="1"/>
            <a:r>
              <a:rPr lang="en-US" dirty="0"/>
              <a:t>Because additional splitting algorithm is needed as a “subroutine”</a:t>
            </a:r>
          </a:p>
          <a:p>
            <a:pPr marL="404813" lvl="1" indent="0">
              <a:buNone/>
            </a:pPr>
            <a:endParaRPr lang="en-US" dirty="0"/>
          </a:p>
          <a:p>
            <a:r>
              <a:rPr lang="en-US" dirty="0"/>
              <a:t>Which one is more accurate?</a:t>
            </a:r>
          </a:p>
          <a:p>
            <a:pPr lvl="1"/>
            <a:r>
              <a:rPr lang="en-US" dirty="0"/>
              <a:t>Top-down</a:t>
            </a:r>
          </a:p>
          <a:p>
            <a:pPr lvl="1"/>
            <a:r>
              <a:rPr lang="en-US" dirty="0"/>
              <a:t>Bottom-up methods make clustering decisions based on local patterns without initially taking into account the global distribution. These early decisions cannot be undone. </a:t>
            </a:r>
          </a:p>
          <a:p>
            <a:pPr lvl="1"/>
            <a:r>
              <a:rPr lang="en-US" dirty="0"/>
              <a:t>Top-down clustering benefits from complete information about the global distribution when making top-level partitioning decisions. </a:t>
            </a:r>
          </a:p>
          <a:p>
            <a:pPr marL="404813" lvl="1" indent="0">
              <a:buNone/>
            </a:pPr>
            <a:endParaRPr lang="en-US" dirty="0"/>
          </a:p>
        </p:txBody>
      </p:sp>
    </p:spTree>
    <p:extLst>
      <p:ext uri="{BB962C8B-B14F-4D97-AF65-F5344CB8AC3E}">
        <p14:creationId xmlns:p14="http://schemas.microsoft.com/office/powerpoint/2010/main" val="4238371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1"/>
          <p:cNvSpPr>
            <a:spLocks noGrp="1" noChangeArrowheads="1"/>
          </p:cNvSpPr>
          <p:nvPr>
            <p:ph type="title" idx="4294967295"/>
            <p:custDataLst>
              <p:tags r:id="rId2"/>
            </p:custDataLst>
          </p:nvPr>
        </p:nvSpPr>
        <p:spPr>
          <a:xfrm>
            <a:off x="303213" y="0"/>
            <a:ext cx="8537575" cy="989013"/>
          </a:xfrm>
          <a:prstGeom prst="rect">
            <a:avLst/>
          </a:prstGeom>
        </p:spPr>
        <p:txBody>
          <a:bodyPr/>
          <a:lstStyle/>
          <a:p>
            <a:pPr eaLnBrk="1" hangingPunct="1"/>
            <a:r>
              <a:rPr lang="en-US" altLang="en-US" dirty="0"/>
              <a:t>Various methods for Hierarchical Clustering (1/2)</a:t>
            </a:r>
          </a:p>
        </p:txBody>
      </p:sp>
      <p:sp>
        <p:nvSpPr>
          <p:cNvPr id="14338" name="Footer Placeholder 3"/>
          <p:cNvSpPr>
            <a:spLocks noGrp="1"/>
          </p:cNvSpPr>
          <p:nvPr>
            <p:ph type="ftr" sz="quarter" idx="10"/>
          </p:nvPr>
        </p:nvSpPr>
        <p:spPr>
          <a:noFill/>
        </p:spPr>
        <p:txBody>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r>
              <a:rPr lang="en-US" altLang="en-US" sz="900">
                <a:solidFill>
                  <a:srgbClr val="808080"/>
                </a:solidFill>
              </a:rPr>
              <a:t>Fidelity Confidential</a:t>
            </a:r>
          </a:p>
        </p:txBody>
      </p:sp>
      <p:pic>
        <p:nvPicPr>
          <p:cNvPr id="1434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1275" y="1460500"/>
            <a:ext cx="7678738" cy="5222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858585"/>
                  </a:outerShdw>
                </a:effectLst>
              </a14:hiddenEffects>
            </a:ext>
          </a:extLst>
        </p:spPr>
      </p:pic>
    </p:spTree>
    <p:custDataLst>
      <p:tags r:id="rId1"/>
    </p:custDataLst>
    <p:extLst>
      <p:ext uri="{BB962C8B-B14F-4D97-AF65-F5344CB8AC3E}">
        <p14:creationId xmlns:p14="http://schemas.microsoft.com/office/powerpoint/2010/main" val="1105796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1"/>
          <p:cNvSpPr>
            <a:spLocks noGrp="1" noChangeArrowheads="1"/>
          </p:cNvSpPr>
          <p:nvPr>
            <p:ph type="title" idx="4294967295"/>
            <p:custDataLst>
              <p:tags r:id="rId2"/>
            </p:custDataLst>
          </p:nvPr>
        </p:nvSpPr>
        <p:spPr>
          <a:xfrm>
            <a:off x="303213" y="0"/>
            <a:ext cx="8537575" cy="989013"/>
          </a:xfrm>
          <a:prstGeom prst="rect">
            <a:avLst/>
          </a:prstGeom>
        </p:spPr>
        <p:txBody>
          <a:bodyPr/>
          <a:lstStyle/>
          <a:p>
            <a:pPr eaLnBrk="1" hangingPunct="1"/>
            <a:r>
              <a:rPr lang="en-US" altLang="en-US" dirty="0"/>
              <a:t>Various methods for Hierarchical Clustering (2/2)</a:t>
            </a:r>
          </a:p>
        </p:txBody>
      </p:sp>
      <p:sp>
        <p:nvSpPr>
          <p:cNvPr id="14338" name="Footer Placeholder 3"/>
          <p:cNvSpPr>
            <a:spLocks noGrp="1"/>
          </p:cNvSpPr>
          <p:nvPr>
            <p:ph type="ftr" sz="quarter" idx="10"/>
          </p:nvPr>
        </p:nvSpPr>
        <p:spPr>
          <a:noFill/>
        </p:spPr>
        <p:txBody>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r>
              <a:rPr lang="en-US" altLang="en-US" sz="900">
                <a:solidFill>
                  <a:srgbClr val="808080"/>
                </a:solidFill>
              </a:rPr>
              <a:t>Fidelity Confidential</a:t>
            </a:r>
          </a:p>
        </p:txBody>
      </p:sp>
      <p:pic>
        <p:nvPicPr>
          <p:cNvPr id="2150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6669" y="1364384"/>
            <a:ext cx="6647296" cy="48710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4109219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xfrm>
            <a:off x="835885" y="6931283"/>
            <a:ext cx="5564188" cy="303212"/>
          </a:xfrm>
          <a:noFill/>
        </p:spPr>
        <p:txBody>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r>
              <a:rPr lang="en-US" altLang="en-US" sz="900">
                <a:solidFill>
                  <a:srgbClr val="808080"/>
                </a:solidFill>
              </a:rPr>
              <a:t>Fidelity Confidential</a:t>
            </a:r>
          </a:p>
        </p:txBody>
      </p:sp>
      <p:graphicFrame>
        <p:nvGraphicFramePr>
          <p:cNvPr id="16" name="Object 2"/>
          <p:cNvGraphicFramePr>
            <a:graphicFrameLocks noChangeAspect="1"/>
          </p:cNvGraphicFramePr>
          <p:nvPr>
            <p:extLst>
              <p:ext uri="{D42A27DB-BD31-4B8C-83A1-F6EECF244321}">
                <p14:modId xmlns:p14="http://schemas.microsoft.com/office/powerpoint/2010/main" val="2873720836"/>
              </p:ext>
            </p:extLst>
          </p:nvPr>
        </p:nvGraphicFramePr>
        <p:xfrm>
          <a:off x="1912210" y="2057658"/>
          <a:ext cx="511175" cy="1100137"/>
        </p:xfrm>
        <a:graphic>
          <a:graphicData uri="http://schemas.openxmlformats.org/presentationml/2006/ole">
            <mc:AlternateContent xmlns:mc="http://schemas.openxmlformats.org/markup-compatibility/2006">
              <mc:Choice xmlns:v="urn:schemas-microsoft-com:vml" Requires="v">
                <p:oleObj name="Clip" r:id="rId4" imgW="1857600" imgH="3995640" progId="MS_ClipArt_Gallery.5">
                  <p:embed/>
                </p:oleObj>
              </mc:Choice>
              <mc:Fallback>
                <p:oleObj name="Clip" r:id="rId4" imgW="1857600" imgH="3995640" progId="MS_ClipArt_Gallery.5">
                  <p:embed/>
                  <p:pic>
                    <p:nvPicPr>
                      <p:cNvPr id="1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2210" y="2057658"/>
                        <a:ext cx="511175" cy="1100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3"/>
          <p:cNvGraphicFramePr>
            <a:graphicFrameLocks noChangeAspect="1"/>
          </p:cNvGraphicFramePr>
          <p:nvPr>
            <p:extLst>
              <p:ext uri="{D42A27DB-BD31-4B8C-83A1-F6EECF244321}">
                <p14:modId xmlns:p14="http://schemas.microsoft.com/office/powerpoint/2010/main" val="364656844"/>
              </p:ext>
            </p:extLst>
          </p:nvPr>
        </p:nvGraphicFramePr>
        <p:xfrm flipH="1">
          <a:off x="2734535" y="2097345"/>
          <a:ext cx="868363" cy="979488"/>
        </p:xfrm>
        <a:graphic>
          <a:graphicData uri="http://schemas.openxmlformats.org/presentationml/2006/ole">
            <mc:AlternateContent xmlns:mc="http://schemas.openxmlformats.org/markup-compatibility/2006">
              <mc:Choice xmlns:v="urn:schemas-microsoft-com:vml" Requires="v">
                <p:oleObj name="Clip" r:id="rId6" imgW="4218480" imgH="3951360" progId="MS_ClipArt_Gallery.5">
                  <p:embed/>
                </p:oleObj>
              </mc:Choice>
              <mc:Fallback>
                <p:oleObj name="Clip" r:id="rId6" imgW="4218480" imgH="3951360" progId="MS_ClipArt_Gallery.5">
                  <p:embed/>
                  <p:pic>
                    <p:nvPicPr>
                      <p:cNvPr id="1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2734535" y="2097345"/>
                        <a:ext cx="868363" cy="979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4"/>
          <p:cNvGraphicFramePr>
            <a:graphicFrameLocks noChangeAspect="1"/>
          </p:cNvGraphicFramePr>
          <p:nvPr>
            <p:extLst>
              <p:ext uri="{D42A27DB-BD31-4B8C-83A1-F6EECF244321}">
                <p14:modId xmlns:p14="http://schemas.microsoft.com/office/powerpoint/2010/main" val="2133020018"/>
              </p:ext>
            </p:extLst>
          </p:nvPr>
        </p:nvGraphicFramePr>
        <p:xfrm>
          <a:off x="677135" y="2168783"/>
          <a:ext cx="765175" cy="938212"/>
        </p:xfrm>
        <a:graphic>
          <a:graphicData uri="http://schemas.openxmlformats.org/presentationml/2006/ole">
            <mc:AlternateContent xmlns:mc="http://schemas.openxmlformats.org/markup-compatibility/2006">
              <mc:Choice xmlns:v="urn:schemas-microsoft-com:vml" Requires="v">
                <p:oleObj name="Clip" r:id="rId8" imgW="3212280" imgH="3935520" progId="MS_ClipArt_Gallery.5">
                  <p:embed/>
                </p:oleObj>
              </mc:Choice>
              <mc:Fallback>
                <p:oleObj name="Clip" r:id="rId8" imgW="3212280" imgH="3935520" progId="MS_ClipArt_Gallery.5">
                  <p:embed/>
                  <p:pic>
                    <p:nvPicPr>
                      <p:cNvPr id="18"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7135" y="2168783"/>
                        <a:ext cx="765175" cy="938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5"/>
          <p:cNvGraphicFramePr>
            <a:graphicFrameLocks noChangeAspect="1"/>
          </p:cNvGraphicFramePr>
          <p:nvPr>
            <p:extLst>
              <p:ext uri="{D42A27DB-BD31-4B8C-83A1-F6EECF244321}">
                <p14:modId xmlns:p14="http://schemas.microsoft.com/office/powerpoint/2010/main" val="3566314142"/>
              </p:ext>
            </p:extLst>
          </p:nvPr>
        </p:nvGraphicFramePr>
        <p:xfrm>
          <a:off x="3869598" y="2116395"/>
          <a:ext cx="727075" cy="1020763"/>
        </p:xfrm>
        <a:graphic>
          <a:graphicData uri="http://schemas.openxmlformats.org/presentationml/2006/ole">
            <mc:AlternateContent xmlns:mc="http://schemas.openxmlformats.org/markup-compatibility/2006">
              <mc:Choice xmlns:v="urn:schemas-microsoft-com:vml" Requires="v">
                <p:oleObj name="Clip" r:id="rId10" imgW="2673000" imgH="3752640" progId="MS_ClipArt_Gallery.5">
                  <p:embed/>
                </p:oleObj>
              </mc:Choice>
              <mc:Fallback>
                <p:oleObj name="Clip" r:id="rId10" imgW="2673000" imgH="3752640" progId="MS_ClipArt_Gallery.5">
                  <p:embed/>
                  <p:pic>
                    <p:nvPicPr>
                      <p:cNvPr id="19"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69598" y="2116395"/>
                        <a:ext cx="727075" cy="1020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6"/>
          <p:cNvGraphicFramePr>
            <a:graphicFrameLocks noChangeAspect="1"/>
          </p:cNvGraphicFramePr>
          <p:nvPr>
            <p:extLst>
              <p:ext uri="{D42A27DB-BD31-4B8C-83A1-F6EECF244321}">
                <p14:modId xmlns:p14="http://schemas.microsoft.com/office/powerpoint/2010/main" val="3950091793"/>
              </p:ext>
            </p:extLst>
          </p:nvPr>
        </p:nvGraphicFramePr>
        <p:xfrm>
          <a:off x="4944335" y="2114808"/>
          <a:ext cx="508000" cy="1084262"/>
        </p:xfrm>
        <a:graphic>
          <a:graphicData uri="http://schemas.openxmlformats.org/presentationml/2006/ole">
            <mc:AlternateContent xmlns:mc="http://schemas.openxmlformats.org/markup-compatibility/2006">
              <mc:Choice xmlns:v="urn:schemas-microsoft-com:vml" Requires="v">
                <p:oleObj name="Clip" r:id="rId12" imgW="1295640" imgH="3934080" progId="MS_ClipArt_Gallery.5">
                  <p:embed/>
                </p:oleObj>
              </mc:Choice>
              <mc:Fallback>
                <p:oleObj name="Clip" r:id="rId12" imgW="1295640" imgH="3934080" progId="MS_ClipArt_Gallery.5">
                  <p:embed/>
                  <p:pic>
                    <p:nvPicPr>
                      <p:cNvPr id="2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44335" y="2114808"/>
                        <a:ext cx="508000" cy="1084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7"/>
          <p:cNvGraphicFramePr>
            <a:graphicFrameLocks noChangeAspect="1"/>
          </p:cNvGraphicFramePr>
          <p:nvPr>
            <p:extLst>
              <p:ext uri="{D42A27DB-BD31-4B8C-83A1-F6EECF244321}">
                <p14:modId xmlns:p14="http://schemas.microsoft.com/office/powerpoint/2010/main" val="3841973171"/>
              </p:ext>
            </p:extLst>
          </p:nvPr>
        </p:nvGraphicFramePr>
        <p:xfrm>
          <a:off x="5901598" y="2025908"/>
          <a:ext cx="1096962" cy="1112837"/>
        </p:xfrm>
        <a:graphic>
          <a:graphicData uri="http://schemas.openxmlformats.org/presentationml/2006/ole">
            <mc:AlternateContent xmlns:mc="http://schemas.openxmlformats.org/markup-compatibility/2006">
              <mc:Choice xmlns:v="urn:schemas-microsoft-com:vml" Requires="v">
                <p:oleObj name="Clip" r:id="rId14" imgW="3885840" imgH="3944520" progId="MS_ClipArt_Gallery.5">
                  <p:embed/>
                </p:oleObj>
              </mc:Choice>
              <mc:Fallback>
                <p:oleObj name="Clip" r:id="rId14" imgW="3885840" imgH="3944520" progId="MS_ClipArt_Gallery.5">
                  <p:embed/>
                  <p:pic>
                    <p:nvPicPr>
                      <p:cNvPr id="21"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901598" y="2025908"/>
                        <a:ext cx="1096962" cy="1112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 name="Text Box 67"/>
          <p:cNvSpPr txBox="1">
            <a:spLocks noChangeArrowheads="1"/>
          </p:cNvSpPr>
          <p:nvPr/>
        </p:nvSpPr>
        <p:spPr bwMode="auto">
          <a:xfrm>
            <a:off x="7240654" y="2782883"/>
            <a:ext cx="13049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dirty="0">
                <a:latin typeface="GE Inspira" pitchFamily="34" charset="0"/>
              </a:rPr>
              <a:t>…………………………..</a:t>
            </a:r>
          </a:p>
        </p:txBody>
      </p:sp>
      <p:sp>
        <p:nvSpPr>
          <p:cNvPr id="23" name="Text Box 68"/>
          <p:cNvSpPr txBox="1">
            <a:spLocks noChangeArrowheads="1"/>
          </p:cNvSpPr>
          <p:nvPr/>
        </p:nvSpPr>
        <p:spPr bwMode="auto">
          <a:xfrm>
            <a:off x="1678317" y="3508633"/>
            <a:ext cx="531587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b="1" u="sng" dirty="0">
                <a:solidFill>
                  <a:srgbClr val="767676"/>
                </a:solidFill>
              </a:rPr>
              <a:t>Problem </a:t>
            </a:r>
            <a:r>
              <a:rPr lang="en-US" altLang="en-US" b="1" dirty="0">
                <a:solidFill>
                  <a:srgbClr val="767676"/>
                </a:solidFill>
              </a:rPr>
              <a:t>: The volume is too large for customization at individual level</a:t>
            </a:r>
          </a:p>
        </p:txBody>
      </p:sp>
      <p:sp>
        <p:nvSpPr>
          <p:cNvPr id="24" name="Line 69"/>
          <p:cNvSpPr>
            <a:spLocks noChangeShapeType="1"/>
          </p:cNvSpPr>
          <p:nvPr/>
        </p:nvSpPr>
        <p:spPr bwMode="auto">
          <a:xfrm>
            <a:off x="1051785" y="3141920"/>
            <a:ext cx="654050" cy="1422400"/>
          </a:xfrm>
          <a:prstGeom prst="line">
            <a:avLst/>
          </a:prstGeom>
          <a:noFill/>
          <a:ln w="22225">
            <a:solidFill>
              <a:srgbClr val="80808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 name="Line 70"/>
          <p:cNvSpPr>
            <a:spLocks noChangeShapeType="1"/>
          </p:cNvSpPr>
          <p:nvPr/>
        </p:nvSpPr>
        <p:spPr bwMode="auto">
          <a:xfrm flipH="1">
            <a:off x="1705835" y="3049845"/>
            <a:ext cx="1328738" cy="1527175"/>
          </a:xfrm>
          <a:prstGeom prst="line">
            <a:avLst/>
          </a:prstGeom>
          <a:noFill/>
          <a:ln w="22225">
            <a:solidFill>
              <a:srgbClr val="80808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6" name="Line 71"/>
          <p:cNvSpPr>
            <a:spLocks noChangeShapeType="1"/>
          </p:cNvSpPr>
          <p:nvPr/>
        </p:nvSpPr>
        <p:spPr bwMode="auto">
          <a:xfrm>
            <a:off x="2317023" y="3176845"/>
            <a:ext cx="1339850" cy="1314450"/>
          </a:xfrm>
          <a:prstGeom prst="line">
            <a:avLst/>
          </a:prstGeom>
          <a:noFill/>
          <a:ln w="22225">
            <a:solidFill>
              <a:srgbClr val="80808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 name="Line 72"/>
          <p:cNvSpPr>
            <a:spLocks noChangeShapeType="1"/>
          </p:cNvSpPr>
          <p:nvPr/>
        </p:nvSpPr>
        <p:spPr bwMode="auto">
          <a:xfrm flipH="1">
            <a:off x="3720373" y="3243520"/>
            <a:ext cx="1277937" cy="1244600"/>
          </a:xfrm>
          <a:prstGeom prst="line">
            <a:avLst/>
          </a:prstGeom>
          <a:noFill/>
          <a:ln w="22225">
            <a:solidFill>
              <a:srgbClr val="80808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 name="Line 73"/>
          <p:cNvSpPr>
            <a:spLocks noChangeShapeType="1"/>
          </p:cNvSpPr>
          <p:nvPr/>
        </p:nvSpPr>
        <p:spPr bwMode="auto">
          <a:xfrm>
            <a:off x="4376010" y="3235583"/>
            <a:ext cx="1409700" cy="1143000"/>
          </a:xfrm>
          <a:prstGeom prst="line">
            <a:avLst/>
          </a:prstGeom>
          <a:noFill/>
          <a:ln w="22225">
            <a:solidFill>
              <a:srgbClr val="80808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 name="Line 74"/>
          <p:cNvSpPr>
            <a:spLocks noChangeShapeType="1"/>
          </p:cNvSpPr>
          <p:nvPr/>
        </p:nvSpPr>
        <p:spPr bwMode="auto">
          <a:xfrm>
            <a:off x="6633435" y="3270508"/>
            <a:ext cx="1214438" cy="1136650"/>
          </a:xfrm>
          <a:prstGeom prst="line">
            <a:avLst/>
          </a:prstGeom>
          <a:noFill/>
          <a:ln w="22225">
            <a:solidFill>
              <a:srgbClr val="969696"/>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30" name="Object 8"/>
          <p:cNvGraphicFramePr>
            <a:graphicFrameLocks noChangeAspect="1"/>
          </p:cNvGraphicFramePr>
          <p:nvPr>
            <p:extLst>
              <p:ext uri="{D42A27DB-BD31-4B8C-83A1-F6EECF244321}">
                <p14:modId xmlns:p14="http://schemas.microsoft.com/office/powerpoint/2010/main" val="4182148751"/>
              </p:ext>
            </p:extLst>
          </p:nvPr>
        </p:nvGraphicFramePr>
        <p:xfrm>
          <a:off x="912085" y="4540508"/>
          <a:ext cx="765175" cy="938212"/>
        </p:xfrm>
        <a:graphic>
          <a:graphicData uri="http://schemas.openxmlformats.org/presentationml/2006/ole">
            <mc:AlternateContent xmlns:mc="http://schemas.openxmlformats.org/markup-compatibility/2006">
              <mc:Choice xmlns:v="urn:schemas-microsoft-com:vml" Requires="v">
                <p:oleObj name="Clip" r:id="rId16" imgW="3212280" imgH="3935520" progId="MS_ClipArt_Gallery.5">
                  <p:embed/>
                </p:oleObj>
              </mc:Choice>
              <mc:Fallback>
                <p:oleObj name="Clip" r:id="rId16" imgW="3212280" imgH="3935520" progId="MS_ClipArt_Gallery.5">
                  <p:embed/>
                  <p:pic>
                    <p:nvPicPr>
                      <p:cNvPr id="3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2085" y="4540508"/>
                        <a:ext cx="765175" cy="938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 name="Object 9"/>
          <p:cNvGraphicFramePr>
            <a:graphicFrameLocks noChangeAspect="1"/>
          </p:cNvGraphicFramePr>
          <p:nvPr>
            <p:extLst>
              <p:ext uri="{D42A27DB-BD31-4B8C-83A1-F6EECF244321}">
                <p14:modId xmlns:p14="http://schemas.microsoft.com/office/powerpoint/2010/main" val="994921500"/>
              </p:ext>
            </p:extLst>
          </p:nvPr>
        </p:nvGraphicFramePr>
        <p:xfrm flipH="1">
          <a:off x="1439135" y="4608770"/>
          <a:ext cx="868363" cy="979488"/>
        </p:xfrm>
        <a:graphic>
          <a:graphicData uri="http://schemas.openxmlformats.org/presentationml/2006/ole">
            <mc:AlternateContent xmlns:mc="http://schemas.openxmlformats.org/markup-compatibility/2006">
              <mc:Choice xmlns:v="urn:schemas-microsoft-com:vml" Requires="v">
                <p:oleObj name="Clip" r:id="rId17" imgW="4218480" imgH="3951360" progId="MS_ClipArt_Gallery.5">
                  <p:embed/>
                </p:oleObj>
              </mc:Choice>
              <mc:Fallback>
                <p:oleObj name="Clip" r:id="rId17" imgW="4218480" imgH="3951360" progId="MS_ClipArt_Gallery.5">
                  <p:embed/>
                  <p:pic>
                    <p:nvPicPr>
                      <p:cNvPr id="31"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1439135" y="4608770"/>
                        <a:ext cx="868363" cy="979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 name="Object 10"/>
          <p:cNvGraphicFramePr>
            <a:graphicFrameLocks noChangeAspect="1"/>
          </p:cNvGraphicFramePr>
          <p:nvPr>
            <p:extLst>
              <p:ext uri="{D42A27DB-BD31-4B8C-83A1-F6EECF244321}">
                <p14:modId xmlns:p14="http://schemas.microsoft.com/office/powerpoint/2010/main" val="2198844699"/>
              </p:ext>
            </p:extLst>
          </p:nvPr>
        </p:nvGraphicFramePr>
        <p:xfrm>
          <a:off x="3253648" y="4472245"/>
          <a:ext cx="511175" cy="1100138"/>
        </p:xfrm>
        <a:graphic>
          <a:graphicData uri="http://schemas.openxmlformats.org/presentationml/2006/ole">
            <mc:AlternateContent xmlns:mc="http://schemas.openxmlformats.org/markup-compatibility/2006">
              <mc:Choice xmlns:v="urn:schemas-microsoft-com:vml" Requires="v">
                <p:oleObj name="Clip" r:id="rId18" imgW="1857600" imgH="3995640" progId="MS_ClipArt_Gallery.5">
                  <p:embed/>
                </p:oleObj>
              </mc:Choice>
              <mc:Fallback>
                <p:oleObj name="Clip" r:id="rId18" imgW="1857600" imgH="3995640" progId="MS_ClipArt_Gallery.5">
                  <p:embed/>
                  <p:pic>
                    <p:nvPicPr>
                      <p:cNvPr id="32"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3648" y="4472245"/>
                        <a:ext cx="511175" cy="1100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11"/>
          <p:cNvGraphicFramePr>
            <a:graphicFrameLocks noChangeAspect="1"/>
          </p:cNvGraphicFramePr>
          <p:nvPr>
            <p:extLst>
              <p:ext uri="{D42A27DB-BD31-4B8C-83A1-F6EECF244321}">
                <p14:modId xmlns:p14="http://schemas.microsoft.com/office/powerpoint/2010/main" val="1930308436"/>
              </p:ext>
            </p:extLst>
          </p:nvPr>
        </p:nvGraphicFramePr>
        <p:xfrm>
          <a:off x="3814035" y="4375408"/>
          <a:ext cx="508000" cy="1084262"/>
        </p:xfrm>
        <a:graphic>
          <a:graphicData uri="http://schemas.openxmlformats.org/presentationml/2006/ole">
            <mc:AlternateContent xmlns:mc="http://schemas.openxmlformats.org/markup-compatibility/2006">
              <mc:Choice xmlns:v="urn:schemas-microsoft-com:vml" Requires="v">
                <p:oleObj name="Clip" r:id="rId19" imgW="1295640" imgH="3934080" progId="MS_ClipArt_Gallery.5">
                  <p:embed/>
                </p:oleObj>
              </mc:Choice>
              <mc:Fallback>
                <p:oleObj name="Clip" r:id="rId19" imgW="1295640" imgH="3934080" progId="MS_ClipArt_Gallery.5">
                  <p:embed/>
                  <p:pic>
                    <p:nvPicPr>
                      <p:cNvPr id="33"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14035" y="4375408"/>
                        <a:ext cx="508000" cy="1084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Object 12"/>
          <p:cNvGraphicFramePr>
            <a:graphicFrameLocks noChangeAspect="1"/>
          </p:cNvGraphicFramePr>
          <p:nvPr>
            <p:extLst>
              <p:ext uri="{D42A27DB-BD31-4B8C-83A1-F6EECF244321}">
                <p14:modId xmlns:p14="http://schemas.microsoft.com/office/powerpoint/2010/main" val="1907264921"/>
              </p:ext>
            </p:extLst>
          </p:nvPr>
        </p:nvGraphicFramePr>
        <p:xfrm>
          <a:off x="5804760" y="4326195"/>
          <a:ext cx="727075" cy="1020763"/>
        </p:xfrm>
        <a:graphic>
          <a:graphicData uri="http://schemas.openxmlformats.org/presentationml/2006/ole">
            <mc:AlternateContent xmlns:mc="http://schemas.openxmlformats.org/markup-compatibility/2006">
              <mc:Choice xmlns:v="urn:schemas-microsoft-com:vml" Requires="v">
                <p:oleObj name="Clip" r:id="rId20" imgW="2673000" imgH="3752640" progId="MS_ClipArt_Gallery.5">
                  <p:embed/>
                </p:oleObj>
              </mc:Choice>
              <mc:Fallback>
                <p:oleObj name="Clip" r:id="rId20" imgW="2673000" imgH="3752640" progId="MS_ClipArt_Gallery.5">
                  <p:embed/>
                  <p:pic>
                    <p:nvPicPr>
                      <p:cNvPr id="34"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04760" y="4326195"/>
                        <a:ext cx="727075" cy="1020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 name="Object 13"/>
          <p:cNvGraphicFramePr>
            <a:graphicFrameLocks noChangeAspect="1"/>
          </p:cNvGraphicFramePr>
          <p:nvPr>
            <p:extLst>
              <p:ext uri="{D42A27DB-BD31-4B8C-83A1-F6EECF244321}">
                <p14:modId xmlns:p14="http://schemas.microsoft.com/office/powerpoint/2010/main" val="1663632221"/>
              </p:ext>
            </p:extLst>
          </p:nvPr>
        </p:nvGraphicFramePr>
        <p:xfrm>
          <a:off x="7584348" y="4269045"/>
          <a:ext cx="1096962" cy="1112838"/>
        </p:xfrm>
        <a:graphic>
          <a:graphicData uri="http://schemas.openxmlformats.org/presentationml/2006/ole">
            <mc:AlternateContent xmlns:mc="http://schemas.openxmlformats.org/markup-compatibility/2006">
              <mc:Choice xmlns:v="urn:schemas-microsoft-com:vml" Requires="v">
                <p:oleObj name="Clip" r:id="rId21" imgW="3885840" imgH="3944520" progId="MS_ClipArt_Gallery.5">
                  <p:embed/>
                </p:oleObj>
              </mc:Choice>
              <mc:Fallback>
                <p:oleObj name="Clip" r:id="rId21" imgW="3885840" imgH="3944520" progId="MS_ClipArt_Gallery.5">
                  <p:embed/>
                  <p:pic>
                    <p:nvPicPr>
                      <p:cNvPr id="35"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584348" y="4269045"/>
                        <a:ext cx="1096962" cy="1112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 name="Text Box 81"/>
          <p:cNvSpPr txBox="1">
            <a:spLocks noChangeArrowheads="1"/>
          </p:cNvSpPr>
          <p:nvPr/>
        </p:nvSpPr>
        <p:spPr bwMode="auto">
          <a:xfrm>
            <a:off x="977173" y="1744920"/>
            <a:ext cx="2651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a:latin typeface="GE Inspira" pitchFamily="34" charset="0"/>
              </a:rPr>
              <a:t>1</a:t>
            </a:r>
          </a:p>
        </p:txBody>
      </p:sp>
      <p:sp>
        <p:nvSpPr>
          <p:cNvPr id="37" name="Text Box 82"/>
          <p:cNvSpPr txBox="1">
            <a:spLocks noChangeArrowheads="1"/>
          </p:cNvSpPr>
          <p:nvPr/>
        </p:nvSpPr>
        <p:spPr bwMode="auto">
          <a:xfrm>
            <a:off x="2069373" y="1770320"/>
            <a:ext cx="2651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a:latin typeface="GE Inspira" pitchFamily="34" charset="0"/>
              </a:rPr>
              <a:t>2</a:t>
            </a:r>
          </a:p>
        </p:txBody>
      </p:sp>
      <p:sp>
        <p:nvSpPr>
          <p:cNvPr id="38" name="Text Box 83"/>
          <p:cNvSpPr txBox="1">
            <a:spLocks noChangeArrowheads="1"/>
          </p:cNvSpPr>
          <p:nvPr/>
        </p:nvSpPr>
        <p:spPr bwMode="auto">
          <a:xfrm>
            <a:off x="3034573" y="1770320"/>
            <a:ext cx="2651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a:latin typeface="GE Inspira" pitchFamily="34" charset="0"/>
              </a:rPr>
              <a:t>3</a:t>
            </a:r>
          </a:p>
        </p:txBody>
      </p:sp>
      <p:sp>
        <p:nvSpPr>
          <p:cNvPr id="39" name="Text Box 84"/>
          <p:cNvSpPr txBox="1">
            <a:spLocks noChangeArrowheads="1"/>
          </p:cNvSpPr>
          <p:nvPr/>
        </p:nvSpPr>
        <p:spPr bwMode="auto">
          <a:xfrm>
            <a:off x="4063273" y="1795720"/>
            <a:ext cx="2651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a:latin typeface="GE Inspira" pitchFamily="34" charset="0"/>
              </a:rPr>
              <a:t>4</a:t>
            </a:r>
          </a:p>
        </p:txBody>
      </p:sp>
      <p:sp>
        <p:nvSpPr>
          <p:cNvPr id="40" name="Text Box 85"/>
          <p:cNvSpPr txBox="1">
            <a:spLocks noChangeArrowheads="1"/>
          </p:cNvSpPr>
          <p:nvPr/>
        </p:nvSpPr>
        <p:spPr bwMode="auto">
          <a:xfrm>
            <a:off x="5053873" y="1770320"/>
            <a:ext cx="2651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a:latin typeface="GE Inspira" pitchFamily="34" charset="0"/>
              </a:rPr>
              <a:t>5</a:t>
            </a:r>
          </a:p>
        </p:txBody>
      </p:sp>
      <p:sp>
        <p:nvSpPr>
          <p:cNvPr id="41" name="Text Box 86"/>
          <p:cNvSpPr txBox="1">
            <a:spLocks noChangeArrowheads="1"/>
          </p:cNvSpPr>
          <p:nvPr/>
        </p:nvSpPr>
        <p:spPr bwMode="auto">
          <a:xfrm>
            <a:off x="6260373" y="1808420"/>
            <a:ext cx="2651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a:latin typeface="GE Inspira" pitchFamily="34" charset="0"/>
              </a:rPr>
              <a:t>6</a:t>
            </a:r>
          </a:p>
        </p:txBody>
      </p:sp>
      <p:sp>
        <p:nvSpPr>
          <p:cNvPr id="42" name="Text Box 87"/>
          <p:cNvSpPr txBox="1">
            <a:spLocks noChangeArrowheads="1"/>
          </p:cNvSpPr>
          <p:nvPr/>
        </p:nvSpPr>
        <p:spPr bwMode="auto">
          <a:xfrm>
            <a:off x="1472473" y="5618420"/>
            <a:ext cx="2651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a:latin typeface="GE Inspira" pitchFamily="34" charset="0"/>
              </a:rPr>
              <a:t>1</a:t>
            </a:r>
          </a:p>
        </p:txBody>
      </p:sp>
      <p:sp>
        <p:nvSpPr>
          <p:cNvPr id="43" name="Text Box 88"/>
          <p:cNvSpPr txBox="1">
            <a:spLocks noChangeArrowheads="1"/>
          </p:cNvSpPr>
          <p:nvPr/>
        </p:nvSpPr>
        <p:spPr bwMode="auto">
          <a:xfrm>
            <a:off x="3745773" y="5643820"/>
            <a:ext cx="2651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a:latin typeface="GE Inspira" pitchFamily="34" charset="0"/>
              </a:rPr>
              <a:t>2</a:t>
            </a:r>
          </a:p>
        </p:txBody>
      </p:sp>
      <p:sp>
        <p:nvSpPr>
          <p:cNvPr id="44" name="Text Box 89"/>
          <p:cNvSpPr txBox="1">
            <a:spLocks noChangeArrowheads="1"/>
          </p:cNvSpPr>
          <p:nvPr/>
        </p:nvSpPr>
        <p:spPr bwMode="auto">
          <a:xfrm>
            <a:off x="6082573" y="5593020"/>
            <a:ext cx="2651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a:latin typeface="GE Inspira" pitchFamily="34" charset="0"/>
              </a:rPr>
              <a:t>3</a:t>
            </a:r>
          </a:p>
        </p:txBody>
      </p:sp>
      <p:sp>
        <p:nvSpPr>
          <p:cNvPr id="45" name="Text Box 90"/>
          <p:cNvSpPr txBox="1">
            <a:spLocks noChangeArrowheads="1"/>
          </p:cNvSpPr>
          <p:nvPr/>
        </p:nvSpPr>
        <p:spPr bwMode="auto">
          <a:xfrm>
            <a:off x="7960585" y="5567620"/>
            <a:ext cx="265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a:latin typeface="GE Inspira" pitchFamily="34" charset="0"/>
              </a:rPr>
              <a:t>4</a:t>
            </a:r>
          </a:p>
        </p:txBody>
      </p:sp>
      <p:sp>
        <p:nvSpPr>
          <p:cNvPr id="46" name="Text Box 91"/>
          <p:cNvSpPr txBox="1">
            <a:spLocks noChangeArrowheads="1"/>
          </p:cNvSpPr>
          <p:nvPr/>
        </p:nvSpPr>
        <p:spPr bwMode="auto">
          <a:xfrm>
            <a:off x="336550" y="5847881"/>
            <a:ext cx="8453438" cy="515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100" b="1" u="sng" dirty="0">
                <a:solidFill>
                  <a:schemeClr val="accent1">
                    <a:lumMod val="50000"/>
                  </a:schemeClr>
                </a:solidFill>
              </a:rPr>
              <a:t>Solution</a:t>
            </a:r>
            <a:r>
              <a:rPr lang="en-US" altLang="en-US" sz="1100" b="1" dirty="0">
                <a:solidFill>
                  <a:schemeClr val="accent1">
                    <a:lumMod val="50000"/>
                  </a:schemeClr>
                </a:solidFill>
              </a:rPr>
              <a:t> : Identify segments where people have same characters and target each of these segments in a different way</a:t>
            </a:r>
            <a:endParaRPr lang="en-US" altLang="en-US" sz="1050" b="1" dirty="0">
              <a:solidFill>
                <a:schemeClr val="accent1">
                  <a:lumMod val="50000"/>
                </a:schemeClr>
              </a:solidFill>
            </a:endParaRPr>
          </a:p>
          <a:p>
            <a:pPr algn="ctr" eaLnBrk="1" hangingPunct="1"/>
            <a:endParaRPr lang="en-US" altLang="en-US" sz="1100" b="1" dirty="0">
              <a:solidFill>
                <a:schemeClr val="accent1">
                  <a:lumMod val="50000"/>
                </a:schemeClr>
              </a:solidFill>
            </a:endParaRPr>
          </a:p>
        </p:txBody>
      </p:sp>
      <p:sp>
        <p:nvSpPr>
          <p:cNvPr id="47" name="Text Box 92"/>
          <p:cNvSpPr txBox="1">
            <a:spLocks noChangeArrowheads="1"/>
          </p:cNvSpPr>
          <p:nvPr/>
        </p:nvSpPr>
        <p:spPr bwMode="auto">
          <a:xfrm>
            <a:off x="336550" y="1433053"/>
            <a:ext cx="82994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b="1" dirty="0">
                <a:solidFill>
                  <a:schemeClr val="accent1">
                    <a:lumMod val="50000"/>
                  </a:schemeClr>
                </a:solidFill>
              </a:rPr>
              <a:t>Each individual is so different that ideally we would want to reach out to each one of them in a different way</a:t>
            </a:r>
          </a:p>
        </p:txBody>
      </p:sp>
      <p:sp>
        <p:nvSpPr>
          <p:cNvPr id="48" name="Rectangle 2"/>
          <p:cNvSpPr txBox="1">
            <a:spLocks noChangeArrowheads="1"/>
          </p:cNvSpPr>
          <p:nvPr/>
        </p:nvSpPr>
        <p:spPr>
          <a:xfrm>
            <a:off x="558800" y="248948"/>
            <a:ext cx="8077200" cy="538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82056" tIns="41028" rIns="82056" bIns="41028" numCol="1" anchor="ctr" anchorCtr="0" compatLnSpc="1">
            <a:prstTxWarp prst="textNoShape">
              <a:avLst/>
            </a:prstTxWarp>
          </a:bodyPr>
          <a:lstStyle>
            <a:lvl1pPr algn="l" eaLnBrk="1" hangingPunct="1">
              <a:spcBef>
                <a:spcPct val="0"/>
              </a:spcBef>
              <a:defRPr sz="2000" b="1">
                <a:solidFill>
                  <a:srgbClr val="006600"/>
                </a:solidFill>
                <a:latin typeface="+mj-lt"/>
                <a:ea typeface="+mj-ea"/>
                <a:cs typeface="+mj-cs"/>
              </a:defRPr>
            </a:lvl1pPr>
            <a:lvl2pPr algn="l">
              <a:spcBef>
                <a:spcPct val="0"/>
              </a:spcBef>
              <a:defRPr sz="2000" b="1">
                <a:solidFill>
                  <a:srgbClr val="006600"/>
                </a:solidFill>
              </a:defRPr>
            </a:lvl2pPr>
            <a:lvl3pPr algn="l">
              <a:spcBef>
                <a:spcPct val="0"/>
              </a:spcBef>
              <a:defRPr sz="2000" b="1">
                <a:solidFill>
                  <a:srgbClr val="006600"/>
                </a:solidFill>
              </a:defRPr>
            </a:lvl3pPr>
            <a:lvl4pPr algn="l">
              <a:spcBef>
                <a:spcPct val="0"/>
              </a:spcBef>
              <a:defRPr sz="2000" b="1">
                <a:solidFill>
                  <a:srgbClr val="006600"/>
                </a:solidFill>
              </a:defRPr>
            </a:lvl4pPr>
            <a:lvl5pPr algn="l">
              <a:spcBef>
                <a:spcPct val="0"/>
              </a:spcBef>
              <a:defRPr sz="2000" b="1">
                <a:solidFill>
                  <a:srgbClr val="006600"/>
                </a:solidFill>
              </a:defRPr>
            </a:lvl5pPr>
            <a:lvl6pPr marL="457200" fontAlgn="base">
              <a:spcBef>
                <a:spcPct val="0"/>
              </a:spcBef>
              <a:spcAft>
                <a:spcPct val="0"/>
              </a:spcAft>
              <a:defRPr sz="2000" b="1">
                <a:solidFill>
                  <a:srgbClr val="006600"/>
                </a:solidFill>
              </a:defRPr>
            </a:lvl6pPr>
            <a:lvl7pPr marL="914400" fontAlgn="base">
              <a:spcBef>
                <a:spcPct val="0"/>
              </a:spcBef>
              <a:spcAft>
                <a:spcPct val="0"/>
              </a:spcAft>
              <a:defRPr sz="2000" b="1">
                <a:solidFill>
                  <a:srgbClr val="006600"/>
                </a:solidFill>
              </a:defRPr>
            </a:lvl7pPr>
            <a:lvl8pPr marL="1371600" fontAlgn="base">
              <a:spcBef>
                <a:spcPct val="0"/>
              </a:spcBef>
              <a:spcAft>
                <a:spcPct val="0"/>
              </a:spcAft>
              <a:defRPr sz="2000" b="1">
                <a:solidFill>
                  <a:srgbClr val="006600"/>
                </a:solidFill>
              </a:defRPr>
            </a:lvl8pPr>
            <a:lvl9pPr marL="1828800" fontAlgn="base">
              <a:spcBef>
                <a:spcPct val="0"/>
              </a:spcBef>
              <a:spcAft>
                <a:spcPct val="0"/>
              </a:spcAft>
              <a:defRPr sz="2000" b="1">
                <a:solidFill>
                  <a:srgbClr val="006600"/>
                </a:solidFill>
              </a:defRPr>
            </a:lvl9pPr>
          </a:lstStyle>
          <a:p>
            <a:r>
              <a:rPr lang="en-US" dirty="0"/>
              <a:t>Why Segmentation?</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dissolve">
                                      <p:cBhvr>
                                        <p:cTn id="12" dur="500"/>
                                        <p:tgtEl>
                                          <p:spTgt spid="36"/>
                                        </p:tgtEl>
                                      </p:cBhvr>
                                    </p:animEffect>
                                  </p:childTnLst>
                                </p:cTn>
                              </p:par>
                            </p:childTnLst>
                          </p:cTn>
                        </p:par>
                        <p:par>
                          <p:cTn id="13" fill="hold">
                            <p:stCondLst>
                              <p:cond delay="1000"/>
                            </p:stCondLst>
                            <p:childTnLst>
                              <p:par>
                                <p:cTn id="14" presetID="9" presetClass="entr" presetSubtype="0"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dissolve">
                                      <p:cBhvr>
                                        <p:cTn id="16" dur="500"/>
                                        <p:tgtEl>
                                          <p:spTgt spid="18"/>
                                        </p:tgtEl>
                                      </p:cBhvr>
                                    </p:animEffect>
                                  </p:childTnLst>
                                </p:cTn>
                              </p:par>
                            </p:childTnLst>
                          </p:cTn>
                        </p:par>
                        <p:par>
                          <p:cTn id="17" fill="hold">
                            <p:stCondLst>
                              <p:cond delay="1500"/>
                            </p:stCondLst>
                            <p:childTnLst>
                              <p:par>
                                <p:cTn id="18" presetID="9" presetClass="entr" presetSubtype="0"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dissolve">
                                      <p:cBhvr>
                                        <p:cTn id="20" dur="500"/>
                                        <p:tgtEl>
                                          <p:spTgt spid="37"/>
                                        </p:tgtEl>
                                      </p:cBhvr>
                                    </p:animEffect>
                                  </p:childTnLst>
                                </p:cTn>
                              </p:par>
                            </p:childTnLst>
                          </p:cTn>
                        </p:par>
                        <p:par>
                          <p:cTn id="21" fill="hold">
                            <p:stCondLst>
                              <p:cond delay="2000"/>
                            </p:stCondLst>
                            <p:childTnLst>
                              <p:par>
                                <p:cTn id="22" presetID="9" presetClass="entr" presetSubtype="0" fill="hold"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dissolve">
                                      <p:cBhvr>
                                        <p:cTn id="24" dur="500"/>
                                        <p:tgtEl>
                                          <p:spTgt spid="16"/>
                                        </p:tgtEl>
                                      </p:cBhvr>
                                    </p:animEffect>
                                  </p:childTnLst>
                                </p:cTn>
                              </p:par>
                            </p:childTnLst>
                          </p:cTn>
                        </p:par>
                        <p:par>
                          <p:cTn id="25" fill="hold">
                            <p:stCondLst>
                              <p:cond delay="2500"/>
                            </p:stCondLst>
                            <p:childTnLst>
                              <p:par>
                                <p:cTn id="26" presetID="9" presetClass="entr" presetSubtype="0" fill="hold" grpId="0" nodeType="after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dissolve">
                                      <p:cBhvr>
                                        <p:cTn id="28" dur="500"/>
                                        <p:tgtEl>
                                          <p:spTgt spid="38"/>
                                        </p:tgtEl>
                                      </p:cBhvr>
                                    </p:animEffect>
                                  </p:childTnLst>
                                </p:cTn>
                              </p:par>
                            </p:childTnLst>
                          </p:cTn>
                        </p:par>
                        <p:par>
                          <p:cTn id="29" fill="hold">
                            <p:stCondLst>
                              <p:cond delay="3000"/>
                            </p:stCondLst>
                            <p:childTnLst>
                              <p:par>
                                <p:cTn id="30" presetID="9" presetClass="entr" presetSubtype="0" fill="hold"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dissolve">
                                      <p:cBhvr>
                                        <p:cTn id="32" dur="500"/>
                                        <p:tgtEl>
                                          <p:spTgt spid="17"/>
                                        </p:tgtEl>
                                      </p:cBhvr>
                                    </p:animEffect>
                                  </p:childTnLst>
                                </p:cTn>
                              </p:par>
                            </p:childTnLst>
                          </p:cTn>
                        </p:par>
                        <p:par>
                          <p:cTn id="33" fill="hold">
                            <p:stCondLst>
                              <p:cond delay="3500"/>
                            </p:stCondLst>
                            <p:childTnLst>
                              <p:par>
                                <p:cTn id="34" presetID="9" presetClass="entr" presetSubtype="0" fill="hold" grpId="0" nodeType="after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dissolve">
                                      <p:cBhvr>
                                        <p:cTn id="36" dur="500"/>
                                        <p:tgtEl>
                                          <p:spTgt spid="39"/>
                                        </p:tgtEl>
                                      </p:cBhvr>
                                    </p:animEffect>
                                  </p:childTnLst>
                                </p:cTn>
                              </p:par>
                            </p:childTnLst>
                          </p:cTn>
                        </p:par>
                        <p:par>
                          <p:cTn id="37" fill="hold">
                            <p:stCondLst>
                              <p:cond delay="4000"/>
                            </p:stCondLst>
                            <p:childTnLst>
                              <p:par>
                                <p:cTn id="38" presetID="9" presetClass="entr" presetSubtype="0" fill="hold"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dissolve">
                                      <p:cBhvr>
                                        <p:cTn id="40" dur="500"/>
                                        <p:tgtEl>
                                          <p:spTgt spid="19"/>
                                        </p:tgtEl>
                                      </p:cBhvr>
                                    </p:animEffect>
                                  </p:childTnLst>
                                </p:cTn>
                              </p:par>
                            </p:childTnLst>
                          </p:cTn>
                        </p:par>
                        <p:par>
                          <p:cTn id="41" fill="hold">
                            <p:stCondLst>
                              <p:cond delay="4500"/>
                            </p:stCondLst>
                            <p:childTnLst>
                              <p:par>
                                <p:cTn id="42" presetID="9" presetClass="entr" presetSubtype="0" fill="hold" grpId="0" nodeType="after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dissolve">
                                      <p:cBhvr>
                                        <p:cTn id="44" dur="500"/>
                                        <p:tgtEl>
                                          <p:spTgt spid="40"/>
                                        </p:tgtEl>
                                      </p:cBhvr>
                                    </p:animEffect>
                                  </p:childTnLst>
                                </p:cTn>
                              </p:par>
                            </p:childTnLst>
                          </p:cTn>
                        </p:par>
                        <p:par>
                          <p:cTn id="45" fill="hold">
                            <p:stCondLst>
                              <p:cond delay="5000"/>
                            </p:stCondLst>
                            <p:childTnLst>
                              <p:par>
                                <p:cTn id="46" presetID="9" presetClass="entr" presetSubtype="0" fill="hold" nodeType="after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dissolve">
                                      <p:cBhvr>
                                        <p:cTn id="48" dur="500"/>
                                        <p:tgtEl>
                                          <p:spTgt spid="20"/>
                                        </p:tgtEl>
                                      </p:cBhvr>
                                    </p:animEffect>
                                  </p:childTnLst>
                                </p:cTn>
                              </p:par>
                            </p:childTnLst>
                          </p:cTn>
                        </p:par>
                        <p:par>
                          <p:cTn id="49" fill="hold">
                            <p:stCondLst>
                              <p:cond delay="5500"/>
                            </p:stCondLst>
                            <p:childTnLst>
                              <p:par>
                                <p:cTn id="50" presetID="9" presetClass="entr" presetSubtype="0"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dissolve">
                                      <p:cBhvr>
                                        <p:cTn id="52" dur="500"/>
                                        <p:tgtEl>
                                          <p:spTgt spid="41"/>
                                        </p:tgtEl>
                                      </p:cBhvr>
                                    </p:animEffect>
                                  </p:childTnLst>
                                </p:cTn>
                              </p:par>
                            </p:childTnLst>
                          </p:cTn>
                        </p:par>
                        <p:par>
                          <p:cTn id="53" fill="hold">
                            <p:stCondLst>
                              <p:cond delay="6000"/>
                            </p:stCondLst>
                            <p:childTnLst>
                              <p:par>
                                <p:cTn id="54" presetID="9" presetClass="entr" presetSubtype="0" fill="hold" nodeType="after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dissolve">
                                      <p:cBhvr>
                                        <p:cTn id="56" dur="500"/>
                                        <p:tgtEl>
                                          <p:spTgt spid="21"/>
                                        </p:tgtEl>
                                      </p:cBhvr>
                                    </p:animEffect>
                                  </p:childTnLst>
                                </p:cTn>
                              </p:par>
                            </p:childTnLst>
                          </p:cTn>
                        </p:par>
                        <p:par>
                          <p:cTn id="57" fill="hold">
                            <p:stCondLst>
                              <p:cond delay="6500"/>
                            </p:stCondLst>
                            <p:childTnLst>
                              <p:par>
                                <p:cTn id="58" presetID="9" presetClass="entr" presetSubtype="0" fill="hold" grpId="0" nodeType="after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dissolve">
                                      <p:cBhvr>
                                        <p:cTn id="60" dur="500"/>
                                        <p:tgtEl>
                                          <p:spTgt spid="22"/>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grpId="0" nodeType="clickEffect">
                                  <p:stCondLst>
                                    <p:cond delay="0"/>
                                  </p:stCondLst>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500" fill="hold"/>
                                        <p:tgtEl>
                                          <p:spTgt spid="23"/>
                                        </p:tgtEl>
                                        <p:attrNameLst>
                                          <p:attrName>ppt_x</p:attrName>
                                        </p:attrNameLst>
                                      </p:cBhvr>
                                      <p:tavLst>
                                        <p:tav tm="0">
                                          <p:val>
                                            <p:strVal val="0-#ppt_w/2"/>
                                          </p:val>
                                        </p:tav>
                                        <p:tav tm="100000">
                                          <p:val>
                                            <p:strVal val="#ppt_x"/>
                                          </p:val>
                                        </p:tav>
                                      </p:tavLst>
                                    </p:anim>
                                    <p:anim calcmode="lin" valueType="num">
                                      <p:cBhvr additive="base">
                                        <p:cTn id="66"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dissolve">
                                      <p:cBhvr>
                                        <p:cTn id="71" dur="500"/>
                                        <p:tgtEl>
                                          <p:spTgt spid="24"/>
                                        </p:tgtEl>
                                      </p:cBhvr>
                                    </p:animEffect>
                                  </p:childTnLst>
                                </p:cTn>
                              </p:par>
                            </p:childTnLst>
                          </p:cTn>
                        </p:par>
                        <p:par>
                          <p:cTn id="72" fill="hold">
                            <p:stCondLst>
                              <p:cond delay="500"/>
                            </p:stCondLst>
                            <p:childTnLst>
                              <p:par>
                                <p:cTn id="73" presetID="9" presetClass="entr" presetSubtype="0" fill="hold" grpId="0" nodeType="after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dissolve">
                                      <p:cBhvr>
                                        <p:cTn id="75" dur="500"/>
                                        <p:tgtEl>
                                          <p:spTgt spid="25"/>
                                        </p:tgtEl>
                                      </p:cBhvr>
                                    </p:animEffect>
                                  </p:childTnLst>
                                </p:cTn>
                              </p:par>
                            </p:childTnLst>
                          </p:cTn>
                        </p:par>
                        <p:par>
                          <p:cTn id="76" fill="hold">
                            <p:stCondLst>
                              <p:cond delay="1000"/>
                            </p:stCondLst>
                            <p:childTnLst>
                              <p:par>
                                <p:cTn id="77" presetID="9" presetClass="entr" presetSubtype="0" fill="hold" grpId="0" nodeType="after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dissolve">
                                      <p:cBhvr>
                                        <p:cTn id="79" dur="500"/>
                                        <p:tgtEl>
                                          <p:spTgt spid="26"/>
                                        </p:tgtEl>
                                      </p:cBhvr>
                                    </p:animEffect>
                                  </p:childTnLst>
                                </p:cTn>
                              </p:par>
                            </p:childTnLst>
                          </p:cTn>
                        </p:par>
                        <p:par>
                          <p:cTn id="80" fill="hold">
                            <p:stCondLst>
                              <p:cond delay="1500"/>
                            </p:stCondLst>
                            <p:childTnLst>
                              <p:par>
                                <p:cTn id="81" presetID="9" presetClass="entr" presetSubtype="0" fill="hold" grpId="0" nodeType="after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dissolve">
                                      <p:cBhvr>
                                        <p:cTn id="83" dur="500"/>
                                        <p:tgtEl>
                                          <p:spTgt spid="27"/>
                                        </p:tgtEl>
                                      </p:cBhvr>
                                    </p:animEffect>
                                  </p:childTnLst>
                                </p:cTn>
                              </p:par>
                            </p:childTnLst>
                          </p:cTn>
                        </p:par>
                        <p:par>
                          <p:cTn id="84" fill="hold">
                            <p:stCondLst>
                              <p:cond delay="2000"/>
                            </p:stCondLst>
                            <p:childTnLst>
                              <p:par>
                                <p:cTn id="85" presetID="9" presetClass="entr" presetSubtype="0" fill="hold" grpId="0" nodeType="after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dissolve">
                                      <p:cBhvr>
                                        <p:cTn id="87" dur="500"/>
                                        <p:tgtEl>
                                          <p:spTgt spid="28"/>
                                        </p:tgtEl>
                                      </p:cBhvr>
                                    </p:animEffect>
                                  </p:childTnLst>
                                </p:cTn>
                              </p:par>
                            </p:childTnLst>
                          </p:cTn>
                        </p:par>
                        <p:par>
                          <p:cTn id="88" fill="hold">
                            <p:stCondLst>
                              <p:cond delay="2500"/>
                            </p:stCondLst>
                            <p:childTnLst>
                              <p:par>
                                <p:cTn id="89" presetID="9" presetClass="entr" presetSubtype="0" fill="hold" grpId="0" nodeType="after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dissolve">
                                      <p:cBhvr>
                                        <p:cTn id="91" dur="500"/>
                                        <p:tgtEl>
                                          <p:spTgt spid="29"/>
                                        </p:tgtEl>
                                      </p:cBhvr>
                                    </p:animEffect>
                                  </p:childTnLst>
                                </p:cTn>
                              </p:par>
                            </p:childTnLst>
                          </p:cTn>
                        </p:par>
                        <p:par>
                          <p:cTn id="92" fill="hold">
                            <p:stCondLst>
                              <p:cond delay="3000"/>
                            </p:stCondLst>
                            <p:childTnLst>
                              <p:par>
                                <p:cTn id="93" presetID="9" presetClass="entr" presetSubtype="0" fill="hold" nodeType="afterEffect">
                                  <p:stCondLst>
                                    <p:cond delay="0"/>
                                  </p:stCondLst>
                                  <p:childTnLst>
                                    <p:set>
                                      <p:cBhvr>
                                        <p:cTn id="94" dur="1" fill="hold">
                                          <p:stCondLst>
                                            <p:cond delay="0"/>
                                          </p:stCondLst>
                                        </p:cTn>
                                        <p:tgtEl>
                                          <p:spTgt spid="30"/>
                                        </p:tgtEl>
                                        <p:attrNameLst>
                                          <p:attrName>style.visibility</p:attrName>
                                        </p:attrNameLst>
                                      </p:cBhvr>
                                      <p:to>
                                        <p:strVal val="visible"/>
                                      </p:to>
                                    </p:set>
                                    <p:animEffect transition="in" filter="dissolve">
                                      <p:cBhvr>
                                        <p:cTn id="95" dur="500"/>
                                        <p:tgtEl>
                                          <p:spTgt spid="30"/>
                                        </p:tgtEl>
                                      </p:cBhvr>
                                    </p:animEffect>
                                  </p:childTnLst>
                                </p:cTn>
                              </p:par>
                            </p:childTnLst>
                          </p:cTn>
                        </p:par>
                        <p:par>
                          <p:cTn id="96" fill="hold">
                            <p:stCondLst>
                              <p:cond delay="3500"/>
                            </p:stCondLst>
                            <p:childTnLst>
                              <p:par>
                                <p:cTn id="97" presetID="9" presetClass="entr" presetSubtype="0" fill="hold" nodeType="afterEffect">
                                  <p:stCondLst>
                                    <p:cond delay="0"/>
                                  </p:stCondLst>
                                  <p:childTnLst>
                                    <p:set>
                                      <p:cBhvr>
                                        <p:cTn id="98" dur="1" fill="hold">
                                          <p:stCondLst>
                                            <p:cond delay="0"/>
                                          </p:stCondLst>
                                        </p:cTn>
                                        <p:tgtEl>
                                          <p:spTgt spid="31"/>
                                        </p:tgtEl>
                                        <p:attrNameLst>
                                          <p:attrName>style.visibility</p:attrName>
                                        </p:attrNameLst>
                                      </p:cBhvr>
                                      <p:to>
                                        <p:strVal val="visible"/>
                                      </p:to>
                                    </p:set>
                                    <p:animEffect transition="in" filter="dissolve">
                                      <p:cBhvr>
                                        <p:cTn id="99" dur="500"/>
                                        <p:tgtEl>
                                          <p:spTgt spid="31"/>
                                        </p:tgtEl>
                                      </p:cBhvr>
                                    </p:animEffect>
                                  </p:childTnLst>
                                </p:cTn>
                              </p:par>
                            </p:childTnLst>
                          </p:cTn>
                        </p:par>
                        <p:par>
                          <p:cTn id="100" fill="hold">
                            <p:stCondLst>
                              <p:cond delay="4000"/>
                            </p:stCondLst>
                            <p:childTnLst>
                              <p:par>
                                <p:cTn id="101" presetID="9" presetClass="entr" presetSubtype="0" fill="hold" grpId="0" nodeType="afterEffect">
                                  <p:stCondLst>
                                    <p:cond delay="0"/>
                                  </p:stCondLst>
                                  <p:childTnLst>
                                    <p:set>
                                      <p:cBhvr>
                                        <p:cTn id="102" dur="1" fill="hold">
                                          <p:stCondLst>
                                            <p:cond delay="0"/>
                                          </p:stCondLst>
                                        </p:cTn>
                                        <p:tgtEl>
                                          <p:spTgt spid="42"/>
                                        </p:tgtEl>
                                        <p:attrNameLst>
                                          <p:attrName>style.visibility</p:attrName>
                                        </p:attrNameLst>
                                      </p:cBhvr>
                                      <p:to>
                                        <p:strVal val="visible"/>
                                      </p:to>
                                    </p:set>
                                    <p:animEffect transition="in" filter="dissolve">
                                      <p:cBhvr>
                                        <p:cTn id="103" dur="500"/>
                                        <p:tgtEl>
                                          <p:spTgt spid="42"/>
                                        </p:tgtEl>
                                      </p:cBhvr>
                                    </p:animEffect>
                                  </p:childTnLst>
                                </p:cTn>
                              </p:par>
                            </p:childTnLst>
                          </p:cTn>
                        </p:par>
                        <p:par>
                          <p:cTn id="104" fill="hold">
                            <p:stCondLst>
                              <p:cond delay="4500"/>
                            </p:stCondLst>
                            <p:childTnLst>
                              <p:par>
                                <p:cTn id="105" presetID="9" presetClass="entr" presetSubtype="0" fill="hold" nodeType="afterEffect">
                                  <p:stCondLst>
                                    <p:cond delay="0"/>
                                  </p:stCondLst>
                                  <p:childTnLst>
                                    <p:set>
                                      <p:cBhvr>
                                        <p:cTn id="106" dur="1" fill="hold">
                                          <p:stCondLst>
                                            <p:cond delay="0"/>
                                          </p:stCondLst>
                                        </p:cTn>
                                        <p:tgtEl>
                                          <p:spTgt spid="32"/>
                                        </p:tgtEl>
                                        <p:attrNameLst>
                                          <p:attrName>style.visibility</p:attrName>
                                        </p:attrNameLst>
                                      </p:cBhvr>
                                      <p:to>
                                        <p:strVal val="visible"/>
                                      </p:to>
                                    </p:set>
                                    <p:animEffect transition="in" filter="dissolve">
                                      <p:cBhvr>
                                        <p:cTn id="107" dur="500"/>
                                        <p:tgtEl>
                                          <p:spTgt spid="32"/>
                                        </p:tgtEl>
                                      </p:cBhvr>
                                    </p:animEffect>
                                  </p:childTnLst>
                                </p:cTn>
                              </p:par>
                            </p:childTnLst>
                          </p:cTn>
                        </p:par>
                        <p:par>
                          <p:cTn id="108" fill="hold">
                            <p:stCondLst>
                              <p:cond delay="5000"/>
                            </p:stCondLst>
                            <p:childTnLst>
                              <p:par>
                                <p:cTn id="109" presetID="9" presetClass="entr" presetSubtype="0" fill="hold" nodeType="afterEffect">
                                  <p:stCondLst>
                                    <p:cond delay="0"/>
                                  </p:stCondLst>
                                  <p:childTnLst>
                                    <p:set>
                                      <p:cBhvr>
                                        <p:cTn id="110" dur="1" fill="hold">
                                          <p:stCondLst>
                                            <p:cond delay="0"/>
                                          </p:stCondLst>
                                        </p:cTn>
                                        <p:tgtEl>
                                          <p:spTgt spid="33"/>
                                        </p:tgtEl>
                                        <p:attrNameLst>
                                          <p:attrName>style.visibility</p:attrName>
                                        </p:attrNameLst>
                                      </p:cBhvr>
                                      <p:to>
                                        <p:strVal val="visible"/>
                                      </p:to>
                                    </p:set>
                                    <p:animEffect transition="in" filter="dissolve">
                                      <p:cBhvr>
                                        <p:cTn id="111" dur="500"/>
                                        <p:tgtEl>
                                          <p:spTgt spid="33"/>
                                        </p:tgtEl>
                                      </p:cBhvr>
                                    </p:animEffect>
                                  </p:childTnLst>
                                </p:cTn>
                              </p:par>
                            </p:childTnLst>
                          </p:cTn>
                        </p:par>
                        <p:par>
                          <p:cTn id="112" fill="hold">
                            <p:stCondLst>
                              <p:cond delay="5500"/>
                            </p:stCondLst>
                            <p:childTnLst>
                              <p:par>
                                <p:cTn id="113" presetID="9" presetClass="entr" presetSubtype="0" fill="hold" grpId="0" nodeType="afterEffect">
                                  <p:stCondLst>
                                    <p:cond delay="0"/>
                                  </p:stCondLst>
                                  <p:childTnLst>
                                    <p:set>
                                      <p:cBhvr>
                                        <p:cTn id="114" dur="1" fill="hold">
                                          <p:stCondLst>
                                            <p:cond delay="0"/>
                                          </p:stCondLst>
                                        </p:cTn>
                                        <p:tgtEl>
                                          <p:spTgt spid="43"/>
                                        </p:tgtEl>
                                        <p:attrNameLst>
                                          <p:attrName>style.visibility</p:attrName>
                                        </p:attrNameLst>
                                      </p:cBhvr>
                                      <p:to>
                                        <p:strVal val="visible"/>
                                      </p:to>
                                    </p:set>
                                    <p:animEffect transition="in" filter="dissolve">
                                      <p:cBhvr>
                                        <p:cTn id="115" dur="500"/>
                                        <p:tgtEl>
                                          <p:spTgt spid="43"/>
                                        </p:tgtEl>
                                      </p:cBhvr>
                                    </p:animEffect>
                                  </p:childTnLst>
                                </p:cTn>
                              </p:par>
                            </p:childTnLst>
                          </p:cTn>
                        </p:par>
                        <p:par>
                          <p:cTn id="116" fill="hold">
                            <p:stCondLst>
                              <p:cond delay="6000"/>
                            </p:stCondLst>
                            <p:childTnLst>
                              <p:par>
                                <p:cTn id="117" presetID="9" presetClass="entr" presetSubtype="0" fill="hold" nodeType="afterEffect">
                                  <p:stCondLst>
                                    <p:cond delay="0"/>
                                  </p:stCondLst>
                                  <p:childTnLst>
                                    <p:set>
                                      <p:cBhvr>
                                        <p:cTn id="118" dur="1" fill="hold">
                                          <p:stCondLst>
                                            <p:cond delay="0"/>
                                          </p:stCondLst>
                                        </p:cTn>
                                        <p:tgtEl>
                                          <p:spTgt spid="34"/>
                                        </p:tgtEl>
                                        <p:attrNameLst>
                                          <p:attrName>style.visibility</p:attrName>
                                        </p:attrNameLst>
                                      </p:cBhvr>
                                      <p:to>
                                        <p:strVal val="visible"/>
                                      </p:to>
                                    </p:set>
                                    <p:animEffect transition="in" filter="dissolve">
                                      <p:cBhvr>
                                        <p:cTn id="119" dur="500"/>
                                        <p:tgtEl>
                                          <p:spTgt spid="34"/>
                                        </p:tgtEl>
                                      </p:cBhvr>
                                    </p:animEffect>
                                  </p:childTnLst>
                                </p:cTn>
                              </p:par>
                            </p:childTnLst>
                          </p:cTn>
                        </p:par>
                        <p:par>
                          <p:cTn id="120" fill="hold">
                            <p:stCondLst>
                              <p:cond delay="6500"/>
                            </p:stCondLst>
                            <p:childTnLst>
                              <p:par>
                                <p:cTn id="121" presetID="9" presetClass="entr" presetSubtype="0" fill="hold" grpId="0" nodeType="afterEffect">
                                  <p:stCondLst>
                                    <p:cond delay="0"/>
                                  </p:stCondLst>
                                  <p:childTnLst>
                                    <p:set>
                                      <p:cBhvr>
                                        <p:cTn id="122" dur="1" fill="hold">
                                          <p:stCondLst>
                                            <p:cond delay="0"/>
                                          </p:stCondLst>
                                        </p:cTn>
                                        <p:tgtEl>
                                          <p:spTgt spid="44"/>
                                        </p:tgtEl>
                                        <p:attrNameLst>
                                          <p:attrName>style.visibility</p:attrName>
                                        </p:attrNameLst>
                                      </p:cBhvr>
                                      <p:to>
                                        <p:strVal val="visible"/>
                                      </p:to>
                                    </p:set>
                                    <p:animEffect transition="in" filter="dissolve">
                                      <p:cBhvr>
                                        <p:cTn id="123" dur="500"/>
                                        <p:tgtEl>
                                          <p:spTgt spid="44"/>
                                        </p:tgtEl>
                                      </p:cBhvr>
                                    </p:animEffect>
                                  </p:childTnLst>
                                </p:cTn>
                              </p:par>
                            </p:childTnLst>
                          </p:cTn>
                        </p:par>
                        <p:par>
                          <p:cTn id="124" fill="hold">
                            <p:stCondLst>
                              <p:cond delay="7000"/>
                            </p:stCondLst>
                            <p:childTnLst>
                              <p:par>
                                <p:cTn id="125" presetID="9" presetClass="entr" presetSubtype="0" fill="hold" nodeType="afterEffect">
                                  <p:stCondLst>
                                    <p:cond delay="0"/>
                                  </p:stCondLst>
                                  <p:childTnLst>
                                    <p:set>
                                      <p:cBhvr>
                                        <p:cTn id="126" dur="1" fill="hold">
                                          <p:stCondLst>
                                            <p:cond delay="0"/>
                                          </p:stCondLst>
                                        </p:cTn>
                                        <p:tgtEl>
                                          <p:spTgt spid="35"/>
                                        </p:tgtEl>
                                        <p:attrNameLst>
                                          <p:attrName>style.visibility</p:attrName>
                                        </p:attrNameLst>
                                      </p:cBhvr>
                                      <p:to>
                                        <p:strVal val="visible"/>
                                      </p:to>
                                    </p:set>
                                    <p:animEffect transition="in" filter="dissolve">
                                      <p:cBhvr>
                                        <p:cTn id="127" dur="500"/>
                                        <p:tgtEl>
                                          <p:spTgt spid="35"/>
                                        </p:tgtEl>
                                      </p:cBhvr>
                                    </p:animEffect>
                                  </p:childTnLst>
                                </p:cTn>
                              </p:par>
                            </p:childTnLst>
                          </p:cTn>
                        </p:par>
                        <p:par>
                          <p:cTn id="128" fill="hold">
                            <p:stCondLst>
                              <p:cond delay="7500"/>
                            </p:stCondLst>
                            <p:childTnLst>
                              <p:par>
                                <p:cTn id="129" presetID="9" presetClass="entr" presetSubtype="0" fill="hold" grpId="0" nodeType="afterEffect">
                                  <p:stCondLst>
                                    <p:cond delay="0"/>
                                  </p:stCondLst>
                                  <p:childTnLst>
                                    <p:set>
                                      <p:cBhvr>
                                        <p:cTn id="130" dur="1" fill="hold">
                                          <p:stCondLst>
                                            <p:cond delay="0"/>
                                          </p:stCondLst>
                                        </p:cTn>
                                        <p:tgtEl>
                                          <p:spTgt spid="45"/>
                                        </p:tgtEl>
                                        <p:attrNameLst>
                                          <p:attrName>style.visibility</p:attrName>
                                        </p:attrNameLst>
                                      </p:cBhvr>
                                      <p:to>
                                        <p:strVal val="visible"/>
                                      </p:to>
                                    </p:set>
                                    <p:animEffect transition="in" filter="dissolve">
                                      <p:cBhvr>
                                        <p:cTn id="131" dur="500"/>
                                        <p:tgtEl>
                                          <p:spTgt spid="45"/>
                                        </p:tgtEl>
                                      </p:cBhvr>
                                    </p:animEffect>
                                  </p:childTnLst>
                                </p:cTn>
                              </p:par>
                            </p:childTnLst>
                          </p:cTn>
                        </p:par>
                      </p:childTnLst>
                    </p:cTn>
                  </p:par>
                  <p:par>
                    <p:cTn id="132" fill="hold">
                      <p:stCondLst>
                        <p:cond delay="indefinite"/>
                      </p:stCondLst>
                      <p:childTnLst>
                        <p:par>
                          <p:cTn id="133" fill="hold">
                            <p:stCondLst>
                              <p:cond delay="0"/>
                            </p:stCondLst>
                            <p:childTnLst>
                              <p:par>
                                <p:cTn id="134" presetID="2" presetClass="entr" presetSubtype="8" fill="hold" grpId="0" nodeType="clickEffect">
                                  <p:stCondLst>
                                    <p:cond delay="0"/>
                                  </p:stCondLst>
                                  <p:childTnLst>
                                    <p:set>
                                      <p:cBhvr>
                                        <p:cTn id="135" dur="1" fill="hold">
                                          <p:stCondLst>
                                            <p:cond delay="0"/>
                                          </p:stCondLst>
                                        </p:cTn>
                                        <p:tgtEl>
                                          <p:spTgt spid="46"/>
                                        </p:tgtEl>
                                        <p:attrNameLst>
                                          <p:attrName>style.visibility</p:attrName>
                                        </p:attrNameLst>
                                      </p:cBhvr>
                                      <p:to>
                                        <p:strVal val="visible"/>
                                      </p:to>
                                    </p:set>
                                    <p:anim calcmode="lin" valueType="num">
                                      <p:cBhvr additive="base">
                                        <p:cTn id="136" dur="500" fill="hold"/>
                                        <p:tgtEl>
                                          <p:spTgt spid="46"/>
                                        </p:tgtEl>
                                        <p:attrNameLst>
                                          <p:attrName>ppt_x</p:attrName>
                                        </p:attrNameLst>
                                      </p:cBhvr>
                                      <p:tavLst>
                                        <p:tav tm="0">
                                          <p:val>
                                            <p:strVal val="0-#ppt_w/2"/>
                                          </p:val>
                                        </p:tav>
                                        <p:tav tm="100000">
                                          <p:val>
                                            <p:strVal val="#ppt_x"/>
                                          </p:val>
                                        </p:tav>
                                      </p:tavLst>
                                    </p:anim>
                                    <p:anim calcmode="lin" valueType="num">
                                      <p:cBhvr additive="base">
                                        <p:cTn id="137"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utoUpdateAnimBg="0"/>
      <p:bldP spid="23" grpId="0" autoUpdateAnimBg="0"/>
      <p:bldP spid="24" grpId="0" animBg="1"/>
      <p:bldP spid="25" grpId="0" animBg="1"/>
      <p:bldP spid="26" grpId="0" animBg="1"/>
      <p:bldP spid="27" grpId="0" animBg="1"/>
      <p:bldP spid="28" grpId="0" animBg="1"/>
      <p:bldP spid="29" grpId="0" animBg="1"/>
      <p:bldP spid="36" grpId="0" autoUpdateAnimBg="0"/>
      <p:bldP spid="37" grpId="0" autoUpdateAnimBg="0"/>
      <p:bldP spid="38" grpId="0" autoUpdateAnimBg="0"/>
      <p:bldP spid="39" grpId="0" autoUpdateAnimBg="0"/>
      <p:bldP spid="40" grpId="0" autoUpdateAnimBg="0"/>
      <p:bldP spid="41" grpId="0" autoUpdateAnimBg="0"/>
      <p:bldP spid="42" grpId="0" autoUpdateAnimBg="0"/>
      <p:bldP spid="43" grpId="0" autoUpdateAnimBg="0"/>
      <p:bldP spid="44" grpId="0" autoUpdateAnimBg="0"/>
      <p:bldP spid="45" grpId="0" autoUpdateAnimBg="0"/>
      <p:bldP spid="46" grpId="0" autoUpdateAnimBg="0"/>
      <p:bldP spid="47"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3213" y="0"/>
            <a:ext cx="8537575" cy="989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82056" tIns="41028" rIns="82056" bIns="41028" numCol="1" anchor="ctr" anchorCtr="0" compatLnSpc="1">
            <a:prstTxWarp prst="textNoShape">
              <a:avLst/>
            </a:prstTxWarp>
          </a:bodyPr>
          <a:lstStyle/>
          <a:p>
            <a:pPr eaLnBrk="1" hangingPunct="1"/>
            <a:r>
              <a:rPr lang="en-US" dirty="0"/>
              <a:t>Which Hierarchical Method Is the Best?</a:t>
            </a:r>
          </a:p>
        </p:txBody>
      </p:sp>
      <p:sp>
        <p:nvSpPr>
          <p:cNvPr id="3" name="TextBox 2"/>
          <p:cNvSpPr txBox="1"/>
          <p:nvPr/>
        </p:nvSpPr>
        <p:spPr>
          <a:xfrm>
            <a:off x="304800" y="1295400"/>
            <a:ext cx="8534400" cy="2308324"/>
          </a:xfrm>
          <a:prstGeom prst="rect">
            <a:avLst/>
          </a:prstGeom>
          <a:noFill/>
        </p:spPr>
        <p:txBody>
          <a:bodyPr wrap="square" rtlCol="0">
            <a:spAutoFit/>
          </a:bodyPr>
          <a:lstStyle/>
          <a:p>
            <a:pPr algn="l">
              <a:buFont typeface="Arial" pitchFamily="34" charset="0"/>
              <a:buChar char="•"/>
            </a:pPr>
            <a:r>
              <a:rPr lang="en-US" sz="1600" dirty="0"/>
              <a:t>Single linkage is particularly susceptible to chaining, more so than other methods</a:t>
            </a:r>
          </a:p>
          <a:p>
            <a:pPr algn="l">
              <a:buFont typeface="Arial" pitchFamily="34" charset="0"/>
              <a:buChar char="•"/>
            </a:pPr>
            <a:r>
              <a:rPr lang="en-US" sz="1600" dirty="0"/>
              <a:t>Single linkage will tend to merge the two clusters because of the presence of outliers. On the other hand, complete linkage will not.</a:t>
            </a:r>
          </a:p>
          <a:p>
            <a:pPr algn="l">
              <a:buFont typeface="Arial" pitchFamily="34" charset="0"/>
              <a:buChar char="•"/>
            </a:pPr>
            <a:r>
              <a:rPr lang="en-US" sz="1600" dirty="0"/>
              <a:t>Complete linkage method will identify compact homogeneous clusters</a:t>
            </a:r>
          </a:p>
          <a:p>
            <a:pPr algn="l">
              <a:buFont typeface="Arial" pitchFamily="34" charset="0"/>
              <a:buChar char="•"/>
            </a:pPr>
            <a:r>
              <a:rPr lang="en-US" sz="1600" dirty="0"/>
              <a:t>The Wards method identifies clusters of nearly equal shape and size.</a:t>
            </a:r>
          </a:p>
          <a:p>
            <a:pPr algn="l"/>
            <a:r>
              <a:rPr lang="en-US" sz="1600" b="1" dirty="0"/>
              <a:t>It is suggested that one should use all the methods and compare the resulting solutions for interpretability of the clusters</a:t>
            </a:r>
          </a:p>
        </p:txBody>
      </p:sp>
      <p:pic>
        <p:nvPicPr>
          <p:cNvPr id="4" name="Content Placeholder 3"/>
          <p:cNvPicPr>
            <a:picLocks noChangeAspect="1" noChangeArrowheads="1"/>
          </p:cNvPicPr>
          <p:nvPr/>
        </p:nvPicPr>
        <p:blipFill>
          <a:blip r:embed="rId2" cstate="print"/>
          <a:srcRect l="29687" t="62708" r="48438" b="11563"/>
          <a:stretch>
            <a:fillRect/>
          </a:stretch>
        </p:blipFill>
        <p:spPr bwMode="auto">
          <a:xfrm>
            <a:off x="533400" y="4241906"/>
            <a:ext cx="2743200" cy="1941642"/>
          </a:xfrm>
          <a:prstGeom prst="rect">
            <a:avLst/>
          </a:prstGeom>
          <a:noFill/>
          <a:ln w="1">
            <a:noFill/>
            <a:miter lim="800000"/>
            <a:headEnd/>
            <a:tailEnd type="none" w="med" len="med"/>
          </a:ln>
          <a:effectLst/>
        </p:spPr>
      </p:pic>
      <p:pic>
        <p:nvPicPr>
          <p:cNvPr id="5" name="Picture 4"/>
          <p:cNvPicPr>
            <a:picLocks noChangeAspect="1" noChangeArrowheads="1"/>
          </p:cNvPicPr>
          <p:nvPr/>
        </p:nvPicPr>
        <p:blipFill>
          <a:blip r:embed="rId3" cstate="print"/>
          <a:srcRect l="32812" t="35833" r="40469" b="47500"/>
          <a:stretch>
            <a:fillRect/>
          </a:stretch>
        </p:blipFill>
        <p:spPr bwMode="auto">
          <a:xfrm>
            <a:off x="5328746" y="4241906"/>
            <a:ext cx="3026979" cy="1960796"/>
          </a:xfrm>
          <a:prstGeom prst="rect">
            <a:avLst/>
          </a:prstGeom>
          <a:noFill/>
          <a:ln w="1">
            <a:noFill/>
            <a:miter lim="800000"/>
            <a:headEnd/>
            <a:tailEnd type="none" w="med" len="med"/>
          </a:ln>
          <a:effectLst/>
        </p:spPr>
      </p:pic>
      <p:sp>
        <p:nvSpPr>
          <p:cNvPr id="6" name="TextBox 5"/>
          <p:cNvSpPr txBox="1"/>
          <p:nvPr/>
        </p:nvSpPr>
        <p:spPr>
          <a:xfrm>
            <a:off x="685800" y="3928160"/>
            <a:ext cx="2590800" cy="338554"/>
          </a:xfrm>
          <a:prstGeom prst="rect">
            <a:avLst/>
          </a:prstGeom>
          <a:noFill/>
        </p:spPr>
        <p:txBody>
          <a:bodyPr wrap="square" rtlCol="0">
            <a:spAutoFit/>
          </a:bodyPr>
          <a:lstStyle/>
          <a:p>
            <a:pPr algn="ctr"/>
            <a:r>
              <a:rPr lang="en-US" sz="1600" dirty="0"/>
              <a:t>Chaining</a:t>
            </a:r>
          </a:p>
        </p:txBody>
      </p:sp>
      <p:sp>
        <p:nvSpPr>
          <p:cNvPr id="7" name="TextBox 6"/>
          <p:cNvSpPr txBox="1"/>
          <p:nvPr/>
        </p:nvSpPr>
        <p:spPr>
          <a:xfrm>
            <a:off x="4876800" y="3930790"/>
            <a:ext cx="3581400" cy="338554"/>
          </a:xfrm>
          <a:prstGeom prst="rect">
            <a:avLst/>
          </a:prstGeom>
          <a:noFill/>
        </p:spPr>
        <p:txBody>
          <a:bodyPr wrap="square" rtlCol="0">
            <a:spAutoFit/>
          </a:bodyPr>
          <a:lstStyle/>
          <a:p>
            <a:pPr algn="ctr"/>
            <a:r>
              <a:rPr lang="en-US" sz="1600" dirty="0"/>
              <a:t>Effect of Outliers</a:t>
            </a:r>
          </a:p>
        </p:txBody>
      </p:sp>
    </p:spTree>
    <p:extLst>
      <p:ext uri="{BB962C8B-B14F-4D97-AF65-F5344CB8AC3E}">
        <p14:creationId xmlns:p14="http://schemas.microsoft.com/office/powerpoint/2010/main" val="1127500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1"/>
          <p:cNvSpPr>
            <a:spLocks noGrp="1" noChangeArrowheads="1"/>
          </p:cNvSpPr>
          <p:nvPr>
            <p:ph type="title" idx="4294967295"/>
            <p:custDataLst>
              <p:tags r:id="rId2"/>
            </p:custDataLst>
          </p:nvPr>
        </p:nvSpPr>
        <p:spPr>
          <a:xfrm>
            <a:off x="303213" y="0"/>
            <a:ext cx="8537575" cy="989013"/>
          </a:xfrm>
          <a:prstGeom prst="rect">
            <a:avLst/>
          </a:prstGeom>
        </p:spPr>
        <p:txBody>
          <a:bodyPr/>
          <a:lstStyle/>
          <a:p>
            <a:pPr eaLnBrk="1" hangingPunct="1"/>
            <a:r>
              <a:rPr lang="en-US" altLang="en-US" dirty="0"/>
              <a:t> Hierarchical Clustering- an Example</a:t>
            </a:r>
          </a:p>
        </p:txBody>
      </p:sp>
      <p:sp>
        <p:nvSpPr>
          <p:cNvPr id="15362" name="Footer Placeholder 3"/>
          <p:cNvSpPr>
            <a:spLocks noGrp="1"/>
          </p:cNvSpPr>
          <p:nvPr>
            <p:ph type="ftr" sz="quarter" idx="10"/>
          </p:nvPr>
        </p:nvSpPr>
        <p:spPr>
          <a:noFill/>
        </p:spPr>
        <p:txBody>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r>
              <a:rPr lang="en-US" altLang="en-US" sz="900">
                <a:solidFill>
                  <a:srgbClr val="808080"/>
                </a:solidFill>
              </a:rPr>
              <a:t>Fidelity Confidential</a:t>
            </a:r>
          </a:p>
        </p:txBody>
      </p:sp>
      <p:sp>
        <p:nvSpPr>
          <p:cNvPr id="13" name="Content Placeholder 2"/>
          <p:cNvSpPr txBox="1">
            <a:spLocks/>
          </p:cNvSpPr>
          <p:nvPr/>
        </p:nvSpPr>
        <p:spPr bwMode="auto">
          <a:xfrm>
            <a:off x="320565" y="1495097"/>
            <a:ext cx="8229600" cy="4525963"/>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056" tIns="41028" rIns="82056" bIns="41028" numCol="1" anchor="t" anchorCtr="0" compatLnSpc="1">
            <a:prstTxWarp prst="textNoShape">
              <a:avLst/>
            </a:prstTxWarp>
            <a:normAutofit fontScale="92500" lnSpcReduction="10000"/>
          </a:bodyPr>
          <a:lstStyle>
            <a:lvl1pPr marL="303213" indent="-303213" algn="l" rtl="0" eaLnBrk="0" fontAlgn="base" hangingPunct="0">
              <a:spcBef>
                <a:spcPct val="0"/>
              </a:spcBef>
              <a:spcAft>
                <a:spcPct val="30000"/>
              </a:spcAft>
              <a:buClr>
                <a:schemeClr val="accent1"/>
              </a:buClr>
              <a:buFont typeface="Wingdings 3" pitchFamily="18" charset="2"/>
              <a:buChar char=""/>
              <a:defRPr sz="2100">
                <a:solidFill>
                  <a:srgbClr val="000000"/>
                </a:solidFill>
                <a:latin typeface="+mn-lt"/>
                <a:ea typeface="+mn-ea"/>
                <a:cs typeface="+mn-cs"/>
              </a:defRPr>
            </a:lvl1pPr>
            <a:lvl2pPr marL="639763" indent="-234950" algn="l" rtl="0" eaLnBrk="0" fontAlgn="base" hangingPunct="0">
              <a:spcBef>
                <a:spcPct val="0"/>
              </a:spcBef>
              <a:spcAft>
                <a:spcPct val="30000"/>
              </a:spcAft>
              <a:buClr>
                <a:schemeClr val="folHlink"/>
              </a:buClr>
              <a:buFont typeface="Wingdings" pitchFamily="2" charset="2"/>
              <a:buChar char="§"/>
              <a:defRPr sz="1900">
                <a:solidFill>
                  <a:srgbClr val="000000"/>
                </a:solidFill>
                <a:latin typeface="+mn-lt"/>
              </a:defRPr>
            </a:lvl2pPr>
            <a:lvl3pPr marL="962025" indent="-220663" algn="l" rtl="0" eaLnBrk="0" fontAlgn="base" hangingPunct="0">
              <a:spcBef>
                <a:spcPct val="0"/>
              </a:spcBef>
              <a:spcAft>
                <a:spcPct val="30000"/>
              </a:spcAft>
              <a:buClr>
                <a:schemeClr val="accent1"/>
              </a:buClr>
              <a:buFont typeface="Wingdings 2" pitchFamily="18" charset="2"/>
              <a:buChar char=""/>
              <a:defRPr sz="1900">
                <a:solidFill>
                  <a:srgbClr val="000000"/>
                </a:solidFill>
                <a:latin typeface="+mn-lt"/>
              </a:defRPr>
            </a:lvl3pPr>
            <a:lvl4pPr marL="1293813" indent="-227013" algn="l" rtl="0" eaLnBrk="0" fontAlgn="base" hangingPunct="0">
              <a:spcBef>
                <a:spcPct val="0"/>
              </a:spcBef>
              <a:spcAft>
                <a:spcPct val="30000"/>
              </a:spcAft>
              <a:buClr>
                <a:schemeClr val="accent1"/>
              </a:buClr>
              <a:buFont typeface="Wingdings 2" pitchFamily="18" charset="2"/>
              <a:buChar char=""/>
              <a:defRPr sz="1700">
                <a:solidFill>
                  <a:srgbClr val="000000"/>
                </a:solidFill>
                <a:latin typeface="+mn-lt"/>
              </a:defRPr>
            </a:lvl4pPr>
            <a:lvl5pPr marL="1631950" indent="-233363" algn="l" rtl="0" eaLnBrk="0" fontAlgn="base" hangingPunct="0">
              <a:spcBef>
                <a:spcPct val="0"/>
              </a:spcBef>
              <a:spcAft>
                <a:spcPct val="30000"/>
              </a:spcAft>
              <a:buClr>
                <a:schemeClr val="accent1"/>
              </a:buClr>
              <a:buFont typeface="Wingdings 2" pitchFamily="18" charset="2"/>
              <a:buChar char=""/>
              <a:defRPr sz="1700">
                <a:solidFill>
                  <a:srgbClr val="000000"/>
                </a:solidFill>
                <a:latin typeface="+mn-lt"/>
              </a:defRPr>
            </a:lvl5pPr>
            <a:lvl6pPr marL="2089150" indent="-233363" algn="l" rtl="0" fontAlgn="base">
              <a:spcBef>
                <a:spcPct val="0"/>
              </a:spcBef>
              <a:spcAft>
                <a:spcPct val="30000"/>
              </a:spcAft>
              <a:buClr>
                <a:schemeClr val="accent1"/>
              </a:buClr>
              <a:buFont typeface="Wingdings 2" pitchFamily="18" charset="2"/>
              <a:buChar char=""/>
              <a:defRPr sz="1700">
                <a:solidFill>
                  <a:srgbClr val="000000"/>
                </a:solidFill>
                <a:latin typeface="+mn-lt"/>
              </a:defRPr>
            </a:lvl6pPr>
            <a:lvl7pPr marL="2546350" indent="-233363" algn="l" rtl="0" fontAlgn="base">
              <a:spcBef>
                <a:spcPct val="0"/>
              </a:spcBef>
              <a:spcAft>
                <a:spcPct val="30000"/>
              </a:spcAft>
              <a:buClr>
                <a:schemeClr val="accent1"/>
              </a:buClr>
              <a:buFont typeface="Wingdings 2" pitchFamily="18" charset="2"/>
              <a:buChar char=""/>
              <a:defRPr sz="1700">
                <a:solidFill>
                  <a:srgbClr val="000000"/>
                </a:solidFill>
                <a:latin typeface="+mn-lt"/>
              </a:defRPr>
            </a:lvl7pPr>
            <a:lvl8pPr marL="3003550" indent="-233363" algn="l" rtl="0" fontAlgn="base">
              <a:spcBef>
                <a:spcPct val="0"/>
              </a:spcBef>
              <a:spcAft>
                <a:spcPct val="30000"/>
              </a:spcAft>
              <a:buClr>
                <a:schemeClr val="accent1"/>
              </a:buClr>
              <a:buFont typeface="Wingdings 2" pitchFamily="18" charset="2"/>
              <a:buChar char=""/>
              <a:defRPr sz="1700">
                <a:solidFill>
                  <a:srgbClr val="000000"/>
                </a:solidFill>
                <a:latin typeface="+mn-lt"/>
              </a:defRPr>
            </a:lvl8pPr>
            <a:lvl9pPr marL="3460750" indent="-233363" algn="l" rtl="0" fontAlgn="base">
              <a:spcBef>
                <a:spcPct val="0"/>
              </a:spcBef>
              <a:spcAft>
                <a:spcPct val="30000"/>
              </a:spcAft>
              <a:buClr>
                <a:schemeClr val="accent1"/>
              </a:buClr>
              <a:buFont typeface="Wingdings 2" pitchFamily="18" charset="2"/>
              <a:buChar char=""/>
              <a:defRPr sz="1700">
                <a:solidFill>
                  <a:srgbClr val="000000"/>
                </a:solidFill>
                <a:latin typeface="+mn-lt"/>
              </a:defRPr>
            </a:lvl9pPr>
          </a:lstStyle>
          <a:p>
            <a:r>
              <a:rPr lang="en-US" sz="1800" kern="0" dirty="0"/>
              <a:t>A major soft drink company is interested in introducing a soft drink</a:t>
            </a:r>
          </a:p>
          <a:p>
            <a:endParaRPr lang="en-US" sz="1800" kern="0" dirty="0"/>
          </a:p>
          <a:p>
            <a:r>
              <a:rPr lang="en-US" sz="1800" kern="0" dirty="0"/>
              <a:t>Customers were asked to taste the soft drink and the following two questions were asked.</a:t>
            </a:r>
          </a:p>
          <a:p>
            <a:endParaRPr lang="en-US" sz="1800" kern="0" dirty="0"/>
          </a:p>
          <a:p>
            <a:pPr lvl="1"/>
            <a:r>
              <a:rPr lang="en-US" sz="1400" kern="0" dirty="0"/>
              <a:t>Degree to which the consumers liked the taste of the new soft drink on a 0-100 scale</a:t>
            </a:r>
          </a:p>
          <a:p>
            <a:pPr lvl="1"/>
            <a:endParaRPr lang="en-US" sz="1400" kern="0" dirty="0"/>
          </a:p>
          <a:p>
            <a:pPr lvl="1"/>
            <a:r>
              <a:rPr lang="en-US" sz="1400" kern="0" dirty="0"/>
              <a:t>Purchase likelihood using an eleven-point scale</a:t>
            </a:r>
          </a:p>
          <a:p>
            <a:pPr lvl="1"/>
            <a:endParaRPr lang="en-US" sz="1600" kern="0" dirty="0"/>
          </a:p>
          <a:p>
            <a:r>
              <a:rPr lang="en-US" sz="1800" kern="0" dirty="0"/>
              <a:t>Based on the responses collected, each customer is plotted in a two dimensional axis</a:t>
            </a:r>
          </a:p>
          <a:p>
            <a:endParaRPr lang="en-US" sz="1800" kern="0" dirty="0"/>
          </a:p>
          <a:p>
            <a:pPr lvl="1"/>
            <a:r>
              <a:rPr lang="en-US" sz="1400" kern="0" dirty="0"/>
              <a:t>High taste reaction - Low purchase Likelihood</a:t>
            </a:r>
          </a:p>
          <a:p>
            <a:pPr lvl="1"/>
            <a:r>
              <a:rPr lang="en-US" sz="1400" kern="0" dirty="0"/>
              <a:t>High taste reaction - High purchase likelihood</a:t>
            </a:r>
          </a:p>
          <a:p>
            <a:pPr lvl="1"/>
            <a:r>
              <a:rPr lang="en-US" sz="1400" kern="0" dirty="0"/>
              <a:t>Low taste reaction - Low purchase likelihood </a:t>
            </a:r>
          </a:p>
          <a:p>
            <a:pPr lvl="1"/>
            <a:r>
              <a:rPr lang="en-US" sz="1400" kern="0" dirty="0"/>
              <a:t>Low taste reaction - High purchase likelihood</a:t>
            </a: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3213" y="0"/>
            <a:ext cx="8537575" cy="989013"/>
          </a:xfrm>
          <a:prstGeom prst="rect">
            <a:avLst/>
          </a:prstGeom>
        </p:spPr>
        <p:txBody>
          <a:bodyPr/>
          <a:lstStyle/>
          <a:p>
            <a:r>
              <a:rPr lang="en-US" b="1" dirty="0"/>
              <a:t>Non-Hierarchical Clustering</a:t>
            </a:r>
            <a:endParaRPr lang="en-US" dirty="0"/>
          </a:p>
        </p:txBody>
      </p:sp>
      <p:pic>
        <p:nvPicPr>
          <p:cNvPr id="3" name="Picture 2"/>
          <p:cNvPicPr>
            <a:picLocks noChangeAspect="1" noChangeArrowheads="1"/>
          </p:cNvPicPr>
          <p:nvPr/>
        </p:nvPicPr>
        <p:blipFill>
          <a:blip r:embed="rId2" cstate="print"/>
          <a:srcRect l="25234" t="28021" r="23203" b="5937"/>
          <a:stretch>
            <a:fillRect/>
          </a:stretch>
        </p:blipFill>
        <p:spPr bwMode="auto">
          <a:xfrm>
            <a:off x="457200" y="1329550"/>
            <a:ext cx="7543800" cy="5105401"/>
          </a:xfrm>
          <a:prstGeom prst="rect">
            <a:avLst/>
          </a:prstGeom>
          <a:noFill/>
          <a:ln w="1">
            <a:noFill/>
            <a:miter lim="800000"/>
            <a:headEnd/>
            <a:tailEnd type="none" w="med" len="med"/>
          </a:ln>
          <a:effectLst/>
        </p:spPr>
      </p:pic>
    </p:spTree>
    <p:extLst>
      <p:ext uri="{BB962C8B-B14F-4D97-AF65-F5344CB8AC3E}">
        <p14:creationId xmlns:p14="http://schemas.microsoft.com/office/powerpoint/2010/main" val="2411404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idx="4294967295"/>
          </p:nvPr>
        </p:nvSpPr>
        <p:spPr>
          <a:xfrm>
            <a:off x="425669" y="215462"/>
            <a:ext cx="7772400" cy="639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82056" tIns="41028" rIns="82056" bIns="41028" numCol="1" anchor="ctr" anchorCtr="0" compatLnSpc="1">
            <a:prstTxWarp prst="textNoShape">
              <a:avLst/>
            </a:prstTxWarp>
          </a:bodyPr>
          <a:lstStyle/>
          <a:p>
            <a:r>
              <a:rPr lang="en-US" dirty="0"/>
              <a:t>K-Means Clustering</a:t>
            </a:r>
          </a:p>
        </p:txBody>
      </p:sp>
      <p:pic>
        <p:nvPicPr>
          <p:cNvPr id="15364" name="Picture 6"/>
          <p:cNvPicPr>
            <a:picLocks noChangeAspect="1" noChangeArrowheads="1"/>
          </p:cNvPicPr>
          <p:nvPr/>
        </p:nvPicPr>
        <p:blipFill>
          <a:blip r:embed="rId2" cstate="print"/>
          <a:srcRect l="14745" t="41667" r="15546" b="22008"/>
          <a:stretch>
            <a:fillRect/>
          </a:stretch>
        </p:blipFill>
        <p:spPr bwMode="auto">
          <a:xfrm>
            <a:off x="533390" y="1245481"/>
            <a:ext cx="8108950" cy="4020202"/>
          </a:xfrm>
          <a:prstGeom prst="rect">
            <a:avLst/>
          </a:prstGeom>
          <a:noFill/>
          <a:ln w="9525">
            <a:noFill/>
            <a:miter lim="800000"/>
            <a:headEnd/>
            <a:tailEnd/>
          </a:ln>
        </p:spPr>
      </p:pic>
      <p:sp>
        <p:nvSpPr>
          <p:cNvPr id="4" name="Text Box 14"/>
          <p:cNvSpPr txBox="1">
            <a:spLocks noChangeArrowheads="1"/>
          </p:cNvSpPr>
          <p:nvPr/>
        </p:nvSpPr>
        <p:spPr bwMode="auto">
          <a:xfrm>
            <a:off x="598488" y="5717914"/>
            <a:ext cx="7739062" cy="338554"/>
          </a:xfrm>
          <a:prstGeom prst="rect">
            <a:avLst/>
          </a:prstGeom>
          <a:solidFill>
            <a:schemeClr val="accent1">
              <a:lumMod val="40000"/>
              <a:lumOff val="60000"/>
            </a:schemeClr>
          </a:solidFill>
          <a:ln w="12700">
            <a:noFill/>
            <a:miter lim="800000"/>
            <a:headEnd/>
            <a:tailEnd/>
          </a:ln>
          <a:effectLst/>
        </p:spPr>
        <p:txBody>
          <a:bodyPr lIns="320040" rIns="320040" anchor="ctr">
            <a:spAutoFit/>
          </a:bodyPr>
          <a:lstStyle>
            <a:defPPr>
              <a:defRPr lang="en-US"/>
            </a:defPPr>
            <a:lvl1pPr algn="l">
              <a:spcBef>
                <a:spcPct val="0"/>
              </a:spcBef>
              <a:defRPr b="1" i="1">
                <a:solidFill>
                  <a:schemeClr val="tx1"/>
                </a:solidFill>
              </a:defRPr>
            </a:lvl1pPr>
          </a:lstStyle>
          <a:p>
            <a:pPr algn="ctr"/>
            <a:r>
              <a:rPr lang="en-US" altLang="en-US" sz="1600" i="0" dirty="0"/>
              <a:t>Question- How do I know the value of K?</a:t>
            </a:r>
          </a:p>
        </p:txBody>
      </p:sp>
    </p:spTree>
    <p:extLst>
      <p:ext uri="{BB962C8B-B14F-4D97-AF65-F5344CB8AC3E}">
        <p14:creationId xmlns:p14="http://schemas.microsoft.com/office/powerpoint/2010/main" val="69431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498" name="Title1"/>
          <p:cNvSpPr>
            <a:spLocks noGrp="1" noChangeArrowheads="1"/>
          </p:cNvSpPr>
          <p:nvPr>
            <p:ph type="title" idx="4294967295"/>
            <p:custDataLst>
              <p:tags r:id="rId2"/>
            </p:custDataLst>
          </p:nvPr>
        </p:nvSpPr>
        <p:spPr>
          <a:xfrm>
            <a:off x="303213" y="0"/>
            <a:ext cx="8537575" cy="989013"/>
          </a:xfrm>
          <a:prstGeom prst="rect">
            <a:avLst/>
          </a:prstGeom>
        </p:spPr>
        <p:txBody>
          <a:bodyPr/>
          <a:lstStyle/>
          <a:p>
            <a:r>
              <a:rPr lang="en-US" altLang="en-US" dirty="0"/>
              <a:t>Statistics to decide optimal Number of Clusters</a:t>
            </a:r>
          </a:p>
        </p:txBody>
      </p:sp>
      <p:sp>
        <p:nvSpPr>
          <p:cNvPr id="6" name="Footer Placeholder 5"/>
          <p:cNvSpPr>
            <a:spLocks noGrp="1"/>
          </p:cNvSpPr>
          <p:nvPr>
            <p:ph type="ftr" sz="quarter" idx="10"/>
          </p:nvPr>
        </p:nvSpPr>
        <p:spPr/>
        <p:txBody>
          <a:bodyPr/>
          <a:lstStyle/>
          <a:p>
            <a:r>
              <a:rPr lang="en-US" altLang="en-US"/>
              <a:t>Fidelity Confidential</a:t>
            </a:r>
          </a:p>
        </p:txBody>
      </p:sp>
      <p:sp>
        <p:nvSpPr>
          <p:cNvPr id="1002499" name="Text Box 3"/>
          <p:cNvSpPr txBox="1">
            <a:spLocks noChangeArrowheads="1"/>
          </p:cNvSpPr>
          <p:nvPr/>
        </p:nvSpPr>
        <p:spPr bwMode="auto">
          <a:xfrm>
            <a:off x="238125" y="1403350"/>
            <a:ext cx="8489950" cy="183038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DDDDDD">
                      <a:gamma/>
                      <a:shade val="60000"/>
                      <a:invGamma/>
                    </a:srgbClr>
                  </a:outerShdw>
                </a:effectLst>
              </a14:hiddenEffects>
            </a:ext>
          </a:extLst>
        </p:spPr>
        <p:txBody>
          <a:bodyPr>
            <a:spAutoFit/>
          </a:bodyPr>
          <a:lstStyle>
            <a:lvl1pPr marL="114300" indent="-114300">
              <a:defRPr sz="1200">
                <a:solidFill>
                  <a:srgbClr val="000000"/>
                </a:solidFill>
                <a:latin typeface="Arial" charset="0"/>
              </a:defRPr>
            </a:lvl1pPr>
            <a:lvl2pPr>
              <a:defRPr sz="1200">
                <a:solidFill>
                  <a:srgbClr val="000000"/>
                </a:solidFill>
                <a:latin typeface="Arial" charset="0"/>
              </a:defRPr>
            </a:lvl2pPr>
            <a:lvl3pPr>
              <a:defRPr sz="1200">
                <a:solidFill>
                  <a:srgbClr val="000000"/>
                </a:solidFill>
                <a:latin typeface="Arial" charset="0"/>
              </a:defRPr>
            </a:lvl3pPr>
            <a:lvl4pPr>
              <a:defRPr sz="1200">
                <a:solidFill>
                  <a:srgbClr val="000000"/>
                </a:solidFill>
                <a:latin typeface="Arial" charset="0"/>
              </a:defRPr>
            </a:lvl4pPr>
            <a:lvl5pPr>
              <a:defRPr sz="1200">
                <a:solidFill>
                  <a:srgbClr val="000000"/>
                </a:solidFill>
                <a:latin typeface="Arial" charset="0"/>
              </a:defRPr>
            </a:lvl5pPr>
            <a:lvl6pPr algn="ctr" eaLnBrk="0" fontAlgn="base" hangingPunct="0">
              <a:spcBef>
                <a:spcPct val="50000"/>
              </a:spcBef>
              <a:spcAft>
                <a:spcPct val="0"/>
              </a:spcAft>
              <a:defRPr sz="1200">
                <a:solidFill>
                  <a:srgbClr val="000000"/>
                </a:solidFill>
                <a:latin typeface="Arial" charset="0"/>
              </a:defRPr>
            </a:lvl6pPr>
            <a:lvl7pPr algn="ctr" eaLnBrk="0" fontAlgn="base" hangingPunct="0">
              <a:spcBef>
                <a:spcPct val="50000"/>
              </a:spcBef>
              <a:spcAft>
                <a:spcPct val="0"/>
              </a:spcAft>
              <a:defRPr sz="1200">
                <a:solidFill>
                  <a:srgbClr val="000000"/>
                </a:solidFill>
                <a:latin typeface="Arial" charset="0"/>
              </a:defRPr>
            </a:lvl7pPr>
            <a:lvl8pPr algn="ctr" eaLnBrk="0" fontAlgn="base" hangingPunct="0">
              <a:spcBef>
                <a:spcPct val="50000"/>
              </a:spcBef>
              <a:spcAft>
                <a:spcPct val="0"/>
              </a:spcAft>
              <a:defRPr sz="1200">
                <a:solidFill>
                  <a:srgbClr val="000000"/>
                </a:solidFill>
                <a:latin typeface="Arial" charset="0"/>
              </a:defRPr>
            </a:lvl8pPr>
            <a:lvl9pPr algn="ctr" eaLnBrk="0" fontAlgn="base" hangingPunct="0">
              <a:spcBef>
                <a:spcPct val="50000"/>
              </a:spcBef>
              <a:spcAft>
                <a:spcPct val="0"/>
              </a:spcAft>
              <a:defRPr sz="1200">
                <a:solidFill>
                  <a:srgbClr val="000000"/>
                </a:solidFill>
                <a:latin typeface="Arial" charset="0"/>
              </a:defRPr>
            </a:lvl9pPr>
          </a:lstStyle>
          <a:p>
            <a:pPr algn="l">
              <a:buClr>
                <a:srgbClr val="3A6008"/>
              </a:buClr>
              <a:buFontTx/>
              <a:buChar char="•"/>
            </a:pPr>
            <a:r>
              <a:rPr lang="en-US" altLang="en-US" b="1"/>
              <a:t>R-Square: </a:t>
            </a:r>
            <a:r>
              <a:rPr lang="en-US" altLang="en-US"/>
              <a:t>For a given data set “Total amount of Variation” is fixed. </a:t>
            </a:r>
          </a:p>
          <a:p>
            <a:pPr lvl="1" algn="l">
              <a:buClr>
                <a:srgbClr val="3A6008"/>
              </a:buClr>
              <a:buFontTx/>
              <a:buChar char="•"/>
            </a:pPr>
            <a:r>
              <a:rPr lang="en-US" altLang="en-US"/>
              <a:t> If there is k Clusters in the solution then  Total Variation = Within Variation + Between Variation</a:t>
            </a:r>
          </a:p>
          <a:p>
            <a:pPr lvl="1" algn="l">
              <a:buClr>
                <a:srgbClr val="3A6008"/>
              </a:buClr>
              <a:buFontTx/>
              <a:buChar char="•"/>
            </a:pPr>
            <a:r>
              <a:rPr lang="en-US" altLang="en-US"/>
              <a:t> Within Variation = (Variation within Cluster 1) + (Variation within Cluster 2) + … + (Variation within Cluster k) </a:t>
            </a:r>
          </a:p>
          <a:p>
            <a:pPr lvl="1" algn="l">
              <a:buClr>
                <a:srgbClr val="3A6008"/>
              </a:buClr>
              <a:buFontTx/>
              <a:buChar char="•"/>
            </a:pPr>
            <a:r>
              <a:rPr lang="en-US" altLang="en-US"/>
              <a:t> Between Variation = Variation between one cluster to another (i.e. variation of cluster means).</a:t>
            </a:r>
          </a:p>
          <a:p>
            <a:pPr lvl="1" algn="l">
              <a:buClr>
                <a:srgbClr val="3A6008"/>
              </a:buClr>
              <a:buFontTx/>
              <a:buChar char="•"/>
            </a:pPr>
            <a:r>
              <a:rPr lang="en-US" altLang="en-US"/>
              <a:t> So, R-Square = (Between Variation)/(Total Variation)</a:t>
            </a:r>
          </a:p>
          <a:p>
            <a:pPr lvl="1" algn="l">
              <a:buClr>
                <a:srgbClr val="3A6008"/>
              </a:buClr>
              <a:buFontTx/>
              <a:buChar char="•"/>
            </a:pPr>
            <a:r>
              <a:rPr lang="en-US" altLang="en-US"/>
              <a:t> Higher R-Square signifies high “between” variation and low “within” variation. Thus Higher the R-Square, the better it is.</a:t>
            </a:r>
          </a:p>
        </p:txBody>
      </p:sp>
      <p:sp>
        <p:nvSpPr>
          <p:cNvPr id="1002500" name="Text Box 4"/>
          <p:cNvSpPr txBox="1">
            <a:spLocks noChangeArrowheads="1"/>
          </p:cNvSpPr>
          <p:nvPr/>
        </p:nvSpPr>
        <p:spPr bwMode="auto">
          <a:xfrm>
            <a:off x="257175" y="3241675"/>
            <a:ext cx="8489950" cy="118903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DDDDDD">
                      <a:gamma/>
                      <a:shade val="60000"/>
                      <a:invGamma/>
                    </a:srgbClr>
                  </a:outerShdw>
                </a:effectLst>
              </a14:hiddenEffects>
            </a:ext>
          </a:extLst>
        </p:spPr>
        <p:txBody>
          <a:bodyPr>
            <a:spAutoFit/>
          </a:bodyPr>
          <a:lstStyle>
            <a:lvl1pPr marL="114300" indent="-114300">
              <a:defRPr sz="1200">
                <a:solidFill>
                  <a:srgbClr val="000000"/>
                </a:solidFill>
                <a:latin typeface="Arial" charset="0"/>
              </a:defRPr>
            </a:lvl1pPr>
            <a:lvl2pPr>
              <a:defRPr sz="1200">
                <a:solidFill>
                  <a:srgbClr val="000000"/>
                </a:solidFill>
                <a:latin typeface="Arial" charset="0"/>
              </a:defRPr>
            </a:lvl2pPr>
            <a:lvl3pPr>
              <a:defRPr sz="1200">
                <a:solidFill>
                  <a:srgbClr val="000000"/>
                </a:solidFill>
                <a:latin typeface="Arial" charset="0"/>
              </a:defRPr>
            </a:lvl3pPr>
            <a:lvl4pPr>
              <a:defRPr sz="1200">
                <a:solidFill>
                  <a:srgbClr val="000000"/>
                </a:solidFill>
                <a:latin typeface="Arial" charset="0"/>
              </a:defRPr>
            </a:lvl4pPr>
            <a:lvl5pPr>
              <a:defRPr sz="1200">
                <a:solidFill>
                  <a:srgbClr val="000000"/>
                </a:solidFill>
                <a:latin typeface="Arial" charset="0"/>
              </a:defRPr>
            </a:lvl5pPr>
            <a:lvl6pPr algn="ctr" eaLnBrk="0" fontAlgn="base" hangingPunct="0">
              <a:spcBef>
                <a:spcPct val="50000"/>
              </a:spcBef>
              <a:spcAft>
                <a:spcPct val="0"/>
              </a:spcAft>
              <a:defRPr sz="1200">
                <a:solidFill>
                  <a:srgbClr val="000000"/>
                </a:solidFill>
                <a:latin typeface="Arial" charset="0"/>
              </a:defRPr>
            </a:lvl6pPr>
            <a:lvl7pPr algn="ctr" eaLnBrk="0" fontAlgn="base" hangingPunct="0">
              <a:spcBef>
                <a:spcPct val="50000"/>
              </a:spcBef>
              <a:spcAft>
                <a:spcPct val="0"/>
              </a:spcAft>
              <a:defRPr sz="1200">
                <a:solidFill>
                  <a:srgbClr val="000000"/>
                </a:solidFill>
                <a:latin typeface="Arial" charset="0"/>
              </a:defRPr>
            </a:lvl7pPr>
            <a:lvl8pPr algn="ctr" eaLnBrk="0" fontAlgn="base" hangingPunct="0">
              <a:spcBef>
                <a:spcPct val="50000"/>
              </a:spcBef>
              <a:spcAft>
                <a:spcPct val="0"/>
              </a:spcAft>
              <a:defRPr sz="1200">
                <a:solidFill>
                  <a:srgbClr val="000000"/>
                </a:solidFill>
                <a:latin typeface="Arial" charset="0"/>
              </a:defRPr>
            </a:lvl8pPr>
            <a:lvl9pPr algn="ctr" eaLnBrk="0" fontAlgn="base" hangingPunct="0">
              <a:spcBef>
                <a:spcPct val="50000"/>
              </a:spcBef>
              <a:spcAft>
                <a:spcPct val="0"/>
              </a:spcAft>
              <a:defRPr sz="1200">
                <a:solidFill>
                  <a:srgbClr val="000000"/>
                </a:solidFill>
                <a:latin typeface="Arial" charset="0"/>
              </a:defRPr>
            </a:lvl9pPr>
          </a:lstStyle>
          <a:p>
            <a:pPr algn="l">
              <a:buClr>
                <a:srgbClr val="3A6008"/>
              </a:buClr>
              <a:buFontTx/>
              <a:buChar char="•"/>
            </a:pPr>
            <a:r>
              <a:rPr lang="en-US" altLang="en-US" b="1"/>
              <a:t>Approximate Expected Overall R-square : </a:t>
            </a:r>
          </a:p>
          <a:p>
            <a:pPr lvl="1" algn="l">
              <a:buClr>
                <a:srgbClr val="3A6008"/>
              </a:buClr>
              <a:buFontTx/>
              <a:buChar char="•"/>
            </a:pPr>
            <a:r>
              <a:rPr lang="en-US" altLang="en-US"/>
              <a:t> Approximate Expected Overall R-Square is calculated based on the hypothesis that all the explanatory variables used for Clustering are independent.</a:t>
            </a:r>
          </a:p>
          <a:p>
            <a:pPr lvl="1" algn="l">
              <a:buClr>
                <a:srgbClr val="3A6008"/>
              </a:buClr>
              <a:buFontTx/>
              <a:buChar char="•"/>
            </a:pPr>
            <a:r>
              <a:rPr lang="en-US" altLang="en-US"/>
              <a:t> Hence if there is a lot of difference between Observed Overall R-square and Approximate Expected Overall R-square, we can suspect high correlation among the independent variables.</a:t>
            </a:r>
          </a:p>
        </p:txBody>
      </p:sp>
      <p:sp>
        <p:nvSpPr>
          <p:cNvPr id="1002501" name="Text Box 5"/>
          <p:cNvSpPr txBox="1">
            <a:spLocks noChangeArrowheads="1"/>
          </p:cNvSpPr>
          <p:nvPr/>
        </p:nvSpPr>
        <p:spPr bwMode="auto">
          <a:xfrm>
            <a:off x="255588" y="4549775"/>
            <a:ext cx="8489950" cy="73183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DDDDDD">
                      <a:gamma/>
                      <a:shade val="60000"/>
                      <a:invGamma/>
                    </a:srgbClr>
                  </a:outerShdw>
                </a:effectLst>
              </a14:hiddenEffects>
            </a:ext>
          </a:extLst>
        </p:spPr>
        <p:txBody>
          <a:bodyPr>
            <a:spAutoFit/>
          </a:bodyPr>
          <a:lstStyle>
            <a:lvl1pPr marL="114300" indent="-114300">
              <a:defRPr sz="1200">
                <a:solidFill>
                  <a:srgbClr val="000000"/>
                </a:solidFill>
                <a:latin typeface="Arial" charset="0"/>
              </a:defRPr>
            </a:lvl1pPr>
            <a:lvl2pPr>
              <a:defRPr sz="1200">
                <a:solidFill>
                  <a:srgbClr val="000000"/>
                </a:solidFill>
                <a:latin typeface="Arial" charset="0"/>
              </a:defRPr>
            </a:lvl2pPr>
            <a:lvl3pPr>
              <a:defRPr sz="1200">
                <a:solidFill>
                  <a:srgbClr val="000000"/>
                </a:solidFill>
                <a:latin typeface="Arial" charset="0"/>
              </a:defRPr>
            </a:lvl3pPr>
            <a:lvl4pPr>
              <a:defRPr sz="1200">
                <a:solidFill>
                  <a:srgbClr val="000000"/>
                </a:solidFill>
                <a:latin typeface="Arial" charset="0"/>
              </a:defRPr>
            </a:lvl4pPr>
            <a:lvl5pPr>
              <a:defRPr sz="1200">
                <a:solidFill>
                  <a:srgbClr val="000000"/>
                </a:solidFill>
                <a:latin typeface="Arial" charset="0"/>
              </a:defRPr>
            </a:lvl5pPr>
            <a:lvl6pPr algn="ctr" eaLnBrk="0" fontAlgn="base" hangingPunct="0">
              <a:spcBef>
                <a:spcPct val="50000"/>
              </a:spcBef>
              <a:spcAft>
                <a:spcPct val="0"/>
              </a:spcAft>
              <a:defRPr sz="1200">
                <a:solidFill>
                  <a:srgbClr val="000000"/>
                </a:solidFill>
                <a:latin typeface="Arial" charset="0"/>
              </a:defRPr>
            </a:lvl6pPr>
            <a:lvl7pPr algn="ctr" eaLnBrk="0" fontAlgn="base" hangingPunct="0">
              <a:spcBef>
                <a:spcPct val="50000"/>
              </a:spcBef>
              <a:spcAft>
                <a:spcPct val="0"/>
              </a:spcAft>
              <a:defRPr sz="1200">
                <a:solidFill>
                  <a:srgbClr val="000000"/>
                </a:solidFill>
                <a:latin typeface="Arial" charset="0"/>
              </a:defRPr>
            </a:lvl7pPr>
            <a:lvl8pPr algn="ctr" eaLnBrk="0" fontAlgn="base" hangingPunct="0">
              <a:spcBef>
                <a:spcPct val="50000"/>
              </a:spcBef>
              <a:spcAft>
                <a:spcPct val="0"/>
              </a:spcAft>
              <a:defRPr sz="1200">
                <a:solidFill>
                  <a:srgbClr val="000000"/>
                </a:solidFill>
                <a:latin typeface="Arial" charset="0"/>
              </a:defRPr>
            </a:lvl8pPr>
            <a:lvl9pPr algn="ctr" eaLnBrk="0" fontAlgn="base" hangingPunct="0">
              <a:spcBef>
                <a:spcPct val="50000"/>
              </a:spcBef>
              <a:spcAft>
                <a:spcPct val="0"/>
              </a:spcAft>
              <a:defRPr sz="1200">
                <a:solidFill>
                  <a:srgbClr val="000000"/>
                </a:solidFill>
                <a:latin typeface="Arial" charset="0"/>
              </a:defRPr>
            </a:lvl9pPr>
          </a:lstStyle>
          <a:p>
            <a:pPr algn="l">
              <a:buClr>
                <a:srgbClr val="3A6008"/>
              </a:buClr>
              <a:buFontTx/>
              <a:buChar char="•"/>
            </a:pPr>
            <a:r>
              <a:rPr lang="en-US" altLang="en-US" b="1" dirty="0"/>
              <a:t>RMSSTD : </a:t>
            </a:r>
          </a:p>
          <a:p>
            <a:pPr lvl="1" algn="l">
              <a:buClr>
                <a:srgbClr val="3A6008"/>
              </a:buClr>
              <a:buFontTx/>
              <a:buChar char="•"/>
            </a:pPr>
            <a:r>
              <a:rPr lang="en-US" altLang="en-US" dirty="0"/>
              <a:t> RMSSTD within a cluster = Square root of Average of (Variance of variable 1 in that cluster, Variance of variable 2 in that cluster, … ,Variance of variable p in that cluster) . Assuming p variables were used for Clustering.</a:t>
            </a:r>
          </a:p>
        </p:txBody>
      </p:sp>
    </p:spTree>
    <p:custDataLst>
      <p:tags r:id="rId1"/>
    </p:custDataLst>
    <p:extLst>
      <p:ext uri="{BB962C8B-B14F-4D97-AF65-F5344CB8AC3E}">
        <p14:creationId xmlns:p14="http://schemas.microsoft.com/office/powerpoint/2010/main" val="299841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idx="4294967295"/>
          </p:nvPr>
        </p:nvSpPr>
        <p:spPr>
          <a:xfrm>
            <a:off x="246998" y="346842"/>
            <a:ext cx="822960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82056" tIns="41028" rIns="82056" bIns="41028" numCol="1" anchor="ctr" anchorCtr="0" compatLnSpc="1">
            <a:prstTxWarp prst="textNoShape">
              <a:avLst/>
            </a:prstTxWarp>
          </a:bodyPr>
          <a:lstStyle/>
          <a:p>
            <a:pPr eaLnBrk="1" hangingPunct="1"/>
            <a:r>
              <a:rPr lang="en-US" dirty="0"/>
              <a:t>Statistics to decide optimal Number of Clusters</a:t>
            </a:r>
          </a:p>
        </p:txBody>
      </p:sp>
      <p:sp>
        <p:nvSpPr>
          <p:cNvPr id="19459" name="Content Placeholder 2"/>
          <p:cNvSpPr>
            <a:spLocks noGrp="1"/>
          </p:cNvSpPr>
          <p:nvPr>
            <p:ph idx="4294967295"/>
          </p:nvPr>
        </p:nvSpPr>
        <p:spPr>
          <a:xfrm>
            <a:off x="285775" y="1377997"/>
            <a:ext cx="8584955" cy="4896679"/>
          </a:xfrm>
          <a:prstGeom prst="rect">
            <a:avLst/>
          </a:prstGeom>
        </p:spPr>
        <p:txBody>
          <a:bodyPr>
            <a:noAutofit/>
          </a:bodyPr>
          <a:lstStyle/>
          <a:p>
            <a:pPr marL="0" indent="0">
              <a:buNone/>
            </a:pPr>
            <a:r>
              <a:rPr lang="en-US" sz="1200" b="1" u="sng" dirty="0">
                <a:latin typeface="Arial" panose="020B0604020202020204" pitchFamily="34" charset="0"/>
                <a:cs typeface="Arial" panose="020B0604020202020204" pitchFamily="34" charset="0"/>
              </a:rPr>
              <a:t>Cubic Clustering Criterion:</a:t>
            </a:r>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Comparative measure of the deviation of the clusters from the distribution expected if data points were obtained from a uniform distribution</a:t>
            </a:r>
          </a:p>
          <a:p>
            <a:r>
              <a:rPr lang="en-US" sz="1200" dirty="0">
                <a:latin typeface="Arial" panose="020B0604020202020204" pitchFamily="34" charset="0"/>
                <a:cs typeface="Arial" panose="020B0604020202020204" pitchFamily="34" charset="0"/>
              </a:rPr>
              <a:t>Larger positive values of the CCC indicate a better solution, as it shows a larger difference from a uniform (no clusters) distribution.</a:t>
            </a:r>
          </a:p>
          <a:p>
            <a:r>
              <a:rPr lang="en-US" sz="1200" dirty="0">
                <a:latin typeface="Arial" panose="020B0604020202020204" pitchFamily="34" charset="0"/>
                <a:cs typeface="Arial" panose="020B0604020202020204" pitchFamily="34" charset="0"/>
              </a:rPr>
              <a:t>Large negative Values indicate the presence of Outliers</a:t>
            </a:r>
          </a:p>
          <a:p>
            <a:pPr marL="0" indent="0">
              <a:buNone/>
            </a:pPr>
            <a:endParaRPr lang="en-US" sz="1200" b="1" dirty="0">
              <a:latin typeface="Arial" panose="020B0604020202020204" pitchFamily="34" charset="0"/>
              <a:cs typeface="Arial" panose="020B0604020202020204" pitchFamily="34" charset="0"/>
            </a:endParaRPr>
          </a:p>
          <a:p>
            <a:pPr marL="0" indent="0">
              <a:buNone/>
            </a:pPr>
            <a:r>
              <a:rPr lang="en-US" sz="1200" b="1" u="sng" dirty="0">
                <a:latin typeface="Arial" panose="020B0604020202020204" pitchFamily="34" charset="0"/>
                <a:cs typeface="Arial" panose="020B0604020202020204" pitchFamily="34" charset="0"/>
              </a:rPr>
              <a:t>Pseudo F:</a:t>
            </a:r>
            <a:endParaRPr lang="en-US" sz="1200" u="sng"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The pseudo F statistic measures the separation among all the clusters at the current level </a:t>
            </a:r>
          </a:p>
          <a:p>
            <a:r>
              <a:rPr lang="en-US" sz="1200" dirty="0">
                <a:latin typeface="Arial" panose="020B0604020202020204" pitchFamily="34" charset="0"/>
                <a:cs typeface="Arial" panose="020B0604020202020204" pitchFamily="34" charset="0"/>
              </a:rPr>
              <a:t>Relatively large values indicate a stopping point. Reading down the PSF column, find all possible stopping points (where PSF is very large compared to other values).</a:t>
            </a:r>
          </a:p>
          <a:p>
            <a:pPr marL="0" indent="0">
              <a:buNone/>
            </a:pPr>
            <a:r>
              <a:rPr lang="en-US" sz="1200" b="1" dirty="0">
                <a:latin typeface="Arial" panose="020B0604020202020204" pitchFamily="34" charset="0"/>
                <a:cs typeface="Arial" panose="020B0604020202020204" pitchFamily="34" charset="0"/>
              </a:rPr>
              <a:t>The optimal number of clusters is found at a point where CCC and Pseudo-F reach maximum and Overall R-Sqr tapers off.</a:t>
            </a:r>
            <a:endParaRPr lang="en-US" sz="1200" dirty="0">
              <a:latin typeface="Arial" panose="020B0604020202020204" pitchFamily="34" charset="0"/>
              <a:cs typeface="Arial" panose="020B0604020202020204" pitchFamily="34" charset="0"/>
            </a:endParaRPr>
          </a:p>
          <a:p>
            <a:pPr marL="0" indent="0">
              <a:buNone/>
            </a:pPr>
            <a:r>
              <a:rPr lang="en-US" sz="1200" b="1" u="sng" dirty="0">
                <a:latin typeface="Arial" panose="020B0604020202020204" pitchFamily="34" charset="0"/>
                <a:cs typeface="Arial" panose="020B0604020202020204" pitchFamily="34" charset="0"/>
              </a:rPr>
              <a:t>Pseudo t</a:t>
            </a:r>
            <a:r>
              <a:rPr lang="en-US" sz="1200" b="1" u="sng" baseline="30000" dirty="0">
                <a:latin typeface="Arial" panose="020B0604020202020204" pitchFamily="34" charset="0"/>
                <a:cs typeface="Arial" panose="020B0604020202020204" pitchFamily="34" charset="0"/>
              </a:rPr>
              <a:t>2 </a:t>
            </a:r>
            <a:r>
              <a:rPr lang="en-US" sz="1200" b="1" u="sng" dirty="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the pseudo t</a:t>
            </a:r>
            <a:r>
              <a:rPr lang="en-US" sz="1200" baseline="30000" dirty="0">
                <a:latin typeface="Arial" panose="020B0604020202020204" pitchFamily="34" charset="0"/>
                <a:cs typeface="Arial" panose="020B0604020202020204" pitchFamily="34" charset="0"/>
              </a:rPr>
              <a:t>2</a:t>
            </a:r>
            <a:r>
              <a:rPr lang="en-US" sz="1200" dirty="0">
                <a:latin typeface="Arial" panose="020B0604020202020204" pitchFamily="34" charset="0"/>
                <a:cs typeface="Arial" panose="020B0604020202020204" pitchFamily="34" charset="0"/>
              </a:rPr>
              <a:t> measuring the separation between the two clusters most recently joined </a:t>
            </a:r>
          </a:p>
          <a:p>
            <a:r>
              <a:rPr lang="en-US" sz="1200" dirty="0">
                <a:latin typeface="Arial" panose="020B0604020202020204" pitchFamily="34" charset="0"/>
                <a:cs typeface="Arial" panose="020B0604020202020204" pitchFamily="34" charset="0"/>
              </a:rPr>
              <a:t>The rule for interpreting the values of the pseudo t</a:t>
            </a:r>
            <a:r>
              <a:rPr lang="en-US" sz="1200" baseline="30000" dirty="0">
                <a:latin typeface="Arial" panose="020B0604020202020204" pitchFamily="34" charset="0"/>
                <a:cs typeface="Arial" panose="020B0604020202020204" pitchFamily="34" charset="0"/>
              </a:rPr>
              <a:t>2</a:t>
            </a:r>
            <a:r>
              <a:rPr lang="en-US" sz="1200" dirty="0">
                <a:latin typeface="Arial" panose="020B0604020202020204" pitchFamily="34" charset="0"/>
                <a:cs typeface="Arial" panose="020B0604020202020204" pitchFamily="34" charset="0"/>
              </a:rPr>
              <a:t> statistic is to move down the column until you find the first value markedly larger than the previous value and move back up the column by one cluster.</a:t>
            </a:r>
          </a:p>
          <a:p>
            <a:pPr marL="0" indent="0">
              <a:buNone/>
            </a:pPr>
            <a:endParaRPr lang="en-US" sz="1200" dirty="0">
              <a:latin typeface="Arial" panose="020B0604020202020204" pitchFamily="34" charset="0"/>
              <a:cs typeface="Arial" panose="020B0604020202020204" pitchFamily="34" charset="0"/>
            </a:endParaRPr>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4853" y="2380561"/>
            <a:ext cx="1759603" cy="4457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6267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idx="4294967295"/>
          </p:nvPr>
        </p:nvSpPr>
        <p:spPr>
          <a:xfrm>
            <a:off x="246998" y="346842"/>
            <a:ext cx="822960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82056" tIns="41028" rIns="82056" bIns="41028" numCol="1" anchor="ctr" anchorCtr="0" compatLnSpc="1">
            <a:prstTxWarp prst="textNoShape">
              <a:avLst/>
            </a:prstTxWarp>
          </a:bodyPr>
          <a:lstStyle/>
          <a:p>
            <a:pPr eaLnBrk="1" hangingPunct="1"/>
            <a:r>
              <a:rPr lang="en-US" dirty="0"/>
              <a:t>Statistics to decide optimal Number of Clusters – Contd.</a:t>
            </a:r>
          </a:p>
        </p:txBody>
      </p:sp>
      <p:sp>
        <p:nvSpPr>
          <p:cNvPr id="19459" name="Content Placeholder 2"/>
          <p:cNvSpPr>
            <a:spLocks noGrp="1"/>
          </p:cNvSpPr>
          <p:nvPr>
            <p:ph idx="4294967295"/>
          </p:nvPr>
        </p:nvSpPr>
        <p:spPr>
          <a:xfrm>
            <a:off x="285775" y="1246385"/>
            <a:ext cx="8584955" cy="5124598"/>
          </a:xfrm>
          <a:prstGeom prst="rect">
            <a:avLst/>
          </a:prstGeom>
        </p:spPr>
        <p:txBody>
          <a:bodyPr>
            <a:noAutofit/>
          </a:bodyPr>
          <a:lstStyle/>
          <a:p>
            <a:pPr marL="0" indent="0">
              <a:lnSpc>
                <a:spcPct val="80000"/>
              </a:lnSpc>
              <a:buNone/>
            </a:pPr>
            <a:r>
              <a:rPr lang="en-US" altLang="en-US" sz="1200" b="1" u="sng" dirty="0">
                <a:cs typeface="Arial" panose="020B0604020202020204" pitchFamily="34" charset="0"/>
              </a:rPr>
              <a:t>Silhouette Score </a:t>
            </a:r>
            <a:r>
              <a:rPr lang="en-US" altLang="en-US" sz="1200" dirty="0">
                <a:cs typeface="Arial" panose="020B0604020202020204" pitchFamily="34" charset="0"/>
              </a:rPr>
              <a:t>- </a:t>
            </a:r>
            <a:r>
              <a:rPr lang="en-US" altLang="en-US" sz="1200" dirty="0">
                <a:solidFill>
                  <a:schemeClr val="tx1"/>
                </a:solidFill>
              </a:rPr>
              <a:t>T</a:t>
            </a:r>
            <a:r>
              <a:rPr lang="en-US" sz="1200" dirty="0">
                <a:solidFill>
                  <a:schemeClr val="tx1"/>
                </a:solidFill>
              </a:rPr>
              <a:t>he </a:t>
            </a:r>
            <a:r>
              <a:rPr lang="en-US" sz="1200" b="1" dirty="0">
                <a:solidFill>
                  <a:schemeClr val="tx1"/>
                </a:solidFill>
              </a:rPr>
              <a:t>silhouette coefficient</a:t>
            </a:r>
            <a:r>
              <a:rPr lang="en-US" sz="1200" dirty="0">
                <a:solidFill>
                  <a:schemeClr val="tx1"/>
                </a:solidFill>
              </a:rPr>
              <a:t> is a measure of the compactness and separation of the clusters. Higher values represent a better quality of cluster. The silhouette coefficient is higher for compact clusters that are well separated and lower for overlapping clusters. Silhouette coefficient values do change from -1 to   1, and the higher the value is, the better. The silhouette coefficient is calculated per instance. For a set of instances, it is calculated as the mean of the individual sample's scores. </a:t>
            </a:r>
          </a:p>
          <a:p>
            <a:pPr marL="0" indent="0">
              <a:lnSpc>
                <a:spcPct val="80000"/>
              </a:lnSpc>
              <a:buNone/>
            </a:pPr>
            <a:r>
              <a:rPr lang="en-US" sz="1000" b="1" dirty="0">
                <a:solidFill>
                  <a:schemeClr val="tx1"/>
                </a:solidFill>
              </a:rPr>
              <a:t>Silhouette Score</a:t>
            </a:r>
            <a:r>
              <a:rPr lang="en-US" sz="1200" b="1" dirty="0">
                <a:solidFill>
                  <a:schemeClr val="tx1"/>
                </a:solidFill>
              </a:rPr>
              <a:t>=    </a:t>
            </a:r>
            <a:r>
              <a:rPr lang="en-US" sz="1000" b="1" dirty="0">
                <a:solidFill>
                  <a:schemeClr val="tx1"/>
                </a:solidFill>
              </a:rPr>
              <a:t>b(</a:t>
            </a:r>
            <a:r>
              <a:rPr lang="en-US" sz="1000" b="1" dirty="0" err="1">
                <a:solidFill>
                  <a:schemeClr val="tx1"/>
                </a:solidFill>
              </a:rPr>
              <a:t>i</a:t>
            </a:r>
            <a:r>
              <a:rPr lang="en-US" sz="1000" b="1" dirty="0">
                <a:solidFill>
                  <a:schemeClr val="tx1"/>
                </a:solidFill>
              </a:rPr>
              <a:t>) – a(</a:t>
            </a:r>
            <a:r>
              <a:rPr lang="en-US" sz="1000" b="1" dirty="0" err="1">
                <a:solidFill>
                  <a:schemeClr val="tx1"/>
                </a:solidFill>
              </a:rPr>
              <a:t>i</a:t>
            </a:r>
            <a:r>
              <a:rPr lang="en-US" sz="1000" b="1" dirty="0">
                <a:solidFill>
                  <a:schemeClr val="tx1"/>
                </a:solidFill>
              </a:rPr>
              <a:t>)</a:t>
            </a:r>
          </a:p>
          <a:p>
            <a:pPr marL="0" indent="0">
              <a:lnSpc>
                <a:spcPct val="80000"/>
              </a:lnSpc>
              <a:buNone/>
            </a:pPr>
            <a:r>
              <a:rPr lang="en-US" sz="1000" b="1" dirty="0">
                <a:solidFill>
                  <a:schemeClr val="tx1"/>
                </a:solidFill>
              </a:rPr>
              <a:t>                                  max {a(</a:t>
            </a:r>
            <a:r>
              <a:rPr lang="en-US" sz="1000" b="1" dirty="0" err="1">
                <a:solidFill>
                  <a:schemeClr val="tx1"/>
                </a:solidFill>
              </a:rPr>
              <a:t>i</a:t>
            </a:r>
            <a:r>
              <a:rPr lang="en-US" sz="1000" b="1" dirty="0">
                <a:solidFill>
                  <a:schemeClr val="tx1"/>
                </a:solidFill>
              </a:rPr>
              <a:t>),b(</a:t>
            </a:r>
            <a:r>
              <a:rPr lang="en-US" sz="1000" b="1" dirty="0" err="1">
                <a:solidFill>
                  <a:schemeClr val="tx1"/>
                </a:solidFill>
              </a:rPr>
              <a:t>i</a:t>
            </a:r>
            <a:r>
              <a:rPr lang="en-US" sz="1000" b="1" dirty="0">
                <a:solidFill>
                  <a:schemeClr val="tx1"/>
                </a:solidFill>
              </a:rPr>
              <a:t>)}</a:t>
            </a:r>
          </a:p>
          <a:p>
            <a:pPr marL="0" indent="0">
              <a:lnSpc>
                <a:spcPct val="80000"/>
              </a:lnSpc>
              <a:buNone/>
            </a:pPr>
            <a:r>
              <a:rPr lang="en-US" sz="1200" dirty="0">
                <a:solidFill>
                  <a:schemeClr val="tx1"/>
                </a:solidFill>
              </a:rPr>
              <a:t>A is the min distance between the instances in the cluster; b is the mean distance between the instance and the instances in the next closest clusters.</a:t>
            </a:r>
            <a:endParaRPr lang="en-US" altLang="en-US" sz="1200" dirty="0">
              <a:solidFill>
                <a:schemeClr val="tx1"/>
              </a:solidFill>
              <a:cs typeface="Arial" panose="020B0604020202020204" pitchFamily="34" charset="0"/>
            </a:endParaRPr>
          </a:p>
          <a:p>
            <a:pPr marL="0" indent="0">
              <a:buNone/>
            </a:pPr>
            <a:r>
              <a:rPr lang="en-US" sz="1200" b="1" u="sng" dirty="0">
                <a:cs typeface="Arial" panose="020B0604020202020204" pitchFamily="34" charset="0"/>
              </a:rPr>
              <a:t>Elbow Method: </a:t>
            </a:r>
            <a:r>
              <a:rPr lang="en-US" sz="1200" dirty="0"/>
              <a:t>The </a:t>
            </a:r>
            <a:r>
              <a:rPr lang="en-US" sz="1200" b="1" dirty="0"/>
              <a:t>Elbow method</a:t>
            </a:r>
            <a:r>
              <a:rPr lang="en-US" sz="1200" dirty="0"/>
              <a:t> is a method of interpretation and validation of consistency within cluster analysis designed to help finding the appropriate number of clusters in the data set. One simple heuristic is to compute the total within sum of squares (WSS) for different values of k and look for an “elbow” in the curve. Define the cluster’s centroid as the point that is the mean value of all the points in the cluster. The within sum of squares for a single cluster is the average squared distance of each point in the cluster from the cluster’s centroid. The total within sum of squares is the sum of the within sum of squares of all the clusters. The total </a:t>
            </a:r>
            <a:r>
              <a:rPr lang="en-US" sz="1200" b="1" dirty="0"/>
              <a:t>WSS</a:t>
            </a:r>
            <a:r>
              <a:rPr lang="en-US" sz="1200" dirty="0"/>
              <a:t> will decrease as the number of clusters increases, because each cluster will be smaller and tighter. The hope is that the rate at which the WSS decreases will slow down for k beyond the optimal number of clusters. In other words, the graph of </a:t>
            </a:r>
            <a:r>
              <a:rPr lang="en-US" sz="1200" b="1" dirty="0"/>
              <a:t>WSS</a:t>
            </a:r>
            <a:r>
              <a:rPr lang="en-US" sz="1200" dirty="0"/>
              <a:t> versus k should flatten out beyond the optimal k, so the optimal k will be at the “elbow” of the graph. Unfortunately, this elbow can be difficult to see.</a:t>
            </a:r>
            <a:endParaRPr lang="en-US" sz="1200" b="1" dirty="0">
              <a:cs typeface="Arial" panose="020B0604020202020204" pitchFamily="34" charset="0"/>
            </a:endParaRPr>
          </a:p>
          <a:p>
            <a:pPr marL="0" indent="0">
              <a:buNone/>
            </a:pPr>
            <a:r>
              <a:rPr lang="en-US" sz="1200" b="1" u="sng" dirty="0">
                <a:cs typeface="Arial" panose="020B0604020202020204" pitchFamily="34" charset="0"/>
              </a:rPr>
              <a:t>CH Index(</a:t>
            </a:r>
            <a:r>
              <a:rPr lang="en-US" sz="1200" b="1" i="1" u="sng" dirty="0"/>
              <a:t>Calinski-Harabasz)</a:t>
            </a:r>
            <a:r>
              <a:rPr lang="en-US" sz="1200" b="1" u="sng" dirty="0">
                <a:cs typeface="Arial" panose="020B0604020202020204" pitchFamily="34" charset="0"/>
              </a:rPr>
              <a:t>:</a:t>
            </a:r>
            <a:r>
              <a:rPr lang="en-US" sz="1200" b="1" dirty="0">
                <a:cs typeface="Arial" panose="020B0604020202020204" pitchFamily="34" charset="0"/>
              </a:rPr>
              <a:t> </a:t>
            </a:r>
            <a:r>
              <a:rPr lang="en-US" sz="1200" dirty="0">
                <a:cs typeface="Arial" panose="020B0604020202020204" pitchFamily="34" charset="0"/>
              </a:rPr>
              <a:t>The </a:t>
            </a:r>
            <a:r>
              <a:rPr lang="en-US" sz="1200" b="1" dirty="0">
                <a:cs typeface="Arial" panose="020B0604020202020204" pitchFamily="34" charset="0"/>
              </a:rPr>
              <a:t>Calinski-Harabasz</a:t>
            </a:r>
            <a:r>
              <a:rPr lang="en-US" sz="1200" dirty="0">
                <a:cs typeface="Arial" panose="020B0604020202020204" pitchFamily="34" charset="0"/>
              </a:rPr>
              <a:t> index of a clustering is the ratio of the between-cluster variance (which is essentially the variance of all the cluster centroids from the dataset’s grand centroid) to the total within-cluster variance (basically, the average WSS of the clusters). For a given dataset, the total sum of squares (TSS) is the squared distance of all the data points from the dataset’s centroid. The TSS is independent of the clustering. If WSS(k) is the total WSS of a clustering with k clusters, then the between sum of squares BSS(k) of the clustering is given by BSS(k) = TSS - WSS(k). WSS(k) measures how close the points in a cluster are to each other. BSS(k) measures how far apart the clusters are from each other. A good clustering has a small WSS(k) and a large BSS(k).The within-cluster variance W is given by WSS(k)/(n-k), where n is the number of points in the dataset. The between-cluster variance B is given by BSS(k)/(k-1). The within-cluster variance will decrease as k increases; the rate of decrease should slow down past the optimal k. The between-cluster variance will increase as k, but the rate of increase should slow down past the optimal k. So in theory, </a:t>
            </a:r>
            <a:r>
              <a:rPr lang="en-US" sz="1200" b="1" dirty="0">
                <a:cs typeface="Arial" panose="020B0604020202020204" pitchFamily="34" charset="0"/>
              </a:rPr>
              <a:t>the ratio of B to W should be maximized at the optimal k</a:t>
            </a:r>
            <a:r>
              <a:rPr lang="en-US" sz="1200" dirty="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cxnSp>
        <p:nvCxnSpPr>
          <p:cNvPr id="3" name="Straight Connector 2"/>
          <p:cNvCxnSpPr/>
          <p:nvPr/>
        </p:nvCxnSpPr>
        <p:spPr>
          <a:xfrm>
            <a:off x="1422363" y="2225965"/>
            <a:ext cx="108065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13172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itle1"/>
          <p:cNvSpPr>
            <a:spLocks noGrp="1" noChangeArrowheads="1"/>
          </p:cNvSpPr>
          <p:nvPr>
            <p:ph type="title" idx="4294967295"/>
            <p:custDataLst>
              <p:tags r:id="rId2"/>
            </p:custDataLst>
          </p:nvPr>
        </p:nvSpPr>
        <p:spPr>
          <a:xfrm>
            <a:off x="303213" y="0"/>
            <a:ext cx="8537575" cy="989013"/>
          </a:xfrm>
          <a:prstGeom prst="rect">
            <a:avLst/>
          </a:prstGeom>
        </p:spPr>
        <p:txBody>
          <a:bodyPr/>
          <a:lstStyle/>
          <a:p>
            <a:pPr eaLnBrk="1" hangingPunct="1"/>
            <a:r>
              <a:rPr lang="en-US" altLang="en-US" dirty="0"/>
              <a:t>Cluster Solution</a:t>
            </a:r>
          </a:p>
        </p:txBody>
      </p:sp>
      <p:sp>
        <p:nvSpPr>
          <p:cNvPr id="19458" name="Footer Placeholder 3"/>
          <p:cNvSpPr>
            <a:spLocks noGrp="1"/>
          </p:cNvSpPr>
          <p:nvPr>
            <p:ph type="ftr" sz="quarter" idx="10"/>
          </p:nvPr>
        </p:nvSpPr>
        <p:spPr>
          <a:noFill/>
        </p:spPr>
        <p:txBody>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r>
              <a:rPr lang="en-US" altLang="en-US" sz="900">
                <a:solidFill>
                  <a:srgbClr val="808080"/>
                </a:solidFill>
              </a:rPr>
              <a:t>Fidelity Confidential</a:t>
            </a:r>
          </a:p>
        </p:txBody>
      </p:sp>
      <p:pic>
        <p:nvPicPr>
          <p:cNvPr id="1946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0547" y="1457437"/>
            <a:ext cx="7080396" cy="350344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858585"/>
                  </a:outerShdw>
                </a:effectLst>
              </a14:hiddenEffects>
            </a:ext>
          </a:extLst>
        </p:spPr>
      </p:pic>
      <p:sp>
        <p:nvSpPr>
          <p:cNvPr id="19464" name="Text Box 8"/>
          <p:cNvSpPr txBox="1">
            <a:spLocks noChangeArrowheads="1"/>
          </p:cNvSpPr>
          <p:nvPr/>
        </p:nvSpPr>
        <p:spPr bwMode="auto">
          <a:xfrm>
            <a:off x="798782" y="5285171"/>
            <a:ext cx="7368281" cy="276999"/>
          </a:xfrm>
          <a:prstGeom prst="rect">
            <a:avLst/>
          </a:prstGeom>
          <a:noFill/>
          <a:ln w="9525" algn="ctr">
            <a:solidFill>
              <a:srgbClr val="008000"/>
            </a:solidFill>
            <a:prstDash val="sysDot"/>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17961" dir="2700000" algn="ctr" rotWithShape="0">
                    <a:srgbClr val="004D00"/>
                  </a:outerShdw>
                </a:effectLst>
              </a14:hiddenEffects>
            </a:ext>
          </a:extLst>
        </p:spPr>
        <p:txBody>
          <a:bodyPr wrap="square">
            <a:spAutoFit/>
          </a:bodyPr>
          <a:lstStyle>
            <a:lvl1pPr marL="114300" indent="-114300">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marL="0" indent="0">
              <a:buClr>
                <a:srgbClr val="3A6008"/>
              </a:buClr>
            </a:pPr>
            <a:r>
              <a:rPr lang="en-US" altLang="en-US" b="1" dirty="0"/>
              <a:t>The Potential Cluster Solution should ideally satisfy most of these optimality checks if not all </a:t>
            </a:r>
          </a:p>
        </p:txBody>
      </p:sp>
    </p:spTree>
    <p:custDataLst>
      <p:tags r:id="rId1"/>
    </p:custDataLst>
    <p:extLst>
      <p:ext uri="{BB962C8B-B14F-4D97-AF65-F5344CB8AC3E}">
        <p14:creationId xmlns:p14="http://schemas.microsoft.com/office/powerpoint/2010/main" val="20810523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450" name="Title1"/>
          <p:cNvSpPr>
            <a:spLocks noGrp="1" noChangeArrowheads="1"/>
          </p:cNvSpPr>
          <p:nvPr>
            <p:ph type="title" idx="4294967295"/>
            <p:custDataLst>
              <p:tags r:id="rId2"/>
            </p:custDataLst>
          </p:nvPr>
        </p:nvSpPr>
        <p:spPr>
          <a:xfrm>
            <a:off x="303213" y="0"/>
            <a:ext cx="8537575" cy="989013"/>
          </a:xfrm>
          <a:prstGeom prst="rect">
            <a:avLst/>
          </a:prstGeom>
        </p:spPr>
        <p:txBody>
          <a:bodyPr/>
          <a:lstStyle/>
          <a:p>
            <a:r>
              <a:rPr lang="en-US" altLang="en-US"/>
              <a:t>Cluster Building – Cluster Solution</a:t>
            </a:r>
          </a:p>
        </p:txBody>
      </p:sp>
      <p:sp>
        <p:nvSpPr>
          <p:cNvPr id="6" name="Footer Placeholder 5"/>
          <p:cNvSpPr>
            <a:spLocks noGrp="1"/>
          </p:cNvSpPr>
          <p:nvPr>
            <p:ph type="ftr" sz="quarter" idx="10"/>
          </p:nvPr>
        </p:nvSpPr>
        <p:spPr/>
        <p:txBody>
          <a:bodyPr/>
          <a:lstStyle/>
          <a:p>
            <a:r>
              <a:rPr lang="en-US" altLang="en-US"/>
              <a:t>Fidelity Confidential</a:t>
            </a:r>
          </a:p>
        </p:txBody>
      </p:sp>
      <p:pic>
        <p:nvPicPr>
          <p:cNvPr id="1000460" name="Picture 12"/>
          <p:cNvPicPr>
            <a:picLocks noChangeAspect="1" noChangeArrowheads="1"/>
          </p:cNvPicPr>
          <p:nvPr/>
        </p:nvPicPr>
        <p:blipFill>
          <a:blip r:embed="rId5">
            <a:extLst>
              <a:ext uri="{28A0092B-C50C-407E-A947-70E740481C1C}">
                <a14:useLocalDpi xmlns:a14="http://schemas.microsoft.com/office/drawing/2010/main" val="0"/>
              </a:ext>
            </a:extLst>
          </a:blip>
          <a:srcRect l="4437" r="9972" b="1683"/>
          <a:stretch>
            <a:fillRect/>
          </a:stretch>
        </p:blipFill>
        <p:spPr bwMode="auto">
          <a:xfrm>
            <a:off x="212725" y="1246188"/>
            <a:ext cx="5021263" cy="45958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DDDDDD">
                      <a:gamma/>
                      <a:shade val="60000"/>
                      <a:invGamma/>
                    </a:srgbClr>
                  </a:outerShdw>
                </a:effectLst>
              </a14:hiddenEffects>
            </a:ext>
          </a:extLst>
        </p:spPr>
      </p:pic>
      <p:pic>
        <p:nvPicPr>
          <p:cNvPr id="1000461" name="Picture 13"/>
          <p:cNvPicPr>
            <a:picLocks noChangeAspect="1" noChangeArrowheads="1"/>
          </p:cNvPicPr>
          <p:nvPr/>
        </p:nvPicPr>
        <p:blipFill>
          <a:blip r:embed="rId6">
            <a:extLst>
              <a:ext uri="{28A0092B-C50C-407E-A947-70E740481C1C}">
                <a14:useLocalDpi xmlns:a14="http://schemas.microsoft.com/office/drawing/2010/main" val="0"/>
              </a:ext>
            </a:extLst>
          </a:blip>
          <a:srcRect l="6590" t="2014" r="57207" b="2283"/>
          <a:stretch>
            <a:fillRect/>
          </a:stretch>
        </p:blipFill>
        <p:spPr bwMode="auto">
          <a:xfrm>
            <a:off x="5729288" y="1601788"/>
            <a:ext cx="2206625" cy="1912937"/>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DDDDDD">
                      <a:gamma/>
                      <a:shade val="60000"/>
                      <a:invGamma/>
                    </a:srgbClr>
                  </a:outerShdw>
                </a:effectLst>
              </a14:hiddenEffects>
            </a:ext>
          </a:extLst>
        </p:spPr>
      </p:pic>
      <p:pic>
        <p:nvPicPr>
          <p:cNvPr id="1000462" name="Picture 14"/>
          <p:cNvPicPr>
            <a:picLocks noChangeAspect="1" noChangeArrowheads="1"/>
          </p:cNvPicPr>
          <p:nvPr/>
        </p:nvPicPr>
        <p:blipFill>
          <a:blip r:embed="rId7">
            <a:extLst>
              <a:ext uri="{28A0092B-C50C-407E-A947-70E740481C1C}">
                <a14:useLocalDpi xmlns:a14="http://schemas.microsoft.com/office/drawing/2010/main" val="0"/>
              </a:ext>
            </a:extLst>
          </a:blip>
          <a:srcRect l="13448" r="23340" b="4471"/>
          <a:stretch>
            <a:fillRect/>
          </a:stretch>
        </p:blipFill>
        <p:spPr bwMode="auto">
          <a:xfrm>
            <a:off x="4365625" y="3748088"/>
            <a:ext cx="4370388" cy="21066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DDDDDD">
                      <a:gamma/>
                      <a:shade val="60000"/>
                      <a:invGamma/>
                    </a:srgbClr>
                  </a:outerShdw>
                </a:effectLst>
              </a14:hiddenEffects>
            </a:ext>
          </a:extLst>
        </p:spPr>
      </p:pic>
    </p:spTree>
    <p:custDataLst>
      <p:tags r:id="rId1"/>
    </p:custDataLst>
    <p:extLst>
      <p:ext uri="{BB962C8B-B14F-4D97-AF65-F5344CB8AC3E}">
        <p14:creationId xmlns:p14="http://schemas.microsoft.com/office/powerpoint/2010/main" val="37546650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8905" y="1220090"/>
            <a:ext cx="8776252" cy="1877437"/>
          </a:xfrm>
          <a:prstGeom prst="rect">
            <a:avLst/>
          </a:prstGeom>
          <a:solidFill>
            <a:schemeClr val="accent1">
              <a:lumMod val="40000"/>
              <a:lumOff val="60000"/>
            </a:schemeClr>
          </a:solidFill>
          <a:ln w="12700">
            <a:noFill/>
            <a:miter lim="800000"/>
            <a:headEnd/>
            <a:tailEnd/>
          </a:ln>
          <a:effectLst/>
        </p:spPr>
        <p:txBody>
          <a:bodyPr wrap="square" lIns="320040" rIns="320040" anchor="ctr">
            <a:spAutoFit/>
          </a:bodyPr>
          <a:lstStyle/>
          <a:p>
            <a:pPr algn="l">
              <a:spcBef>
                <a:spcPct val="0"/>
              </a:spcBef>
            </a:pPr>
            <a:r>
              <a:rPr lang="en-US" sz="1600" b="1" u="sng" dirty="0"/>
              <a:t>Preparing The Data</a:t>
            </a:r>
            <a:r>
              <a:rPr lang="en-US" sz="1600" dirty="0"/>
              <a:t>:</a:t>
            </a:r>
          </a:p>
          <a:p>
            <a:pPr algn="l">
              <a:spcBef>
                <a:spcPct val="0"/>
              </a:spcBef>
            </a:pPr>
            <a:endParaRPr lang="en-US" sz="1600" dirty="0"/>
          </a:p>
          <a:p>
            <a:pPr algn="l">
              <a:spcBef>
                <a:spcPct val="0"/>
              </a:spcBef>
            </a:pPr>
            <a:r>
              <a:rPr lang="en-US" sz="1400" dirty="0"/>
              <a:t>To demonstrate clustering exercise, we’ll use a small dataset from 1973 on protein consumption from nine different food groups in 25 countries in Europe.1 The goal is to group the countries based on patterns in their protein consumption. The dataset is loaded into R as a data frame called protein.</a:t>
            </a:r>
          </a:p>
          <a:p>
            <a:pPr algn="l">
              <a:spcBef>
                <a:spcPct val="0"/>
              </a:spcBef>
            </a:pPr>
            <a:endParaRPr lang="en-US" sz="1400" dirty="0"/>
          </a:p>
          <a:p>
            <a:pPr algn="l">
              <a:spcBef>
                <a:spcPct val="0"/>
              </a:spcBef>
            </a:pPr>
            <a:r>
              <a:rPr lang="en-US" sz="1400" dirty="0"/>
              <a:t>We will use this dataset primarily to showcase different usage of clustering algorithms and how we can design solutions through unsupervised learning.</a:t>
            </a:r>
          </a:p>
        </p:txBody>
      </p:sp>
      <p:sp>
        <p:nvSpPr>
          <p:cNvPr id="3" name="Title1"/>
          <p:cNvSpPr>
            <a:spLocks noGrp="1" noChangeArrowheads="1"/>
          </p:cNvSpPr>
          <p:nvPr>
            <p:ph type="title" idx="4294967295"/>
            <p:custDataLst>
              <p:tags r:id="rId1"/>
            </p:custDataLst>
          </p:nvPr>
        </p:nvSpPr>
        <p:spPr>
          <a:xfrm>
            <a:off x="303213" y="0"/>
            <a:ext cx="8537575" cy="989013"/>
          </a:xfrm>
          <a:prstGeom prst="rect">
            <a:avLst/>
          </a:prstGeom>
        </p:spPr>
        <p:txBody>
          <a:bodyPr/>
          <a:lstStyle/>
          <a:p>
            <a:pPr eaLnBrk="1" hangingPunct="1"/>
            <a:br>
              <a:rPr lang="en-US" altLang="en-US" sz="2000" dirty="0"/>
            </a:br>
            <a:r>
              <a:rPr lang="en-US" altLang="en-US" sz="2000" dirty="0"/>
              <a:t>Clustering  EXERCISE – Hierarchical/K-means</a:t>
            </a:r>
          </a:p>
        </p:txBody>
      </p:sp>
    </p:spTree>
    <p:extLst>
      <p:ext uri="{BB962C8B-B14F-4D97-AF65-F5344CB8AC3E}">
        <p14:creationId xmlns:p14="http://schemas.microsoft.com/office/powerpoint/2010/main" val="3655326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 Box 2"/>
          <p:cNvSpPr txBox="1">
            <a:spLocks noChangeArrowheads="1"/>
          </p:cNvSpPr>
          <p:nvPr/>
        </p:nvSpPr>
        <p:spPr bwMode="auto">
          <a:xfrm>
            <a:off x="455978" y="342441"/>
            <a:ext cx="7363719" cy="400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82056" tIns="41028" rIns="82056" bIns="41028" numCol="1" anchor="ctr" anchorCtr="0" compatLnSpc="1">
            <a:prstTxWarp prst="textNoShape">
              <a:avLst/>
            </a:prstTxWarp>
          </a:bodyPr>
          <a:lstStyle>
            <a:lvl1pPr algn="l" eaLnBrk="1" hangingPunct="1">
              <a:spcBef>
                <a:spcPct val="0"/>
              </a:spcBef>
              <a:defRPr sz="2000" b="1">
                <a:solidFill>
                  <a:srgbClr val="006600"/>
                </a:solidFill>
                <a:latin typeface="+mj-lt"/>
                <a:ea typeface="+mj-ea"/>
                <a:cs typeface="+mj-cs"/>
              </a:defRPr>
            </a:lvl1pPr>
            <a:lvl2pPr algn="l">
              <a:spcBef>
                <a:spcPct val="0"/>
              </a:spcBef>
              <a:defRPr sz="2000" b="1">
                <a:solidFill>
                  <a:srgbClr val="006600"/>
                </a:solidFill>
              </a:defRPr>
            </a:lvl2pPr>
            <a:lvl3pPr algn="l">
              <a:spcBef>
                <a:spcPct val="0"/>
              </a:spcBef>
              <a:defRPr sz="2000" b="1">
                <a:solidFill>
                  <a:srgbClr val="006600"/>
                </a:solidFill>
              </a:defRPr>
            </a:lvl3pPr>
            <a:lvl4pPr algn="l">
              <a:spcBef>
                <a:spcPct val="0"/>
              </a:spcBef>
              <a:defRPr sz="2000" b="1">
                <a:solidFill>
                  <a:srgbClr val="006600"/>
                </a:solidFill>
              </a:defRPr>
            </a:lvl4pPr>
            <a:lvl5pPr algn="l">
              <a:spcBef>
                <a:spcPct val="0"/>
              </a:spcBef>
              <a:defRPr sz="2000" b="1">
                <a:solidFill>
                  <a:srgbClr val="006600"/>
                </a:solidFill>
              </a:defRPr>
            </a:lvl5pPr>
            <a:lvl6pPr marL="457200" fontAlgn="base">
              <a:spcBef>
                <a:spcPct val="0"/>
              </a:spcBef>
              <a:spcAft>
                <a:spcPct val="0"/>
              </a:spcAft>
              <a:defRPr sz="2000" b="1">
                <a:solidFill>
                  <a:srgbClr val="006600"/>
                </a:solidFill>
              </a:defRPr>
            </a:lvl6pPr>
            <a:lvl7pPr marL="914400" fontAlgn="base">
              <a:spcBef>
                <a:spcPct val="0"/>
              </a:spcBef>
              <a:spcAft>
                <a:spcPct val="0"/>
              </a:spcAft>
              <a:defRPr sz="2000" b="1">
                <a:solidFill>
                  <a:srgbClr val="006600"/>
                </a:solidFill>
              </a:defRPr>
            </a:lvl7pPr>
            <a:lvl8pPr marL="1371600" fontAlgn="base">
              <a:spcBef>
                <a:spcPct val="0"/>
              </a:spcBef>
              <a:spcAft>
                <a:spcPct val="0"/>
              </a:spcAft>
              <a:defRPr sz="2000" b="1">
                <a:solidFill>
                  <a:srgbClr val="006600"/>
                </a:solidFill>
              </a:defRPr>
            </a:lvl8pPr>
            <a:lvl9pPr marL="1828800" fontAlgn="base">
              <a:spcBef>
                <a:spcPct val="0"/>
              </a:spcBef>
              <a:spcAft>
                <a:spcPct val="0"/>
              </a:spcAft>
              <a:defRPr sz="2000" b="1">
                <a:solidFill>
                  <a:srgbClr val="006600"/>
                </a:solidFill>
              </a:defRPr>
            </a:lvl9pPr>
          </a:lstStyle>
          <a:p>
            <a:r>
              <a:rPr lang="en-US" altLang="en-US" dirty="0"/>
              <a:t>Unsupervised Learning</a:t>
            </a:r>
          </a:p>
        </p:txBody>
      </p:sp>
      <p:sp>
        <p:nvSpPr>
          <p:cNvPr id="18" name="Text Box 9"/>
          <p:cNvSpPr txBox="1">
            <a:spLocks noChangeArrowheads="1"/>
          </p:cNvSpPr>
          <p:nvPr/>
        </p:nvSpPr>
        <p:spPr bwMode="auto">
          <a:xfrm>
            <a:off x="304800" y="1328352"/>
            <a:ext cx="8489950" cy="923330"/>
          </a:xfrm>
          <a:prstGeom prst="rect">
            <a:avLst/>
          </a:prstGeom>
          <a:solidFill>
            <a:schemeClr val="accent1">
              <a:lumMod val="40000"/>
              <a:lumOff val="60000"/>
            </a:schemeClr>
          </a:solidFill>
          <a:ln>
            <a:noFill/>
          </a:ln>
          <a:effectLst/>
        </p:spPr>
        <p:txBody>
          <a:bodyPr>
            <a:spAutoFit/>
          </a:bodyPr>
          <a:lstStyle>
            <a:lvl1pPr marL="114300" indent="-114300">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marL="0" indent="0" algn="l">
              <a:buClr>
                <a:srgbClr val="3A6008"/>
              </a:buClr>
            </a:pPr>
            <a:r>
              <a:rPr lang="en-US" altLang="en-US" b="1" dirty="0"/>
              <a:t>In this piece, we’ll look at methods to discover unknown relationships in data. These methods are called unsupervised methods. With unsupervised methods, there’s no outcome that you’re trying to predict; instead, you want to discover patterns in the data that perhaps you hadn’t previously suspected. </a:t>
            </a:r>
          </a:p>
          <a:p>
            <a:pPr marL="0" indent="0" algn="l">
              <a:buClr>
                <a:srgbClr val="3A6008"/>
              </a:buClr>
            </a:pPr>
            <a:r>
              <a:rPr lang="en-US" altLang="en-US" b="1" dirty="0"/>
              <a:t>You are probably trying to unearth some hidden treasures !!</a:t>
            </a:r>
          </a:p>
        </p:txBody>
      </p:sp>
      <p:sp>
        <p:nvSpPr>
          <p:cNvPr id="19" name="Text Box 9"/>
          <p:cNvSpPr txBox="1">
            <a:spLocks noChangeArrowheads="1"/>
          </p:cNvSpPr>
          <p:nvPr/>
        </p:nvSpPr>
        <p:spPr bwMode="auto">
          <a:xfrm>
            <a:off x="304800" y="2381641"/>
            <a:ext cx="8489950" cy="1523494"/>
          </a:xfrm>
          <a:prstGeom prst="rect">
            <a:avLst/>
          </a:prstGeom>
          <a:solidFill>
            <a:schemeClr val="accent1">
              <a:lumMod val="40000"/>
              <a:lumOff val="60000"/>
            </a:schemeClr>
          </a:solidFill>
          <a:ln>
            <a:noFill/>
          </a:ln>
          <a:effectLst/>
        </p:spPr>
        <p:txBody>
          <a:bodyPr>
            <a:spAutoFit/>
          </a:bodyPr>
          <a:lstStyle>
            <a:lvl1pPr marL="114300" indent="-114300">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marL="0" indent="0" algn="l">
              <a:buClr>
                <a:srgbClr val="3A6008"/>
              </a:buClr>
            </a:pPr>
            <a:r>
              <a:rPr lang="en-US" altLang="en-US" b="1" u="sng" dirty="0"/>
              <a:t>Example: </a:t>
            </a:r>
          </a:p>
          <a:p>
            <a:pPr marL="0" indent="0" algn="l">
              <a:buClr>
                <a:srgbClr val="3A6008"/>
              </a:buClr>
            </a:pPr>
            <a:r>
              <a:rPr lang="en-US" altLang="en-US" b="1" dirty="0"/>
              <a:t>You may want to find groups of customers with similar purchase patterns, or correlations between population movement and socioeconomic factors. </a:t>
            </a:r>
          </a:p>
          <a:p>
            <a:pPr marL="285750" indent="-285750" algn="l">
              <a:buClr>
                <a:srgbClr val="3A6008"/>
              </a:buClr>
              <a:buFontTx/>
              <a:buChar char="-"/>
            </a:pPr>
            <a:r>
              <a:rPr lang="en-US" altLang="en-US" b="1" dirty="0"/>
              <a:t>Unsupervised analyses are often not ends in themselves; rather, they’re ways of finding relationship and patterns that can be used to build predictive models.</a:t>
            </a:r>
          </a:p>
          <a:p>
            <a:pPr marL="285750" indent="-285750" algn="l">
              <a:buClr>
                <a:srgbClr val="3A6008"/>
              </a:buClr>
              <a:buFontTx/>
              <a:buChar char="-"/>
            </a:pPr>
            <a:endParaRPr lang="en-US" altLang="en-US" sz="1400" b="1" dirty="0"/>
          </a:p>
        </p:txBody>
      </p:sp>
      <p:graphicFrame>
        <p:nvGraphicFramePr>
          <p:cNvPr id="2" name="Table 1"/>
          <p:cNvGraphicFramePr>
            <a:graphicFrameLocks noGrp="1"/>
          </p:cNvGraphicFramePr>
          <p:nvPr>
            <p:extLst>
              <p:ext uri="{D42A27DB-BD31-4B8C-83A1-F6EECF244321}">
                <p14:modId xmlns:p14="http://schemas.microsoft.com/office/powerpoint/2010/main" val="1151419418"/>
              </p:ext>
            </p:extLst>
          </p:nvPr>
        </p:nvGraphicFramePr>
        <p:xfrm>
          <a:off x="304800" y="4003951"/>
          <a:ext cx="8489950" cy="2340687"/>
        </p:xfrm>
        <a:graphic>
          <a:graphicData uri="http://schemas.openxmlformats.org/drawingml/2006/table">
            <a:tbl>
              <a:tblPr firstRow="1" bandRow="1">
                <a:tableStyleId>{6E25E649-3F16-4E02-A733-19D2CDBF48F0}</a:tableStyleId>
              </a:tblPr>
              <a:tblGrid>
                <a:gridCol w="4244975">
                  <a:extLst>
                    <a:ext uri="{9D8B030D-6E8A-4147-A177-3AD203B41FA5}">
                      <a16:colId xmlns:a16="http://schemas.microsoft.com/office/drawing/2014/main" val="20000"/>
                    </a:ext>
                  </a:extLst>
                </a:gridCol>
                <a:gridCol w="4244975">
                  <a:extLst>
                    <a:ext uri="{9D8B030D-6E8A-4147-A177-3AD203B41FA5}">
                      <a16:colId xmlns:a16="http://schemas.microsoft.com/office/drawing/2014/main" val="20001"/>
                    </a:ext>
                  </a:extLst>
                </a:gridCol>
              </a:tblGrid>
              <a:tr h="415789">
                <a:tc>
                  <a:txBody>
                    <a:bodyPr/>
                    <a:lstStyle/>
                    <a:p>
                      <a:pPr algn="ctr"/>
                      <a:r>
                        <a:rPr lang="en-US" dirty="0"/>
                        <a:t>Supervised Learning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Unsupervised Learning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19736">
                <a:tc>
                  <a:txBody>
                    <a:bodyPr/>
                    <a:lstStyle/>
                    <a:p>
                      <a:pPr lvl="1" algn="ctr"/>
                      <a:r>
                        <a:rPr lang="en-US" sz="1200" dirty="0"/>
                        <a:t>Its</a:t>
                      </a:r>
                      <a:r>
                        <a:rPr lang="en-US" sz="1200" baseline="0" dirty="0"/>
                        <a:t> end objective is to arrive at final classification/prediction of the label Data</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lvl="1" algn="ctr" defTabSz="914400" rtl="0" eaLnBrk="1" latinLnBrk="0" hangingPunct="1"/>
                      <a:r>
                        <a:rPr lang="en-US" sz="1200" kern="1200" dirty="0">
                          <a:solidFill>
                            <a:schemeClr val="dk1"/>
                          </a:solidFill>
                          <a:latin typeface="+mn-lt"/>
                          <a:ea typeface="+mn-ea"/>
                          <a:cs typeface="+mn-cs"/>
                        </a:rPr>
                        <a:t>Unsupervised Learning</a:t>
                      </a:r>
                      <a:r>
                        <a:rPr lang="en-US" sz="1200" kern="1200" baseline="0" dirty="0">
                          <a:solidFill>
                            <a:schemeClr val="dk1"/>
                          </a:solidFill>
                          <a:latin typeface="+mn-lt"/>
                          <a:ea typeface="+mn-ea"/>
                          <a:cs typeface="+mn-cs"/>
                        </a:rPr>
                        <a:t> works as an intermediate step in case of any supervised Learning</a:t>
                      </a:r>
                      <a:endParaRPr lang="en-US"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69791">
                <a:tc>
                  <a:txBody>
                    <a:bodyPr/>
                    <a:lstStyle/>
                    <a:p>
                      <a:pPr lvl="1" algn="ctr"/>
                      <a:r>
                        <a:rPr lang="en-US" sz="1200" dirty="0"/>
                        <a:t>Supervised Learning will have a Dependent</a:t>
                      </a:r>
                      <a:r>
                        <a:rPr lang="en-US" sz="1200" baseline="0" dirty="0"/>
                        <a:t> Variable to classify/predict using a set of Independent Variables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lvl="1" algn="ctr" defTabSz="914400" rtl="0" eaLnBrk="1" latinLnBrk="0" hangingPunct="1"/>
                      <a:r>
                        <a:rPr lang="en-US" sz="1200" kern="1200" dirty="0">
                          <a:solidFill>
                            <a:schemeClr val="dk1"/>
                          </a:solidFill>
                          <a:latin typeface="+mn-lt"/>
                          <a:ea typeface="+mn-ea"/>
                          <a:cs typeface="+mn-cs"/>
                        </a:rPr>
                        <a:t>In case</a:t>
                      </a:r>
                      <a:r>
                        <a:rPr lang="en-US" sz="1200" kern="1200" baseline="0" dirty="0">
                          <a:solidFill>
                            <a:schemeClr val="dk1"/>
                          </a:solidFill>
                          <a:latin typeface="+mn-lt"/>
                          <a:ea typeface="+mn-ea"/>
                          <a:cs typeface="+mn-cs"/>
                        </a:rPr>
                        <a:t> of Unsupervised Learning, there are no as such Dependent Variables that we want to model. It is more about exploring the feature universe and bring out structured information out of it</a:t>
                      </a:r>
                      <a:endParaRPr lang="en-US"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82202">
                <a:tc>
                  <a:txBody>
                    <a:bodyPr/>
                    <a:lstStyle/>
                    <a:p>
                      <a:pPr lvl="1" algn="ctr"/>
                      <a:r>
                        <a:rPr lang="en-US" sz="1200" dirty="0"/>
                        <a:t>It works for primarily</a:t>
                      </a:r>
                      <a:r>
                        <a:rPr lang="en-US" sz="1200" baseline="0" dirty="0"/>
                        <a:t> on the Label Data</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marR="0" lvl="1" indent="0" algn="ctr" defTabSz="914400" rtl="0" eaLnBrk="1" fontAlgn="auto" latinLnBrk="0" hangingPunct="1">
                        <a:lnSpc>
                          <a:spcPct val="100000"/>
                        </a:lnSpc>
                        <a:spcBef>
                          <a:spcPts val="0"/>
                        </a:spcBef>
                        <a:spcAft>
                          <a:spcPts val="0"/>
                        </a:spcAft>
                        <a:buClrTx/>
                        <a:buSzTx/>
                        <a:buFontTx/>
                        <a:buNone/>
                        <a:tabLst/>
                        <a:defRPr/>
                      </a:pPr>
                      <a:r>
                        <a:rPr lang="en-US" sz="1200" dirty="0"/>
                        <a:t>It works for primarily</a:t>
                      </a:r>
                      <a:r>
                        <a:rPr lang="en-US" sz="1200" baseline="0" dirty="0"/>
                        <a:t> on the Non-Label Data</a:t>
                      </a:r>
                      <a:endParaRPr lang="en-US" sz="1200" dirty="0"/>
                    </a:p>
                    <a:p>
                      <a:pPr marL="457200" lvl="1" algn="ctr" defTabSz="914400" rtl="0" eaLnBrk="1" latinLnBrk="0" hangingPunct="1"/>
                      <a:endParaRPr lang="en-US"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23320527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1"/>
          <p:cNvSpPr>
            <a:spLocks noGrp="1" noChangeArrowheads="1"/>
          </p:cNvSpPr>
          <p:nvPr>
            <p:ph type="title" idx="4294967295"/>
            <p:custDataLst>
              <p:tags r:id="rId2"/>
            </p:custDataLst>
          </p:nvPr>
        </p:nvSpPr>
        <p:spPr>
          <a:xfrm>
            <a:off x="303213" y="0"/>
            <a:ext cx="8537575" cy="989013"/>
          </a:xfrm>
          <a:prstGeom prst="rect">
            <a:avLst/>
          </a:prstGeom>
        </p:spPr>
        <p:txBody>
          <a:bodyPr/>
          <a:lstStyle/>
          <a:p>
            <a:pPr eaLnBrk="1" hangingPunct="1"/>
            <a:r>
              <a:rPr lang="en-US" altLang="en-US" dirty="0"/>
              <a:t>The Philosophy of Cluster Validation </a:t>
            </a:r>
          </a:p>
        </p:txBody>
      </p:sp>
      <p:sp>
        <p:nvSpPr>
          <p:cNvPr id="22530" name="Footer Placeholder 3"/>
          <p:cNvSpPr>
            <a:spLocks noGrp="1"/>
          </p:cNvSpPr>
          <p:nvPr>
            <p:ph type="ftr" sz="quarter" idx="10"/>
          </p:nvPr>
        </p:nvSpPr>
        <p:spPr>
          <a:noFill/>
        </p:spPr>
        <p:txBody>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r>
              <a:rPr lang="en-US" altLang="en-US" sz="900" dirty="0">
                <a:solidFill>
                  <a:srgbClr val="808080"/>
                </a:solidFill>
              </a:rPr>
              <a:t>Fidelity Confidential</a:t>
            </a:r>
          </a:p>
        </p:txBody>
      </p:sp>
      <p:sp>
        <p:nvSpPr>
          <p:cNvPr id="22532" name="Text Box 3"/>
          <p:cNvSpPr txBox="1">
            <a:spLocks noChangeArrowheads="1"/>
          </p:cNvSpPr>
          <p:nvPr/>
        </p:nvSpPr>
        <p:spPr bwMode="auto">
          <a:xfrm>
            <a:off x="238125" y="1403350"/>
            <a:ext cx="8489950" cy="263149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858585"/>
                  </a:outerShdw>
                </a:effectLst>
              </a14:hiddenEffects>
            </a:ext>
          </a:extLst>
        </p:spPr>
        <p:txBody>
          <a:bodyPr>
            <a:spAutoFit/>
          </a:bodyPr>
          <a:lstStyle>
            <a:lvl1pPr marL="114300" indent="-114300">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marL="0" indent="0" algn="l">
              <a:buClr>
                <a:srgbClr val="3A6008"/>
              </a:buClr>
            </a:pPr>
            <a:r>
              <a:rPr lang="en-US" altLang="en-US" sz="1000" dirty="0"/>
              <a:t>One way to assess whether a cluster represents true structure is to see if the cluster holds up under plausible variations in the dataset. The basic general strategy is as follows:</a:t>
            </a:r>
          </a:p>
          <a:p>
            <a:pPr marL="171450" indent="-171450" algn="l">
              <a:buClr>
                <a:srgbClr val="3A6008"/>
              </a:buClr>
              <a:buFont typeface="Wingdings" panose="05000000000000000000" pitchFamily="2" charset="2"/>
              <a:buChar char="Ø"/>
            </a:pPr>
            <a:r>
              <a:rPr lang="en-US" altLang="en-US" sz="1000" b="1" dirty="0"/>
              <a:t>Cluster the data as usual.</a:t>
            </a:r>
          </a:p>
          <a:p>
            <a:pPr marL="171450" indent="-171450" algn="l">
              <a:buClr>
                <a:srgbClr val="3A6008"/>
              </a:buClr>
              <a:buFont typeface="Wingdings" panose="05000000000000000000" pitchFamily="2" charset="2"/>
              <a:buChar char="Ø"/>
            </a:pPr>
            <a:r>
              <a:rPr lang="en-US" altLang="en-US" sz="1000" b="1" dirty="0"/>
              <a:t>Draw a new dataset (of the same size as the original) by resampling the original dataset with replacement and cluster the same dataset</a:t>
            </a:r>
          </a:p>
          <a:p>
            <a:pPr marL="171450" indent="-171450" algn="l">
              <a:buClr>
                <a:srgbClr val="3A6008"/>
              </a:buClr>
              <a:buFont typeface="Wingdings" panose="05000000000000000000" pitchFamily="2" charset="2"/>
              <a:buChar char="Ø"/>
            </a:pPr>
            <a:r>
              <a:rPr lang="en-US" altLang="en-US" sz="1000" b="1" dirty="0"/>
              <a:t>For every cluster in the original clustering, find the most similar cluster in the new clustering (the one that gives the maximum Jaccard coefficient) and record that value. If this maximum Jaccard coefficient is less than 0.5, the original cluster is considered to be dissolved—it didn’t show up in the new clustering. A cluster that’s dissolved too often is probably not a “real” cluster.</a:t>
            </a:r>
          </a:p>
          <a:p>
            <a:pPr marL="171450" indent="-171450" algn="l">
              <a:buClr>
                <a:srgbClr val="3A6008"/>
              </a:buClr>
              <a:buFont typeface="Wingdings" panose="05000000000000000000" pitchFamily="2" charset="2"/>
              <a:buChar char="Ø"/>
            </a:pPr>
            <a:r>
              <a:rPr lang="en-US" altLang="en-US" sz="1000" b="1" dirty="0"/>
              <a:t>Repeat steps 2–3 several times.</a:t>
            </a:r>
          </a:p>
          <a:p>
            <a:pPr marL="171450" indent="-171450" algn="l">
              <a:buClr>
                <a:srgbClr val="3A6008"/>
              </a:buClr>
              <a:buFont typeface="Wingdings" panose="05000000000000000000" pitchFamily="2" charset="2"/>
              <a:buChar char="Ø"/>
            </a:pPr>
            <a:r>
              <a:rPr lang="en-US" altLang="en-US" sz="1000" b="1" dirty="0"/>
              <a:t>The cluster stability of each cluster in the original clustering is the mean value of its Jaccard coefficient over all the bootstrap iterations. As a rule of thumb, clusters with a stability value less than 0.6 should be considered unstable. Values between 0.6 and 0.75 indicate that the cluster is measuring a pattern in the data, but there isn’t high certainty about which points should be clustered together. Clusters with stability values above about 0.85 can be considered highly stable (they’re likely to be real clusters).Different clustering algorithms can give different stability values, even when the algorithms produce highly similar clusters, so clusterboot() is also measuring how stable the clustering algorithm is.</a:t>
            </a:r>
          </a:p>
        </p:txBody>
      </p:sp>
      <p:sp>
        <p:nvSpPr>
          <p:cNvPr id="5" name="Text Box 3"/>
          <p:cNvSpPr txBox="1">
            <a:spLocks noChangeArrowheads="1"/>
          </p:cNvSpPr>
          <p:nvPr/>
        </p:nvSpPr>
        <p:spPr bwMode="auto">
          <a:xfrm>
            <a:off x="374755" y="4640562"/>
            <a:ext cx="8489950" cy="116955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858585"/>
                  </a:outerShdw>
                </a:effectLst>
              </a14:hiddenEffects>
            </a:ext>
          </a:extLst>
        </p:spPr>
        <p:txBody>
          <a:bodyPr>
            <a:spAutoFit/>
          </a:bodyPr>
          <a:lstStyle>
            <a:lvl1pPr marL="114300" indent="-114300">
              <a:defRPr sz="1200">
                <a:solidFill>
                  <a:srgbClr val="000000"/>
                </a:solidFill>
                <a:latin typeface="Arial" charset="0"/>
              </a:defRPr>
            </a:lvl1pPr>
            <a:lvl2pPr>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marL="0" indent="0" algn="l">
              <a:buClr>
                <a:srgbClr val="3A6008"/>
              </a:buClr>
            </a:pPr>
            <a:r>
              <a:rPr lang="en-US" altLang="en-US" sz="1000" dirty="0"/>
              <a:t>After the clustering analysis, if we need to assign a cluster-category for new observations, then we can do the following –</a:t>
            </a:r>
          </a:p>
          <a:p>
            <a:pPr lvl="1" algn="l">
              <a:buClr>
                <a:srgbClr val="3A6008"/>
              </a:buClr>
              <a:buFontTx/>
              <a:buChar char="•"/>
            </a:pPr>
            <a:r>
              <a:rPr lang="en-US" altLang="en-US" sz="1000" dirty="0"/>
              <a:t> </a:t>
            </a:r>
            <a:r>
              <a:rPr lang="en-US" altLang="en-US" sz="1000" b="1" dirty="0"/>
              <a:t>Check the original cluster profile and select the best fit.</a:t>
            </a:r>
          </a:p>
          <a:p>
            <a:pPr lvl="1" algn="l">
              <a:buClr>
                <a:srgbClr val="3A6008"/>
              </a:buClr>
              <a:buFontTx/>
              <a:buChar char="•"/>
            </a:pPr>
            <a:r>
              <a:rPr lang="en-US" altLang="en-US" sz="1000" b="1" dirty="0"/>
              <a:t> Add the record in the cluster dataset and re-run the model to test where it fits.</a:t>
            </a:r>
          </a:p>
          <a:p>
            <a:pPr lvl="1" algn="l">
              <a:buClr>
                <a:srgbClr val="3A6008"/>
              </a:buClr>
              <a:buFontTx/>
              <a:buChar char="•"/>
            </a:pPr>
            <a:r>
              <a:rPr lang="en-US" altLang="en-US" sz="1000" b="1" dirty="0"/>
              <a:t> Discriminant analysis can be done</a:t>
            </a:r>
          </a:p>
          <a:p>
            <a:pPr lvl="1" algn="l">
              <a:buClr>
                <a:srgbClr val="3A6008"/>
              </a:buClr>
              <a:buFontTx/>
              <a:buChar char="•"/>
            </a:pPr>
            <a:r>
              <a:rPr lang="en-US" altLang="en-US" sz="1000" b="1" dirty="0"/>
              <a:t> Minimum Euclidean Distance method can be considered (same as scoring a dataset)</a:t>
            </a:r>
          </a:p>
        </p:txBody>
      </p:sp>
      <p:sp>
        <p:nvSpPr>
          <p:cNvPr id="6" name="Rounded Rectangle 99"/>
          <p:cNvSpPr>
            <a:spLocks noChangeArrowheads="1"/>
          </p:cNvSpPr>
          <p:nvPr/>
        </p:nvSpPr>
        <p:spPr bwMode="auto">
          <a:xfrm>
            <a:off x="374755" y="4201378"/>
            <a:ext cx="5717932" cy="374571"/>
          </a:xfrm>
          <a:prstGeom prst="roundRect">
            <a:avLst>
              <a:gd name="adj" fmla="val 16667"/>
            </a:avLst>
          </a:prstGeom>
          <a:solidFill>
            <a:schemeClr val="accent1">
              <a:lumMod val="40000"/>
              <a:lumOff val="60000"/>
            </a:schemeClr>
          </a:solidFill>
          <a:ln w="12700">
            <a:noFill/>
            <a:miter lim="800000"/>
            <a:headEnd/>
            <a:tailEnd/>
          </a:ln>
          <a:effectLst/>
        </p:spPr>
        <p:txBody>
          <a:bodyPr wrap="square" lIns="320040" rIns="320040" anchor="ctr">
            <a:spAutoFit/>
          </a:bodyPr>
          <a:lstStyle/>
          <a:p>
            <a:pPr algn="l">
              <a:spcBef>
                <a:spcPct val="0"/>
              </a:spcBef>
            </a:pPr>
            <a:r>
              <a:rPr lang="en-US" altLang="en-US" sz="1600" b="1" dirty="0">
                <a:solidFill>
                  <a:schemeClr val="tx1"/>
                </a:solidFill>
              </a:rPr>
              <a:t>Assigning New Points to Clusters:</a:t>
            </a:r>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1"/>
          <p:cNvSpPr>
            <a:spLocks noGrp="1" noChangeArrowheads="1"/>
          </p:cNvSpPr>
          <p:nvPr>
            <p:ph type="title" idx="4294967295"/>
            <p:custDataLst>
              <p:tags r:id="rId2"/>
            </p:custDataLst>
          </p:nvPr>
        </p:nvSpPr>
        <p:spPr>
          <a:xfrm>
            <a:off x="303213" y="0"/>
            <a:ext cx="8537575" cy="989013"/>
          </a:xfrm>
          <a:prstGeom prst="rect">
            <a:avLst/>
          </a:prstGeom>
        </p:spPr>
        <p:txBody>
          <a:bodyPr/>
          <a:lstStyle/>
          <a:p>
            <a:pPr eaLnBrk="1" hangingPunct="1"/>
            <a:r>
              <a:rPr lang="en-US" altLang="en-US" dirty="0"/>
              <a:t>Cluster Profiling</a:t>
            </a:r>
          </a:p>
        </p:txBody>
      </p:sp>
      <p:sp>
        <p:nvSpPr>
          <p:cNvPr id="21506" name="Footer Placeholder 3"/>
          <p:cNvSpPr>
            <a:spLocks noGrp="1"/>
          </p:cNvSpPr>
          <p:nvPr>
            <p:ph type="ftr" sz="quarter" idx="10"/>
          </p:nvPr>
        </p:nvSpPr>
        <p:spPr>
          <a:noFill/>
        </p:spPr>
        <p:txBody>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r>
              <a:rPr lang="en-US" altLang="en-US" sz="900" dirty="0">
                <a:solidFill>
                  <a:srgbClr val="808080"/>
                </a:solidFill>
              </a:rPr>
              <a:t>Fidelity Confidential</a:t>
            </a:r>
          </a:p>
        </p:txBody>
      </p:sp>
      <p:sp>
        <p:nvSpPr>
          <p:cNvPr id="21508" name="Text Box 3"/>
          <p:cNvSpPr txBox="1">
            <a:spLocks noChangeArrowheads="1"/>
          </p:cNvSpPr>
          <p:nvPr/>
        </p:nvSpPr>
        <p:spPr bwMode="auto">
          <a:xfrm>
            <a:off x="201181" y="1403350"/>
            <a:ext cx="8489950" cy="4770537"/>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858585"/>
                  </a:outerShdw>
                </a:effectLst>
              </a14:hiddenEffects>
            </a:ext>
          </a:extLst>
        </p:spPr>
        <p:txBody>
          <a:bodyPr>
            <a:spAutoFit/>
          </a:bodyPr>
          <a:lstStyle>
            <a:lvl1pPr marL="114300" indent="-114300">
              <a:defRPr sz="1200">
                <a:solidFill>
                  <a:srgbClr val="000000"/>
                </a:solidFill>
                <a:latin typeface="Arial" charset="0"/>
              </a:defRPr>
            </a:lvl1pPr>
            <a:lvl2pPr>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algn="l">
              <a:buClr>
                <a:srgbClr val="3A6008"/>
              </a:buClr>
              <a:buFontTx/>
              <a:buChar char="•"/>
            </a:pPr>
            <a:r>
              <a:rPr lang="en-US" altLang="en-US" sz="1600" dirty="0"/>
              <a:t>Check average values and frequencies for each clusters to confirm—</a:t>
            </a:r>
          </a:p>
          <a:p>
            <a:pPr lvl="1" algn="l">
              <a:buClr>
                <a:srgbClr val="3A6008"/>
              </a:buClr>
              <a:buFontTx/>
              <a:buChar char="•"/>
            </a:pPr>
            <a:r>
              <a:rPr lang="en-US" altLang="en-US" sz="1600" dirty="0"/>
              <a:t> Whether Clusters are distinct enough or not</a:t>
            </a:r>
          </a:p>
          <a:p>
            <a:pPr lvl="1" algn="l">
              <a:buClr>
                <a:srgbClr val="3A6008"/>
              </a:buClr>
              <a:buFontTx/>
              <a:buChar char="•"/>
            </a:pPr>
            <a:r>
              <a:rPr lang="en-US" altLang="en-US" sz="1600" dirty="0"/>
              <a:t> Whether Clusters are making business sense</a:t>
            </a:r>
          </a:p>
          <a:p>
            <a:pPr lvl="1" algn="l">
              <a:buClr>
                <a:srgbClr val="3A6008"/>
              </a:buClr>
              <a:buFontTx/>
              <a:buChar char="•"/>
            </a:pPr>
            <a:r>
              <a:rPr lang="en-US" altLang="en-US" sz="1600" dirty="0"/>
              <a:t> Whether objective of preparing clusters are fulfilled</a:t>
            </a:r>
          </a:p>
          <a:p>
            <a:pPr lvl="1" algn="l">
              <a:buClr>
                <a:srgbClr val="3A6008"/>
              </a:buClr>
              <a:buFontTx/>
              <a:buChar char="•"/>
            </a:pPr>
            <a:endParaRPr lang="en-US" altLang="en-US" sz="1600" dirty="0"/>
          </a:p>
          <a:p>
            <a:pPr lvl="1" algn="l">
              <a:buClr>
                <a:srgbClr val="3A6008"/>
              </a:buClr>
              <a:buFontTx/>
              <a:buChar char="•"/>
            </a:pPr>
            <a:endParaRPr lang="en-US" altLang="en-US" sz="1600" dirty="0"/>
          </a:p>
          <a:p>
            <a:pPr lvl="1" algn="l">
              <a:buClr>
                <a:srgbClr val="3A6008"/>
              </a:buClr>
              <a:buFontTx/>
              <a:buChar char="•"/>
            </a:pPr>
            <a:endParaRPr lang="en-US" altLang="en-US" sz="1600" dirty="0"/>
          </a:p>
          <a:p>
            <a:pPr lvl="1" algn="l">
              <a:buClr>
                <a:srgbClr val="3A6008"/>
              </a:buClr>
              <a:buFontTx/>
              <a:buChar char="•"/>
            </a:pPr>
            <a:endParaRPr lang="en-US" altLang="en-US" sz="1600" dirty="0"/>
          </a:p>
          <a:p>
            <a:pPr lvl="1" algn="l">
              <a:buClr>
                <a:srgbClr val="3A6008"/>
              </a:buClr>
              <a:buFontTx/>
              <a:buChar char="•"/>
            </a:pPr>
            <a:endParaRPr lang="en-US" altLang="en-US" sz="1600" dirty="0"/>
          </a:p>
          <a:p>
            <a:pPr lvl="1" algn="l">
              <a:buClr>
                <a:srgbClr val="3A6008"/>
              </a:buClr>
              <a:buFontTx/>
              <a:buChar char="•"/>
            </a:pPr>
            <a:endParaRPr lang="en-US" altLang="en-US" sz="1600" dirty="0"/>
          </a:p>
          <a:p>
            <a:pPr lvl="1" algn="l">
              <a:buClr>
                <a:srgbClr val="3A6008"/>
              </a:buClr>
              <a:buFontTx/>
              <a:buChar char="•"/>
            </a:pPr>
            <a:endParaRPr lang="en-US" altLang="en-US" sz="1600" dirty="0"/>
          </a:p>
          <a:p>
            <a:pPr lvl="1" algn="l">
              <a:buClr>
                <a:srgbClr val="3A6008"/>
              </a:buClr>
              <a:buFontTx/>
              <a:buChar char="•"/>
            </a:pPr>
            <a:r>
              <a:rPr lang="en-US" altLang="en-US" sz="1600" b="1" dirty="0"/>
              <a:t>R Code/Relevant Doc:</a:t>
            </a:r>
          </a:p>
          <a:p>
            <a:pPr lvl="1" algn="l">
              <a:buClr>
                <a:srgbClr val="3A6008"/>
              </a:buClr>
              <a:buFontTx/>
              <a:buChar char="•"/>
            </a:pPr>
            <a:endParaRPr lang="en-US" altLang="en-US" sz="1600" b="1" dirty="0"/>
          </a:p>
        </p:txBody>
      </p:sp>
      <p:pic>
        <p:nvPicPr>
          <p:cNvPr id="2150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915" y="2922066"/>
            <a:ext cx="8540750" cy="203227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858585"/>
                  </a:outerShdw>
                </a:effectLst>
              </a14:hiddenEffects>
            </a:ext>
          </a:extLst>
        </p:spPr>
      </p:pic>
      <p:graphicFrame>
        <p:nvGraphicFramePr>
          <p:cNvPr id="5" name="Object 4"/>
          <p:cNvGraphicFramePr>
            <a:graphicFrameLocks noChangeAspect="1"/>
          </p:cNvGraphicFramePr>
          <p:nvPr>
            <p:extLst>
              <p:ext uri="{D42A27DB-BD31-4B8C-83A1-F6EECF244321}">
                <p14:modId xmlns:p14="http://schemas.microsoft.com/office/powerpoint/2010/main" val="1621834508"/>
              </p:ext>
            </p:extLst>
          </p:nvPr>
        </p:nvGraphicFramePr>
        <p:xfrm>
          <a:off x="2960688" y="5654675"/>
          <a:ext cx="1511300" cy="496888"/>
        </p:xfrm>
        <a:graphic>
          <a:graphicData uri="http://schemas.openxmlformats.org/presentationml/2006/ole">
            <mc:AlternateContent xmlns:mc="http://schemas.openxmlformats.org/markup-compatibility/2006">
              <mc:Choice xmlns:v="urn:schemas-microsoft-com:vml" Requires="v">
                <p:oleObj name="Packager Shell Object" showAsIcon="1" r:id="rId6" imgW="1512000" imgH="496800" progId="Package">
                  <p:embed/>
                </p:oleObj>
              </mc:Choice>
              <mc:Fallback>
                <p:oleObj name="Packager Shell Object" showAsIcon="1" r:id="rId6" imgW="1512000" imgH="496800" progId="Package">
                  <p:embed/>
                  <p:pic>
                    <p:nvPicPr>
                      <p:cNvPr id="5" name="Object 4"/>
                      <p:cNvPicPr/>
                      <p:nvPr/>
                    </p:nvPicPr>
                    <p:blipFill>
                      <a:blip r:embed="rId7"/>
                      <a:stretch>
                        <a:fillRect/>
                      </a:stretch>
                    </p:blipFill>
                    <p:spPr>
                      <a:xfrm>
                        <a:off x="2960688" y="5654675"/>
                        <a:ext cx="1511300" cy="496888"/>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687562899"/>
              </p:ext>
            </p:extLst>
          </p:nvPr>
        </p:nvGraphicFramePr>
        <p:xfrm>
          <a:off x="4233090" y="5481638"/>
          <a:ext cx="914400" cy="771525"/>
        </p:xfrm>
        <a:graphic>
          <a:graphicData uri="http://schemas.openxmlformats.org/presentationml/2006/ole">
            <mc:AlternateContent xmlns:mc="http://schemas.openxmlformats.org/markup-compatibility/2006">
              <mc:Choice xmlns:v="urn:schemas-microsoft-com:vml" Requires="v">
                <p:oleObj name="Worksheet" showAsIcon="1" r:id="rId8" imgW="914400" imgH="771480" progId="Excel.Sheet.12">
                  <p:embed/>
                </p:oleObj>
              </mc:Choice>
              <mc:Fallback>
                <p:oleObj name="Worksheet" showAsIcon="1" r:id="rId8" imgW="914400" imgH="771480" progId="Excel.Sheet.12">
                  <p:embed/>
                  <p:pic>
                    <p:nvPicPr>
                      <p:cNvPr id="3" name="Object 2"/>
                      <p:cNvPicPr/>
                      <p:nvPr/>
                    </p:nvPicPr>
                    <p:blipFill>
                      <a:blip r:embed="rId9"/>
                      <a:stretch>
                        <a:fillRect/>
                      </a:stretch>
                    </p:blipFill>
                    <p:spPr>
                      <a:xfrm>
                        <a:off x="4233090" y="5481638"/>
                        <a:ext cx="914400" cy="771525"/>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687420790"/>
              </p:ext>
            </p:extLst>
          </p:nvPr>
        </p:nvGraphicFramePr>
        <p:xfrm>
          <a:off x="5232400" y="5467014"/>
          <a:ext cx="914400" cy="771525"/>
        </p:xfrm>
        <a:graphic>
          <a:graphicData uri="http://schemas.openxmlformats.org/presentationml/2006/ole">
            <mc:AlternateContent xmlns:mc="http://schemas.openxmlformats.org/markup-compatibility/2006">
              <mc:Choice xmlns:v="urn:schemas-microsoft-com:vml" Requires="v">
                <p:oleObj name="Packager Shell Object" showAsIcon="1" r:id="rId10" imgW="914400" imgH="771480" progId="Package">
                  <p:embed/>
                </p:oleObj>
              </mc:Choice>
              <mc:Fallback>
                <p:oleObj name="Packager Shell Object" showAsIcon="1" r:id="rId10" imgW="914400" imgH="771480" progId="Package">
                  <p:embed/>
                  <p:pic>
                    <p:nvPicPr>
                      <p:cNvPr id="6" name="Object 5"/>
                      <p:cNvPicPr/>
                      <p:nvPr/>
                    </p:nvPicPr>
                    <p:blipFill>
                      <a:blip r:embed="rId11"/>
                      <a:stretch>
                        <a:fillRect/>
                      </a:stretch>
                    </p:blipFill>
                    <p:spPr>
                      <a:xfrm>
                        <a:off x="5232400" y="5467014"/>
                        <a:ext cx="914400" cy="771525"/>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589472451"/>
              </p:ext>
            </p:extLst>
          </p:nvPr>
        </p:nvGraphicFramePr>
        <p:xfrm>
          <a:off x="6562436" y="5476253"/>
          <a:ext cx="914400" cy="771525"/>
        </p:xfrm>
        <a:graphic>
          <a:graphicData uri="http://schemas.openxmlformats.org/presentationml/2006/ole">
            <mc:AlternateContent xmlns:mc="http://schemas.openxmlformats.org/markup-compatibility/2006">
              <mc:Choice xmlns:v="urn:schemas-microsoft-com:vml" Requires="v">
                <p:oleObj name="Packager Shell Object" showAsIcon="1" r:id="rId12" imgW="914400" imgH="771480" progId="Package">
                  <p:embed/>
                </p:oleObj>
              </mc:Choice>
              <mc:Fallback>
                <p:oleObj name="Packager Shell Object" showAsIcon="1" r:id="rId12" imgW="914400" imgH="771480" progId="Package">
                  <p:embed/>
                  <p:pic>
                    <p:nvPicPr>
                      <p:cNvPr id="7" name="Object 6"/>
                      <p:cNvPicPr/>
                      <p:nvPr/>
                    </p:nvPicPr>
                    <p:blipFill>
                      <a:blip r:embed="rId13"/>
                      <a:stretch>
                        <a:fillRect/>
                      </a:stretch>
                    </p:blipFill>
                    <p:spPr>
                      <a:xfrm>
                        <a:off x="6562436" y="5476253"/>
                        <a:ext cx="914400" cy="771525"/>
                      </a:xfrm>
                      <a:prstGeom prst="rect">
                        <a:avLst/>
                      </a:prstGeom>
                    </p:spPr>
                  </p:pic>
                </p:oleObj>
              </mc:Fallback>
            </mc:AlternateContent>
          </a:graphicData>
        </a:graphic>
      </p:graphicFrame>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1"/>
          <p:cNvSpPr>
            <a:spLocks noGrp="1" noChangeArrowheads="1"/>
          </p:cNvSpPr>
          <p:nvPr>
            <p:ph type="title" idx="4294967295"/>
            <p:custDataLst>
              <p:tags r:id="rId2"/>
            </p:custDataLst>
          </p:nvPr>
        </p:nvSpPr>
        <p:spPr>
          <a:xfrm>
            <a:off x="303213" y="0"/>
            <a:ext cx="8537575" cy="989013"/>
          </a:xfrm>
          <a:prstGeom prst="rect">
            <a:avLst/>
          </a:prstGeom>
        </p:spPr>
        <p:txBody>
          <a:bodyPr/>
          <a:lstStyle/>
          <a:p>
            <a:pPr eaLnBrk="1" hangingPunct="1"/>
            <a:r>
              <a:rPr lang="en-US" altLang="en-US" dirty="0"/>
              <a:t>Other Types of Clustering – enter into the Bigger Universe</a:t>
            </a:r>
          </a:p>
        </p:txBody>
      </p:sp>
      <p:sp>
        <p:nvSpPr>
          <p:cNvPr id="21506" name="Footer Placeholder 3"/>
          <p:cNvSpPr>
            <a:spLocks noGrp="1"/>
          </p:cNvSpPr>
          <p:nvPr>
            <p:ph type="ftr" sz="quarter" idx="10"/>
          </p:nvPr>
        </p:nvSpPr>
        <p:spPr>
          <a:noFill/>
        </p:spPr>
        <p:txBody>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r>
              <a:rPr lang="en-US" altLang="en-US" sz="900">
                <a:solidFill>
                  <a:srgbClr val="808080"/>
                </a:solidFill>
              </a:rPr>
              <a:t>Fidelity Confidential</a:t>
            </a:r>
          </a:p>
        </p:txBody>
      </p:sp>
      <p:sp>
        <p:nvSpPr>
          <p:cNvPr id="21508" name="Text Box 3"/>
          <p:cNvSpPr txBox="1">
            <a:spLocks noChangeArrowheads="1"/>
          </p:cNvSpPr>
          <p:nvPr/>
        </p:nvSpPr>
        <p:spPr bwMode="auto">
          <a:xfrm>
            <a:off x="238125" y="1274143"/>
            <a:ext cx="8489950" cy="464742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858585"/>
                  </a:outerShdw>
                </a:effectLst>
              </a14:hiddenEffects>
            </a:ext>
          </a:extLst>
        </p:spPr>
        <p:txBody>
          <a:bodyPr>
            <a:spAutoFit/>
          </a:bodyPr>
          <a:lstStyle>
            <a:lvl1pPr marL="114300" indent="-114300">
              <a:defRPr sz="1200">
                <a:solidFill>
                  <a:srgbClr val="000000"/>
                </a:solidFill>
                <a:latin typeface="Arial" charset="0"/>
              </a:defRPr>
            </a:lvl1pPr>
            <a:lvl2pPr>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lvl="1" algn="l">
              <a:buClr>
                <a:srgbClr val="3A6008"/>
              </a:buClr>
            </a:pPr>
            <a:r>
              <a:rPr lang="en-US" altLang="en-US" sz="1600" dirty="0"/>
              <a:t>Apart from what we discussed as methods for Clustering there are lot of other types of clustering algorithms: To name a few -----</a:t>
            </a:r>
          </a:p>
          <a:p>
            <a:pPr marL="742950" lvl="1" indent="-285750" algn="l">
              <a:buClr>
                <a:srgbClr val="3A6008"/>
              </a:buClr>
              <a:buFont typeface="Wingdings" panose="05000000000000000000" pitchFamily="2" charset="2"/>
              <a:buChar char="Ø"/>
            </a:pPr>
            <a:r>
              <a:rPr lang="en-US" altLang="en-US" sz="1600" dirty="0"/>
              <a:t>Clara Algorithm</a:t>
            </a:r>
          </a:p>
          <a:p>
            <a:pPr marL="742950" lvl="1" indent="-285750" algn="l">
              <a:buClr>
                <a:srgbClr val="3A6008"/>
              </a:buClr>
              <a:buFont typeface="Wingdings" panose="05000000000000000000" pitchFamily="2" charset="2"/>
              <a:buChar char="Ø"/>
            </a:pPr>
            <a:r>
              <a:rPr lang="en-US" altLang="en-US" sz="1600" dirty="0"/>
              <a:t>PAM Algorithm</a:t>
            </a:r>
          </a:p>
          <a:p>
            <a:pPr marL="742950" lvl="1" indent="-285750" algn="l">
              <a:buClr>
                <a:srgbClr val="3A6008"/>
              </a:buClr>
              <a:buFont typeface="Wingdings" panose="05000000000000000000" pitchFamily="2" charset="2"/>
              <a:buChar char="Ø"/>
            </a:pPr>
            <a:r>
              <a:rPr lang="en-US" altLang="en-US" sz="1600" dirty="0"/>
              <a:t>Kernel Weighted K-Means</a:t>
            </a:r>
          </a:p>
          <a:p>
            <a:pPr marL="742950" lvl="1" indent="-285750" algn="l">
              <a:buClr>
                <a:srgbClr val="3A6008"/>
              </a:buClr>
              <a:buFont typeface="Wingdings" panose="05000000000000000000" pitchFamily="2" charset="2"/>
              <a:buChar char="Ø"/>
            </a:pPr>
            <a:r>
              <a:rPr lang="en-US" altLang="en-US" sz="1600" dirty="0"/>
              <a:t>Fuzzy K-Means</a:t>
            </a:r>
          </a:p>
          <a:p>
            <a:pPr marL="742950" lvl="1" indent="-285750" algn="l">
              <a:buClr>
                <a:srgbClr val="3A6008"/>
              </a:buClr>
              <a:buFont typeface="Wingdings" panose="05000000000000000000" pitchFamily="2" charset="2"/>
              <a:buChar char="Ø"/>
            </a:pPr>
            <a:r>
              <a:rPr lang="en-US" altLang="en-US" sz="1600" dirty="0"/>
              <a:t>Fuzzy K- Medoids</a:t>
            </a:r>
          </a:p>
          <a:p>
            <a:pPr marL="742950" lvl="1" indent="-285750" algn="l">
              <a:buClr>
                <a:srgbClr val="3A6008"/>
              </a:buClr>
              <a:buFont typeface="Wingdings" panose="05000000000000000000" pitchFamily="2" charset="2"/>
              <a:buChar char="Ø"/>
            </a:pPr>
            <a:r>
              <a:rPr lang="en-US" altLang="en-US" sz="1600" dirty="0"/>
              <a:t>K-Modes Clustering</a:t>
            </a:r>
          </a:p>
          <a:p>
            <a:pPr marL="742950" lvl="1" indent="-285750" algn="l">
              <a:buClr>
                <a:srgbClr val="3A6008"/>
              </a:buClr>
              <a:buFont typeface="Wingdings" panose="05000000000000000000" pitchFamily="2" charset="2"/>
              <a:buChar char="Ø"/>
            </a:pPr>
            <a:r>
              <a:rPr lang="en-US" altLang="en-US" sz="1600" dirty="0"/>
              <a:t>Clustering of Binary Variables</a:t>
            </a:r>
          </a:p>
          <a:p>
            <a:pPr marL="742950" lvl="1" indent="-285750" algn="l">
              <a:buClr>
                <a:srgbClr val="3A6008"/>
              </a:buClr>
              <a:buFont typeface="Wingdings" panose="05000000000000000000" pitchFamily="2" charset="2"/>
              <a:buChar char="Ø"/>
            </a:pPr>
            <a:r>
              <a:rPr lang="en-US" altLang="en-US" sz="1600" dirty="0"/>
              <a:t>Bagged Clustering</a:t>
            </a:r>
          </a:p>
          <a:p>
            <a:pPr marL="742950" lvl="1" indent="-285750" algn="l">
              <a:buClr>
                <a:srgbClr val="3A6008"/>
              </a:buClr>
              <a:buFont typeface="Wingdings" panose="05000000000000000000" pitchFamily="2" charset="2"/>
              <a:buChar char="Ø"/>
            </a:pPr>
            <a:r>
              <a:rPr lang="en-US" altLang="en-US" sz="1600" dirty="0"/>
              <a:t>Affinity Propagation Clustering</a:t>
            </a:r>
          </a:p>
          <a:p>
            <a:pPr marL="742950" lvl="1" indent="-285750" algn="l">
              <a:buClr>
                <a:srgbClr val="3A6008"/>
              </a:buClr>
              <a:buFont typeface="Wingdings" panose="05000000000000000000" pitchFamily="2" charset="2"/>
              <a:buChar char="Ø"/>
            </a:pPr>
            <a:r>
              <a:rPr lang="en-US" altLang="en-US" sz="1600" dirty="0"/>
              <a:t>Density-Based Cluster Analysis</a:t>
            </a:r>
          </a:p>
          <a:p>
            <a:pPr marL="742950" lvl="1" indent="-285750" algn="l">
              <a:buClr>
                <a:srgbClr val="3A6008"/>
              </a:buClr>
              <a:buFont typeface="Wingdings" panose="05000000000000000000" pitchFamily="2" charset="2"/>
              <a:buChar char="Ø"/>
            </a:pPr>
            <a:r>
              <a:rPr lang="en-US" altLang="en-US" sz="1600" dirty="0" err="1"/>
              <a:t>Rousseeuw</a:t>
            </a:r>
            <a:r>
              <a:rPr lang="en-US" altLang="en-US" sz="1600" dirty="0"/>
              <a:t>-Kaufman’s Fuzzy Clustering Method</a:t>
            </a:r>
          </a:p>
        </p:txBody>
      </p:sp>
    </p:spTree>
    <p:custDataLst>
      <p:tags r:id="rId1"/>
    </p:custDataLst>
    <p:extLst>
      <p:ext uri="{BB962C8B-B14F-4D97-AF65-F5344CB8AC3E}">
        <p14:creationId xmlns:p14="http://schemas.microsoft.com/office/powerpoint/2010/main" val="4195184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AutoShape 16"/>
          <p:cNvSpPr>
            <a:spLocks noChangeArrowheads="1"/>
          </p:cNvSpPr>
          <p:nvPr/>
        </p:nvSpPr>
        <p:spPr bwMode="auto">
          <a:xfrm>
            <a:off x="2243138" y="1758605"/>
            <a:ext cx="812800" cy="246063"/>
          </a:xfrm>
          <a:prstGeom prst="rightArrow">
            <a:avLst>
              <a:gd name="adj1" fmla="val 50000"/>
              <a:gd name="adj2" fmla="val 8258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endParaRPr lang="en-US" altLang="en-US"/>
          </a:p>
        </p:txBody>
      </p:sp>
      <p:sp>
        <p:nvSpPr>
          <p:cNvPr id="23556" name="AutoShape 17"/>
          <p:cNvSpPr>
            <a:spLocks noChangeArrowheads="1"/>
          </p:cNvSpPr>
          <p:nvPr/>
        </p:nvSpPr>
        <p:spPr bwMode="auto">
          <a:xfrm>
            <a:off x="4700588" y="1736380"/>
            <a:ext cx="812800" cy="246063"/>
          </a:xfrm>
          <a:prstGeom prst="rightArrow">
            <a:avLst>
              <a:gd name="adj1" fmla="val 50000"/>
              <a:gd name="adj2" fmla="val 8258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endParaRPr lang="en-US" altLang="en-US"/>
          </a:p>
        </p:txBody>
      </p:sp>
      <p:sp>
        <p:nvSpPr>
          <p:cNvPr id="23557" name="Text Box 19"/>
          <p:cNvSpPr txBox="1">
            <a:spLocks noChangeArrowheads="1"/>
          </p:cNvSpPr>
          <p:nvPr/>
        </p:nvSpPr>
        <p:spPr bwMode="auto">
          <a:xfrm>
            <a:off x="274638" y="1422055"/>
            <a:ext cx="1870075" cy="9255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r>
              <a:rPr lang="en-US" altLang="en-US" sz="1800" b="1" i="1" dirty="0">
                <a:solidFill>
                  <a:schemeClr val="accent2"/>
                </a:solidFill>
                <a:latin typeface="Arial Narrow" pitchFamily="34" charset="0"/>
              </a:rPr>
              <a:t>Collect and  Prepare the data for analysis</a:t>
            </a:r>
          </a:p>
        </p:txBody>
      </p:sp>
      <p:sp>
        <p:nvSpPr>
          <p:cNvPr id="23558" name="Text Box 20"/>
          <p:cNvSpPr txBox="1">
            <a:spLocks noChangeArrowheads="1"/>
          </p:cNvSpPr>
          <p:nvPr/>
        </p:nvSpPr>
        <p:spPr bwMode="auto">
          <a:xfrm>
            <a:off x="3188631" y="1422055"/>
            <a:ext cx="1447800" cy="9255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r>
              <a:rPr lang="en-US" altLang="en-US" sz="1800" b="1" i="1" dirty="0">
                <a:solidFill>
                  <a:schemeClr val="accent2"/>
                </a:solidFill>
                <a:latin typeface="Arial Narrow" pitchFamily="34" charset="0"/>
              </a:rPr>
              <a:t>Creating New Relevant Variables</a:t>
            </a:r>
          </a:p>
        </p:txBody>
      </p:sp>
      <p:sp>
        <p:nvSpPr>
          <p:cNvPr id="23559" name="Text Box 21"/>
          <p:cNvSpPr txBox="1">
            <a:spLocks noChangeArrowheads="1"/>
          </p:cNvSpPr>
          <p:nvPr/>
        </p:nvSpPr>
        <p:spPr bwMode="auto">
          <a:xfrm>
            <a:off x="5590354" y="1348907"/>
            <a:ext cx="1747892" cy="9233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r>
              <a:rPr lang="en-US" altLang="en-US" sz="1800" b="1" i="1" dirty="0">
                <a:solidFill>
                  <a:schemeClr val="accent2"/>
                </a:solidFill>
                <a:latin typeface="Arial Narrow" pitchFamily="34" charset="0"/>
              </a:rPr>
              <a:t>Create Training and Validation datasets</a:t>
            </a:r>
          </a:p>
        </p:txBody>
      </p:sp>
      <p:sp>
        <p:nvSpPr>
          <p:cNvPr id="23560" name="Text Box 22"/>
          <p:cNvSpPr txBox="1">
            <a:spLocks noChangeArrowheads="1"/>
          </p:cNvSpPr>
          <p:nvPr/>
        </p:nvSpPr>
        <p:spPr bwMode="auto">
          <a:xfrm>
            <a:off x="4302125" y="3149370"/>
            <a:ext cx="2041525" cy="650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r>
              <a:rPr lang="en-US" altLang="en-US" sz="1800" b="1" i="1">
                <a:solidFill>
                  <a:schemeClr val="accent2"/>
                </a:solidFill>
                <a:latin typeface="Arial Narrow" pitchFamily="34" charset="0"/>
              </a:rPr>
              <a:t>Treatment of Missing Values</a:t>
            </a:r>
          </a:p>
        </p:txBody>
      </p:sp>
      <p:sp>
        <p:nvSpPr>
          <p:cNvPr id="23561" name="AutoShape 24"/>
          <p:cNvSpPr>
            <a:spLocks noChangeArrowheads="1"/>
          </p:cNvSpPr>
          <p:nvPr/>
        </p:nvSpPr>
        <p:spPr bwMode="auto">
          <a:xfrm rot="5410311">
            <a:off x="7338209" y="1816549"/>
            <a:ext cx="1265238" cy="1193800"/>
          </a:xfrm>
          <a:custGeom>
            <a:avLst/>
            <a:gdLst>
              <a:gd name="T0" fmla="*/ 984660 w 21600"/>
              <a:gd name="T1" fmla="*/ 0 h 21600"/>
              <a:gd name="T2" fmla="*/ 984660 w 21600"/>
              <a:gd name="T3" fmla="*/ 671955 h 21600"/>
              <a:gd name="T4" fmla="*/ 108834 w 21600"/>
              <a:gd name="T5" fmla="*/ 1193800 h 21600"/>
              <a:gd name="T6" fmla="*/ 1265238 w 21600"/>
              <a:gd name="T7" fmla="*/ 335977 h 21600"/>
              <a:gd name="T8" fmla="*/ 17694720 60000 65536"/>
              <a:gd name="T9" fmla="*/ 5898240 60000 65536"/>
              <a:gd name="T10" fmla="*/ 5898240 60000 65536"/>
              <a:gd name="T11" fmla="*/ 0 60000 65536"/>
              <a:gd name="T12" fmla="*/ 12427 w 21600"/>
              <a:gd name="T13" fmla="*/ 4261 h 21600"/>
              <a:gd name="T14" fmla="*/ 20167 w 21600"/>
              <a:gd name="T15" fmla="*/ 7897 h 21600"/>
            </a:gdLst>
            <a:ahLst/>
            <a:cxnLst>
              <a:cxn ang="T8">
                <a:pos x="T0" y="T1"/>
              </a:cxn>
              <a:cxn ang="T9">
                <a:pos x="T2" y="T3"/>
              </a:cxn>
              <a:cxn ang="T10">
                <a:pos x="T4" y="T5"/>
              </a:cxn>
              <a:cxn ang="T11">
                <a:pos x="T6" y="T7"/>
              </a:cxn>
            </a:cxnLst>
            <a:rect l="T12" t="T13" r="T14" b="T15"/>
            <a:pathLst>
              <a:path w="21600" h="21600">
                <a:moveTo>
                  <a:pt x="21600" y="6079"/>
                </a:moveTo>
                <a:lnTo>
                  <a:pt x="16810" y="0"/>
                </a:lnTo>
                <a:lnTo>
                  <a:pt x="16810" y="4261"/>
                </a:lnTo>
                <a:lnTo>
                  <a:pt x="12427" y="4261"/>
                </a:lnTo>
                <a:cubicBezTo>
                  <a:pt x="5564" y="4261"/>
                  <a:pt x="0" y="7797"/>
                  <a:pt x="0" y="12158"/>
                </a:cubicBezTo>
                <a:lnTo>
                  <a:pt x="0" y="21600"/>
                </a:lnTo>
                <a:lnTo>
                  <a:pt x="3716" y="21600"/>
                </a:lnTo>
                <a:lnTo>
                  <a:pt x="3716" y="12158"/>
                </a:lnTo>
                <a:cubicBezTo>
                  <a:pt x="3716" y="9805"/>
                  <a:pt x="7616" y="7897"/>
                  <a:pt x="12427" y="7897"/>
                </a:cubicBezTo>
                <a:lnTo>
                  <a:pt x="16810" y="7897"/>
                </a:lnTo>
                <a:lnTo>
                  <a:pt x="16810" y="12158"/>
                </a:lnTo>
                <a:lnTo>
                  <a:pt x="21600" y="6079"/>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3562" name="Text Box 25"/>
          <p:cNvSpPr txBox="1">
            <a:spLocks noChangeArrowheads="1"/>
          </p:cNvSpPr>
          <p:nvPr/>
        </p:nvSpPr>
        <p:spPr bwMode="auto">
          <a:xfrm>
            <a:off x="669925" y="2323755"/>
            <a:ext cx="8477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r>
              <a:rPr lang="en-US" altLang="en-US" sz="1400" i="1"/>
              <a:t>Step 1</a:t>
            </a:r>
            <a:endParaRPr lang="en-US" altLang="en-US"/>
          </a:p>
        </p:txBody>
      </p:sp>
      <p:sp>
        <p:nvSpPr>
          <p:cNvPr id="23563" name="Text Box 26"/>
          <p:cNvSpPr txBox="1">
            <a:spLocks noChangeArrowheads="1"/>
          </p:cNvSpPr>
          <p:nvPr/>
        </p:nvSpPr>
        <p:spPr bwMode="auto">
          <a:xfrm>
            <a:off x="3424238" y="2318993"/>
            <a:ext cx="8477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r>
              <a:rPr lang="en-US" altLang="en-US" sz="1400" i="1"/>
              <a:t>Step 2</a:t>
            </a:r>
            <a:endParaRPr lang="en-US" altLang="en-US"/>
          </a:p>
        </p:txBody>
      </p:sp>
      <p:sp>
        <p:nvSpPr>
          <p:cNvPr id="23564" name="Text Box 27"/>
          <p:cNvSpPr txBox="1">
            <a:spLocks noChangeArrowheads="1"/>
          </p:cNvSpPr>
          <p:nvPr/>
        </p:nvSpPr>
        <p:spPr bwMode="auto">
          <a:xfrm>
            <a:off x="6107323" y="2236003"/>
            <a:ext cx="8477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r>
              <a:rPr lang="en-US" altLang="en-US" sz="1400" i="1" dirty="0"/>
              <a:t>Step 3</a:t>
            </a:r>
            <a:endParaRPr lang="en-US" altLang="en-US" dirty="0"/>
          </a:p>
        </p:txBody>
      </p:sp>
      <p:sp>
        <p:nvSpPr>
          <p:cNvPr id="23565" name="Text Box 28"/>
          <p:cNvSpPr txBox="1">
            <a:spLocks noChangeArrowheads="1"/>
          </p:cNvSpPr>
          <p:nvPr/>
        </p:nvSpPr>
        <p:spPr bwMode="auto">
          <a:xfrm>
            <a:off x="7634288" y="3731983"/>
            <a:ext cx="8477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r>
              <a:rPr lang="en-US" altLang="en-US" sz="1400" i="1"/>
              <a:t>Step 4</a:t>
            </a:r>
            <a:endParaRPr lang="en-US" altLang="en-US"/>
          </a:p>
        </p:txBody>
      </p:sp>
      <p:sp>
        <p:nvSpPr>
          <p:cNvPr id="23566" name="Text Box 29"/>
          <p:cNvSpPr txBox="1">
            <a:spLocks noChangeArrowheads="1"/>
          </p:cNvSpPr>
          <p:nvPr/>
        </p:nvSpPr>
        <p:spPr bwMode="auto">
          <a:xfrm>
            <a:off x="7380288" y="3123970"/>
            <a:ext cx="1308100" cy="650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r>
              <a:rPr lang="en-US" altLang="en-US" sz="1800" b="1" i="1">
                <a:solidFill>
                  <a:schemeClr val="accent2"/>
                </a:solidFill>
                <a:latin typeface="Arial Narrow" pitchFamily="34" charset="0"/>
              </a:rPr>
              <a:t>Tackling the Outliers</a:t>
            </a:r>
          </a:p>
        </p:txBody>
      </p:sp>
      <p:sp>
        <p:nvSpPr>
          <p:cNvPr id="23567" name="AutoShape 30"/>
          <p:cNvSpPr>
            <a:spLocks noChangeArrowheads="1"/>
          </p:cNvSpPr>
          <p:nvPr/>
        </p:nvSpPr>
        <p:spPr bwMode="auto">
          <a:xfrm>
            <a:off x="6397625" y="3335108"/>
            <a:ext cx="917575" cy="280987"/>
          </a:xfrm>
          <a:prstGeom prst="leftArrow">
            <a:avLst>
              <a:gd name="adj1" fmla="val 50000"/>
              <a:gd name="adj2" fmla="val 8163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endParaRPr lang="en-US" altLang="en-US"/>
          </a:p>
        </p:txBody>
      </p:sp>
      <p:sp>
        <p:nvSpPr>
          <p:cNvPr id="23568" name="Text Box 31"/>
          <p:cNvSpPr txBox="1">
            <a:spLocks noChangeArrowheads="1"/>
          </p:cNvSpPr>
          <p:nvPr/>
        </p:nvSpPr>
        <p:spPr bwMode="auto">
          <a:xfrm>
            <a:off x="1433513" y="3160483"/>
            <a:ext cx="1690687" cy="650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r>
              <a:rPr lang="en-US" altLang="en-US" sz="1800" b="1" i="1">
                <a:solidFill>
                  <a:schemeClr val="accent2"/>
                </a:solidFill>
                <a:latin typeface="Arial Narrow" pitchFamily="34" charset="0"/>
              </a:rPr>
              <a:t>Multicollinearity Check</a:t>
            </a:r>
          </a:p>
        </p:txBody>
      </p:sp>
      <p:sp>
        <p:nvSpPr>
          <p:cNvPr id="23569" name="AutoShape 32"/>
          <p:cNvSpPr>
            <a:spLocks noChangeArrowheads="1"/>
          </p:cNvSpPr>
          <p:nvPr/>
        </p:nvSpPr>
        <p:spPr bwMode="auto">
          <a:xfrm>
            <a:off x="3186113" y="3346220"/>
            <a:ext cx="989012" cy="280988"/>
          </a:xfrm>
          <a:prstGeom prst="leftArrow">
            <a:avLst>
              <a:gd name="adj1" fmla="val 50000"/>
              <a:gd name="adj2" fmla="val 8799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endParaRPr lang="en-US" altLang="en-US"/>
          </a:p>
        </p:txBody>
      </p:sp>
      <p:sp>
        <p:nvSpPr>
          <p:cNvPr id="23570" name="Text Box 33"/>
          <p:cNvSpPr txBox="1">
            <a:spLocks noChangeArrowheads="1"/>
          </p:cNvSpPr>
          <p:nvPr/>
        </p:nvSpPr>
        <p:spPr bwMode="auto">
          <a:xfrm>
            <a:off x="4872038" y="3743095"/>
            <a:ext cx="8477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r>
              <a:rPr lang="en-US" altLang="en-US" sz="1400" i="1"/>
              <a:t>Step 5</a:t>
            </a:r>
            <a:endParaRPr lang="en-US" altLang="en-US"/>
          </a:p>
        </p:txBody>
      </p:sp>
      <p:sp>
        <p:nvSpPr>
          <p:cNvPr id="23571" name="Text Box 34"/>
          <p:cNvSpPr txBox="1">
            <a:spLocks noChangeArrowheads="1"/>
          </p:cNvSpPr>
          <p:nvPr/>
        </p:nvSpPr>
        <p:spPr bwMode="auto">
          <a:xfrm>
            <a:off x="1835150" y="3789133"/>
            <a:ext cx="8477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r>
              <a:rPr lang="en-US" altLang="en-US" sz="1400" i="1"/>
              <a:t>Step 6</a:t>
            </a:r>
            <a:endParaRPr lang="en-US" altLang="en-US"/>
          </a:p>
        </p:txBody>
      </p:sp>
      <p:sp>
        <p:nvSpPr>
          <p:cNvPr id="23572" name="AutoShape 37"/>
          <p:cNvSpPr>
            <a:spLocks noChangeArrowheads="1"/>
          </p:cNvSpPr>
          <p:nvPr/>
        </p:nvSpPr>
        <p:spPr bwMode="auto">
          <a:xfrm>
            <a:off x="387350" y="3370033"/>
            <a:ext cx="882650" cy="2505075"/>
          </a:xfrm>
          <a:prstGeom prst="curvedRightArrow">
            <a:avLst>
              <a:gd name="adj1" fmla="val 19092"/>
              <a:gd name="adj2" fmla="val 85972"/>
              <a:gd name="adj3" fmla="val 3327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endParaRPr lang="en-US" altLang="en-US"/>
          </a:p>
        </p:txBody>
      </p:sp>
      <p:sp>
        <p:nvSpPr>
          <p:cNvPr id="23573" name="Text Box 38"/>
          <p:cNvSpPr txBox="1">
            <a:spLocks noChangeArrowheads="1"/>
          </p:cNvSpPr>
          <p:nvPr/>
        </p:nvSpPr>
        <p:spPr bwMode="auto">
          <a:xfrm>
            <a:off x="1460500" y="5333770"/>
            <a:ext cx="1690688"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r>
              <a:rPr lang="en-US" altLang="en-US" sz="1800" b="1" i="1">
                <a:solidFill>
                  <a:schemeClr val="accent2"/>
                </a:solidFill>
                <a:latin typeface="Arial Narrow" pitchFamily="34" charset="0"/>
              </a:rPr>
              <a:t>Standardization</a:t>
            </a:r>
          </a:p>
        </p:txBody>
      </p:sp>
      <p:sp>
        <p:nvSpPr>
          <p:cNvPr id="23574" name="AutoShape 39"/>
          <p:cNvSpPr>
            <a:spLocks noChangeArrowheads="1"/>
          </p:cNvSpPr>
          <p:nvPr/>
        </p:nvSpPr>
        <p:spPr bwMode="auto">
          <a:xfrm>
            <a:off x="3259138" y="5370283"/>
            <a:ext cx="882650" cy="280987"/>
          </a:xfrm>
          <a:prstGeom prst="rightArrow">
            <a:avLst>
              <a:gd name="adj1" fmla="val 50000"/>
              <a:gd name="adj2" fmla="val 7853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endParaRPr lang="en-US" altLang="en-US"/>
          </a:p>
        </p:txBody>
      </p:sp>
      <p:sp>
        <p:nvSpPr>
          <p:cNvPr id="23575" name="Text Box 40"/>
          <p:cNvSpPr txBox="1">
            <a:spLocks noChangeArrowheads="1"/>
          </p:cNvSpPr>
          <p:nvPr/>
        </p:nvSpPr>
        <p:spPr bwMode="auto">
          <a:xfrm>
            <a:off x="4241800" y="5225061"/>
            <a:ext cx="1690688" cy="584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r>
              <a:rPr lang="en-US" altLang="en-US" b="1" i="1" dirty="0">
                <a:solidFill>
                  <a:schemeClr val="accent2"/>
                </a:solidFill>
                <a:latin typeface="Arial Narrow" pitchFamily="34" charset="0"/>
              </a:rPr>
              <a:t>Getting Cluster Solution/Validation</a:t>
            </a:r>
          </a:p>
        </p:txBody>
      </p:sp>
      <p:sp>
        <p:nvSpPr>
          <p:cNvPr id="23576" name="AutoShape 41"/>
          <p:cNvSpPr>
            <a:spLocks noChangeArrowheads="1"/>
          </p:cNvSpPr>
          <p:nvPr/>
        </p:nvSpPr>
        <p:spPr bwMode="auto">
          <a:xfrm>
            <a:off x="6022975" y="5381395"/>
            <a:ext cx="882650" cy="280988"/>
          </a:xfrm>
          <a:prstGeom prst="rightArrow">
            <a:avLst>
              <a:gd name="adj1" fmla="val 50000"/>
              <a:gd name="adj2" fmla="val 7853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endParaRPr lang="en-US" altLang="en-US"/>
          </a:p>
        </p:txBody>
      </p:sp>
      <p:sp>
        <p:nvSpPr>
          <p:cNvPr id="23577" name="Text Box 42"/>
          <p:cNvSpPr txBox="1">
            <a:spLocks noChangeArrowheads="1"/>
          </p:cNvSpPr>
          <p:nvPr/>
        </p:nvSpPr>
        <p:spPr bwMode="auto">
          <a:xfrm>
            <a:off x="6970713" y="5094058"/>
            <a:ext cx="1690687" cy="9233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r>
              <a:rPr lang="en-US" altLang="en-US" sz="1800" b="1" i="1" dirty="0">
                <a:solidFill>
                  <a:schemeClr val="accent2"/>
                </a:solidFill>
                <a:latin typeface="Arial Narrow" pitchFamily="34" charset="0"/>
              </a:rPr>
              <a:t>Profile the clusters generated</a:t>
            </a:r>
          </a:p>
        </p:txBody>
      </p:sp>
      <p:sp>
        <p:nvSpPr>
          <p:cNvPr id="23578" name="Text Box 43"/>
          <p:cNvSpPr txBox="1">
            <a:spLocks noChangeArrowheads="1"/>
          </p:cNvSpPr>
          <p:nvPr/>
        </p:nvSpPr>
        <p:spPr bwMode="auto">
          <a:xfrm>
            <a:off x="7419975" y="5998933"/>
            <a:ext cx="8477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r>
              <a:rPr lang="en-US" altLang="en-US" sz="1400" i="1"/>
              <a:t>Step 9</a:t>
            </a:r>
            <a:endParaRPr lang="en-US" altLang="en-US"/>
          </a:p>
        </p:txBody>
      </p:sp>
      <p:sp>
        <p:nvSpPr>
          <p:cNvPr id="23579" name="Text Box 44"/>
          <p:cNvSpPr txBox="1">
            <a:spLocks noChangeArrowheads="1"/>
          </p:cNvSpPr>
          <p:nvPr/>
        </p:nvSpPr>
        <p:spPr bwMode="auto">
          <a:xfrm>
            <a:off x="4575175" y="5851295"/>
            <a:ext cx="8477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r>
              <a:rPr lang="en-US" altLang="en-US" sz="1400" i="1"/>
              <a:t>Step 8</a:t>
            </a:r>
            <a:endParaRPr lang="en-US" altLang="en-US"/>
          </a:p>
        </p:txBody>
      </p:sp>
      <p:sp>
        <p:nvSpPr>
          <p:cNvPr id="23580" name="Text Box 45"/>
          <p:cNvSpPr txBox="1">
            <a:spLocks noChangeArrowheads="1"/>
          </p:cNvSpPr>
          <p:nvPr/>
        </p:nvSpPr>
        <p:spPr bwMode="auto">
          <a:xfrm>
            <a:off x="1938338" y="5687783"/>
            <a:ext cx="8477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r>
              <a:rPr lang="en-US" altLang="en-US" sz="1400" i="1"/>
              <a:t>Step 7</a:t>
            </a:r>
            <a:endParaRPr lang="en-US" altLang="en-US"/>
          </a:p>
        </p:txBody>
      </p:sp>
      <p:sp>
        <p:nvSpPr>
          <p:cNvPr id="31" name="Title 2"/>
          <p:cNvSpPr txBox="1">
            <a:spLocks/>
          </p:cNvSpPr>
          <p:nvPr/>
        </p:nvSpPr>
        <p:spPr>
          <a:xfrm>
            <a:off x="290075" y="31520"/>
            <a:ext cx="8537575" cy="989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82056" tIns="41028" rIns="82056" bIns="41028" numCol="1" anchor="ctr" anchorCtr="0" compatLnSpc="1">
            <a:prstTxWarp prst="textNoShape">
              <a:avLst/>
            </a:prstTxWarp>
          </a:bodyPr>
          <a:lstStyle>
            <a:lvl1pPr algn="l">
              <a:spcBef>
                <a:spcPct val="0"/>
              </a:spcBef>
              <a:defRPr sz="2000" b="1">
                <a:solidFill>
                  <a:srgbClr val="006600"/>
                </a:solidFill>
                <a:latin typeface="+mj-lt"/>
                <a:ea typeface="+mj-ea"/>
                <a:cs typeface="+mj-cs"/>
              </a:defRPr>
            </a:lvl1pPr>
            <a:lvl2pPr algn="l">
              <a:spcBef>
                <a:spcPct val="0"/>
              </a:spcBef>
              <a:defRPr sz="2000" b="1">
                <a:solidFill>
                  <a:srgbClr val="006600"/>
                </a:solidFill>
              </a:defRPr>
            </a:lvl2pPr>
            <a:lvl3pPr algn="l">
              <a:spcBef>
                <a:spcPct val="0"/>
              </a:spcBef>
              <a:defRPr sz="2000" b="1">
                <a:solidFill>
                  <a:srgbClr val="006600"/>
                </a:solidFill>
              </a:defRPr>
            </a:lvl3pPr>
            <a:lvl4pPr algn="l">
              <a:spcBef>
                <a:spcPct val="0"/>
              </a:spcBef>
              <a:defRPr sz="2000" b="1">
                <a:solidFill>
                  <a:srgbClr val="006600"/>
                </a:solidFill>
              </a:defRPr>
            </a:lvl4pPr>
            <a:lvl5pPr algn="l">
              <a:spcBef>
                <a:spcPct val="0"/>
              </a:spcBef>
              <a:defRPr sz="2000" b="1">
                <a:solidFill>
                  <a:srgbClr val="006600"/>
                </a:solidFill>
              </a:defRPr>
            </a:lvl5pPr>
            <a:lvl6pPr marL="457200" fontAlgn="base">
              <a:spcBef>
                <a:spcPct val="0"/>
              </a:spcBef>
              <a:spcAft>
                <a:spcPct val="0"/>
              </a:spcAft>
              <a:defRPr sz="2000" b="1">
                <a:solidFill>
                  <a:srgbClr val="006600"/>
                </a:solidFill>
              </a:defRPr>
            </a:lvl6pPr>
            <a:lvl7pPr marL="914400" fontAlgn="base">
              <a:spcBef>
                <a:spcPct val="0"/>
              </a:spcBef>
              <a:spcAft>
                <a:spcPct val="0"/>
              </a:spcAft>
              <a:defRPr sz="2000" b="1">
                <a:solidFill>
                  <a:srgbClr val="006600"/>
                </a:solidFill>
              </a:defRPr>
            </a:lvl7pPr>
            <a:lvl8pPr marL="1371600" fontAlgn="base">
              <a:spcBef>
                <a:spcPct val="0"/>
              </a:spcBef>
              <a:spcAft>
                <a:spcPct val="0"/>
              </a:spcAft>
              <a:defRPr sz="2000" b="1">
                <a:solidFill>
                  <a:srgbClr val="006600"/>
                </a:solidFill>
              </a:defRPr>
            </a:lvl8pPr>
            <a:lvl9pPr marL="1828800" fontAlgn="base">
              <a:spcBef>
                <a:spcPct val="0"/>
              </a:spcBef>
              <a:spcAft>
                <a:spcPct val="0"/>
              </a:spcAft>
              <a:defRPr sz="2000" b="1">
                <a:solidFill>
                  <a:srgbClr val="006600"/>
                </a:solidFill>
              </a:defRPr>
            </a:lvl9pPr>
          </a:lstStyle>
          <a:p>
            <a:r>
              <a:rPr lang="en-US" altLang="en-US" dirty="0"/>
              <a:t>Process Flow for Cluster Analysis</a:t>
            </a:r>
          </a:p>
        </p:txBody>
      </p:sp>
    </p:spTree>
    <p:extLst>
      <p:ext uri="{BB962C8B-B14F-4D97-AF65-F5344CB8AC3E}">
        <p14:creationId xmlns:p14="http://schemas.microsoft.com/office/powerpoint/2010/main" val="8650913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2" name="Object 23"/>
          <p:cNvGraphicFramePr>
            <a:graphicFrameLocks noChangeAspect="1"/>
          </p:cNvGraphicFramePr>
          <p:nvPr>
            <p:extLst>
              <p:ext uri="{D42A27DB-BD31-4B8C-83A1-F6EECF244321}">
                <p14:modId xmlns:p14="http://schemas.microsoft.com/office/powerpoint/2010/main" val="1223500349"/>
              </p:ext>
            </p:extLst>
          </p:nvPr>
        </p:nvGraphicFramePr>
        <p:xfrm>
          <a:off x="569366" y="2161188"/>
          <a:ext cx="5400510" cy="3020414"/>
        </p:xfrm>
        <a:graphic>
          <a:graphicData uri="http://schemas.openxmlformats.org/presentationml/2006/ole">
            <mc:AlternateContent xmlns:mc="http://schemas.openxmlformats.org/markup-compatibility/2006">
              <mc:Choice xmlns:v="urn:schemas-microsoft-com:vml" Requires="v">
                <p:oleObj name="Worksheet" r:id="rId3" imgW="6848713" imgH="3086338" progId="Excel.Sheet.8">
                  <p:embed/>
                </p:oleObj>
              </mc:Choice>
              <mc:Fallback>
                <p:oleObj name="Worksheet" r:id="rId3" imgW="6848713" imgH="3086338" progId="Excel.Sheet.8">
                  <p:embed/>
                  <p:pic>
                    <p:nvPicPr>
                      <p:cNvPr id="12292"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366" y="2161188"/>
                        <a:ext cx="5400510" cy="3020414"/>
                      </a:xfrm>
                      <a:prstGeom prst="rect">
                        <a:avLst/>
                      </a:prstGeom>
                      <a:noFill/>
                      <a:ln>
                        <a:noFill/>
                      </a:ln>
                      <a:effectLst/>
                    </p:spPr>
                  </p:pic>
                </p:oleObj>
              </mc:Fallback>
            </mc:AlternateContent>
          </a:graphicData>
        </a:graphic>
      </p:graphicFrame>
      <p:sp>
        <p:nvSpPr>
          <p:cNvPr id="12290" name="Text Box 21"/>
          <p:cNvSpPr txBox="1">
            <a:spLocks noChangeArrowheads="1"/>
          </p:cNvSpPr>
          <p:nvPr/>
        </p:nvSpPr>
        <p:spPr bwMode="auto">
          <a:xfrm>
            <a:off x="355600" y="300095"/>
            <a:ext cx="7793038" cy="400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82056" tIns="41028" rIns="82056" bIns="41028" numCol="1" anchor="ctr" anchorCtr="0" compatLnSpc="1">
            <a:prstTxWarp prst="textNoShape">
              <a:avLst/>
            </a:prstTxWarp>
          </a:bodyPr>
          <a:lstStyle>
            <a:defPPr>
              <a:defRPr lang="en-US"/>
            </a:defPPr>
            <a:lvl1pPr algn="l">
              <a:spcBef>
                <a:spcPct val="0"/>
              </a:spcBef>
              <a:defRPr sz="2000" b="1">
                <a:solidFill>
                  <a:srgbClr val="006600"/>
                </a:solidFill>
                <a:latin typeface="+mj-lt"/>
                <a:ea typeface="+mj-ea"/>
                <a:cs typeface="+mj-cs"/>
              </a:defRPr>
            </a:lvl1pPr>
            <a:lvl2pPr algn="l">
              <a:spcBef>
                <a:spcPct val="0"/>
              </a:spcBef>
              <a:defRPr sz="2000" b="1">
                <a:solidFill>
                  <a:srgbClr val="006600"/>
                </a:solidFill>
              </a:defRPr>
            </a:lvl2pPr>
            <a:lvl3pPr algn="l">
              <a:spcBef>
                <a:spcPct val="0"/>
              </a:spcBef>
              <a:defRPr sz="2000" b="1">
                <a:solidFill>
                  <a:srgbClr val="006600"/>
                </a:solidFill>
              </a:defRPr>
            </a:lvl3pPr>
            <a:lvl4pPr algn="l">
              <a:spcBef>
                <a:spcPct val="0"/>
              </a:spcBef>
              <a:defRPr sz="2000" b="1">
                <a:solidFill>
                  <a:srgbClr val="006600"/>
                </a:solidFill>
              </a:defRPr>
            </a:lvl4pPr>
            <a:lvl5pPr algn="l">
              <a:spcBef>
                <a:spcPct val="0"/>
              </a:spcBef>
              <a:defRPr sz="2000" b="1">
                <a:solidFill>
                  <a:srgbClr val="006600"/>
                </a:solidFill>
              </a:defRPr>
            </a:lvl5pPr>
            <a:lvl6pPr marL="457200" fontAlgn="base">
              <a:spcBef>
                <a:spcPct val="0"/>
              </a:spcBef>
              <a:spcAft>
                <a:spcPct val="0"/>
              </a:spcAft>
              <a:defRPr sz="2000" b="1">
                <a:solidFill>
                  <a:srgbClr val="006600"/>
                </a:solidFill>
              </a:defRPr>
            </a:lvl6pPr>
            <a:lvl7pPr marL="914400" fontAlgn="base">
              <a:spcBef>
                <a:spcPct val="0"/>
              </a:spcBef>
              <a:spcAft>
                <a:spcPct val="0"/>
              </a:spcAft>
              <a:defRPr sz="2000" b="1">
                <a:solidFill>
                  <a:srgbClr val="006600"/>
                </a:solidFill>
              </a:defRPr>
            </a:lvl7pPr>
            <a:lvl8pPr marL="1371600" fontAlgn="base">
              <a:spcBef>
                <a:spcPct val="0"/>
              </a:spcBef>
              <a:spcAft>
                <a:spcPct val="0"/>
              </a:spcAft>
              <a:defRPr sz="2000" b="1">
                <a:solidFill>
                  <a:srgbClr val="006600"/>
                </a:solidFill>
              </a:defRPr>
            </a:lvl8pPr>
            <a:lvl9pPr marL="1828800" fontAlgn="base">
              <a:spcBef>
                <a:spcPct val="0"/>
              </a:spcBef>
              <a:spcAft>
                <a:spcPct val="0"/>
              </a:spcAft>
              <a:defRPr sz="2000" b="1">
                <a:solidFill>
                  <a:srgbClr val="006600"/>
                </a:solidFill>
              </a:defRPr>
            </a:lvl9pPr>
          </a:lstStyle>
          <a:p>
            <a:r>
              <a:rPr lang="en-US" altLang="en-US" dirty="0"/>
              <a:t>Data Preparation- Outlier Treatment</a:t>
            </a:r>
          </a:p>
        </p:txBody>
      </p:sp>
      <p:sp>
        <p:nvSpPr>
          <p:cNvPr id="12291" name="Text Box 22"/>
          <p:cNvSpPr txBox="1">
            <a:spLocks noChangeArrowheads="1"/>
          </p:cNvSpPr>
          <p:nvPr/>
        </p:nvSpPr>
        <p:spPr bwMode="auto">
          <a:xfrm>
            <a:off x="498560" y="5342732"/>
            <a:ext cx="8302625" cy="830997"/>
          </a:xfrm>
          <a:prstGeom prst="rect">
            <a:avLst/>
          </a:prstGeom>
          <a:solidFill>
            <a:schemeClr val="accent1">
              <a:lumMod val="40000"/>
              <a:lumOff val="60000"/>
            </a:schemeClr>
          </a:solidFill>
          <a:ln w="12700">
            <a:noFill/>
            <a:miter lim="800000"/>
            <a:headEnd/>
            <a:tailEnd/>
          </a:ln>
          <a:effectLst/>
        </p:spPr>
        <p:txBody>
          <a:bodyPr lIns="320040" rIns="320040" anchor="ctr">
            <a:spAutoFit/>
          </a:bodyPr>
          <a:lstStyle>
            <a:defPPr>
              <a:defRPr lang="en-US"/>
            </a:defPPr>
            <a:lvl1pPr algn="l">
              <a:spcBef>
                <a:spcPct val="0"/>
              </a:spcBef>
              <a:defRPr b="1" i="1">
                <a:solidFill>
                  <a:schemeClr val="tx1"/>
                </a:solidFill>
              </a:defRPr>
            </a:lvl1pPr>
          </a:lstStyle>
          <a:p>
            <a:r>
              <a:rPr lang="en-US" altLang="en-US" i="0" dirty="0"/>
              <a:t>Solution:</a:t>
            </a:r>
          </a:p>
          <a:p>
            <a:endParaRPr lang="en-US" altLang="en-US" i="0" dirty="0"/>
          </a:p>
          <a:p>
            <a:pPr marL="228600" indent="-228600">
              <a:buAutoNum type="arabicPeriod"/>
            </a:pPr>
            <a:r>
              <a:rPr lang="en-US" altLang="en-US" i="0" dirty="0"/>
              <a:t>The outliers can be deleted from analysis if they are very small in number</a:t>
            </a:r>
          </a:p>
          <a:p>
            <a:r>
              <a:rPr lang="en-US" altLang="en-US" i="0" dirty="0"/>
              <a:t>2.   The variables selected can be trimmed or capped/Floored.</a:t>
            </a:r>
          </a:p>
        </p:txBody>
      </p:sp>
      <p:sp>
        <p:nvSpPr>
          <p:cNvPr id="12293" name="Text Box 24"/>
          <p:cNvSpPr txBox="1">
            <a:spLocks noChangeArrowheads="1"/>
          </p:cNvSpPr>
          <p:nvPr/>
        </p:nvSpPr>
        <p:spPr bwMode="auto">
          <a:xfrm>
            <a:off x="250825" y="1397860"/>
            <a:ext cx="8702675"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8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4880"/>
              </a:buClr>
              <a:defRPr sz="3200">
                <a:solidFill>
                  <a:srgbClr val="4157AD"/>
                </a:solidFill>
                <a:latin typeface="Arial Unicode MS" pitchFamily="34" charset="-128"/>
              </a:defRPr>
            </a:lvl1pPr>
            <a:lvl2pPr marL="742950" indent="-285750" eaLnBrk="0" hangingPunct="0">
              <a:buClr>
                <a:srgbClr val="004880"/>
              </a:buClr>
              <a:buFont typeface="Arial Unicode MS" pitchFamily="34" charset="-128"/>
              <a:buChar char="&gt;"/>
              <a:defRPr sz="3200">
                <a:solidFill>
                  <a:srgbClr val="4157AD"/>
                </a:solidFill>
                <a:latin typeface="Arial Unicode MS" pitchFamily="34" charset="-128"/>
              </a:defRPr>
            </a:lvl2pPr>
            <a:lvl3pPr marL="1143000" indent="-228600" eaLnBrk="0" hangingPunct="0">
              <a:buClr>
                <a:srgbClr val="004880"/>
              </a:buClr>
              <a:buChar char="–"/>
              <a:defRPr sz="3200">
                <a:solidFill>
                  <a:srgbClr val="4157AD"/>
                </a:solidFill>
                <a:latin typeface="Arial Unicode MS" pitchFamily="34" charset="-128"/>
              </a:defRPr>
            </a:lvl3pPr>
            <a:lvl4pPr marL="1600200" indent="-228600" eaLnBrk="0" hangingPunct="0">
              <a:buClr>
                <a:srgbClr val="004880"/>
              </a:buClr>
              <a:buFont typeface="Times" pitchFamily="18" charset="0"/>
              <a:buChar char="•"/>
              <a:defRPr sz="3200">
                <a:solidFill>
                  <a:srgbClr val="4157AD"/>
                </a:solidFill>
                <a:latin typeface="Arial Unicode MS" pitchFamily="34" charset="-128"/>
              </a:defRPr>
            </a:lvl4pPr>
            <a:lvl5pPr marL="2057400" indent="-228600" eaLnBrk="0" hangingPunct="0">
              <a:buClr>
                <a:srgbClr val="004880"/>
              </a:buClr>
              <a:buChar char="»"/>
              <a:defRPr sz="3200">
                <a:solidFill>
                  <a:srgbClr val="4157AD"/>
                </a:solidFill>
                <a:latin typeface="Arial Unicode MS" pitchFamily="34" charset="-128"/>
              </a:defRPr>
            </a:lvl5pPr>
            <a:lvl6pPr marL="2514600" indent="-228600" eaLnBrk="0" fontAlgn="base" hangingPunct="0">
              <a:spcBef>
                <a:spcPct val="20000"/>
              </a:spcBef>
              <a:spcAft>
                <a:spcPct val="0"/>
              </a:spcAft>
              <a:buClr>
                <a:srgbClr val="004880"/>
              </a:buClr>
              <a:buChar char="»"/>
              <a:defRPr sz="3200">
                <a:solidFill>
                  <a:srgbClr val="4157AD"/>
                </a:solidFill>
                <a:latin typeface="Arial Unicode MS" pitchFamily="34" charset="-128"/>
              </a:defRPr>
            </a:lvl6pPr>
            <a:lvl7pPr marL="2971800" indent="-228600" eaLnBrk="0" fontAlgn="base" hangingPunct="0">
              <a:spcBef>
                <a:spcPct val="20000"/>
              </a:spcBef>
              <a:spcAft>
                <a:spcPct val="0"/>
              </a:spcAft>
              <a:buClr>
                <a:srgbClr val="004880"/>
              </a:buClr>
              <a:buChar char="»"/>
              <a:defRPr sz="3200">
                <a:solidFill>
                  <a:srgbClr val="4157AD"/>
                </a:solidFill>
                <a:latin typeface="Arial Unicode MS" pitchFamily="34" charset="-128"/>
              </a:defRPr>
            </a:lvl7pPr>
            <a:lvl8pPr marL="3429000" indent="-228600" eaLnBrk="0" fontAlgn="base" hangingPunct="0">
              <a:spcBef>
                <a:spcPct val="20000"/>
              </a:spcBef>
              <a:spcAft>
                <a:spcPct val="0"/>
              </a:spcAft>
              <a:buClr>
                <a:srgbClr val="004880"/>
              </a:buClr>
              <a:buChar char="»"/>
              <a:defRPr sz="3200">
                <a:solidFill>
                  <a:srgbClr val="4157AD"/>
                </a:solidFill>
                <a:latin typeface="Arial Unicode MS" pitchFamily="34" charset="-128"/>
              </a:defRPr>
            </a:lvl8pPr>
            <a:lvl9pPr marL="3886200" indent="-228600" eaLnBrk="0" fontAlgn="base" hangingPunct="0">
              <a:spcBef>
                <a:spcPct val="20000"/>
              </a:spcBef>
              <a:spcAft>
                <a:spcPct val="0"/>
              </a:spcAft>
              <a:buClr>
                <a:srgbClr val="004880"/>
              </a:buClr>
              <a:buChar char="»"/>
              <a:defRPr sz="3200">
                <a:solidFill>
                  <a:srgbClr val="4157AD"/>
                </a:solidFill>
                <a:latin typeface="Arial Unicode MS" pitchFamily="34" charset="-128"/>
              </a:defRPr>
            </a:lvl9pPr>
          </a:lstStyle>
          <a:p>
            <a:pPr algn="l">
              <a:lnSpc>
                <a:spcPct val="80000"/>
              </a:lnSpc>
              <a:spcBef>
                <a:spcPct val="50000"/>
              </a:spcBef>
              <a:buClrTx/>
              <a:buFontTx/>
              <a:buNone/>
            </a:pPr>
            <a:r>
              <a:rPr lang="en-US" altLang="en-US" sz="1600" dirty="0">
                <a:solidFill>
                  <a:schemeClr val="tx1"/>
                </a:solidFill>
                <a:latin typeface="Arial" charset="0"/>
              </a:rPr>
              <a:t>What is an outlier?</a:t>
            </a:r>
          </a:p>
          <a:p>
            <a:pPr algn="l">
              <a:lnSpc>
                <a:spcPct val="80000"/>
              </a:lnSpc>
              <a:spcBef>
                <a:spcPct val="50000"/>
              </a:spcBef>
              <a:buClrTx/>
              <a:buFontTx/>
              <a:buNone/>
            </a:pPr>
            <a:r>
              <a:rPr lang="en-US" altLang="en-US" sz="1400" dirty="0">
                <a:solidFill>
                  <a:srgbClr val="6B6B6B"/>
                </a:solidFill>
                <a:latin typeface="Arial" charset="0"/>
              </a:rPr>
              <a:t>An observation is said to be an outlier w.r.t. a variable if it is far away from the remaining observations.</a:t>
            </a:r>
          </a:p>
        </p:txBody>
      </p:sp>
      <p:sp>
        <p:nvSpPr>
          <p:cNvPr id="12294" name="Text Box 25"/>
          <p:cNvSpPr txBox="1">
            <a:spLocks noChangeArrowheads="1"/>
          </p:cNvSpPr>
          <p:nvPr/>
        </p:nvSpPr>
        <p:spPr bwMode="auto">
          <a:xfrm>
            <a:off x="6161088" y="2830665"/>
            <a:ext cx="2881312"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9063" indent="-119063" eaLnBrk="0" hangingPunct="0">
              <a:buClr>
                <a:srgbClr val="004880"/>
              </a:buClr>
              <a:defRPr sz="3200">
                <a:solidFill>
                  <a:srgbClr val="4157AD"/>
                </a:solidFill>
                <a:latin typeface="Arial Unicode MS" pitchFamily="34" charset="-128"/>
              </a:defRPr>
            </a:lvl1pPr>
            <a:lvl2pPr marL="742950" indent="-285750" eaLnBrk="0" hangingPunct="0">
              <a:buClr>
                <a:srgbClr val="004880"/>
              </a:buClr>
              <a:buFont typeface="Arial Unicode MS" pitchFamily="34" charset="-128"/>
              <a:buChar char="&gt;"/>
              <a:defRPr sz="3200">
                <a:solidFill>
                  <a:srgbClr val="4157AD"/>
                </a:solidFill>
                <a:latin typeface="Arial Unicode MS" pitchFamily="34" charset="-128"/>
              </a:defRPr>
            </a:lvl2pPr>
            <a:lvl3pPr marL="1143000" indent="-228600" eaLnBrk="0" hangingPunct="0">
              <a:buClr>
                <a:srgbClr val="004880"/>
              </a:buClr>
              <a:buChar char="–"/>
              <a:defRPr sz="3200">
                <a:solidFill>
                  <a:srgbClr val="4157AD"/>
                </a:solidFill>
                <a:latin typeface="Arial Unicode MS" pitchFamily="34" charset="-128"/>
              </a:defRPr>
            </a:lvl3pPr>
            <a:lvl4pPr marL="1600200" indent="-228600" eaLnBrk="0" hangingPunct="0">
              <a:buClr>
                <a:srgbClr val="004880"/>
              </a:buClr>
              <a:buFont typeface="Times" pitchFamily="18" charset="0"/>
              <a:buChar char="•"/>
              <a:defRPr sz="3200">
                <a:solidFill>
                  <a:srgbClr val="4157AD"/>
                </a:solidFill>
                <a:latin typeface="Arial Unicode MS" pitchFamily="34" charset="-128"/>
              </a:defRPr>
            </a:lvl4pPr>
            <a:lvl5pPr marL="2057400" indent="-228600" eaLnBrk="0" hangingPunct="0">
              <a:buClr>
                <a:srgbClr val="004880"/>
              </a:buClr>
              <a:buChar char="»"/>
              <a:defRPr sz="3200">
                <a:solidFill>
                  <a:srgbClr val="4157AD"/>
                </a:solidFill>
                <a:latin typeface="Arial Unicode MS" pitchFamily="34" charset="-128"/>
              </a:defRPr>
            </a:lvl5pPr>
            <a:lvl6pPr marL="2514600" indent="-228600" eaLnBrk="0" fontAlgn="base" hangingPunct="0">
              <a:spcBef>
                <a:spcPct val="20000"/>
              </a:spcBef>
              <a:spcAft>
                <a:spcPct val="0"/>
              </a:spcAft>
              <a:buClr>
                <a:srgbClr val="004880"/>
              </a:buClr>
              <a:buChar char="»"/>
              <a:defRPr sz="3200">
                <a:solidFill>
                  <a:srgbClr val="4157AD"/>
                </a:solidFill>
                <a:latin typeface="Arial Unicode MS" pitchFamily="34" charset="-128"/>
              </a:defRPr>
            </a:lvl6pPr>
            <a:lvl7pPr marL="2971800" indent="-228600" eaLnBrk="0" fontAlgn="base" hangingPunct="0">
              <a:spcBef>
                <a:spcPct val="20000"/>
              </a:spcBef>
              <a:spcAft>
                <a:spcPct val="0"/>
              </a:spcAft>
              <a:buClr>
                <a:srgbClr val="004880"/>
              </a:buClr>
              <a:buChar char="»"/>
              <a:defRPr sz="3200">
                <a:solidFill>
                  <a:srgbClr val="4157AD"/>
                </a:solidFill>
                <a:latin typeface="Arial Unicode MS" pitchFamily="34" charset="-128"/>
              </a:defRPr>
            </a:lvl7pPr>
            <a:lvl8pPr marL="3429000" indent="-228600" eaLnBrk="0" fontAlgn="base" hangingPunct="0">
              <a:spcBef>
                <a:spcPct val="20000"/>
              </a:spcBef>
              <a:spcAft>
                <a:spcPct val="0"/>
              </a:spcAft>
              <a:buClr>
                <a:srgbClr val="004880"/>
              </a:buClr>
              <a:buChar char="»"/>
              <a:defRPr sz="3200">
                <a:solidFill>
                  <a:srgbClr val="4157AD"/>
                </a:solidFill>
                <a:latin typeface="Arial Unicode MS" pitchFamily="34" charset="-128"/>
              </a:defRPr>
            </a:lvl8pPr>
            <a:lvl9pPr marL="3886200" indent="-228600" eaLnBrk="0" fontAlgn="base" hangingPunct="0">
              <a:spcBef>
                <a:spcPct val="20000"/>
              </a:spcBef>
              <a:spcAft>
                <a:spcPct val="0"/>
              </a:spcAft>
              <a:buClr>
                <a:srgbClr val="004880"/>
              </a:buClr>
              <a:buChar char="»"/>
              <a:defRPr sz="3200">
                <a:solidFill>
                  <a:srgbClr val="4157AD"/>
                </a:solidFill>
                <a:latin typeface="Arial Unicode MS" pitchFamily="34" charset="-128"/>
              </a:defRPr>
            </a:lvl9pPr>
          </a:lstStyle>
          <a:p>
            <a:pPr algn="l">
              <a:spcBef>
                <a:spcPct val="50000"/>
              </a:spcBef>
              <a:buClrTx/>
              <a:buFontTx/>
              <a:buNone/>
            </a:pPr>
            <a:r>
              <a:rPr lang="en-US" altLang="en-US" sz="1400" dirty="0">
                <a:solidFill>
                  <a:srgbClr val="0066CC"/>
                </a:solidFill>
                <a:latin typeface="Arial" charset="0"/>
              </a:rPr>
              <a:t>To identify them: </a:t>
            </a:r>
          </a:p>
          <a:p>
            <a:pPr algn="l">
              <a:spcBef>
                <a:spcPct val="50000"/>
              </a:spcBef>
              <a:buClrTx/>
              <a:buFontTx/>
              <a:buChar char="•"/>
            </a:pPr>
            <a:r>
              <a:rPr lang="en-US" altLang="en-US" sz="1400" dirty="0">
                <a:solidFill>
                  <a:srgbClr val="0066CC"/>
                </a:solidFill>
                <a:latin typeface="Arial" charset="0"/>
              </a:rPr>
              <a:t>Univariate and Frequency analysis </a:t>
            </a:r>
          </a:p>
          <a:p>
            <a:pPr algn="l">
              <a:spcBef>
                <a:spcPct val="50000"/>
              </a:spcBef>
              <a:buClrTx/>
              <a:buFontTx/>
              <a:buChar char="•"/>
            </a:pPr>
            <a:r>
              <a:rPr lang="en-US" altLang="en-US" sz="1400" dirty="0">
                <a:solidFill>
                  <a:srgbClr val="0066CC"/>
                </a:solidFill>
                <a:latin typeface="Arial" charset="0"/>
              </a:rPr>
              <a:t>Histogram and Box-Plot </a:t>
            </a:r>
          </a:p>
        </p:txBody>
      </p:sp>
      <p:sp>
        <p:nvSpPr>
          <p:cNvPr id="12295" name="Oval 26"/>
          <p:cNvSpPr>
            <a:spLocks noChangeArrowheads="1"/>
          </p:cNvSpPr>
          <p:nvPr/>
        </p:nvSpPr>
        <p:spPr bwMode="auto">
          <a:xfrm>
            <a:off x="3408745" y="2739871"/>
            <a:ext cx="423863" cy="389513"/>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buClr>
                <a:srgbClr val="004880"/>
              </a:buClr>
              <a:defRPr sz="3200">
                <a:solidFill>
                  <a:srgbClr val="4157AD"/>
                </a:solidFill>
                <a:latin typeface="Arial Unicode MS" pitchFamily="34" charset="-128"/>
              </a:defRPr>
            </a:lvl1pPr>
            <a:lvl2pPr marL="742950" indent="-285750" eaLnBrk="0" hangingPunct="0">
              <a:buClr>
                <a:srgbClr val="004880"/>
              </a:buClr>
              <a:buFont typeface="Arial Unicode MS" pitchFamily="34" charset="-128"/>
              <a:buChar char="&gt;"/>
              <a:defRPr sz="3200">
                <a:solidFill>
                  <a:srgbClr val="4157AD"/>
                </a:solidFill>
                <a:latin typeface="Arial Unicode MS" pitchFamily="34" charset="-128"/>
              </a:defRPr>
            </a:lvl2pPr>
            <a:lvl3pPr marL="1143000" indent="-228600" eaLnBrk="0" hangingPunct="0">
              <a:buClr>
                <a:srgbClr val="004880"/>
              </a:buClr>
              <a:buChar char="–"/>
              <a:defRPr sz="3200">
                <a:solidFill>
                  <a:srgbClr val="4157AD"/>
                </a:solidFill>
                <a:latin typeface="Arial Unicode MS" pitchFamily="34" charset="-128"/>
              </a:defRPr>
            </a:lvl3pPr>
            <a:lvl4pPr marL="1600200" indent="-228600" eaLnBrk="0" hangingPunct="0">
              <a:buClr>
                <a:srgbClr val="004880"/>
              </a:buClr>
              <a:buFont typeface="Times" pitchFamily="18" charset="0"/>
              <a:buChar char="•"/>
              <a:defRPr sz="3200">
                <a:solidFill>
                  <a:srgbClr val="4157AD"/>
                </a:solidFill>
                <a:latin typeface="Arial Unicode MS" pitchFamily="34" charset="-128"/>
              </a:defRPr>
            </a:lvl4pPr>
            <a:lvl5pPr marL="2057400" indent="-228600" eaLnBrk="0" hangingPunct="0">
              <a:buClr>
                <a:srgbClr val="004880"/>
              </a:buClr>
              <a:buChar char="»"/>
              <a:defRPr sz="3200">
                <a:solidFill>
                  <a:srgbClr val="4157AD"/>
                </a:solidFill>
                <a:latin typeface="Arial Unicode MS" pitchFamily="34" charset="-128"/>
              </a:defRPr>
            </a:lvl5pPr>
            <a:lvl6pPr marL="2514600" indent="-228600" eaLnBrk="0" fontAlgn="base" hangingPunct="0">
              <a:spcBef>
                <a:spcPct val="20000"/>
              </a:spcBef>
              <a:spcAft>
                <a:spcPct val="0"/>
              </a:spcAft>
              <a:buClr>
                <a:srgbClr val="004880"/>
              </a:buClr>
              <a:buChar char="»"/>
              <a:defRPr sz="3200">
                <a:solidFill>
                  <a:srgbClr val="4157AD"/>
                </a:solidFill>
                <a:latin typeface="Arial Unicode MS" pitchFamily="34" charset="-128"/>
              </a:defRPr>
            </a:lvl6pPr>
            <a:lvl7pPr marL="2971800" indent="-228600" eaLnBrk="0" fontAlgn="base" hangingPunct="0">
              <a:spcBef>
                <a:spcPct val="20000"/>
              </a:spcBef>
              <a:spcAft>
                <a:spcPct val="0"/>
              </a:spcAft>
              <a:buClr>
                <a:srgbClr val="004880"/>
              </a:buClr>
              <a:buChar char="»"/>
              <a:defRPr sz="3200">
                <a:solidFill>
                  <a:srgbClr val="4157AD"/>
                </a:solidFill>
                <a:latin typeface="Arial Unicode MS" pitchFamily="34" charset="-128"/>
              </a:defRPr>
            </a:lvl7pPr>
            <a:lvl8pPr marL="3429000" indent="-228600" eaLnBrk="0" fontAlgn="base" hangingPunct="0">
              <a:spcBef>
                <a:spcPct val="20000"/>
              </a:spcBef>
              <a:spcAft>
                <a:spcPct val="0"/>
              </a:spcAft>
              <a:buClr>
                <a:srgbClr val="004880"/>
              </a:buClr>
              <a:buChar char="»"/>
              <a:defRPr sz="3200">
                <a:solidFill>
                  <a:srgbClr val="4157AD"/>
                </a:solidFill>
                <a:latin typeface="Arial Unicode MS" pitchFamily="34" charset="-128"/>
              </a:defRPr>
            </a:lvl8pPr>
            <a:lvl9pPr marL="3886200" indent="-228600" eaLnBrk="0" fontAlgn="base" hangingPunct="0">
              <a:spcBef>
                <a:spcPct val="20000"/>
              </a:spcBef>
              <a:spcAft>
                <a:spcPct val="0"/>
              </a:spcAft>
              <a:buClr>
                <a:srgbClr val="004880"/>
              </a:buClr>
              <a:buChar char="»"/>
              <a:defRPr sz="3200">
                <a:solidFill>
                  <a:srgbClr val="4157AD"/>
                </a:solidFill>
                <a:latin typeface="Arial Unicode MS" pitchFamily="34" charset="-128"/>
              </a:defRPr>
            </a:lvl9pPr>
          </a:lstStyle>
          <a:p>
            <a:pPr algn="l" eaLnBrk="1" hangingPunct="1">
              <a:buClr>
                <a:srgbClr val="F48B00"/>
              </a:buClr>
            </a:pPr>
            <a:endParaRPr lang="en-US" altLang="en-US" sz="1200">
              <a:solidFill>
                <a:schemeClr val="tx1"/>
              </a:solidFill>
            </a:endParaRPr>
          </a:p>
        </p:txBody>
      </p:sp>
      <p:sp>
        <p:nvSpPr>
          <p:cNvPr id="12296" name="Oval 27"/>
          <p:cNvSpPr>
            <a:spLocks noChangeArrowheads="1"/>
          </p:cNvSpPr>
          <p:nvPr/>
        </p:nvSpPr>
        <p:spPr bwMode="auto">
          <a:xfrm>
            <a:off x="5080383" y="2962121"/>
            <a:ext cx="423862" cy="389513"/>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buClr>
                <a:srgbClr val="004880"/>
              </a:buClr>
              <a:defRPr sz="3200">
                <a:solidFill>
                  <a:srgbClr val="4157AD"/>
                </a:solidFill>
                <a:latin typeface="Arial Unicode MS" pitchFamily="34" charset="-128"/>
              </a:defRPr>
            </a:lvl1pPr>
            <a:lvl2pPr marL="742950" indent="-285750" eaLnBrk="0" hangingPunct="0">
              <a:buClr>
                <a:srgbClr val="004880"/>
              </a:buClr>
              <a:buFont typeface="Arial Unicode MS" pitchFamily="34" charset="-128"/>
              <a:buChar char="&gt;"/>
              <a:defRPr sz="3200">
                <a:solidFill>
                  <a:srgbClr val="4157AD"/>
                </a:solidFill>
                <a:latin typeface="Arial Unicode MS" pitchFamily="34" charset="-128"/>
              </a:defRPr>
            </a:lvl2pPr>
            <a:lvl3pPr marL="1143000" indent="-228600" eaLnBrk="0" hangingPunct="0">
              <a:buClr>
                <a:srgbClr val="004880"/>
              </a:buClr>
              <a:buChar char="–"/>
              <a:defRPr sz="3200">
                <a:solidFill>
                  <a:srgbClr val="4157AD"/>
                </a:solidFill>
                <a:latin typeface="Arial Unicode MS" pitchFamily="34" charset="-128"/>
              </a:defRPr>
            </a:lvl3pPr>
            <a:lvl4pPr marL="1600200" indent="-228600" eaLnBrk="0" hangingPunct="0">
              <a:buClr>
                <a:srgbClr val="004880"/>
              </a:buClr>
              <a:buFont typeface="Times" pitchFamily="18" charset="0"/>
              <a:buChar char="•"/>
              <a:defRPr sz="3200">
                <a:solidFill>
                  <a:srgbClr val="4157AD"/>
                </a:solidFill>
                <a:latin typeface="Arial Unicode MS" pitchFamily="34" charset="-128"/>
              </a:defRPr>
            </a:lvl4pPr>
            <a:lvl5pPr marL="2057400" indent="-228600" eaLnBrk="0" hangingPunct="0">
              <a:buClr>
                <a:srgbClr val="004880"/>
              </a:buClr>
              <a:buChar char="»"/>
              <a:defRPr sz="3200">
                <a:solidFill>
                  <a:srgbClr val="4157AD"/>
                </a:solidFill>
                <a:latin typeface="Arial Unicode MS" pitchFamily="34" charset="-128"/>
              </a:defRPr>
            </a:lvl5pPr>
            <a:lvl6pPr marL="2514600" indent="-228600" eaLnBrk="0" fontAlgn="base" hangingPunct="0">
              <a:spcBef>
                <a:spcPct val="20000"/>
              </a:spcBef>
              <a:spcAft>
                <a:spcPct val="0"/>
              </a:spcAft>
              <a:buClr>
                <a:srgbClr val="004880"/>
              </a:buClr>
              <a:buChar char="»"/>
              <a:defRPr sz="3200">
                <a:solidFill>
                  <a:srgbClr val="4157AD"/>
                </a:solidFill>
                <a:latin typeface="Arial Unicode MS" pitchFamily="34" charset="-128"/>
              </a:defRPr>
            </a:lvl6pPr>
            <a:lvl7pPr marL="2971800" indent="-228600" eaLnBrk="0" fontAlgn="base" hangingPunct="0">
              <a:spcBef>
                <a:spcPct val="20000"/>
              </a:spcBef>
              <a:spcAft>
                <a:spcPct val="0"/>
              </a:spcAft>
              <a:buClr>
                <a:srgbClr val="004880"/>
              </a:buClr>
              <a:buChar char="»"/>
              <a:defRPr sz="3200">
                <a:solidFill>
                  <a:srgbClr val="4157AD"/>
                </a:solidFill>
                <a:latin typeface="Arial Unicode MS" pitchFamily="34" charset="-128"/>
              </a:defRPr>
            </a:lvl7pPr>
            <a:lvl8pPr marL="3429000" indent="-228600" eaLnBrk="0" fontAlgn="base" hangingPunct="0">
              <a:spcBef>
                <a:spcPct val="20000"/>
              </a:spcBef>
              <a:spcAft>
                <a:spcPct val="0"/>
              </a:spcAft>
              <a:buClr>
                <a:srgbClr val="004880"/>
              </a:buClr>
              <a:buChar char="»"/>
              <a:defRPr sz="3200">
                <a:solidFill>
                  <a:srgbClr val="4157AD"/>
                </a:solidFill>
                <a:latin typeface="Arial Unicode MS" pitchFamily="34" charset="-128"/>
              </a:defRPr>
            </a:lvl8pPr>
            <a:lvl9pPr marL="3886200" indent="-228600" eaLnBrk="0" fontAlgn="base" hangingPunct="0">
              <a:spcBef>
                <a:spcPct val="20000"/>
              </a:spcBef>
              <a:spcAft>
                <a:spcPct val="0"/>
              </a:spcAft>
              <a:buClr>
                <a:srgbClr val="004880"/>
              </a:buClr>
              <a:buChar char="»"/>
              <a:defRPr sz="3200">
                <a:solidFill>
                  <a:srgbClr val="4157AD"/>
                </a:solidFill>
                <a:latin typeface="Arial Unicode MS" pitchFamily="34" charset="-128"/>
              </a:defRPr>
            </a:lvl9pPr>
          </a:lstStyle>
          <a:p>
            <a:pPr algn="l" eaLnBrk="1" hangingPunct="1">
              <a:buClr>
                <a:srgbClr val="F48B00"/>
              </a:buClr>
            </a:pPr>
            <a:endParaRPr lang="en-US" altLang="en-US" sz="1200">
              <a:solidFill>
                <a:schemeClr val="tx1"/>
              </a:solidFill>
            </a:endParaRPr>
          </a:p>
        </p:txBody>
      </p:sp>
      <p:sp>
        <p:nvSpPr>
          <p:cNvPr id="12297" name="Line 28"/>
          <p:cNvSpPr>
            <a:spLocks noChangeShapeType="1"/>
          </p:cNvSpPr>
          <p:nvPr/>
        </p:nvSpPr>
        <p:spPr bwMode="auto">
          <a:xfrm flipH="1">
            <a:off x="3850070" y="2545690"/>
            <a:ext cx="776288" cy="31750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endParaRPr lang="en-US"/>
          </a:p>
        </p:txBody>
      </p:sp>
      <p:sp>
        <p:nvSpPr>
          <p:cNvPr id="12298" name="Line 29"/>
          <p:cNvSpPr>
            <a:spLocks noChangeShapeType="1"/>
          </p:cNvSpPr>
          <p:nvPr/>
        </p:nvSpPr>
        <p:spPr bwMode="auto">
          <a:xfrm>
            <a:off x="4661283" y="2545690"/>
            <a:ext cx="458787" cy="423863"/>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endParaRPr lang="en-US"/>
          </a:p>
        </p:txBody>
      </p:sp>
      <p:sp>
        <p:nvSpPr>
          <p:cNvPr id="12299" name="Text Box 30"/>
          <p:cNvSpPr txBox="1">
            <a:spLocks noChangeArrowheads="1"/>
          </p:cNvSpPr>
          <p:nvPr/>
        </p:nvSpPr>
        <p:spPr bwMode="auto">
          <a:xfrm>
            <a:off x="4469195" y="2299628"/>
            <a:ext cx="11985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4880"/>
              </a:buClr>
              <a:defRPr sz="3200">
                <a:solidFill>
                  <a:srgbClr val="4157AD"/>
                </a:solidFill>
                <a:latin typeface="Arial Unicode MS" pitchFamily="34" charset="-128"/>
              </a:defRPr>
            </a:lvl1pPr>
            <a:lvl2pPr marL="742950" indent="-285750" eaLnBrk="0" hangingPunct="0">
              <a:buClr>
                <a:srgbClr val="004880"/>
              </a:buClr>
              <a:buFont typeface="Arial Unicode MS" pitchFamily="34" charset="-128"/>
              <a:buChar char="&gt;"/>
              <a:defRPr sz="3200">
                <a:solidFill>
                  <a:srgbClr val="4157AD"/>
                </a:solidFill>
                <a:latin typeface="Arial Unicode MS" pitchFamily="34" charset="-128"/>
              </a:defRPr>
            </a:lvl2pPr>
            <a:lvl3pPr marL="1143000" indent="-228600" eaLnBrk="0" hangingPunct="0">
              <a:buClr>
                <a:srgbClr val="004880"/>
              </a:buClr>
              <a:buChar char="–"/>
              <a:defRPr sz="3200">
                <a:solidFill>
                  <a:srgbClr val="4157AD"/>
                </a:solidFill>
                <a:latin typeface="Arial Unicode MS" pitchFamily="34" charset="-128"/>
              </a:defRPr>
            </a:lvl3pPr>
            <a:lvl4pPr marL="1600200" indent="-228600" eaLnBrk="0" hangingPunct="0">
              <a:buClr>
                <a:srgbClr val="004880"/>
              </a:buClr>
              <a:buFont typeface="Times" pitchFamily="18" charset="0"/>
              <a:buChar char="•"/>
              <a:defRPr sz="3200">
                <a:solidFill>
                  <a:srgbClr val="4157AD"/>
                </a:solidFill>
                <a:latin typeface="Arial Unicode MS" pitchFamily="34" charset="-128"/>
              </a:defRPr>
            </a:lvl4pPr>
            <a:lvl5pPr marL="2057400" indent="-228600" eaLnBrk="0" hangingPunct="0">
              <a:buClr>
                <a:srgbClr val="004880"/>
              </a:buClr>
              <a:buChar char="»"/>
              <a:defRPr sz="3200">
                <a:solidFill>
                  <a:srgbClr val="4157AD"/>
                </a:solidFill>
                <a:latin typeface="Arial Unicode MS" pitchFamily="34" charset="-128"/>
              </a:defRPr>
            </a:lvl5pPr>
            <a:lvl6pPr marL="2514600" indent="-228600" eaLnBrk="0" fontAlgn="base" hangingPunct="0">
              <a:spcBef>
                <a:spcPct val="20000"/>
              </a:spcBef>
              <a:spcAft>
                <a:spcPct val="0"/>
              </a:spcAft>
              <a:buClr>
                <a:srgbClr val="004880"/>
              </a:buClr>
              <a:buChar char="»"/>
              <a:defRPr sz="3200">
                <a:solidFill>
                  <a:srgbClr val="4157AD"/>
                </a:solidFill>
                <a:latin typeface="Arial Unicode MS" pitchFamily="34" charset="-128"/>
              </a:defRPr>
            </a:lvl6pPr>
            <a:lvl7pPr marL="2971800" indent="-228600" eaLnBrk="0" fontAlgn="base" hangingPunct="0">
              <a:spcBef>
                <a:spcPct val="20000"/>
              </a:spcBef>
              <a:spcAft>
                <a:spcPct val="0"/>
              </a:spcAft>
              <a:buClr>
                <a:srgbClr val="004880"/>
              </a:buClr>
              <a:buChar char="»"/>
              <a:defRPr sz="3200">
                <a:solidFill>
                  <a:srgbClr val="4157AD"/>
                </a:solidFill>
                <a:latin typeface="Arial Unicode MS" pitchFamily="34" charset="-128"/>
              </a:defRPr>
            </a:lvl7pPr>
            <a:lvl8pPr marL="3429000" indent="-228600" eaLnBrk="0" fontAlgn="base" hangingPunct="0">
              <a:spcBef>
                <a:spcPct val="20000"/>
              </a:spcBef>
              <a:spcAft>
                <a:spcPct val="0"/>
              </a:spcAft>
              <a:buClr>
                <a:srgbClr val="004880"/>
              </a:buClr>
              <a:buChar char="»"/>
              <a:defRPr sz="3200">
                <a:solidFill>
                  <a:srgbClr val="4157AD"/>
                </a:solidFill>
                <a:latin typeface="Arial Unicode MS" pitchFamily="34" charset="-128"/>
              </a:defRPr>
            </a:lvl8pPr>
            <a:lvl9pPr marL="3886200" indent="-228600" eaLnBrk="0" fontAlgn="base" hangingPunct="0">
              <a:spcBef>
                <a:spcPct val="20000"/>
              </a:spcBef>
              <a:spcAft>
                <a:spcPct val="0"/>
              </a:spcAft>
              <a:buClr>
                <a:srgbClr val="004880"/>
              </a:buClr>
              <a:buChar char="»"/>
              <a:defRPr sz="3200">
                <a:solidFill>
                  <a:srgbClr val="4157AD"/>
                </a:solidFill>
                <a:latin typeface="Arial Unicode MS" pitchFamily="34" charset="-128"/>
              </a:defRPr>
            </a:lvl9pPr>
          </a:lstStyle>
          <a:p>
            <a:pPr algn="l">
              <a:spcBef>
                <a:spcPct val="50000"/>
              </a:spcBef>
              <a:buClrTx/>
              <a:buFontTx/>
              <a:buNone/>
            </a:pPr>
            <a:r>
              <a:rPr lang="en-US" altLang="en-US" sz="1400" b="0" dirty="0">
                <a:solidFill>
                  <a:schemeClr val="tx1"/>
                </a:solidFill>
                <a:latin typeface="Arial" charset="0"/>
              </a:rPr>
              <a:t>Outlier</a:t>
            </a:r>
          </a:p>
        </p:txBody>
      </p:sp>
    </p:spTree>
    <p:extLst>
      <p:ext uri="{BB962C8B-B14F-4D97-AF65-F5344CB8AC3E}">
        <p14:creationId xmlns:p14="http://schemas.microsoft.com/office/powerpoint/2010/main" val="2647563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AutoShape 5"/>
          <p:cNvSpPr>
            <a:spLocks noChangeArrowheads="1"/>
          </p:cNvSpPr>
          <p:nvPr/>
        </p:nvSpPr>
        <p:spPr bwMode="auto">
          <a:xfrm>
            <a:off x="349250" y="1342542"/>
            <a:ext cx="8256588" cy="461665"/>
          </a:xfrm>
          <a:prstGeom prst="flowChartProcess">
            <a:avLst/>
          </a:prstGeom>
          <a:noFill/>
          <a:ln w="12700">
            <a:noFill/>
            <a:miter lim="800000"/>
            <a:headEnd/>
            <a:tailEnd/>
          </a:ln>
          <a:effectLst/>
        </p:spPr>
        <p:txBody>
          <a:bodyPr lIns="320040" rIns="32004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pPr algn="l">
              <a:spcBef>
                <a:spcPct val="0"/>
              </a:spcBef>
            </a:pPr>
            <a:r>
              <a:rPr lang="en-US" altLang="en-US" sz="1200" b="1" i="1" dirty="0">
                <a:solidFill>
                  <a:srgbClr val="000099"/>
                </a:solidFill>
              </a:rPr>
              <a:t>Variables with lot many (about 15%) missing values should not be used for clustering unless ‘Missing’ has a special significance and can be replaced by some meaningful number.</a:t>
            </a:r>
          </a:p>
        </p:txBody>
      </p:sp>
      <p:sp>
        <p:nvSpPr>
          <p:cNvPr id="446470" name="AutoShape 6"/>
          <p:cNvSpPr>
            <a:spLocks noChangeArrowheads="1"/>
          </p:cNvSpPr>
          <p:nvPr/>
        </p:nvSpPr>
        <p:spPr bwMode="auto">
          <a:xfrm>
            <a:off x="5434013" y="2783744"/>
            <a:ext cx="1941512" cy="276999"/>
          </a:xfrm>
          <a:prstGeom prst="flowChartProcess">
            <a:avLst/>
          </a:prstGeom>
          <a:solidFill>
            <a:schemeClr val="accent1">
              <a:lumMod val="40000"/>
              <a:lumOff val="60000"/>
            </a:schemeClr>
          </a:solidFill>
          <a:ln w="12700">
            <a:noFill/>
            <a:miter lim="800000"/>
            <a:headEnd/>
            <a:tailEnd/>
          </a:ln>
          <a:effectLst/>
        </p:spPr>
        <p:txBody>
          <a:bodyPr lIns="320040" rIns="320040" anchor="ctr">
            <a:spAutoFit/>
          </a:bodyPr>
          <a:lstStyle/>
          <a:p>
            <a:pPr algn="l">
              <a:spcBef>
                <a:spcPct val="0"/>
              </a:spcBef>
              <a:defRPr/>
            </a:pPr>
            <a:r>
              <a:rPr lang="en-US" altLang="en-US" b="1" i="1">
                <a:solidFill>
                  <a:schemeClr val="tx1"/>
                </a:solidFill>
              </a:rPr>
              <a:t>Treatments</a:t>
            </a:r>
            <a:endParaRPr lang="en-US" altLang="en-US" sz="1400" b="1" i="1">
              <a:solidFill>
                <a:schemeClr val="tx1"/>
              </a:solidFill>
            </a:endParaRPr>
          </a:p>
        </p:txBody>
      </p:sp>
      <p:sp>
        <p:nvSpPr>
          <p:cNvPr id="28677" name="AutoShape 7"/>
          <p:cNvSpPr>
            <a:spLocks noChangeArrowheads="1"/>
          </p:cNvSpPr>
          <p:nvPr/>
        </p:nvSpPr>
        <p:spPr bwMode="auto">
          <a:xfrm>
            <a:off x="4456113" y="3423556"/>
            <a:ext cx="3840162" cy="430887"/>
          </a:xfrm>
          <a:prstGeom prst="flowChartProcess">
            <a:avLst/>
          </a:prstGeom>
          <a:noFill/>
          <a:ln w="12700">
            <a:solidFill>
              <a:schemeClr val="tx1"/>
            </a:solidFill>
            <a:miter lim="800000"/>
            <a:headEnd/>
            <a:tailEnd/>
          </a:ln>
          <a:effectLst/>
        </p:spPr>
        <p:txBody>
          <a:bodyPr lIns="320040" rIns="32004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pPr algn="l">
              <a:spcBef>
                <a:spcPct val="0"/>
              </a:spcBef>
              <a:buFontTx/>
              <a:buChar char="•"/>
            </a:pPr>
            <a:r>
              <a:rPr lang="en-US" altLang="en-US" sz="1100" b="1" i="1">
                <a:solidFill>
                  <a:srgbClr val="00B050"/>
                </a:solidFill>
              </a:rPr>
              <a:t> Delete those Observations</a:t>
            </a:r>
          </a:p>
          <a:p>
            <a:pPr algn="l">
              <a:spcBef>
                <a:spcPct val="0"/>
              </a:spcBef>
              <a:buFontTx/>
              <a:buChar char="•"/>
            </a:pPr>
            <a:r>
              <a:rPr lang="en-US" altLang="en-US" sz="1100" b="1" i="1">
                <a:solidFill>
                  <a:srgbClr val="00B050"/>
                </a:solidFill>
              </a:rPr>
              <a:t> Mean Imputation </a:t>
            </a:r>
          </a:p>
        </p:txBody>
      </p:sp>
      <p:sp>
        <p:nvSpPr>
          <p:cNvPr id="28678" name="AutoShape 8"/>
          <p:cNvSpPr>
            <a:spLocks noChangeArrowheads="1"/>
          </p:cNvSpPr>
          <p:nvPr/>
        </p:nvSpPr>
        <p:spPr bwMode="auto">
          <a:xfrm>
            <a:off x="350838" y="2107278"/>
            <a:ext cx="8256587" cy="276999"/>
          </a:xfrm>
          <a:prstGeom prst="flowChartProcess">
            <a:avLst/>
          </a:prstGeom>
          <a:noFill/>
          <a:ln w="12700">
            <a:noFill/>
            <a:miter lim="800000"/>
            <a:headEnd/>
            <a:tailEnd/>
          </a:ln>
          <a:effectLst/>
        </p:spPr>
        <p:txBody>
          <a:bodyPr lIns="320040" rIns="32004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pPr algn="l">
              <a:spcBef>
                <a:spcPct val="0"/>
              </a:spcBef>
            </a:pPr>
            <a:r>
              <a:rPr lang="en-US" altLang="en-US" sz="1200" b="1" i="1">
                <a:solidFill>
                  <a:srgbClr val="000099"/>
                </a:solidFill>
              </a:rPr>
              <a:t>Note: - SAS does not include observations with missing values for Clustering Process</a:t>
            </a:r>
            <a:endParaRPr lang="en-US" altLang="en-US" sz="1400" b="1" i="1">
              <a:solidFill>
                <a:srgbClr val="000099"/>
              </a:solidFill>
            </a:endParaRPr>
          </a:p>
        </p:txBody>
      </p:sp>
      <p:sp>
        <p:nvSpPr>
          <p:cNvPr id="446473" name="AutoShape 9"/>
          <p:cNvSpPr>
            <a:spLocks noChangeArrowheads="1"/>
          </p:cNvSpPr>
          <p:nvPr/>
        </p:nvSpPr>
        <p:spPr bwMode="auto">
          <a:xfrm>
            <a:off x="895350" y="2812319"/>
            <a:ext cx="2082800" cy="276999"/>
          </a:xfrm>
          <a:prstGeom prst="flowChartProcess">
            <a:avLst/>
          </a:prstGeom>
          <a:solidFill>
            <a:schemeClr val="accent1">
              <a:lumMod val="40000"/>
              <a:lumOff val="60000"/>
            </a:schemeClr>
          </a:solidFill>
          <a:ln w="12700">
            <a:noFill/>
            <a:miter lim="800000"/>
            <a:headEnd/>
            <a:tailEnd/>
          </a:ln>
          <a:effectLst/>
        </p:spPr>
        <p:txBody>
          <a:bodyPr lIns="320040" rIns="320040" anchor="ctr">
            <a:spAutoFit/>
          </a:bodyPr>
          <a:lstStyle/>
          <a:p>
            <a:pPr algn="l">
              <a:spcBef>
                <a:spcPct val="0"/>
              </a:spcBef>
              <a:defRPr/>
            </a:pPr>
            <a:r>
              <a:rPr lang="en-US" altLang="en-US" b="1" i="1">
                <a:solidFill>
                  <a:schemeClr val="tx1"/>
                </a:solidFill>
              </a:rPr>
              <a:t>% of Missing</a:t>
            </a:r>
            <a:endParaRPr lang="en-US" altLang="en-US" sz="1400" b="1" i="1">
              <a:solidFill>
                <a:schemeClr val="tx1"/>
              </a:solidFill>
            </a:endParaRPr>
          </a:p>
        </p:txBody>
      </p:sp>
      <p:sp>
        <p:nvSpPr>
          <p:cNvPr id="28680" name="AutoShape 10"/>
          <p:cNvSpPr>
            <a:spLocks noChangeArrowheads="1"/>
          </p:cNvSpPr>
          <p:nvPr/>
        </p:nvSpPr>
        <p:spPr bwMode="auto">
          <a:xfrm>
            <a:off x="903288" y="3517719"/>
            <a:ext cx="2076450" cy="261610"/>
          </a:xfrm>
          <a:prstGeom prst="flowChartProcess">
            <a:avLst/>
          </a:prstGeom>
          <a:noFill/>
          <a:ln w="12700">
            <a:solidFill>
              <a:schemeClr val="tx1"/>
            </a:solidFill>
            <a:miter lim="800000"/>
            <a:headEnd/>
            <a:tailEnd/>
          </a:ln>
          <a:effectLst/>
        </p:spPr>
        <p:txBody>
          <a:bodyPr lIns="320040" rIns="32004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pPr algn="l">
              <a:spcBef>
                <a:spcPct val="0"/>
              </a:spcBef>
            </a:pPr>
            <a:r>
              <a:rPr lang="en-US" altLang="en-US" sz="1100" b="1" i="1">
                <a:solidFill>
                  <a:srgbClr val="00B050"/>
                </a:solidFill>
              </a:rPr>
              <a:t>Less than 1% </a:t>
            </a:r>
          </a:p>
        </p:txBody>
      </p:sp>
      <p:sp>
        <p:nvSpPr>
          <p:cNvPr id="28681" name="AutoShape 11"/>
          <p:cNvSpPr>
            <a:spLocks noChangeArrowheads="1"/>
          </p:cNvSpPr>
          <p:nvPr/>
        </p:nvSpPr>
        <p:spPr bwMode="auto">
          <a:xfrm>
            <a:off x="4448175" y="4174444"/>
            <a:ext cx="3840163" cy="430887"/>
          </a:xfrm>
          <a:prstGeom prst="flowChartProcess">
            <a:avLst/>
          </a:prstGeom>
          <a:noFill/>
          <a:ln w="12700">
            <a:solidFill>
              <a:schemeClr val="tx1"/>
            </a:solidFill>
            <a:miter lim="800000"/>
            <a:headEnd/>
            <a:tailEnd/>
          </a:ln>
          <a:effectLst/>
        </p:spPr>
        <p:txBody>
          <a:bodyPr lIns="320040" rIns="32004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pPr algn="l">
              <a:spcBef>
                <a:spcPct val="0"/>
              </a:spcBef>
              <a:buFontTx/>
              <a:buChar char="•"/>
            </a:pPr>
            <a:r>
              <a:rPr lang="en-US" altLang="en-US" sz="1100" b="1" i="1" dirty="0">
                <a:solidFill>
                  <a:srgbClr val="00B050"/>
                </a:solidFill>
              </a:rPr>
              <a:t> Mean Imputation</a:t>
            </a:r>
          </a:p>
          <a:p>
            <a:pPr algn="l">
              <a:spcBef>
                <a:spcPct val="0"/>
              </a:spcBef>
              <a:buFontTx/>
              <a:buChar char="•"/>
            </a:pPr>
            <a:r>
              <a:rPr lang="en-US" altLang="en-US" sz="1100" b="1" i="1" dirty="0">
                <a:solidFill>
                  <a:srgbClr val="00B050"/>
                </a:solidFill>
              </a:rPr>
              <a:t>Default value Imputation </a:t>
            </a:r>
          </a:p>
        </p:txBody>
      </p:sp>
      <p:sp>
        <p:nvSpPr>
          <p:cNvPr id="28682" name="AutoShape 12"/>
          <p:cNvSpPr>
            <a:spLocks noChangeArrowheads="1"/>
          </p:cNvSpPr>
          <p:nvPr/>
        </p:nvSpPr>
        <p:spPr bwMode="auto">
          <a:xfrm>
            <a:off x="895350" y="4251144"/>
            <a:ext cx="2076450" cy="261610"/>
          </a:xfrm>
          <a:prstGeom prst="flowChartProcess">
            <a:avLst/>
          </a:prstGeom>
          <a:noFill/>
          <a:ln w="12700">
            <a:solidFill>
              <a:schemeClr val="tx1"/>
            </a:solidFill>
            <a:miter lim="800000"/>
            <a:headEnd/>
            <a:tailEnd/>
          </a:ln>
          <a:effectLst/>
        </p:spPr>
        <p:txBody>
          <a:bodyPr lIns="320040" rIns="32004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pPr>
              <a:spcBef>
                <a:spcPct val="0"/>
              </a:spcBef>
            </a:pPr>
            <a:r>
              <a:rPr lang="en-US" altLang="en-US" sz="1100" b="1" i="1">
                <a:solidFill>
                  <a:srgbClr val="00B050"/>
                </a:solidFill>
              </a:rPr>
              <a:t>1-5% </a:t>
            </a:r>
          </a:p>
        </p:txBody>
      </p:sp>
      <p:sp>
        <p:nvSpPr>
          <p:cNvPr id="28683" name="AutoShape 13"/>
          <p:cNvSpPr>
            <a:spLocks noChangeArrowheads="1"/>
          </p:cNvSpPr>
          <p:nvPr/>
        </p:nvSpPr>
        <p:spPr bwMode="auto">
          <a:xfrm>
            <a:off x="4441825" y="4893581"/>
            <a:ext cx="3840163" cy="430887"/>
          </a:xfrm>
          <a:prstGeom prst="flowChartProcess">
            <a:avLst/>
          </a:prstGeom>
          <a:noFill/>
          <a:ln w="12700">
            <a:solidFill>
              <a:schemeClr val="tx1"/>
            </a:solidFill>
            <a:miter lim="800000"/>
            <a:headEnd/>
            <a:tailEnd/>
          </a:ln>
          <a:effectLst/>
        </p:spPr>
        <p:txBody>
          <a:bodyPr lIns="320040" rIns="32004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pPr algn="l">
              <a:spcBef>
                <a:spcPct val="0"/>
              </a:spcBef>
              <a:buFontTx/>
              <a:buChar char="•"/>
            </a:pPr>
            <a:r>
              <a:rPr lang="en-US" altLang="en-US" sz="1100" b="1" i="1">
                <a:solidFill>
                  <a:srgbClr val="00B050"/>
                </a:solidFill>
              </a:rPr>
              <a:t> Regression Imputation</a:t>
            </a:r>
          </a:p>
          <a:p>
            <a:pPr algn="l">
              <a:spcBef>
                <a:spcPct val="0"/>
              </a:spcBef>
              <a:buFontTx/>
              <a:buChar char="•"/>
            </a:pPr>
            <a:r>
              <a:rPr lang="en-US" altLang="en-US" sz="1100" b="1" i="1">
                <a:solidFill>
                  <a:srgbClr val="00B050"/>
                </a:solidFill>
              </a:rPr>
              <a:t> Mean Imputation </a:t>
            </a:r>
          </a:p>
        </p:txBody>
      </p:sp>
      <p:sp>
        <p:nvSpPr>
          <p:cNvPr id="28684" name="AutoShape 14"/>
          <p:cNvSpPr>
            <a:spLocks noChangeArrowheads="1"/>
          </p:cNvSpPr>
          <p:nvPr/>
        </p:nvSpPr>
        <p:spPr bwMode="auto">
          <a:xfrm>
            <a:off x="889000" y="5003619"/>
            <a:ext cx="2076450" cy="261610"/>
          </a:xfrm>
          <a:prstGeom prst="flowChartProcess">
            <a:avLst/>
          </a:prstGeom>
          <a:noFill/>
          <a:ln w="12700">
            <a:solidFill>
              <a:schemeClr val="tx1"/>
            </a:solidFill>
            <a:miter lim="800000"/>
            <a:headEnd/>
            <a:tailEnd/>
          </a:ln>
          <a:effectLst/>
        </p:spPr>
        <p:txBody>
          <a:bodyPr lIns="320040" rIns="32004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pPr>
              <a:spcBef>
                <a:spcPct val="0"/>
              </a:spcBef>
            </a:pPr>
            <a:r>
              <a:rPr lang="en-US" altLang="en-US" sz="1100" b="1" i="1">
                <a:solidFill>
                  <a:srgbClr val="00B050"/>
                </a:solidFill>
              </a:rPr>
              <a:t>5-10% </a:t>
            </a:r>
          </a:p>
        </p:txBody>
      </p:sp>
      <p:sp>
        <p:nvSpPr>
          <p:cNvPr id="28685" name="AutoShape 15"/>
          <p:cNvSpPr>
            <a:spLocks noChangeArrowheads="1"/>
          </p:cNvSpPr>
          <p:nvPr/>
        </p:nvSpPr>
        <p:spPr bwMode="auto">
          <a:xfrm>
            <a:off x="4452938" y="5690506"/>
            <a:ext cx="3840162" cy="430887"/>
          </a:xfrm>
          <a:prstGeom prst="flowChartProcess">
            <a:avLst/>
          </a:prstGeom>
          <a:noFill/>
          <a:ln w="12700">
            <a:solidFill>
              <a:schemeClr val="tx1"/>
            </a:solidFill>
            <a:miter lim="800000"/>
            <a:headEnd/>
            <a:tailEnd/>
          </a:ln>
          <a:effectLst/>
        </p:spPr>
        <p:txBody>
          <a:bodyPr lIns="320040" rIns="32004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pPr algn="l">
              <a:spcBef>
                <a:spcPct val="0"/>
              </a:spcBef>
              <a:buFontTx/>
              <a:buChar char="•"/>
            </a:pPr>
            <a:r>
              <a:rPr lang="en-US" altLang="en-US" sz="1100" b="1" i="1">
                <a:solidFill>
                  <a:srgbClr val="00B050"/>
                </a:solidFill>
              </a:rPr>
              <a:t> Regression Imputation</a:t>
            </a:r>
          </a:p>
          <a:p>
            <a:pPr algn="l">
              <a:spcBef>
                <a:spcPct val="0"/>
              </a:spcBef>
              <a:buFontTx/>
              <a:buChar char="•"/>
            </a:pPr>
            <a:r>
              <a:rPr lang="en-US" altLang="en-US" sz="1100" b="1" i="1">
                <a:solidFill>
                  <a:srgbClr val="00B050"/>
                </a:solidFill>
              </a:rPr>
              <a:t> Try to use some proxy Variable </a:t>
            </a:r>
          </a:p>
        </p:txBody>
      </p:sp>
      <p:sp>
        <p:nvSpPr>
          <p:cNvPr id="28686" name="AutoShape 16"/>
          <p:cNvSpPr>
            <a:spLocks noChangeArrowheads="1"/>
          </p:cNvSpPr>
          <p:nvPr/>
        </p:nvSpPr>
        <p:spPr bwMode="auto">
          <a:xfrm>
            <a:off x="830263" y="5802132"/>
            <a:ext cx="2184400" cy="261610"/>
          </a:xfrm>
          <a:prstGeom prst="flowChartProcess">
            <a:avLst/>
          </a:prstGeom>
          <a:noFill/>
          <a:ln w="12700">
            <a:solidFill>
              <a:schemeClr val="tx1"/>
            </a:solidFill>
            <a:miter lim="800000"/>
            <a:headEnd/>
            <a:tailEnd/>
          </a:ln>
          <a:effectLst/>
        </p:spPr>
        <p:txBody>
          <a:bodyPr lIns="320040" rIns="32004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50000"/>
              </a:spcBef>
              <a:spcAft>
                <a:spcPct val="0"/>
              </a:spcAft>
              <a:defRPr sz="1600">
                <a:solidFill>
                  <a:schemeClr val="tx1"/>
                </a:solidFill>
                <a:latin typeface="Arial" charset="0"/>
              </a:defRPr>
            </a:lvl6pPr>
            <a:lvl7pPr marL="2971800" indent="-228600" algn="ctr" eaLnBrk="0" fontAlgn="base" hangingPunct="0">
              <a:spcBef>
                <a:spcPct val="50000"/>
              </a:spcBef>
              <a:spcAft>
                <a:spcPct val="0"/>
              </a:spcAft>
              <a:defRPr sz="1600">
                <a:solidFill>
                  <a:schemeClr val="tx1"/>
                </a:solidFill>
                <a:latin typeface="Arial" charset="0"/>
              </a:defRPr>
            </a:lvl7pPr>
            <a:lvl8pPr marL="3429000" indent="-228600" algn="ctr" eaLnBrk="0" fontAlgn="base" hangingPunct="0">
              <a:spcBef>
                <a:spcPct val="50000"/>
              </a:spcBef>
              <a:spcAft>
                <a:spcPct val="0"/>
              </a:spcAft>
              <a:defRPr sz="1600">
                <a:solidFill>
                  <a:schemeClr val="tx1"/>
                </a:solidFill>
                <a:latin typeface="Arial" charset="0"/>
              </a:defRPr>
            </a:lvl8pPr>
            <a:lvl9pPr marL="3886200" indent="-228600" algn="ctr" eaLnBrk="0" fontAlgn="base" hangingPunct="0">
              <a:spcBef>
                <a:spcPct val="50000"/>
              </a:spcBef>
              <a:spcAft>
                <a:spcPct val="0"/>
              </a:spcAft>
              <a:defRPr sz="1600">
                <a:solidFill>
                  <a:schemeClr val="tx1"/>
                </a:solidFill>
                <a:latin typeface="Arial" charset="0"/>
              </a:defRPr>
            </a:lvl9pPr>
          </a:lstStyle>
          <a:p>
            <a:pPr>
              <a:spcBef>
                <a:spcPct val="0"/>
              </a:spcBef>
            </a:pPr>
            <a:r>
              <a:rPr lang="en-US" altLang="en-US" sz="1100" b="1" i="1">
                <a:solidFill>
                  <a:srgbClr val="00B050"/>
                </a:solidFill>
              </a:rPr>
              <a:t>More than 10% </a:t>
            </a:r>
          </a:p>
        </p:txBody>
      </p:sp>
      <p:sp>
        <p:nvSpPr>
          <p:cNvPr id="28687" name="AutoShape 17"/>
          <p:cNvSpPr>
            <a:spLocks noChangeArrowheads="1"/>
          </p:cNvSpPr>
          <p:nvPr/>
        </p:nvSpPr>
        <p:spPr bwMode="auto">
          <a:xfrm>
            <a:off x="3419096" y="3410321"/>
            <a:ext cx="615674" cy="489109"/>
          </a:xfrm>
          <a:custGeom>
            <a:avLst/>
            <a:gdLst>
              <a:gd name="T0" fmla="*/ 766763 w 21600"/>
              <a:gd name="T1" fmla="*/ 0 h 21600"/>
              <a:gd name="T2" fmla="*/ 0 w 21600"/>
              <a:gd name="T3" fmla="*/ 176213 h 21600"/>
              <a:gd name="T4" fmla="*/ 766763 w 21600"/>
              <a:gd name="T5" fmla="*/ 352425 h 21600"/>
              <a:gd name="T6" fmla="*/ 1022350 w 21600"/>
              <a:gd name="T7" fmla="*/ 176213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ffectLst/>
        </p:spPr>
        <p:txBody>
          <a:bodyPr wrap="square" anchor="ctr">
            <a:spAutoFit/>
          </a:bodyPr>
          <a:lstStyle/>
          <a:p>
            <a:endParaRPr lang="en-US" sz="1000"/>
          </a:p>
        </p:txBody>
      </p:sp>
      <p:sp>
        <p:nvSpPr>
          <p:cNvPr id="28689" name="AutoShape 19"/>
          <p:cNvSpPr>
            <a:spLocks noChangeArrowheads="1"/>
          </p:cNvSpPr>
          <p:nvPr/>
        </p:nvSpPr>
        <p:spPr bwMode="auto">
          <a:xfrm>
            <a:off x="3441321" y="4878758"/>
            <a:ext cx="615674" cy="489109"/>
          </a:xfrm>
          <a:custGeom>
            <a:avLst/>
            <a:gdLst>
              <a:gd name="T0" fmla="*/ 766763 w 21600"/>
              <a:gd name="T1" fmla="*/ 0 h 21600"/>
              <a:gd name="T2" fmla="*/ 0 w 21600"/>
              <a:gd name="T3" fmla="*/ 176213 h 21600"/>
              <a:gd name="T4" fmla="*/ 766763 w 21600"/>
              <a:gd name="T5" fmla="*/ 352425 h 21600"/>
              <a:gd name="T6" fmla="*/ 1022350 w 21600"/>
              <a:gd name="T7" fmla="*/ 176213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ffectLst/>
        </p:spPr>
        <p:txBody>
          <a:bodyPr wrap="square" anchor="ctr">
            <a:spAutoFit/>
          </a:bodyPr>
          <a:lstStyle/>
          <a:p>
            <a:endParaRPr lang="en-US" sz="1000"/>
          </a:p>
        </p:txBody>
      </p:sp>
      <p:sp>
        <p:nvSpPr>
          <p:cNvPr id="28690" name="AutoShape 20"/>
          <p:cNvSpPr>
            <a:spLocks noChangeArrowheads="1"/>
          </p:cNvSpPr>
          <p:nvPr/>
        </p:nvSpPr>
        <p:spPr bwMode="auto">
          <a:xfrm>
            <a:off x="3434971" y="5683621"/>
            <a:ext cx="615674" cy="489109"/>
          </a:xfrm>
          <a:custGeom>
            <a:avLst/>
            <a:gdLst>
              <a:gd name="T0" fmla="*/ 766763 w 21600"/>
              <a:gd name="T1" fmla="*/ 0 h 21600"/>
              <a:gd name="T2" fmla="*/ 0 w 21600"/>
              <a:gd name="T3" fmla="*/ 176213 h 21600"/>
              <a:gd name="T4" fmla="*/ 766763 w 21600"/>
              <a:gd name="T5" fmla="*/ 352425 h 21600"/>
              <a:gd name="T6" fmla="*/ 1022350 w 21600"/>
              <a:gd name="T7" fmla="*/ 176213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ffectLst/>
        </p:spPr>
        <p:txBody>
          <a:bodyPr wrap="square" anchor="ctr">
            <a:spAutoFit/>
          </a:bodyPr>
          <a:lstStyle/>
          <a:p>
            <a:endParaRPr lang="en-US" sz="1000"/>
          </a:p>
        </p:txBody>
      </p:sp>
      <p:sp>
        <p:nvSpPr>
          <p:cNvPr id="19" name="Text Box 21"/>
          <p:cNvSpPr txBox="1">
            <a:spLocks noChangeArrowheads="1"/>
          </p:cNvSpPr>
          <p:nvPr/>
        </p:nvSpPr>
        <p:spPr bwMode="auto">
          <a:xfrm>
            <a:off x="355600" y="300095"/>
            <a:ext cx="7793038" cy="400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82056" tIns="41028" rIns="82056" bIns="41028" numCol="1" anchor="ctr" anchorCtr="0" compatLnSpc="1">
            <a:prstTxWarp prst="textNoShape">
              <a:avLst/>
            </a:prstTxWarp>
          </a:bodyPr>
          <a:lstStyle>
            <a:defPPr>
              <a:defRPr lang="en-US"/>
            </a:defPPr>
            <a:lvl1pPr algn="l">
              <a:spcBef>
                <a:spcPct val="0"/>
              </a:spcBef>
              <a:defRPr sz="2000" b="1">
                <a:solidFill>
                  <a:srgbClr val="006600"/>
                </a:solidFill>
                <a:latin typeface="+mj-lt"/>
                <a:ea typeface="+mj-ea"/>
                <a:cs typeface="+mj-cs"/>
              </a:defRPr>
            </a:lvl1pPr>
            <a:lvl2pPr algn="l">
              <a:spcBef>
                <a:spcPct val="0"/>
              </a:spcBef>
              <a:defRPr sz="2000" b="1">
                <a:solidFill>
                  <a:srgbClr val="006600"/>
                </a:solidFill>
              </a:defRPr>
            </a:lvl2pPr>
            <a:lvl3pPr algn="l">
              <a:spcBef>
                <a:spcPct val="0"/>
              </a:spcBef>
              <a:defRPr sz="2000" b="1">
                <a:solidFill>
                  <a:srgbClr val="006600"/>
                </a:solidFill>
              </a:defRPr>
            </a:lvl3pPr>
            <a:lvl4pPr algn="l">
              <a:spcBef>
                <a:spcPct val="0"/>
              </a:spcBef>
              <a:defRPr sz="2000" b="1">
                <a:solidFill>
                  <a:srgbClr val="006600"/>
                </a:solidFill>
              </a:defRPr>
            </a:lvl4pPr>
            <a:lvl5pPr algn="l">
              <a:spcBef>
                <a:spcPct val="0"/>
              </a:spcBef>
              <a:defRPr sz="2000" b="1">
                <a:solidFill>
                  <a:srgbClr val="006600"/>
                </a:solidFill>
              </a:defRPr>
            </a:lvl5pPr>
            <a:lvl6pPr marL="457200" fontAlgn="base">
              <a:spcBef>
                <a:spcPct val="0"/>
              </a:spcBef>
              <a:spcAft>
                <a:spcPct val="0"/>
              </a:spcAft>
              <a:defRPr sz="2000" b="1">
                <a:solidFill>
                  <a:srgbClr val="006600"/>
                </a:solidFill>
              </a:defRPr>
            </a:lvl6pPr>
            <a:lvl7pPr marL="914400" fontAlgn="base">
              <a:spcBef>
                <a:spcPct val="0"/>
              </a:spcBef>
              <a:spcAft>
                <a:spcPct val="0"/>
              </a:spcAft>
              <a:defRPr sz="2000" b="1">
                <a:solidFill>
                  <a:srgbClr val="006600"/>
                </a:solidFill>
              </a:defRPr>
            </a:lvl7pPr>
            <a:lvl8pPr marL="1371600" fontAlgn="base">
              <a:spcBef>
                <a:spcPct val="0"/>
              </a:spcBef>
              <a:spcAft>
                <a:spcPct val="0"/>
              </a:spcAft>
              <a:defRPr sz="2000" b="1">
                <a:solidFill>
                  <a:srgbClr val="006600"/>
                </a:solidFill>
              </a:defRPr>
            </a:lvl8pPr>
            <a:lvl9pPr marL="1828800" fontAlgn="base">
              <a:spcBef>
                <a:spcPct val="0"/>
              </a:spcBef>
              <a:spcAft>
                <a:spcPct val="0"/>
              </a:spcAft>
              <a:defRPr sz="2000" b="1">
                <a:solidFill>
                  <a:srgbClr val="006600"/>
                </a:solidFill>
              </a:defRPr>
            </a:lvl9pPr>
          </a:lstStyle>
          <a:p>
            <a:r>
              <a:rPr lang="en-US" altLang="en-US" dirty="0"/>
              <a:t>Data Preparation- Missing Value Treatment</a:t>
            </a:r>
          </a:p>
        </p:txBody>
      </p:sp>
      <p:sp>
        <p:nvSpPr>
          <p:cNvPr id="20" name="AutoShape 17"/>
          <p:cNvSpPr>
            <a:spLocks noChangeArrowheads="1"/>
          </p:cNvSpPr>
          <p:nvPr/>
        </p:nvSpPr>
        <p:spPr bwMode="auto">
          <a:xfrm>
            <a:off x="3413846" y="4119751"/>
            <a:ext cx="615674" cy="489109"/>
          </a:xfrm>
          <a:custGeom>
            <a:avLst/>
            <a:gdLst>
              <a:gd name="T0" fmla="*/ 766763 w 21600"/>
              <a:gd name="T1" fmla="*/ 0 h 21600"/>
              <a:gd name="T2" fmla="*/ 0 w 21600"/>
              <a:gd name="T3" fmla="*/ 176213 h 21600"/>
              <a:gd name="T4" fmla="*/ 766763 w 21600"/>
              <a:gd name="T5" fmla="*/ 352425 h 21600"/>
              <a:gd name="T6" fmla="*/ 1022350 w 21600"/>
              <a:gd name="T7" fmla="*/ 176213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ffectLst/>
        </p:spPr>
        <p:txBody>
          <a:bodyPr wrap="square" anchor="ctr">
            <a:spAutoFit/>
          </a:bodyPr>
          <a:lstStyle/>
          <a:p>
            <a:endParaRPr lang="en-US" sz="1000"/>
          </a:p>
        </p:txBody>
      </p:sp>
    </p:spTree>
    <p:extLst>
      <p:ext uri="{BB962C8B-B14F-4D97-AF65-F5344CB8AC3E}">
        <p14:creationId xmlns:p14="http://schemas.microsoft.com/office/powerpoint/2010/main" val="387807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396875" y="394662"/>
            <a:ext cx="7793038" cy="400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82056" tIns="41028" rIns="82056" bIns="41028" numCol="1" anchor="ctr" anchorCtr="0" compatLnSpc="1">
            <a:prstTxWarp prst="textNoShape">
              <a:avLst/>
            </a:prstTxWarp>
          </a:bodyPr>
          <a:lstStyle>
            <a:defPPr>
              <a:defRPr lang="en-US"/>
            </a:defPPr>
            <a:lvl1pPr algn="l">
              <a:spcBef>
                <a:spcPct val="0"/>
              </a:spcBef>
              <a:defRPr sz="2000" b="1">
                <a:solidFill>
                  <a:srgbClr val="006600"/>
                </a:solidFill>
                <a:latin typeface="+mj-lt"/>
                <a:ea typeface="+mj-ea"/>
                <a:cs typeface="+mj-cs"/>
              </a:defRPr>
            </a:lvl1pPr>
            <a:lvl2pPr algn="l">
              <a:spcBef>
                <a:spcPct val="0"/>
              </a:spcBef>
              <a:defRPr sz="2000" b="1">
                <a:solidFill>
                  <a:srgbClr val="006600"/>
                </a:solidFill>
              </a:defRPr>
            </a:lvl2pPr>
            <a:lvl3pPr algn="l">
              <a:spcBef>
                <a:spcPct val="0"/>
              </a:spcBef>
              <a:defRPr sz="2000" b="1">
                <a:solidFill>
                  <a:srgbClr val="006600"/>
                </a:solidFill>
              </a:defRPr>
            </a:lvl3pPr>
            <a:lvl4pPr algn="l">
              <a:spcBef>
                <a:spcPct val="0"/>
              </a:spcBef>
              <a:defRPr sz="2000" b="1">
                <a:solidFill>
                  <a:srgbClr val="006600"/>
                </a:solidFill>
              </a:defRPr>
            </a:lvl4pPr>
            <a:lvl5pPr algn="l">
              <a:spcBef>
                <a:spcPct val="0"/>
              </a:spcBef>
              <a:defRPr sz="2000" b="1">
                <a:solidFill>
                  <a:srgbClr val="006600"/>
                </a:solidFill>
              </a:defRPr>
            </a:lvl5pPr>
            <a:lvl6pPr marL="457200" fontAlgn="base">
              <a:spcBef>
                <a:spcPct val="0"/>
              </a:spcBef>
              <a:spcAft>
                <a:spcPct val="0"/>
              </a:spcAft>
              <a:defRPr sz="2000" b="1">
                <a:solidFill>
                  <a:srgbClr val="006600"/>
                </a:solidFill>
              </a:defRPr>
            </a:lvl6pPr>
            <a:lvl7pPr marL="914400" fontAlgn="base">
              <a:spcBef>
                <a:spcPct val="0"/>
              </a:spcBef>
              <a:spcAft>
                <a:spcPct val="0"/>
              </a:spcAft>
              <a:defRPr sz="2000" b="1">
                <a:solidFill>
                  <a:srgbClr val="006600"/>
                </a:solidFill>
              </a:defRPr>
            </a:lvl7pPr>
            <a:lvl8pPr marL="1371600" fontAlgn="base">
              <a:spcBef>
                <a:spcPct val="0"/>
              </a:spcBef>
              <a:spcAft>
                <a:spcPct val="0"/>
              </a:spcAft>
              <a:defRPr sz="2000" b="1">
                <a:solidFill>
                  <a:srgbClr val="006600"/>
                </a:solidFill>
              </a:defRPr>
            </a:lvl8pPr>
            <a:lvl9pPr marL="1828800" fontAlgn="base">
              <a:spcBef>
                <a:spcPct val="0"/>
              </a:spcBef>
              <a:spcAft>
                <a:spcPct val="0"/>
              </a:spcAft>
              <a:defRPr sz="2000" b="1">
                <a:solidFill>
                  <a:srgbClr val="006600"/>
                </a:solidFill>
              </a:defRPr>
            </a:lvl9pPr>
          </a:lstStyle>
          <a:p>
            <a:r>
              <a:rPr lang="en-US" altLang="en-US" dirty="0"/>
              <a:t>Data Preparation- Variable Standardization</a:t>
            </a:r>
          </a:p>
        </p:txBody>
      </p:sp>
      <p:sp>
        <p:nvSpPr>
          <p:cNvPr id="15363" name="Text Box 3"/>
          <p:cNvSpPr txBox="1">
            <a:spLocks noChangeArrowheads="1"/>
          </p:cNvSpPr>
          <p:nvPr/>
        </p:nvSpPr>
        <p:spPr bwMode="auto">
          <a:xfrm>
            <a:off x="544015" y="3934076"/>
            <a:ext cx="8231188" cy="523220"/>
          </a:xfrm>
          <a:prstGeom prst="rect">
            <a:avLst/>
          </a:prstGeom>
          <a:noFill/>
          <a:ln>
            <a:noFill/>
          </a:ln>
          <a:effectLst/>
          <a:extLst>
            <a:ext uri="{909E8E84-426E-40DD-AFC4-6F175D3DCCD1}">
              <a14:hiddenFill xmlns:a14="http://schemas.microsoft.com/office/drawing/2010/main">
                <a:gradFill rotWithShape="0">
                  <a:gsLst>
                    <a:gs pos="0">
                      <a:srgbClr val="8EB28E"/>
                    </a:gs>
                    <a:gs pos="50000">
                      <a:srgbClr val="CCFFCC"/>
                    </a:gs>
                    <a:gs pos="100000">
                      <a:srgbClr val="8EB28E"/>
                    </a:gs>
                  </a:gsLst>
                  <a:lin ang="5400000" scaled="1"/>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20040" rIns="320040" anchor="ctr">
            <a:spAutoFit/>
          </a:bodyPr>
          <a:lstStyle>
            <a:defPPr>
              <a:defRPr lang="en-US"/>
            </a:defPPr>
            <a:lvl1pPr algn="l">
              <a:spcBef>
                <a:spcPct val="0"/>
              </a:spcBef>
              <a:defRPr sz="1400">
                <a:solidFill>
                  <a:srgbClr val="6B6B6B"/>
                </a:solidFill>
              </a:defRPr>
            </a:lvl1pPr>
          </a:lstStyle>
          <a:p>
            <a:r>
              <a:rPr lang="en-US" altLang="en-US" dirty="0">
                <a:solidFill>
                  <a:schemeClr val="tx2"/>
                </a:solidFill>
              </a:rPr>
              <a:t>Generally we standardize by making the mean = 0 and variance = 1 thus deunitizing the variables and bringing them on a common platform to analyze.</a:t>
            </a:r>
          </a:p>
        </p:txBody>
      </p:sp>
      <p:sp>
        <p:nvSpPr>
          <p:cNvPr id="15364" name="AutoShape 4"/>
          <p:cNvSpPr>
            <a:spLocks noChangeArrowheads="1"/>
          </p:cNvSpPr>
          <p:nvPr/>
        </p:nvSpPr>
        <p:spPr bwMode="auto">
          <a:xfrm>
            <a:off x="295275" y="1491750"/>
            <a:ext cx="4411663" cy="338554"/>
          </a:xfrm>
          <a:prstGeom prst="flowChartProcess">
            <a:avLst/>
          </a:prstGeom>
          <a:noFill/>
          <a:ln>
            <a:noFill/>
          </a:ln>
          <a:effectLst/>
          <a:extLst>
            <a:ext uri="{909E8E84-426E-40DD-AFC4-6F175D3DCCD1}">
              <a14:hiddenFill xmlns:a14="http://schemas.microsoft.com/office/drawing/2010/main">
                <a:gradFill rotWithShape="0">
                  <a:gsLst>
                    <a:gs pos="0">
                      <a:schemeClr val="accent2"/>
                    </a:gs>
                    <a:gs pos="100000">
                      <a:srgbClr val="6F7998"/>
                    </a:gs>
                  </a:gsLst>
                  <a:lin ang="5400000" scaled="1"/>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20040" rIns="320040" anchor="ctr">
            <a:spAutoFit/>
          </a:bodyPr>
          <a:lstStyle>
            <a:lvl1pPr eaLnBrk="0" hangingPunct="0">
              <a:buClr>
                <a:srgbClr val="004880"/>
              </a:buClr>
              <a:defRPr sz="3200">
                <a:solidFill>
                  <a:srgbClr val="4157AD"/>
                </a:solidFill>
                <a:latin typeface="Arial Unicode MS" pitchFamily="34" charset="-128"/>
              </a:defRPr>
            </a:lvl1pPr>
            <a:lvl2pPr marL="742950" indent="-285750" eaLnBrk="0" hangingPunct="0">
              <a:buClr>
                <a:srgbClr val="004880"/>
              </a:buClr>
              <a:buFont typeface="Arial Unicode MS" pitchFamily="34" charset="-128"/>
              <a:buChar char="&gt;"/>
              <a:defRPr sz="3200">
                <a:solidFill>
                  <a:srgbClr val="4157AD"/>
                </a:solidFill>
                <a:latin typeface="Arial Unicode MS" pitchFamily="34" charset="-128"/>
              </a:defRPr>
            </a:lvl2pPr>
            <a:lvl3pPr marL="1143000" indent="-228600" eaLnBrk="0" hangingPunct="0">
              <a:buClr>
                <a:srgbClr val="004880"/>
              </a:buClr>
              <a:buChar char="–"/>
              <a:defRPr sz="3200">
                <a:solidFill>
                  <a:srgbClr val="4157AD"/>
                </a:solidFill>
                <a:latin typeface="Arial Unicode MS" pitchFamily="34" charset="-128"/>
              </a:defRPr>
            </a:lvl3pPr>
            <a:lvl4pPr marL="1600200" indent="-228600" eaLnBrk="0" hangingPunct="0">
              <a:buClr>
                <a:srgbClr val="004880"/>
              </a:buClr>
              <a:buFont typeface="Times" pitchFamily="18" charset="0"/>
              <a:buChar char="•"/>
              <a:defRPr sz="3200">
                <a:solidFill>
                  <a:srgbClr val="4157AD"/>
                </a:solidFill>
                <a:latin typeface="Arial Unicode MS" pitchFamily="34" charset="-128"/>
              </a:defRPr>
            </a:lvl4pPr>
            <a:lvl5pPr marL="2057400" indent="-228600" eaLnBrk="0" hangingPunct="0">
              <a:buClr>
                <a:srgbClr val="004880"/>
              </a:buClr>
              <a:buChar char="»"/>
              <a:defRPr sz="3200">
                <a:solidFill>
                  <a:srgbClr val="4157AD"/>
                </a:solidFill>
                <a:latin typeface="Arial Unicode MS" pitchFamily="34" charset="-128"/>
              </a:defRPr>
            </a:lvl5pPr>
            <a:lvl6pPr marL="2514600" indent="-228600" eaLnBrk="0" fontAlgn="base" hangingPunct="0">
              <a:spcBef>
                <a:spcPct val="20000"/>
              </a:spcBef>
              <a:spcAft>
                <a:spcPct val="0"/>
              </a:spcAft>
              <a:buClr>
                <a:srgbClr val="004880"/>
              </a:buClr>
              <a:buChar char="»"/>
              <a:defRPr sz="3200">
                <a:solidFill>
                  <a:srgbClr val="4157AD"/>
                </a:solidFill>
                <a:latin typeface="Arial Unicode MS" pitchFamily="34" charset="-128"/>
              </a:defRPr>
            </a:lvl6pPr>
            <a:lvl7pPr marL="2971800" indent="-228600" eaLnBrk="0" fontAlgn="base" hangingPunct="0">
              <a:spcBef>
                <a:spcPct val="20000"/>
              </a:spcBef>
              <a:spcAft>
                <a:spcPct val="0"/>
              </a:spcAft>
              <a:buClr>
                <a:srgbClr val="004880"/>
              </a:buClr>
              <a:buChar char="»"/>
              <a:defRPr sz="3200">
                <a:solidFill>
                  <a:srgbClr val="4157AD"/>
                </a:solidFill>
                <a:latin typeface="Arial Unicode MS" pitchFamily="34" charset="-128"/>
              </a:defRPr>
            </a:lvl7pPr>
            <a:lvl8pPr marL="3429000" indent="-228600" eaLnBrk="0" fontAlgn="base" hangingPunct="0">
              <a:spcBef>
                <a:spcPct val="20000"/>
              </a:spcBef>
              <a:spcAft>
                <a:spcPct val="0"/>
              </a:spcAft>
              <a:buClr>
                <a:srgbClr val="004880"/>
              </a:buClr>
              <a:buChar char="»"/>
              <a:defRPr sz="3200">
                <a:solidFill>
                  <a:srgbClr val="4157AD"/>
                </a:solidFill>
                <a:latin typeface="Arial Unicode MS" pitchFamily="34" charset="-128"/>
              </a:defRPr>
            </a:lvl8pPr>
            <a:lvl9pPr marL="3886200" indent="-228600" eaLnBrk="0" fontAlgn="base" hangingPunct="0">
              <a:spcBef>
                <a:spcPct val="20000"/>
              </a:spcBef>
              <a:spcAft>
                <a:spcPct val="0"/>
              </a:spcAft>
              <a:buClr>
                <a:srgbClr val="004880"/>
              </a:buClr>
              <a:buChar char="»"/>
              <a:defRPr sz="3200">
                <a:solidFill>
                  <a:srgbClr val="4157AD"/>
                </a:solidFill>
                <a:latin typeface="Arial Unicode MS" pitchFamily="34" charset="-128"/>
              </a:defRPr>
            </a:lvl9pPr>
          </a:lstStyle>
          <a:p>
            <a:pPr>
              <a:spcBef>
                <a:spcPct val="0"/>
              </a:spcBef>
              <a:buClrTx/>
              <a:buFontTx/>
              <a:buNone/>
            </a:pPr>
            <a:r>
              <a:rPr lang="en-US" altLang="en-US" sz="1600" b="1" u="sng" dirty="0">
                <a:solidFill>
                  <a:schemeClr val="tx1"/>
                </a:solidFill>
                <a:latin typeface="Arial" charset="0"/>
              </a:rPr>
              <a:t>Why do we need ‘Standardization’?</a:t>
            </a:r>
          </a:p>
        </p:txBody>
      </p:sp>
      <p:sp>
        <p:nvSpPr>
          <p:cNvPr id="15365" name="AutoShape 5"/>
          <p:cNvSpPr>
            <a:spLocks noChangeArrowheads="1"/>
          </p:cNvSpPr>
          <p:nvPr/>
        </p:nvSpPr>
        <p:spPr bwMode="auto">
          <a:xfrm>
            <a:off x="493158" y="2063772"/>
            <a:ext cx="8256587" cy="307777"/>
          </a:xfrm>
          <a:prstGeom prst="flowChartProcess">
            <a:avLst/>
          </a:prstGeom>
          <a:noFill/>
          <a:ln>
            <a:noFill/>
          </a:ln>
          <a:effectLst/>
          <a:extLst>
            <a:ext uri="{909E8E84-426E-40DD-AFC4-6F175D3DCCD1}">
              <a14:hiddenFill xmlns:a14="http://schemas.microsoft.com/office/drawing/2010/main">
                <a:gradFill rotWithShape="0">
                  <a:gsLst>
                    <a:gs pos="0">
                      <a:srgbClr val="8EB28E"/>
                    </a:gs>
                    <a:gs pos="50000">
                      <a:srgbClr val="CCFFCC"/>
                    </a:gs>
                    <a:gs pos="100000">
                      <a:srgbClr val="8EB28E"/>
                    </a:gs>
                  </a:gsLst>
                  <a:lin ang="5400000" scaled="1"/>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20040" rIns="320040" anchor="ctr">
            <a:spAutoFit/>
          </a:bodyPr>
          <a:lstStyle>
            <a:lvl1pPr eaLnBrk="0" hangingPunct="0">
              <a:buClr>
                <a:srgbClr val="004880"/>
              </a:buClr>
              <a:defRPr sz="3200">
                <a:solidFill>
                  <a:srgbClr val="4157AD"/>
                </a:solidFill>
                <a:latin typeface="Arial Unicode MS" pitchFamily="34" charset="-128"/>
              </a:defRPr>
            </a:lvl1pPr>
            <a:lvl2pPr marL="742950" indent="-285750" eaLnBrk="0" hangingPunct="0">
              <a:buClr>
                <a:srgbClr val="004880"/>
              </a:buClr>
              <a:buFont typeface="Arial Unicode MS" pitchFamily="34" charset="-128"/>
              <a:buChar char="&gt;"/>
              <a:defRPr sz="3200">
                <a:solidFill>
                  <a:srgbClr val="4157AD"/>
                </a:solidFill>
                <a:latin typeface="Arial Unicode MS" pitchFamily="34" charset="-128"/>
              </a:defRPr>
            </a:lvl2pPr>
            <a:lvl3pPr marL="1143000" indent="-228600" eaLnBrk="0" hangingPunct="0">
              <a:buClr>
                <a:srgbClr val="004880"/>
              </a:buClr>
              <a:buChar char="–"/>
              <a:defRPr sz="3200">
                <a:solidFill>
                  <a:srgbClr val="4157AD"/>
                </a:solidFill>
                <a:latin typeface="Arial Unicode MS" pitchFamily="34" charset="-128"/>
              </a:defRPr>
            </a:lvl3pPr>
            <a:lvl4pPr marL="1600200" indent="-228600" eaLnBrk="0" hangingPunct="0">
              <a:buClr>
                <a:srgbClr val="004880"/>
              </a:buClr>
              <a:buFont typeface="Times" pitchFamily="18" charset="0"/>
              <a:buChar char="•"/>
              <a:defRPr sz="3200">
                <a:solidFill>
                  <a:srgbClr val="4157AD"/>
                </a:solidFill>
                <a:latin typeface="Arial Unicode MS" pitchFamily="34" charset="-128"/>
              </a:defRPr>
            </a:lvl4pPr>
            <a:lvl5pPr marL="2057400" indent="-228600" eaLnBrk="0" hangingPunct="0">
              <a:buClr>
                <a:srgbClr val="004880"/>
              </a:buClr>
              <a:buChar char="»"/>
              <a:defRPr sz="3200">
                <a:solidFill>
                  <a:srgbClr val="4157AD"/>
                </a:solidFill>
                <a:latin typeface="Arial Unicode MS" pitchFamily="34" charset="-128"/>
              </a:defRPr>
            </a:lvl5pPr>
            <a:lvl6pPr marL="2514600" indent="-228600" eaLnBrk="0" fontAlgn="base" hangingPunct="0">
              <a:spcBef>
                <a:spcPct val="20000"/>
              </a:spcBef>
              <a:spcAft>
                <a:spcPct val="0"/>
              </a:spcAft>
              <a:buClr>
                <a:srgbClr val="004880"/>
              </a:buClr>
              <a:buChar char="»"/>
              <a:defRPr sz="3200">
                <a:solidFill>
                  <a:srgbClr val="4157AD"/>
                </a:solidFill>
                <a:latin typeface="Arial Unicode MS" pitchFamily="34" charset="-128"/>
              </a:defRPr>
            </a:lvl6pPr>
            <a:lvl7pPr marL="2971800" indent="-228600" eaLnBrk="0" fontAlgn="base" hangingPunct="0">
              <a:spcBef>
                <a:spcPct val="20000"/>
              </a:spcBef>
              <a:spcAft>
                <a:spcPct val="0"/>
              </a:spcAft>
              <a:buClr>
                <a:srgbClr val="004880"/>
              </a:buClr>
              <a:buChar char="»"/>
              <a:defRPr sz="3200">
                <a:solidFill>
                  <a:srgbClr val="4157AD"/>
                </a:solidFill>
                <a:latin typeface="Arial Unicode MS" pitchFamily="34" charset="-128"/>
              </a:defRPr>
            </a:lvl7pPr>
            <a:lvl8pPr marL="3429000" indent="-228600" eaLnBrk="0" fontAlgn="base" hangingPunct="0">
              <a:spcBef>
                <a:spcPct val="20000"/>
              </a:spcBef>
              <a:spcAft>
                <a:spcPct val="0"/>
              </a:spcAft>
              <a:buClr>
                <a:srgbClr val="004880"/>
              </a:buClr>
              <a:buChar char="»"/>
              <a:defRPr sz="3200">
                <a:solidFill>
                  <a:srgbClr val="4157AD"/>
                </a:solidFill>
                <a:latin typeface="Arial Unicode MS" pitchFamily="34" charset="-128"/>
              </a:defRPr>
            </a:lvl8pPr>
            <a:lvl9pPr marL="3886200" indent="-228600" eaLnBrk="0" fontAlgn="base" hangingPunct="0">
              <a:spcBef>
                <a:spcPct val="20000"/>
              </a:spcBef>
              <a:spcAft>
                <a:spcPct val="0"/>
              </a:spcAft>
              <a:buClr>
                <a:srgbClr val="004880"/>
              </a:buClr>
              <a:buChar char="»"/>
              <a:defRPr sz="3200">
                <a:solidFill>
                  <a:srgbClr val="4157AD"/>
                </a:solidFill>
                <a:latin typeface="Arial Unicode MS" pitchFamily="34" charset="-128"/>
              </a:defRPr>
            </a:lvl9pPr>
          </a:lstStyle>
          <a:p>
            <a:pPr algn="l">
              <a:spcBef>
                <a:spcPct val="0"/>
              </a:spcBef>
              <a:buClrTx/>
              <a:buFontTx/>
              <a:buNone/>
            </a:pPr>
            <a:r>
              <a:rPr lang="en-US" altLang="en-US" sz="1400" dirty="0">
                <a:solidFill>
                  <a:schemeClr val="tx2"/>
                </a:solidFill>
                <a:latin typeface="Arial" charset="0"/>
              </a:rPr>
              <a:t>Since the units of measurement are different for different variables, standardization is a must.</a:t>
            </a:r>
          </a:p>
        </p:txBody>
      </p:sp>
      <p:sp>
        <p:nvSpPr>
          <p:cNvPr id="15366" name="AutoShape 6"/>
          <p:cNvSpPr>
            <a:spLocks noChangeArrowheads="1"/>
          </p:cNvSpPr>
          <p:nvPr/>
        </p:nvSpPr>
        <p:spPr bwMode="auto">
          <a:xfrm>
            <a:off x="488950" y="2518710"/>
            <a:ext cx="8256588" cy="1169551"/>
          </a:xfrm>
          <a:prstGeom prst="flowChartProcess">
            <a:avLst/>
          </a:prstGeom>
          <a:noFill/>
          <a:ln>
            <a:noFill/>
          </a:ln>
          <a:effectLst/>
          <a:extLst>
            <a:ext uri="{909E8E84-426E-40DD-AFC4-6F175D3DCCD1}">
              <a14:hiddenFill xmlns:a14="http://schemas.microsoft.com/office/drawing/2010/main">
                <a:gradFill rotWithShape="0">
                  <a:gsLst>
                    <a:gs pos="0">
                      <a:srgbClr val="8EB28E"/>
                    </a:gs>
                    <a:gs pos="50000">
                      <a:srgbClr val="CCFFCC"/>
                    </a:gs>
                    <a:gs pos="100000">
                      <a:srgbClr val="8EB28E"/>
                    </a:gs>
                  </a:gsLst>
                  <a:lin ang="5400000" scaled="1"/>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20040" rIns="320040" anchor="ctr">
            <a:spAutoFit/>
          </a:bodyPr>
          <a:lstStyle/>
          <a:p>
            <a:pPr algn="l">
              <a:spcBef>
                <a:spcPct val="0"/>
              </a:spcBef>
            </a:pPr>
            <a:r>
              <a:rPr lang="en-US" altLang="en-US" sz="1400" dirty="0">
                <a:solidFill>
                  <a:schemeClr val="tx2"/>
                </a:solidFill>
              </a:rPr>
              <a:t>E.g.: - Consider two variables, Age and Income.</a:t>
            </a:r>
          </a:p>
          <a:p>
            <a:pPr algn="l">
              <a:spcBef>
                <a:spcPct val="0"/>
              </a:spcBef>
            </a:pPr>
            <a:r>
              <a:rPr lang="en-US" altLang="en-US" sz="1400" dirty="0">
                <a:solidFill>
                  <a:schemeClr val="tx2"/>
                </a:solidFill>
              </a:rPr>
              <a:t>The unit of Age is ‘Year’ and the unit of Income is say ‘</a:t>
            </a:r>
            <a:r>
              <a:rPr lang="en-US" altLang="en-US" sz="1400" dirty="0" err="1">
                <a:solidFill>
                  <a:schemeClr val="tx2"/>
                </a:solidFill>
              </a:rPr>
              <a:t>Rs</a:t>
            </a:r>
            <a:r>
              <a:rPr lang="en-US" altLang="en-US" sz="1400" dirty="0">
                <a:solidFill>
                  <a:schemeClr val="tx2"/>
                </a:solidFill>
              </a:rPr>
              <a:t>’.</a:t>
            </a:r>
          </a:p>
          <a:p>
            <a:pPr algn="l">
              <a:spcBef>
                <a:spcPct val="0"/>
              </a:spcBef>
            </a:pPr>
            <a:r>
              <a:rPr lang="en-US" altLang="en-US" sz="1400" dirty="0">
                <a:solidFill>
                  <a:schemeClr val="tx2"/>
                </a:solidFill>
              </a:rPr>
              <a:t>Hence they are not comparable.</a:t>
            </a:r>
          </a:p>
          <a:p>
            <a:pPr algn="l">
              <a:spcBef>
                <a:spcPct val="0"/>
              </a:spcBef>
            </a:pPr>
            <a:endParaRPr lang="en-US" altLang="en-US" sz="1400" dirty="0">
              <a:solidFill>
                <a:schemeClr val="tx2"/>
              </a:solidFill>
            </a:endParaRPr>
          </a:p>
          <a:p>
            <a:pPr algn="l">
              <a:spcBef>
                <a:spcPct val="0"/>
              </a:spcBef>
            </a:pPr>
            <a:r>
              <a:rPr lang="en-US" altLang="en-US" sz="1400" b="1" dirty="0">
                <a:solidFill>
                  <a:schemeClr val="accent1">
                    <a:lumMod val="75000"/>
                  </a:schemeClr>
                </a:solidFill>
              </a:rPr>
              <a:t>In that case there won’t be an unit of measurement for the distance between two clusters.</a:t>
            </a:r>
          </a:p>
        </p:txBody>
      </p:sp>
      <p:sp>
        <p:nvSpPr>
          <p:cNvPr id="2" name="Rectangle 1"/>
          <p:cNvSpPr/>
          <p:nvPr/>
        </p:nvSpPr>
        <p:spPr>
          <a:xfrm>
            <a:off x="846083" y="4858803"/>
            <a:ext cx="7530662" cy="461665"/>
          </a:xfrm>
          <a:prstGeom prst="rect">
            <a:avLst/>
          </a:prstGeom>
          <a:solidFill>
            <a:schemeClr val="accent1">
              <a:lumMod val="40000"/>
              <a:lumOff val="60000"/>
            </a:schemeClr>
          </a:solidFill>
          <a:ln w="12700">
            <a:noFill/>
            <a:miter lim="800000"/>
            <a:headEnd/>
            <a:tailEnd/>
          </a:ln>
          <a:effectLst/>
        </p:spPr>
        <p:txBody>
          <a:bodyPr lIns="320040" rIns="320040" anchor="ctr">
            <a:spAutoFit/>
          </a:bodyPr>
          <a:lstStyle/>
          <a:p>
            <a:pPr marL="171450" indent="-171450" algn="l">
              <a:spcBef>
                <a:spcPct val="0"/>
              </a:spcBef>
              <a:buFont typeface="Arial" panose="020B0604020202020204" pitchFamily="34" charset="0"/>
              <a:buChar char="•"/>
            </a:pPr>
            <a:r>
              <a:rPr lang="en-US" b="1" dirty="0">
                <a:solidFill>
                  <a:schemeClr val="tx1"/>
                </a:solidFill>
              </a:rPr>
              <a:t>For both K-Means or Hierarchical Clustering in R you can use scale() function to Standardize the variables.</a:t>
            </a:r>
          </a:p>
        </p:txBody>
      </p:sp>
    </p:spTree>
    <p:extLst>
      <p:ext uri="{BB962C8B-B14F-4D97-AF65-F5344CB8AC3E}">
        <p14:creationId xmlns:p14="http://schemas.microsoft.com/office/powerpoint/2010/main" val="2435519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1"/>
          <p:cNvSpPr>
            <a:spLocks noGrp="1" noChangeArrowheads="1"/>
          </p:cNvSpPr>
          <p:nvPr>
            <p:ph type="title" idx="4294967295"/>
            <p:custDataLst>
              <p:tags r:id="rId2"/>
            </p:custDataLst>
          </p:nvPr>
        </p:nvSpPr>
        <p:spPr>
          <a:xfrm>
            <a:off x="0" y="-36547"/>
            <a:ext cx="8537575" cy="989013"/>
          </a:xfrm>
          <a:prstGeom prst="rect">
            <a:avLst/>
          </a:prstGeom>
        </p:spPr>
        <p:txBody>
          <a:bodyPr/>
          <a:lstStyle/>
          <a:p>
            <a:pPr eaLnBrk="1" hangingPunct="1"/>
            <a:r>
              <a:rPr lang="en-US" altLang="en-US" dirty="0"/>
              <a:t>Distance Calculation</a:t>
            </a:r>
          </a:p>
        </p:txBody>
      </p:sp>
      <p:sp>
        <p:nvSpPr>
          <p:cNvPr id="14338" name="Footer Placeholder 3"/>
          <p:cNvSpPr>
            <a:spLocks noGrp="1"/>
          </p:cNvSpPr>
          <p:nvPr>
            <p:ph type="ftr" sz="quarter" idx="10"/>
          </p:nvPr>
        </p:nvSpPr>
        <p:spPr>
          <a:noFill/>
        </p:spPr>
        <p:txBody>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endParaRPr lang="en-US" altLang="en-US" sz="900" dirty="0">
              <a:solidFill>
                <a:srgbClr val="808080"/>
              </a:solidFill>
            </a:endParaRPr>
          </a:p>
        </p:txBody>
      </p:sp>
      <p:sp>
        <p:nvSpPr>
          <p:cNvPr id="4" name="TextBox 3"/>
          <p:cNvSpPr txBox="1"/>
          <p:nvPr/>
        </p:nvSpPr>
        <p:spPr>
          <a:xfrm>
            <a:off x="85502" y="1159345"/>
            <a:ext cx="8690750" cy="553998"/>
          </a:xfrm>
          <a:prstGeom prst="rect">
            <a:avLst/>
          </a:prstGeom>
          <a:noFill/>
        </p:spPr>
        <p:txBody>
          <a:bodyPr wrap="square" rtlCol="0">
            <a:spAutoFit/>
          </a:bodyPr>
          <a:lstStyle/>
          <a:p>
            <a:pPr algn="l"/>
            <a:r>
              <a:rPr lang="en-US" dirty="0"/>
              <a:t>Different measures are used to calculate the distance. In this section, we’ll cover a few of the most common ones:</a:t>
            </a:r>
          </a:p>
          <a:p>
            <a:pPr algn="l"/>
            <a:endParaRPr lang="en-US" dirty="0"/>
          </a:p>
        </p:txBody>
      </p:sp>
      <p:sp>
        <p:nvSpPr>
          <p:cNvPr id="2" name="TextBox 1"/>
          <p:cNvSpPr txBox="1"/>
          <p:nvPr/>
        </p:nvSpPr>
        <p:spPr>
          <a:xfrm>
            <a:off x="83118" y="1455934"/>
            <a:ext cx="8951552" cy="2308324"/>
          </a:xfrm>
          <a:prstGeom prst="rect">
            <a:avLst/>
          </a:prstGeom>
          <a:noFill/>
        </p:spPr>
        <p:txBody>
          <a:bodyPr wrap="square" rtlCol="0">
            <a:spAutoFit/>
          </a:bodyPr>
          <a:lstStyle/>
          <a:p>
            <a:pPr algn="l"/>
            <a:r>
              <a:rPr lang="en-US" sz="1000" b="1" u="sng" dirty="0"/>
              <a:t>Euclidean distance </a:t>
            </a:r>
            <a:r>
              <a:rPr lang="en-US" sz="1000" dirty="0"/>
              <a:t>- The most common distance is Euclidean distance. The Euclidean distance between two vectors x and y is defined as </a:t>
            </a:r>
          </a:p>
          <a:p>
            <a:pPr algn="l"/>
            <a:r>
              <a:rPr lang="en-US" b="1" dirty="0" err="1">
                <a:solidFill>
                  <a:schemeClr val="accent1">
                    <a:lumMod val="75000"/>
                  </a:schemeClr>
                </a:solidFill>
              </a:rPr>
              <a:t>edist</a:t>
            </a:r>
            <a:r>
              <a:rPr lang="en-US" b="1" dirty="0">
                <a:solidFill>
                  <a:schemeClr val="accent1">
                    <a:lumMod val="75000"/>
                  </a:schemeClr>
                </a:solidFill>
              </a:rPr>
              <a:t> (x, y) &lt;- sqrt((x[1]-y[1])^2 + (x[2]-y[2])^2 + ...)</a:t>
            </a:r>
          </a:p>
          <a:p>
            <a:pPr algn="l"/>
            <a:r>
              <a:rPr lang="en-US" sz="1000" dirty="0"/>
              <a:t>This is the measure people tend to think of when they think of “distance.” Optimizing squared Euclidean distance is the basis of k-means. Of course, Euclidean distance only makes sense when all the data is real-valued (quantitative). If the data is categorical (in particular, binary), then other distances can be used.</a:t>
            </a:r>
          </a:p>
          <a:p>
            <a:pPr algn="l"/>
            <a:endParaRPr lang="en-US" sz="1000" dirty="0"/>
          </a:p>
          <a:p>
            <a:pPr algn="l"/>
            <a:endParaRPr lang="en-US" sz="1000" dirty="0"/>
          </a:p>
          <a:p>
            <a:pPr algn="l"/>
            <a:endParaRPr lang="en-US" sz="1000" dirty="0"/>
          </a:p>
          <a:p>
            <a:pPr algn="l"/>
            <a:endParaRPr lang="en-US" sz="1000" dirty="0"/>
          </a:p>
          <a:p>
            <a:pPr algn="l"/>
            <a:endParaRPr lang="en-US" sz="1400" b="1" u="sng" dirty="0">
              <a:solidFill>
                <a:schemeClr val="accent6">
                  <a:lumMod val="75000"/>
                </a:schemeClr>
              </a:solidFill>
            </a:endParaRPr>
          </a:p>
        </p:txBody>
      </p:sp>
      <p:sp>
        <p:nvSpPr>
          <p:cNvPr id="6" name="TextBox 5"/>
          <p:cNvSpPr txBox="1"/>
          <p:nvPr/>
        </p:nvSpPr>
        <p:spPr>
          <a:xfrm>
            <a:off x="83113" y="2418606"/>
            <a:ext cx="9060882" cy="1138773"/>
          </a:xfrm>
          <a:prstGeom prst="rect">
            <a:avLst/>
          </a:prstGeom>
          <a:noFill/>
        </p:spPr>
        <p:txBody>
          <a:bodyPr wrap="square" rtlCol="0">
            <a:spAutoFit/>
          </a:bodyPr>
          <a:lstStyle/>
          <a:p>
            <a:pPr algn="l"/>
            <a:r>
              <a:rPr lang="en-US" sz="1000" b="1" u="sng" dirty="0"/>
              <a:t>HAMMING DISTANCE </a:t>
            </a:r>
            <a:r>
              <a:rPr lang="en-US" sz="1000" dirty="0"/>
              <a:t>- For categorical variables (male/female, or small/medium/large), you can define the distance as 0 if two points are in the same category, and 1 otherwise. If all the variables are categorical, then you can use Hamming distance, which counts the number of mismatches:</a:t>
            </a:r>
          </a:p>
          <a:p>
            <a:pPr algn="l"/>
            <a:r>
              <a:rPr lang="en-US" b="1" dirty="0" err="1">
                <a:solidFill>
                  <a:schemeClr val="accent1">
                    <a:lumMod val="75000"/>
                  </a:schemeClr>
                </a:solidFill>
              </a:rPr>
              <a:t>Hdist</a:t>
            </a:r>
            <a:r>
              <a:rPr lang="en-US" b="1" dirty="0">
                <a:solidFill>
                  <a:schemeClr val="accent1">
                    <a:lumMod val="75000"/>
                  </a:schemeClr>
                </a:solidFill>
              </a:rPr>
              <a:t> (x, y) &lt;- sum((x[1] != y[1]) + (x[2] != y[2]) + ...)</a:t>
            </a:r>
          </a:p>
          <a:p>
            <a:pPr algn="l"/>
            <a:r>
              <a:rPr lang="en-US" sz="1000" dirty="0"/>
              <a:t>Here, a != b is defined to have a value of 1 if the expression is true, and a value of 0 if</a:t>
            </a:r>
          </a:p>
          <a:p>
            <a:pPr algn="l"/>
            <a:r>
              <a:rPr lang="en-US" sz="1000" dirty="0"/>
              <a:t>the expression is false. In R you can use method=‘binary’ in the dist() function to calculate the Hamming distance.</a:t>
            </a:r>
          </a:p>
        </p:txBody>
      </p:sp>
      <p:sp>
        <p:nvSpPr>
          <p:cNvPr id="8" name="TextBox 7"/>
          <p:cNvSpPr txBox="1"/>
          <p:nvPr/>
        </p:nvSpPr>
        <p:spPr>
          <a:xfrm>
            <a:off x="83118" y="3551829"/>
            <a:ext cx="9060882" cy="3308598"/>
          </a:xfrm>
          <a:prstGeom prst="rect">
            <a:avLst/>
          </a:prstGeom>
          <a:noFill/>
        </p:spPr>
        <p:txBody>
          <a:bodyPr wrap="square" rtlCol="0">
            <a:spAutoFit/>
          </a:bodyPr>
          <a:lstStyle/>
          <a:p>
            <a:pPr algn="l"/>
            <a:r>
              <a:rPr lang="en-US" sz="1000" b="1" u="sng" dirty="0"/>
              <a:t>MANHATTAN (CITY BLOCK) DISTANCE </a:t>
            </a:r>
            <a:r>
              <a:rPr lang="en-US" sz="1000" dirty="0"/>
              <a:t>Manhattan distance measures distance in the number of horizontal and vertical units it takes to get from one (real-valued) point to the other (no diagonal moves)</a:t>
            </a:r>
          </a:p>
          <a:p>
            <a:pPr algn="l"/>
            <a:r>
              <a:rPr lang="en-US" b="1" dirty="0" err="1">
                <a:solidFill>
                  <a:schemeClr val="accent1">
                    <a:lumMod val="75000"/>
                  </a:schemeClr>
                </a:solidFill>
              </a:rPr>
              <a:t>Mdist</a:t>
            </a:r>
            <a:r>
              <a:rPr lang="en-US" b="1" dirty="0">
                <a:solidFill>
                  <a:schemeClr val="accent1">
                    <a:lumMod val="75000"/>
                  </a:schemeClr>
                </a:solidFill>
              </a:rPr>
              <a:t> (x, y) &lt;- sum(abs(x[1]-y[1]) + abs(x[2]-y[2]) + ...)</a:t>
            </a:r>
          </a:p>
          <a:p>
            <a:pPr algn="l"/>
            <a:r>
              <a:rPr lang="en-US" sz="1000" dirty="0"/>
              <a:t>This is also known as L1 distance (and squared Euclidean distance is L2 distance)</a:t>
            </a:r>
          </a:p>
          <a:p>
            <a:pPr algn="l"/>
            <a:r>
              <a:rPr lang="en-US" sz="1000" b="1" u="sng" dirty="0"/>
              <a:t>COSINE SIMILARITY </a:t>
            </a:r>
            <a:r>
              <a:rPr lang="en-US" sz="1000" dirty="0"/>
              <a:t>Cosine similarity is a common similarity metric in text analysis. It measures the smallest angle between two vectors (the angle theta between two vectors is assumed to be</a:t>
            </a:r>
          </a:p>
          <a:p>
            <a:pPr algn="l"/>
            <a:r>
              <a:rPr lang="en-US" sz="1000" dirty="0"/>
              <a:t>between 0 and 90 degrees). Two perpendicular vectors (theta = 90 degrees) are the most dissimilar; the cosine of 90 degrees is 0. Two parallel vectors are the most similar (identical, if you assume they’re both based at the origin); the cosine of 0 degrees is 1.</a:t>
            </a:r>
          </a:p>
          <a:p>
            <a:pPr algn="l"/>
            <a:r>
              <a:rPr lang="en-US" sz="1000" dirty="0"/>
              <a:t>From elementary geometry, you can derive that the cosine of the angle between two</a:t>
            </a:r>
          </a:p>
          <a:p>
            <a:pPr algn="l"/>
            <a:r>
              <a:rPr lang="en-US" sz="1000" dirty="0"/>
              <a:t>vectors is given by the normalized dot product between the two vectors:</a:t>
            </a:r>
          </a:p>
          <a:p>
            <a:pPr algn="l"/>
            <a:r>
              <a:rPr lang="en-US" b="1" dirty="0">
                <a:solidFill>
                  <a:schemeClr val="accent1">
                    <a:lumMod val="75000"/>
                  </a:schemeClr>
                </a:solidFill>
              </a:rPr>
              <a:t>dot(x, y) &lt;- sum( x[1]*y[1] + x[2]*y[2] + ... )</a:t>
            </a:r>
          </a:p>
          <a:p>
            <a:pPr algn="l"/>
            <a:r>
              <a:rPr lang="en-US" b="1" dirty="0" err="1">
                <a:solidFill>
                  <a:schemeClr val="accent1">
                    <a:lumMod val="75000"/>
                  </a:schemeClr>
                </a:solidFill>
              </a:rPr>
              <a:t>Cossim</a:t>
            </a:r>
            <a:r>
              <a:rPr lang="en-US" b="1" dirty="0">
                <a:solidFill>
                  <a:schemeClr val="accent1">
                    <a:lumMod val="75000"/>
                  </a:schemeClr>
                </a:solidFill>
              </a:rPr>
              <a:t> (x, y) &lt;- dot(x, y)/(sqrt(dot(</a:t>
            </a:r>
            <a:r>
              <a:rPr lang="en-US" b="1" dirty="0" err="1">
                <a:solidFill>
                  <a:schemeClr val="accent1">
                    <a:lumMod val="75000"/>
                  </a:schemeClr>
                </a:solidFill>
              </a:rPr>
              <a:t>x,x</a:t>
            </a:r>
            <a:r>
              <a:rPr lang="en-US" b="1" dirty="0">
                <a:solidFill>
                  <a:schemeClr val="accent1">
                    <a:lumMod val="75000"/>
                  </a:schemeClr>
                </a:solidFill>
              </a:rPr>
              <a:t>)*dot(</a:t>
            </a:r>
            <a:r>
              <a:rPr lang="en-US" b="1" dirty="0" err="1">
                <a:solidFill>
                  <a:schemeClr val="accent1">
                    <a:lumMod val="75000"/>
                  </a:schemeClr>
                </a:solidFill>
              </a:rPr>
              <a:t>y,y</a:t>
            </a:r>
            <a:r>
              <a:rPr lang="en-US" b="1" dirty="0">
                <a:solidFill>
                  <a:schemeClr val="accent1">
                    <a:lumMod val="75000"/>
                  </a:schemeClr>
                </a:solidFill>
              </a:rPr>
              <a:t>))</a:t>
            </a:r>
          </a:p>
          <a:p>
            <a:pPr algn="l"/>
            <a:r>
              <a:rPr lang="en-US" sz="1000" b="1" dirty="0">
                <a:solidFill>
                  <a:schemeClr val="tx1"/>
                </a:solidFill>
              </a:rPr>
              <a:t>Apart from this there are quite a few distance measures like Jaccard Distance, Maholanobis distance etc. which is often used in many such exercises</a:t>
            </a:r>
          </a:p>
          <a:p>
            <a:pPr algn="l"/>
            <a:endParaRPr lang="en-US" sz="1000" dirty="0"/>
          </a:p>
        </p:txBody>
      </p:sp>
    </p:spTree>
    <p:custDataLst>
      <p:tags r:id="rId1"/>
    </p:custDataLst>
    <p:extLst>
      <p:ext uri="{BB962C8B-B14F-4D97-AF65-F5344CB8AC3E}">
        <p14:creationId xmlns:p14="http://schemas.microsoft.com/office/powerpoint/2010/main" val="2249128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itle1"/>
          <p:cNvSpPr>
            <a:spLocks noGrp="1" noChangeArrowheads="1"/>
          </p:cNvSpPr>
          <p:nvPr>
            <p:ph type="title" idx="4294967295"/>
            <p:custDataLst>
              <p:tags r:id="rId2"/>
            </p:custDataLst>
          </p:nvPr>
        </p:nvSpPr>
        <p:spPr>
          <a:xfrm>
            <a:off x="303213" y="0"/>
            <a:ext cx="8537575" cy="989013"/>
          </a:xfrm>
          <a:prstGeom prst="rect">
            <a:avLst/>
          </a:prstGeom>
        </p:spPr>
        <p:txBody>
          <a:bodyPr/>
          <a:lstStyle/>
          <a:p>
            <a:pPr eaLnBrk="1" hangingPunct="1"/>
            <a:r>
              <a:rPr lang="en-US" altLang="en-US" dirty="0"/>
              <a:t>Subjective Segmentation – Cluster Analysis</a:t>
            </a:r>
          </a:p>
        </p:txBody>
      </p:sp>
      <p:sp>
        <p:nvSpPr>
          <p:cNvPr id="11266" name="Footer Placeholder 3"/>
          <p:cNvSpPr>
            <a:spLocks noGrp="1"/>
          </p:cNvSpPr>
          <p:nvPr>
            <p:ph type="ftr" sz="quarter" idx="10"/>
          </p:nvPr>
        </p:nvSpPr>
        <p:spPr>
          <a:noFill/>
        </p:spPr>
        <p:txBody>
          <a:bodyP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r>
              <a:rPr lang="en-US" altLang="en-US" sz="900">
                <a:solidFill>
                  <a:srgbClr val="808080"/>
                </a:solidFill>
              </a:rPr>
              <a:t>Fidelity Confidential</a:t>
            </a:r>
          </a:p>
        </p:txBody>
      </p:sp>
      <p:sp>
        <p:nvSpPr>
          <p:cNvPr id="11268" name="Text Box 9"/>
          <p:cNvSpPr txBox="1">
            <a:spLocks noChangeArrowheads="1"/>
          </p:cNvSpPr>
          <p:nvPr/>
        </p:nvSpPr>
        <p:spPr bwMode="auto">
          <a:xfrm>
            <a:off x="304800" y="1328352"/>
            <a:ext cx="8489950" cy="1708160"/>
          </a:xfrm>
          <a:prstGeom prst="rect">
            <a:avLst/>
          </a:prstGeom>
          <a:solidFill>
            <a:schemeClr val="accent1">
              <a:lumMod val="40000"/>
              <a:lumOff val="60000"/>
            </a:schemeClr>
          </a:solidFill>
          <a:ln>
            <a:noFill/>
          </a:ln>
          <a:effectLst/>
        </p:spPr>
        <p:txBody>
          <a:bodyPr>
            <a:spAutoFit/>
          </a:bodyPr>
          <a:lstStyle>
            <a:lvl1pPr marL="114300" indent="-114300">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marL="0" indent="0" algn="l">
              <a:buClr>
                <a:srgbClr val="3A6008"/>
              </a:buClr>
            </a:pPr>
            <a:r>
              <a:rPr lang="en-US" altLang="en-US" sz="1400" b="1" u="sng" dirty="0"/>
              <a:t>Cluster Analysis is a technique used for combining observations into groups such that-</a:t>
            </a:r>
          </a:p>
          <a:p>
            <a:pPr marL="342900" indent="-342900" algn="l">
              <a:buFont typeface="+mj-lt"/>
              <a:buAutoNum type="alphaLcParenR"/>
            </a:pPr>
            <a:r>
              <a:rPr lang="en-US" sz="1400" b="1" dirty="0"/>
              <a:t>Each group is homogeneous or compact with respect to certain characteristics i.e.. observations in each group are similar to each other.</a:t>
            </a:r>
          </a:p>
          <a:p>
            <a:pPr marL="342900" indent="-342900" algn="l">
              <a:buFont typeface="+mj-lt"/>
              <a:buAutoNum type="alphaLcParenR"/>
            </a:pPr>
            <a:r>
              <a:rPr lang="en-US" sz="1400" b="1" dirty="0"/>
              <a:t>Each group should be different from other groups with respect to the characteristics i.e.. observations of one group should be different from the observations of other  groups.</a:t>
            </a:r>
          </a:p>
          <a:p>
            <a:pPr marL="342900" indent="-342900" algn="l">
              <a:buFont typeface="+mj-lt"/>
              <a:buAutoNum type="alphaLcParenR"/>
            </a:pPr>
            <a:r>
              <a:rPr lang="en-US" altLang="en-US" sz="1400" b="1" dirty="0"/>
              <a:t>Groups are mutually exclusive and collectively exhaustive</a:t>
            </a:r>
          </a:p>
        </p:txBody>
      </p:sp>
      <p:grpSp>
        <p:nvGrpSpPr>
          <p:cNvPr id="11269" name="Group 34"/>
          <p:cNvGrpSpPr>
            <a:grpSpLocks/>
          </p:cNvGrpSpPr>
          <p:nvPr/>
        </p:nvGrpSpPr>
        <p:grpSpPr bwMode="auto">
          <a:xfrm>
            <a:off x="687445" y="3431102"/>
            <a:ext cx="7149607" cy="2476971"/>
            <a:chOff x="581" y="1472"/>
            <a:chExt cx="4033" cy="1172"/>
          </a:xfrm>
        </p:grpSpPr>
        <p:sp>
          <p:nvSpPr>
            <p:cNvPr id="11271" name="Oval 25"/>
            <p:cNvSpPr>
              <a:spLocks noChangeArrowheads="1"/>
            </p:cNvSpPr>
            <p:nvPr/>
          </p:nvSpPr>
          <p:spPr bwMode="auto">
            <a:xfrm>
              <a:off x="2037" y="1472"/>
              <a:ext cx="1177" cy="489"/>
            </a:xfrm>
            <a:prstGeom prst="ellipse">
              <a:avLst/>
            </a:prstGeom>
            <a:solidFill>
              <a:srgbClr val="0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a:spcBef>
                  <a:spcPct val="0"/>
                </a:spcBef>
              </a:pPr>
              <a:r>
                <a:rPr lang="en-US" altLang="en-US" sz="1600" b="1" i="1">
                  <a:solidFill>
                    <a:srgbClr val="FFFFFF"/>
                  </a:solidFill>
                </a:rPr>
                <a:t>Total Population</a:t>
              </a:r>
              <a:endParaRPr lang="en-US" altLang="en-US" sz="1600">
                <a:solidFill>
                  <a:srgbClr val="FFFFFF"/>
                </a:solidFill>
              </a:endParaRPr>
            </a:p>
          </p:txBody>
        </p:sp>
        <p:sp>
          <p:nvSpPr>
            <p:cNvPr id="11272" name="Line 26"/>
            <p:cNvSpPr>
              <a:spLocks noChangeShapeType="1"/>
            </p:cNvSpPr>
            <p:nvPr/>
          </p:nvSpPr>
          <p:spPr bwMode="auto">
            <a:xfrm flipH="1">
              <a:off x="1070" y="1973"/>
              <a:ext cx="1481" cy="33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3" name="Line 27"/>
            <p:cNvSpPr>
              <a:spLocks noChangeShapeType="1"/>
            </p:cNvSpPr>
            <p:nvPr/>
          </p:nvSpPr>
          <p:spPr bwMode="auto">
            <a:xfrm flipH="1">
              <a:off x="2181" y="1982"/>
              <a:ext cx="399" cy="34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4" name="Line 28"/>
            <p:cNvSpPr>
              <a:spLocks noChangeShapeType="1"/>
            </p:cNvSpPr>
            <p:nvPr/>
          </p:nvSpPr>
          <p:spPr bwMode="auto">
            <a:xfrm>
              <a:off x="2614" y="1984"/>
              <a:ext cx="356" cy="35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5" name="Line 29"/>
            <p:cNvSpPr>
              <a:spLocks noChangeShapeType="1"/>
            </p:cNvSpPr>
            <p:nvPr/>
          </p:nvSpPr>
          <p:spPr bwMode="auto">
            <a:xfrm>
              <a:off x="2637" y="1973"/>
              <a:ext cx="1489" cy="3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6" name="Oval 30"/>
            <p:cNvSpPr>
              <a:spLocks noChangeArrowheads="1"/>
            </p:cNvSpPr>
            <p:nvPr/>
          </p:nvSpPr>
          <p:spPr bwMode="auto">
            <a:xfrm>
              <a:off x="581" y="2330"/>
              <a:ext cx="756" cy="311"/>
            </a:xfrm>
            <a:prstGeom prst="ellipse">
              <a:avLst/>
            </a:prstGeom>
            <a:solidFill>
              <a:srgbClr val="0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a:spcBef>
                  <a:spcPct val="0"/>
                </a:spcBef>
              </a:pPr>
              <a:r>
                <a:rPr lang="en-US" altLang="en-US" sz="1600" b="1" i="1">
                  <a:solidFill>
                    <a:srgbClr val="FFFFFF"/>
                  </a:solidFill>
                </a:rPr>
                <a:t>Group 1</a:t>
              </a:r>
              <a:endParaRPr lang="en-US" altLang="en-US" sz="1600">
                <a:solidFill>
                  <a:srgbClr val="FFFFFF"/>
                </a:solidFill>
              </a:endParaRPr>
            </a:p>
          </p:txBody>
        </p:sp>
        <p:sp>
          <p:nvSpPr>
            <p:cNvPr id="11277" name="Oval 31"/>
            <p:cNvSpPr>
              <a:spLocks noChangeArrowheads="1"/>
            </p:cNvSpPr>
            <p:nvPr/>
          </p:nvSpPr>
          <p:spPr bwMode="auto">
            <a:xfrm>
              <a:off x="1632" y="2326"/>
              <a:ext cx="833" cy="311"/>
            </a:xfrm>
            <a:prstGeom prst="ellipse">
              <a:avLst/>
            </a:prstGeom>
            <a:solidFill>
              <a:srgbClr val="0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a:spcBef>
                  <a:spcPct val="0"/>
                </a:spcBef>
              </a:pPr>
              <a:r>
                <a:rPr lang="en-US" altLang="en-US" sz="1600" b="1" i="1">
                  <a:solidFill>
                    <a:srgbClr val="FFFFFF"/>
                  </a:solidFill>
                </a:rPr>
                <a:t>Group 2</a:t>
              </a:r>
            </a:p>
          </p:txBody>
        </p:sp>
        <p:sp>
          <p:nvSpPr>
            <p:cNvPr id="11278" name="Oval 32"/>
            <p:cNvSpPr>
              <a:spLocks noChangeArrowheads="1"/>
            </p:cNvSpPr>
            <p:nvPr/>
          </p:nvSpPr>
          <p:spPr bwMode="auto">
            <a:xfrm>
              <a:off x="2684" y="2333"/>
              <a:ext cx="801" cy="311"/>
            </a:xfrm>
            <a:prstGeom prst="ellipse">
              <a:avLst/>
            </a:prstGeom>
            <a:solidFill>
              <a:srgbClr val="0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a:spcBef>
                  <a:spcPct val="0"/>
                </a:spcBef>
              </a:pPr>
              <a:r>
                <a:rPr lang="en-US" altLang="en-US" sz="1600" b="1" i="1">
                  <a:solidFill>
                    <a:srgbClr val="FFFFFF"/>
                  </a:solidFill>
                </a:rPr>
                <a:t>Group 3</a:t>
              </a:r>
              <a:endParaRPr lang="en-US" altLang="en-US" sz="1600">
                <a:solidFill>
                  <a:srgbClr val="FFFFFF"/>
                </a:solidFill>
              </a:endParaRPr>
            </a:p>
          </p:txBody>
        </p:sp>
        <p:sp>
          <p:nvSpPr>
            <p:cNvPr id="11279" name="Oval 33"/>
            <p:cNvSpPr>
              <a:spLocks noChangeArrowheads="1"/>
            </p:cNvSpPr>
            <p:nvPr/>
          </p:nvSpPr>
          <p:spPr bwMode="auto">
            <a:xfrm>
              <a:off x="3825" y="2318"/>
              <a:ext cx="789" cy="311"/>
            </a:xfrm>
            <a:prstGeom prst="ellipse">
              <a:avLst/>
            </a:prstGeom>
            <a:solidFill>
              <a:srgbClr val="0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rgbClr val="000000"/>
                  </a:solidFill>
                  <a:latin typeface="Arial" charset="0"/>
                </a:defRPr>
              </a:lvl1pPr>
              <a:lvl2pPr marL="742950" indent="-285750">
                <a:defRPr sz="1200">
                  <a:solidFill>
                    <a:srgbClr val="000000"/>
                  </a:solidFill>
                  <a:latin typeface="Arial" charset="0"/>
                </a:defRPr>
              </a:lvl2pPr>
              <a:lvl3pPr marL="1143000" indent="-228600">
                <a:defRPr sz="1200">
                  <a:solidFill>
                    <a:srgbClr val="000000"/>
                  </a:solidFill>
                  <a:latin typeface="Arial" charset="0"/>
                </a:defRPr>
              </a:lvl3pPr>
              <a:lvl4pPr marL="1600200" indent="-228600">
                <a:defRPr sz="1200">
                  <a:solidFill>
                    <a:srgbClr val="000000"/>
                  </a:solidFill>
                  <a:latin typeface="Arial" charset="0"/>
                </a:defRPr>
              </a:lvl4pPr>
              <a:lvl5pPr marL="2057400" indent="-228600">
                <a:defRPr sz="1200">
                  <a:solidFill>
                    <a:srgbClr val="000000"/>
                  </a:solidFill>
                  <a:latin typeface="Arial" charset="0"/>
                </a:defRPr>
              </a:lvl5pPr>
              <a:lvl6pPr marL="2514600" indent="-228600" algn="ctr" eaLnBrk="0" fontAlgn="base" hangingPunct="0">
                <a:spcBef>
                  <a:spcPct val="50000"/>
                </a:spcBef>
                <a:spcAft>
                  <a:spcPct val="0"/>
                </a:spcAft>
                <a:defRPr sz="1200">
                  <a:solidFill>
                    <a:srgbClr val="000000"/>
                  </a:solidFill>
                  <a:latin typeface="Arial" charset="0"/>
                </a:defRPr>
              </a:lvl6pPr>
              <a:lvl7pPr marL="2971800" indent="-228600" algn="ctr" eaLnBrk="0" fontAlgn="base" hangingPunct="0">
                <a:spcBef>
                  <a:spcPct val="50000"/>
                </a:spcBef>
                <a:spcAft>
                  <a:spcPct val="0"/>
                </a:spcAft>
                <a:defRPr sz="1200">
                  <a:solidFill>
                    <a:srgbClr val="000000"/>
                  </a:solidFill>
                  <a:latin typeface="Arial" charset="0"/>
                </a:defRPr>
              </a:lvl7pPr>
              <a:lvl8pPr marL="3429000" indent="-228600" algn="ctr" eaLnBrk="0" fontAlgn="base" hangingPunct="0">
                <a:spcBef>
                  <a:spcPct val="50000"/>
                </a:spcBef>
                <a:spcAft>
                  <a:spcPct val="0"/>
                </a:spcAft>
                <a:defRPr sz="1200">
                  <a:solidFill>
                    <a:srgbClr val="000000"/>
                  </a:solidFill>
                  <a:latin typeface="Arial" charset="0"/>
                </a:defRPr>
              </a:lvl8pPr>
              <a:lvl9pPr marL="3886200" indent="-228600" algn="ctr" eaLnBrk="0" fontAlgn="base" hangingPunct="0">
                <a:spcBef>
                  <a:spcPct val="50000"/>
                </a:spcBef>
                <a:spcAft>
                  <a:spcPct val="0"/>
                </a:spcAft>
                <a:defRPr sz="1200">
                  <a:solidFill>
                    <a:srgbClr val="000000"/>
                  </a:solidFill>
                  <a:latin typeface="Arial" charset="0"/>
                </a:defRPr>
              </a:lvl9pPr>
            </a:lstStyle>
            <a:p>
              <a:pPr>
                <a:spcBef>
                  <a:spcPct val="0"/>
                </a:spcBef>
              </a:pPr>
              <a:r>
                <a:rPr lang="en-US" altLang="en-US" sz="1600" b="1" i="1">
                  <a:solidFill>
                    <a:srgbClr val="FFFFFF"/>
                  </a:solidFill>
                </a:rPr>
                <a:t>Group 4</a:t>
              </a:r>
              <a:endParaRPr lang="en-US" altLang="en-US" sz="1600">
                <a:solidFill>
                  <a:srgbClr val="FFFFFF"/>
                </a:solidFill>
              </a:endParaRPr>
            </a:p>
          </p:txBody>
        </p:sp>
      </p:grpSp>
    </p:spTree>
    <p:custDataLst>
      <p:tags r:id="rId1"/>
    </p:custDataLst>
    <p:extLst>
      <p:ext uri="{BB962C8B-B14F-4D97-AF65-F5344CB8AC3E}">
        <p14:creationId xmlns:p14="http://schemas.microsoft.com/office/powerpoint/2010/main" val="41537803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FFICE" val="Boston"/>
</p:tagLst>
</file>

<file path=ppt/tags/tag10.xml><?xml version="1.0" encoding="utf-8"?>
<p:tagLst xmlns:a="http://schemas.openxmlformats.org/drawingml/2006/main" xmlns:r="http://schemas.openxmlformats.org/officeDocument/2006/relationships" xmlns:p="http://schemas.openxmlformats.org/presentationml/2006/main">
  <p:tag name="CREATEDBY" val="KMASlideWizard"/>
</p:tagLst>
</file>

<file path=ppt/tags/tag11.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12.xml><?xml version="1.0" encoding="utf-8"?>
<p:tagLst xmlns:a="http://schemas.openxmlformats.org/drawingml/2006/main" xmlns:r="http://schemas.openxmlformats.org/officeDocument/2006/relationships" xmlns:p="http://schemas.openxmlformats.org/presentationml/2006/main">
  <p:tag name="CREATEDBY" val="KMASlideWizard"/>
</p:tagLst>
</file>

<file path=ppt/tags/tag13.xml><?xml version="1.0" encoding="utf-8"?>
<p:tagLst xmlns:a="http://schemas.openxmlformats.org/drawingml/2006/main" xmlns:r="http://schemas.openxmlformats.org/officeDocument/2006/relationships" xmlns:p="http://schemas.openxmlformats.org/presentationml/2006/main">
  <p:tag name="CREATEDBY" val="KMASlideWizard"/>
</p:tagLst>
</file>

<file path=ppt/tags/tag14.xml><?xml version="1.0" encoding="utf-8"?>
<p:tagLst xmlns:a="http://schemas.openxmlformats.org/drawingml/2006/main" xmlns:r="http://schemas.openxmlformats.org/officeDocument/2006/relationships" xmlns:p="http://schemas.openxmlformats.org/presentationml/2006/main">
  <p:tag name="CREATEDBY" val="KMASlideWizard"/>
</p:tagLst>
</file>

<file path=ppt/tags/tag15.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16.xml><?xml version="1.0" encoding="utf-8"?>
<p:tagLst xmlns:a="http://schemas.openxmlformats.org/drawingml/2006/main" xmlns:r="http://schemas.openxmlformats.org/officeDocument/2006/relationships" xmlns:p="http://schemas.openxmlformats.org/presentationml/2006/main">
  <p:tag name="CREATEDBY" val="KMASlideWizard"/>
</p:tagLst>
</file>

<file path=ppt/tags/tag17.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18.xml><?xml version="1.0" encoding="utf-8"?>
<p:tagLst xmlns:a="http://schemas.openxmlformats.org/drawingml/2006/main" xmlns:r="http://schemas.openxmlformats.org/officeDocument/2006/relationships" xmlns:p="http://schemas.openxmlformats.org/presentationml/2006/main">
  <p:tag name="CREATEDBY" val="KMASlideWizard"/>
</p:tagLst>
</file>

<file path=ppt/tags/tag19.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2.xml><?xml version="1.0" encoding="utf-8"?>
<p:tagLst xmlns:a="http://schemas.openxmlformats.org/drawingml/2006/main" xmlns:r="http://schemas.openxmlformats.org/officeDocument/2006/relationships" xmlns:p="http://schemas.openxmlformats.org/presentationml/2006/main">
  <p:tag name="CREATEDBY" val="KMASlideWizard"/>
</p:tagLst>
</file>

<file path=ppt/tags/tag20.xml><?xml version="1.0" encoding="utf-8"?>
<p:tagLst xmlns:a="http://schemas.openxmlformats.org/drawingml/2006/main" xmlns:r="http://schemas.openxmlformats.org/officeDocument/2006/relationships" xmlns:p="http://schemas.openxmlformats.org/presentationml/2006/main">
  <p:tag name="CREATEDBY" val="KMASlideWizard"/>
</p:tagLst>
</file>

<file path=ppt/tags/tag21.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22.xml><?xml version="1.0" encoding="utf-8"?>
<p:tagLst xmlns:a="http://schemas.openxmlformats.org/drawingml/2006/main" xmlns:r="http://schemas.openxmlformats.org/officeDocument/2006/relationships" xmlns:p="http://schemas.openxmlformats.org/presentationml/2006/main">
  <p:tag name="CREATEDBY" val="KMASlideWizard"/>
</p:tagLst>
</file>

<file path=ppt/tags/tag23.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24.xml><?xml version="1.0" encoding="utf-8"?>
<p:tagLst xmlns:a="http://schemas.openxmlformats.org/drawingml/2006/main" xmlns:r="http://schemas.openxmlformats.org/officeDocument/2006/relationships" xmlns:p="http://schemas.openxmlformats.org/presentationml/2006/main">
  <p:tag name="CREATEDBY" val="KMASlideWizard"/>
</p:tagLst>
</file>

<file path=ppt/tags/tag25.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26.xml><?xml version="1.0" encoding="utf-8"?>
<p:tagLst xmlns:a="http://schemas.openxmlformats.org/drawingml/2006/main" xmlns:r="http://schemas.openxmlformats.org/officeDocument/2006/relationships" xmlns:p="http://schemas.openxmlformats.org/presentationml/2006/main">
  <p:tag name="CREATEDBY" val="KMASlideWizard"/>
</p:tagLst>
</file>

<file path=ppt/tags/tag27.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28.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29.xml><?xml version="1.0" encoding="utf-8"?>
<p:tagLst xmlns:a="http://schemas.openxmlformats.org/drawingml/2006/main" xmlns:r="http://schemas.openxmlformats.org/officeDocument/2006/relationships" xmlns:p="http://schemas.openxmlformats.org/presentationml/2006/main">
  <p:tag name="CREATEDBY" val="KMASlideWizard"/>
</p:tagLst>
</file>

<file path=ppt/tags/tag3.xml><?xml version="1.0" encoding="utf-8"?>
<p:tagLst xmlns:a="http://schemas.openxmlformats.org/drawingml/2006/main" xmlns:r="http://schemas.openxmlformats.org/officeDocument/2006/relationships" xmlns:p="http://schemas.openxmlformats.org/presentationml/2006/main">
  <p:tag name="CREATEDBY" val="KMASlideWizard"/>
</p:tagLst>
</file>

<file path=ppt/tags/tag30.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31.xml><?xml version="1.0" encoding="utf-8"?>
<p:tagLst xmlns:a="http://schemas.openxmlformats.org/drawingml/2006/main" xmlns:r="http://schemas.openxmlformats.org/officeDocument/2006/relationships" xmlns:p="http://schemas.openxmlformats.org/presentationml/2006/main">
  <p:tag name="CREATEDBY" val="KMASlideWizard"/>
</p:tagLst>
</file>

<file path=ppt/tags/tag32.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33.xml><?xml version="1.0" encoding="utf-8"?>
<p:tagLst xmlns:a="http://schemas.openxmlformats.org/drawingml/2006/main" xmlns:r="http://schemas.openxmlformats.org/officeDocument/2006/relationships" xmlns:p="http://schemas.openxmlformats.org/presentationml/2006/main">
  <p:tag name="CREATEDBY" val="KMASlideWizard"/>
</p:tagLst>
</file>

<file path=ppt/tags/tag34.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4.xml><?xml version="1.0" encoding="utf-8"?>
<p:tagLst xmlns:a="http://schemas.openxmlformats.org/drawingml/2006/main" xmlns:r="http://schemas.openxmlformats.org/officeDocument/2006/relationships" xmlns:p="http://schemas.openxmlformats.org/presentationml/2006/main">
  <p:tag name="CREATEDBY" val="KMASlideWizard"/>
</p:tagLst>
</file>

<file path=ppt/tags/tag5.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6.xml><?xml version="1.0" encoding="utf-8"?>
<p:tagLst xmlns:a="http://schemas.openxmlformats.org/drawingml/2006/main" xmlns:r="http://schemas.openxmlformats.org/officeDocument/2006/relationships" xmlns:p="http://schemas.openxmlformats.org/presentationml/2006/main">
  <p:tag name="CREATEDBY" val="KMASlideWizard"/>
</p:tagLst>
</file>

<file path=ppt/tags/tag7.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8.xml><?xml version="1.0" encoding="utf-8"?>
<p:tagLst xmlns:a="http://schemas.openxmlformats.org/drawingml/2006/main" xmlns:r="http://schemas.openxmlformats.org/officeDocument/2006/relationships" xmlns:p="http://schemas.openxmlformats.org/presentationml/2006/main">
  <p:tag name="CREATEDBY" val="KMASlideWizard"/>
</p:tagLst>
</file>

<file path=ppt/tags/tag9.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heme/theme1.xml><?xml version="1.0" encoding="utf-8"?>
<a:theme xmlns:a="http://schemas.openxmlformats.org/drawingml/2006/main" name="4_blank">
  <a:themeElements>
    <a:clrScheme name="1_blank 2">
      <a:dk1>
        <a:srgbClr val="000000"/>
      </a:dk1>
      <a:lt1>
        <a:srgbClr val="FFFFFF"/>
      </a:lt1>
      <a:dk2>
        <a:srgbClr val="000000"/>
      </a:dk2>
      <a:lt2>
        <a:srgbClr val="808080"/>
      </a:lt2>
      <a:accent1>
        <a:srgbClr val="5D9A0C"/>
      </a:accent1>
      <a:accent2>
        <a:srgbClr val="B8D30B"/>
      </a:accent2>
      <a:accent3>
        <a:srgbClr val="FFFFFF"/>
      </a:accent3>
      <a:accent4>
        <a:srgbClr val="000000"/>
      </a:accent4>
      <a:accent5>
        <a:srgbClr val="B6CAAA"/>
      </a:accent5>
      <a:accent6>
        <a:srgbClr val="A6BF09"/>
      </a:accent6>
      <a:hlink>
        <a:srgbClr val="0099CC"/>
      </a:hlink>
      <a:folHlink>
        <a:srgbClr val="005A8B"/>
      </a:folHlink>
    </a:clrScheme>
    <a:fontScheme name="4_blank">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114300" marR="0" indent="-114300" algn="ctr" defTabSz="914400"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smtClean="0">
            <a:ln>
              <a:noFill/>
            </a:ln>
            <a:solidFill>
              <a:srgbClr val="000000"/>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114300" marR="0" indent="-114300" algn="ctr" defTabSz="914400"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smtClean="0">
            <a:ln>
              <a:noFill/>
            </a:ln>
            <a:solidFill>
              <a:srgbClr val="000000"/>
            </a:solidFill>
            <a:effectLst/>
            <a:latin typeface="Arial" pitchFamily="34" charset="0"/>
          </a:defRPr>
        </a:defPPr>
      </a:lstStyle>
    </a:lnDef>
  </a:objectDefaults>
  <a:extraClrSchemeLst>
    <a:extraClrScheme>
      <a:clrScheme name="1_blank 1">
        <a:dk1>
          <a:srgbClr val="000000"/>
        </a:dk1>
        <a:lt1>
          <a:srgbClr val="FFFFFF"/>
        </a:lt1>
        <a:dk2>
          <a:srgbClr val="000000"/>
        </a:dk2>
        <a:lt2>
          <a:srgbClr val="808080"/>
        </a:lt2>
        <a:accent1>
          <a:srgbClr val="3C8A2E"/>
        </a:accent1>
        <a:accent2>
          <a:srgbClr val="C7D28A"/>
        </a:accent2>
        <a:accent3>
          <a:srgbClr val="FFFFFF"/>
        </a:accent3>
        <a:accent4>
          <a:srgbClr val="000000"/>
        </a:accent4>
        <a:accent5>
          <a:srgbClr val="AFC4AD"/>
        </a:accent5>
        <a:accent6>
          <a:srgbClr val="B4BE7D"/>
        </a:accent6>
        <a:hlink>
          <a:srgbClr val="739600"/>
        </a:hlink>
        <a:folHlink>
          <a:srgbClr val="B7D2E3"/>
        </a:folHlink>
      </a:clrScheme>
      <a:clrMap bg1="lt1" tx1="dk1" bg2="lt2" tx2="dk2" accent1="accent1" accent2="accent2" accent3="accent3" accent4="accent4" accent5="accent5" accent6="accent6" hlink="hlink" folHlink="folHlink"/>
    </a:extraClrScheme>
    <a:extraClrScheme>
      <a:clrScheme name="1_blank 2">
        <a:dk1>
          <a:srgbClr val="000000"/>
        </a:dk1>
        <a:lt1>
          <a:srgbClr val="FFFFFF"/>
        </a:lt1>
        <a:dk2>
          <a:srgbClr val="000000"/>
        </a:dk2>
        <a:lt2>
          <a:srgbClr val="808080"/>
        </a:lt2>
        <a:accent1>
          <a:srgbClr val="5D9A0C"/>
        </a:accent1>
        <a:accent2>
          <a:srgbClr val="B8D30B"/>
        </a:accent2>
        <a:accent3>
          <a:srgbClr val="FFFFFF"/>
        </a:accent3>
        <a:accent4>
          <a:srgbClr val="000000"/>
        </a:accent4>
        <a:accent5>
          <a:srgbClr val="B6CAAA"/>
        </a:accent5>
        <a:accent6>
          <a:srgbClr val="A6BF09"/>
        </a:accent6>
        <a:hlink>
          <a:srgbClr val="0099CC"/>
        </a:hlink>
        <a:folHlink>
          <a:srgbClr val="005A8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21021</TotalTime>
  <Words>3893</Words>
  <Application>Microsoft Office PowerPoint</Application>
  <PresentationFormat>Letter Paper (8.5x11 in)</PresentationFormat>
  <Paragraphs>342</Paragraphs>
  <Slides>32</Slides>
  <Notes>22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4</vt:i4>
      </vt:variant>
      <vt:variant>
        <vt:lpstr>Slide Titles</vt:lpstr>
      </vt:variant>
      <vt:variant>
        <vt:i4>32</vt:i4>
      </vt:variant>
    </vt:vector>
  </HeadingPairs>
  <TitlesOfParts>
    <vt:vector size="45" baseType="lpstr">
      <vt:lpstr>Arial</vt:lpstr>
      <vt:lpstr>Arial Narrow</vt:lpstr>
      <vt:lpstr>Arial Unicode MS</vt:lpstr>
      <vt:lpstr>GE Inspira</vt:lpstr>
      <vt:lpstr>Times New Roman</vt:lpstr>
      <vt:lpstr>Wingdings</vt:lpstr>
      <vt:lpstr>Wingdings 2</vt:lpstr>
      <vt:lpstr>Wingdings 3</vt:lpstr>
      <vt:lpstr>4_blank</vt:lpstr>
      <vt:lpstr>Clip</vt:lpstr>
      <vt:lpstr>Worksheet</vt:lpstr>
      <vt:lpstr>Bitmap Image</vt:lpstr>
      <vt:lpstr>Packager Shell Object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Distance Calculation</vt:lpstr>
      <vt:lpstr>Subjective Segmentation – Cluster Analysis</vt:lpstr>
      <vt:lpstr>Clusters Using Two Variables - Example</vt:lpstr>
      <vt:lpstr>More than Two Cluster Framework– Example</vt:lpstr>
      <vt:lpstr>Types of Clustering</vt:lpstr>
      <vt:lpstr>K-Means Vs. Hierarchical</vt:lpstr>
      <vt:lpstr>Hierarchical Clustering </vt:lpstr>
      <vt:lpstr>Hierarchical Clustering: Visual Representation (1/2)</vt:lpstr>
      <vt:lpstr>Hierarchical Clustering: Visual Representation (2/2)</vt:lpstr>
      <vt:lpstr>Bottom-up vs. Top-down</vt:lpstr>
      <vt:lpstr>Various methods for Hierarchical Clustering (1/2)</vt:lpstr>
      <vt:lpstr>Various methods for Hierarchical Clustering (2/2)</vt:lpstr>
      <vt:lpstr>Which Hierarchical Method Is the Best?</vt:lpstr>
      <vt:lpstr> Hierarchical Clustering- an Example</vt:lpstr>
      <vt:lpstr>Non-Hierarchical Clustering</vt:lpstr>
      <vt:lpstr>K-Means Clustering</vt:lpstr>
      <vt:lpstr>Statistics to decide optimal Number of Clusters</vt:lpstr>
      <vt:lpstr>Statistics to decide optimal Number of Clusters</vt:lpstr>
      <vt:lpstr>Statistics to decide optimal Number of Clusters – Contd.</vt:lpstr>
      <vt:lpstr>Cluster Solution</vt:lpstr>
      <vt:lpstr>Cluster Building – Cluster Solution</vt:lpstr>
      <vt:lpstr> Clustering  EXERCISE – Hierarchical/K-means</vt:lpstr>
      <vt:lpstr>The Philosophy of Cluster Validation </vt:lpstr>
      <vt:lpstr>Cluster Profiling</vt:lpstr>
      <vt:lpstr>Other Types of Clustering – enter into the Bigger Universe</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0</dc:title>
  <dc:creator>Dey, Parag</dc:creator>
  <cp:lastModifiedBy>Chhabra, Aniket</cp:lastModifiedBy>
  <cp:revision>460</cp:revision>
  <dcterms:created xsi:type="dcterms:W3CDTF">2010-09-24T15:58:57Z</dcterms:created>
  <dcterms:modified xsi:type="dcterms:W3CDTF">2020-12-27T03:23:10Z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umberOfSlides">
    <vt:i4>44</vt:i4>
  </property>
  <property fmtid="{D5CDD505-2E9C-101B-9397-08002B2CF9AE}" pid="3" name="RevisionCount">
    <vt:i4>1</vt:i4>
  </property>
</Properties>
</file>