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4" r:id="rId8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87" autoAdjust="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4552-2B44-4AD1-B1D1-FBDE4CA76AE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B07-8A36-42AE-8B65-097C3077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1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4552-2B44-4AD1-B1D1-FBDE4CA76AE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B07-8A36-42AE-8B65-097C3077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5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4552-2B44-4AD1-B1D1-FBDE4CA76AE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B07-8A36-42AE-8B65-097C3077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2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4552-2B44-4AD1-B1D1-FBDE4CA76AE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B07-8A36-42AE-8B65-097C3077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3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4552-2B44-4AD1-B1D1-FBDE4CA76AE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B07-8A36-42AE-8B65-097C3077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4552-2B44-4AD1-B1D1-FBDE4CA76AE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B07-8A36-42AE-8B65-097C3077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4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4552-2B44-4AD1-B1D1-FBDE4CA76AE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B07-8A36-42AE-8B65-097C3077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4552-2B44-4AD1-B1D1-FBDE4CA76AE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B07-8A36-42AE-8B65-097C3077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3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4552-2B44-4AD1-B1D1-FBDE4CA76AE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B07-8A36-42AE-8B65-097C3077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0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4552-2B44-4AD1-B1D1-FBDE4CA76AE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B07-8A36-42AE-8B65-097C3077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3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4552-2B44-4AD1-B1D1-FBDE4CA76AE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B07-8A36-42AE-8B65-097C3077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2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335698F9-ABA0-4672-8BFE-E6FDE60222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5821554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16" imgW="395" imgH="394" progId="TCLayout.ActiveDocument.1">
                  <p:embed/>
                </p:oleObj>
              </mc:Choice>
              <mc:Fallback>
                <p:oleObj name="think-cell Slide" r:id="rId16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3FA6F46C-C64F-48F2-8478-45BE4DB6ECCC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94552-2B44-4AD1-B1D1-FBDE4CA76AE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E9B07-8A36-42AE-8B65-097C3077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newyork.us/Health/DOHMH-New-York-City-Restaurant-Inspection-Results/43nn-pn8j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5F4B8097-C156-46B7-ADD4-69501213955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80866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9320BB5-915A-45D2-9E3A-616D417CF17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500" b="1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4" name="Title 40"/>
          <p:cNvSpPr>
            <a:spLocks noGrp="1"/>
          </p:cNvSpPr>
          <p:nvPr>
            <p:ph type="ctrTitle"/>
          </p:nvPr>
        </p:nvSpPr>
        <p:spPr>
          <a:xfrm>
            <a:off x="10391" y="2720975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4500" b="1" dirty="0"/>
              <a:t>Estimating Credit Worthiness for Rural India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391" y="5334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Assignment Challenge – Case Study</a:t>
            </a:r>
          </a:p>
        </p:txBody>
      </p:sp>
    </p:spTree>
    <p:extLst>
      <p:ext uri="{BB962C8B-B14F-4D97-AF65-F5344CB8AC3E}">
        <p14:creationId xmlns:p14="http://schemas.microsoft.com/office/powerpoint/2010/main" val="85070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956952" y="548926"/>
            <a:ext cx="7117776" cy="1324901"/>
          </a:xfrm>
          <a:prstGeom prst="roundRect">
            <a:avLst/>
          </a:prstGeom>
          <a:solidFill>
            <a:srgbClr val="E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ct val="5000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j-lt"/>
              </a:rPr>
              <a:t>New York city’s permitted Restaurant inspection data – The Restaurant are graded by DOHMH</a:t>
            </a:r>
          </a:p>
          <a:p>
            <a:pPr marL="171450" indent="-171450">
              <a:spcBef>
                <a:spcPct val="5000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j-lt"/>
              </a:rPr>
              <a:t>To frame an analysis and generate insights for the business to help them replicate the work in other areas</a:t>
            </a:r>
          </a:p>
          <a:p>
            <a:pPr marL="171450" indent="-171450">
              <a:spcBef>
                <a:spcPct val="5000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j-lt"/>
              </a:rPr>
              <a:t>The model application is currently - Exploratory Data Analysis to find patterns in the data and recommendation based on the findings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44" y="14863"/>
            <a:ext cx="9043555" cy="563564"/>
          </a:xfrm>
        </p:spPr>
        <p:txBody>
          <a:bodyPr>
            <a:normAutofit/>
          </a:bodyPr>
          <a:lstStyle/>
          <a:p>
            <a:pPr algn="l"/>
            <a:r>
              <a:rPr lang="en-US" sz="2500" b="1" dirty="0"/>
              <a:t>Analysis Overview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6590" y="824338"/>
            <a:ext cx="1911925" cy="675413"/>
          </a:xfrm>
          <a:prstGeom prst="roundRect">
            <a:avLst/>
          </a:prstGeom>
          <a:solidFill>
            <a:srgbClr val="163A5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defTabSz="914608"/>
            <a:r>
              <a:rPr lang="en-US" sz="16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Background and Objective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6591" y="2151939"/>
            <a:ext cx="1904950" cy="4430237"/>
            <a:chOff x="2933749" y="809626"/>
            <a:chExt cx="1904950" cy="4363738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2946831" y="4044895"/>
              <a:ext cx="1678534" cy="464836"/>
            </a:xfrm>
            <a:prstGeom prst="roundRect">
              <a:avLst/>
            </a:prstGeom>
            <a:solidFill>
              <a:srgbClr val="255F38">
                <a:alpha val="63922"/>
              </a:srgb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1019175"/>
              <a:r>
                <a:rPr lang="en-US" sz="1200" b="1" dirty="0">
                  <a:solidFill>
                    <a:srgbClr val="FFFFFF"/>
                  </a:solidFill>
                  <a:latin typeface="Fidelity Sans" pitchFamily="34" charset="0"/>
                  <a:cs typeface="Calibri" panose="020F0502020204030204" pitchFamily="34" charset="0"/>
                </a:rPr>
                <a:t>Modeling Technique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956020" y="1454785"/>
              <a:ext cx="1678534" cy="464836"/>
            </a:xfrm>
            <a:prstGeom prst="roundRect">
              <a:avLst/>
            </a:prstGeom>
            <a:solidFill>
              <a:srgbClr val="0D74A8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1019175"/>
              <a:r>
                <a:rPr lang="en-US" sz="1200" b="1" dirty="0">
                  <a:solidFill>
                    <a:srgbClr val="FFFFFF"/>
                  </a:solidFill>
                  <a:latin typeface="Fidelity Sans" pitchFamily="34" charset="0"/>
                  <a:cs typeface="Calibri" panose="020F0502020204030204" pitchFamily="34" charset="0"/>
                </a:rPr>
                <a:t>Number of Variables</a:t>
              </a:r>
            </a:p>
          </p:txBody>
        </p:sp>
        <p:sp>
          <p:nvSpPr>
            <p:cNvPr id="13" name="Isosceles Triangle 12"/>
            <p:cNvSpPr/>
            <p:nvPr/>
          </p:nvSpPr>
          <p:spPr bwMode="auto">
            <a:xfrm rot="5400000">
              <a:off x="4529405" y="1628117"/>
              <a:ext cx="469803" cy="148779"/>
            </a:xfrm>
            <a:prstGeom prst="triangle">
              <a:avLst/>
            </a:prstGeom>
            <a:solidFill>
              <a:srgbClr val="0D74A8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58" tIns="45677" rIns="91358" bIns="4567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018222"/>
              <a:endParaRPr lang="en-US" sz="1100" dirty="0">
                <a:solidFill>
                  <a:srgbClr val="5D9A0C">
                    <a:lumMod val="75000"/>
                  </a:srgbClr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2969817" y="2145478"/>
              <a:ext cx="1678534" cy="464836"/>
            </a:xfrm>
            <a:prstGeom prst="roundRect">
              <a:avLst/>
            </a:prstGeom>
            <a:solidFill>
              <a:srgbClr val="7F7F7F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1019175"/>
              <a:r>
                <a:rPr lang="en-US" sz="1200" b="1" dirty="0">
                  <a:solidFill>
                    <a:srgbClr val="FFFFFF"/>
                  </a:solidFill>
                  <a:latin typeface="Fidelity Sans" pitchFamily="34" charset="0"/>
                  <a:cs typeface="Calibri" panose="020F0502020204030204" pitchFamily="34" charset="0"/>
                </a:rPr>
                <a:t>Time Period</a:t>
              </a: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5400000">
              <a:off x="4529408" y="2306306"/>
              <a:ext cx="469803" cy="148779"/>
            </a:xfrm>
            <a:prstGeom prst="triangle">
              <a:avLst/>
            </a:prstGeom>
            <a:solidFill>
              <a:srgbClr val="7F7F7F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58" tIns="45677" rIns="91358" bIns="4567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018222"/>
              <a:endParaRPr lang="en-US" sz="1100" dirty="0">
                <a:solidFill>
                  <a:srgbClr val="5D9A0C">
                    <a:lumMod val="75000"/>
                  </a:srgbClr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2956020" y="2821224"/>
              <a:ext cx="1678534" cy="464836"/>
            </a:xfrm>
            <a:prstGeom prst="roundRect">
              <a:avLst/>
            </a:prstGeom>
            <a:solidFill>
              <a:srgbClr val="E09B00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1019175"/>
              <a:r>
                <a:rPr lang="en-US" sz="1200" b="1" dirty="0">
                  <a:solidFill>
                    <a:srgbClr val="FFFFFF"/>
                  </a:solidFill>
                  <a:latin typeface="Fidelity Sans" pitchFamily="34" charset="0"/>
                  <a:cs typeface="Calibri" panose="020F0502020204030204" pitchFamily="34" charset="0"/>
                </a:rPr>
                <a:t>Tools Used</a:t>
              </a:r>
            </a:p>
          </p:txBody>
        </p:sp>
        <p:sp>
          <p:nvSpPr>
            <p:cNvPr id="17" name="Isosceles Triangle 16"/>
            <p:cNvSpPr/>
            <p:nvPr/>
          </p:nvSpPr>
          <p:spPr bwMode="auto">
            <a:xfrm rot="5400000">
              <a:off x="4520214" y="2987651"/>
              <a:ext cx="469802" cy="148779"/>
            </a:xfrm>
            <a:prstGeom prst="triangle">
              <a:avLst/>
            </a:prstGeom>
            <a:solidFill>
              <a:srgbClr val="E09B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58" tIns="45677" rIns="91358" bIns="4567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018222"/>
              <a:endParaRPr lang="en-US" sz="1100" dirty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2946830" y="3421873"/>
              <a:ext cx="1678534" cy="464836"/>
            </a:xfrm>
            <a:prstGeom prst="roundRect">
              <a:avLst/>
            </a:prstGeom>
            <a:solidFill>
              <a:srgbClr val="F56D1D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1019175"/>
              <a:r>
                <a:rPr lang="en-US" sz="1200" b="1" dirty="0">
                  <a:solidFill>
                    <a:srgbClr val="FFFFFF"/>
                  </a:solidFill>
                  <a:latin typeface="Fidelity Sans" pitchFamily="34" charset="0"/>
                  <a:cs typeface="Calibri" panose="020F0502020204030204" pitchFamily="34" charset="0"/>
                </a:rPr>
                <a:t>Analysis Population</a:t>
              </a:r>
            </a:p>
          </p:txBody>
        </p:sp>
        <p:sp>
          <p:nvSpPr>
            <p:cNvPr id="19" name="Isosceles Triangle 18"/>
            <p:cNvSpPr/>
            <p:nvPr/>
          </p:nvSpPr>
          <p:spPr bwMode="auto">
            <a:xfrm rot="5400000">
              <a:off x="4511024" y="3585242"/>
              <a:ext cx="469802" cy="148779"/>
            </a:xfrm>
            <a:prstGeom prst="triangle">
              <a:avLst/>
            </a:prstGeom>
            <a:solidFill>
              <a:srgbClr val="F56D1D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58" tIns="45677" rIns="91358" bIns="4567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018222"/>
              <a:endParaRPr lang="en-US" sz="1100" dirty="0">
                <a:solidFill>
                  <a:srgbClr val="5D9A0C">
                    <a:lumMod val="75000"/>
                  </a:srgbClr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0" name="Isosceles Triangle 19"/>
            <p:cNvSpPr/>
            <p:nvPr/>
          </p:nvSpPr>
          <p:spPr bwMode="auto">
            <a:xfrm rot="5400000">
              <a:off x="4511024" y="4189499"/>
              <a:ext cx="469802" cy="148779"/>
            </a:xfrm>
            <a:prstGeom prst="triangle">
              <a:avLst/>
            </a:prstGeom>
            <a:solidFill>
              <a:srgbClr val="255F38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58" tIns="45677" rIns="91358" bIns="4567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018222"/>
              <a:endParaRPr lang="en-US" sz="1100" dirty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2956020" y="809626"/>
              <a:ext cx="1678534" cy="464836"/>
            </a:xfrm>
            <a:prstGeom prst="roundRect">
              <a:avLst/>
            </a:prstGeom>
            <a:solidFill>
              <a:srgbClr val="22807F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1019175"/>
              <a:r>
                <a:rPr lang="en-US" sz="1200" b="1" dirty="0">
                  <a:solidFill>
                    <a:srgbClr val="FFFFFF"/>
                  </a:solidFill>
                  <a:latin typeface="Fidelity Sans" pitchFamily="34" charset="0"/>
                  <a:cs typeface="Calibri" panose="020F0502020204030204" pitchFamily="34" charset="0"/>
                </a:rPr>
                <a:t>Data Source</a:t>
              </a:r>
            </a:p>
          </p:txBody>
        </p:sp>
        <p:sp>
          <p:nvSpPr>
            <p:cNvPr id="22" name="Isosceles Triangle 21"/>
            <p:cNvSpPr/>
            <p:nvPr/>
          </p:nvSpPr>
          <p:spPr bwMode="auto">
            <a:xfrm rot="5400000">
              <a:off x="4524802" y="972789"/>
              <a:ext cx="469803" cy="148779"/>
            </a:xfrm>
            <a:prstGeom prst="triangle">
              <a:avLst/>
            </a:prstGeom>
            <a:solidFill>
              <a:srgbClr val="22807F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58" tIns="45677" rIns="91358" bIns="4567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018222"/>
              <a:endParaRPr lang="en-US" sz="1100" dirty="0">
                <a:solidFill>
                  <a:srgbClr val="5D9A0C">
                    <a:lumMod val="75000"/>
                  </a:srgbClr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2933749" y="4700701"/>
              <a:ext cx="1678534" cy="464836"/>
            </a:xfrm>
            <a:prstGeom prst="round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1019175"/>
              <a:r>
                <a:rPr lang="en-US" sz="1200" b="1" dirty="0">
                  <a:solidFill>
                    <a:srgbClr val="FFFFFF"/>
                  </a:solidFill>
                  <a:latin typeface="Fidelity Sans" pitchFamily="34" charset="0"/>
                  <a:cs typeface="Calibri" panose="020F0502020204030204" pitchFamily="34" charset="0"/>
                </a:rPr>
                <a:t>Implementation Window</a:t>
              </a:r>
            </a:p>
          </p:txBody>
        </p:sp>
        <p:sp>
          <p:nvSpPr>
            <p:cNvPr id="24" name="Isosceles Triangle 23"/>
            <p:cNvSpPr/>
            <p:nvPr/>
          </p:nvSpPr>
          <p:spPr bwMode="auto">
            <a:xfrm rot="5400000">
              <a:off x="4516339" y="4864073"/>
              <a:ext cx="469803" cy="148779"/>
            </a:xfrm>
            <a:prstGeom prst="triangle">
              <a:avLst/>
            </a:prstGeom>
            <a:solidFill>
              <a:srgbClr val="00B05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58" tIns="45677" rIns="91358" bIns="4567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018222"/>
              <a:endParaRPr lang="en-US" sz="1100" dirty="0">
                <a:solidFill>
                  <a:srgbClr val="5D9A0C">
                    <a:lumMod val="75000"/>
                  </a:srgbClr>
                </a:solidFill>
                <a:latin typeface="+mj-lt"/>
                <a:cs typeface="Calibri" panose="020F0502020204030204" pitchFamily="34" charset="0"/>
              </a:endParaRP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2050472" y="2125427"/>
            <a:ext cx="7024256" cy="537339"/>
          </a:xfrm>
          <a:prstGeom prst="roundRect">
            <a:avLst/>
          </a:prstGeom>
          <a:solidFill>
            <a:srgbClr val="E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ct val="5000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j-lt"/>
              </a:rPr>
              <a:t>Restaurant Inspection Data</a:t>
            </a:r>
            <a:r>
              <a:rPr lang="en-US" sz="1200" b="1" dirty="0">
                <a:solidFill>
                  <a:srgbClr val="000000"/>
                </a:solidFill>
                <a:latin typeface="+mj-lt"/>
              </a:rPr>
              <a:t> – </a:t>
            </a:r>
            <a:r>
              <a:rPr lang="en-US" sz="1200" b="1" dirty="0">
                <a:solidFill>
                  <a:srgbClr val="000000"/>
                </a:solidFill>
                <a:latin typeface="+mj-lt"/>
                <a:hlinkClick r:id="rId2"/>
              </a:rPr>
              <a:t>https://data.cityofnewyork.us/Health/DOHMH-New-York-City-Restaurant-Inspection-Results/43nn-pn8j/data</a:t>
            </a:r>
            <a:r>
              <a:rPr lang="en-US" sz="1200" b="1" dirty="0">
                <a:solidFill>
                  <a:srgbClr val="000000"/>
                </a:solidFill>
                <a:latin typeface="+mj-lt"/>
              </a:rPr>
              <a:t> - 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Updated Daily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050472" y="2828735"/>
            <a:ext cx="7024256" cy="488664"/>
          </a:xfrm>
          <a:prstGeom prst="roundRect">
            <a:avLst/>
          </a:prstGeom>
          <a:solidFill>
            <a:srgbClr val="E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ct val="5000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j-lt"/>
              </a:rPr>
              <a:t>Total Variables = 18; Numerical – 3; Categorical – 15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2050472" y="3517213"/>
            <a:ext cx="7024256" cy="488664"/>
          </a:xfrm>
          <a:prstGeom prst="roundRect">
            <a:avLst/>
          </a:prstGeom>
          <a:solidFill>
            <a:srgbClr val="E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ct val="5000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j-lt"/>
              </a:rPr>
              <a:t>Inspection Date – October 2011 to December – 2018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050472" y="4210589"/>
            <a:ext cx="7024256" cy="488664"/>
          </a:xfrm>
          <a:prstGeom prst="roundRect">
            <a:avLst/>
          </a:prstGeom>
          <a:solidFill>
            <a:srgbClr val="E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ct val="5000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j-lt"/>
              </a:rPr>
              <a:t>R, Tableau and MS Excel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050472" y="4832962"/>
            <a:ext cx="7024256" cy="488664"/>
          </a:xfrm>
          <a:prstGeom prst="roundRect">
            <a:avLst/>
          </a:prstGeom>
          <a:solidFill>
            <a:srgbClr val="E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Number of Restaurant – 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384,597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records – Includes restaurants with multiple visits of Inspections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050472" y="5474026"/>
            <a:ext cx="7024256" cy="488664"/>
          </a:xfrm>
          <a:prstGeom prst="roundRect">
            <a:avLst/>
          </a:prstGeom>
          <a:solidFill>
            <a:srgbClr val="E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Exploratory Data Analysis  –  Data Mining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050472" y="6095957"/>
            <a:ext cx="7024256" cy="488664"/>
          </a:xfrm>
          <a:prstGeom prst="roundRect">
            <a:avLst/>
          </a:prstGeom>
          <a:solidFill>
            <a:srgbClr val="E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To be Decided</a:t>
            </a:r>
          </a:p>
        </p:txBody>
      </p:sp>
    </p:spTree>
    <p:extLst>
      <p:ext uri="{BB962C8B-B14F-4D97-AF65-F5344CB8AC3E}">
        <p14:creationId xmlns:p14="http://schemas.microsoft.com/office/powerpoint/2010/main" val="376218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853" y="14863"/>
            <a:ext cx="9043555" cy="563564"/>
          </a:xfrm>
        </p:spPr>
        <p:txBody>
          <a:bodyPr>
            <a:normAutofit/>
          </a:bodyPr>
          <a:lstStyle/>
          <a:p>
            <a:pPr algn="l"/>
            <a:r>
              <a:rPr lang="en-US" sz="2500" b="1" dirty="0"/>
              <a:t>Analysis Journey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6197" y="1011385"/>
            <a:ext cx="8852784" cy="5227130"/>
            <a:chOff x="76200" y="1496227"/>
            <a:chExt cx="8859262" cy="4721505"/>
          </a:xfrm>
        </p:grpSpPr>
        <p:sp>
          <p:nvSpPr>
            <p:cNvPr id="9" name="Freeform: Shape 43">
              <a:extLst>
                <a:ext uri="{FF2B5EF4-FFF2-40B4-BE49-F238E27FC236}">
                  <a16:creationId xmlns:a16="http://schemas.microsoft.com/office/drawing/2014/main" id="{0F98BE0F-4AD3-43F5-8080-91C7842DE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4805" y="5172871"/>
              <a:ext cx="2576805" cy="1008348"/>
            </a:xfrm>
            <a:custGeom>
              <a:avLst/>
              <a:gdLst>
                <a:gd name="connsiteX0" fmla="*/ 0 w 3431180"/>
                <a:gd name="connsiteY0" fmla="*/ 0 h 1056304"/>
                <a:gd name="connsiteX1" fmla="*/ 1254602 w 3431180"/>
                <a:gd name="connsiteY1" fmla="*/ 0 h 1056304"/>
                <a:gd name="connsiteX2" fmla="*/ 1758828 w 3431180"/>
                <a:gd name="connsiteY2" fmla="*/ 244685 h 1056304"/>
                <a:gd name="connsiteX3" fmla="*/ 1758828 w 3431180"/>
                <a:gd name="connsiteY3" fmla="*/ 244353 h 1056304"/>
                <a:gd name="connsiteX4" fmla="*/ 3431180 w 3431180"/>
                <a:gd name="connsiteY4" fmla="*/ 1056304 h 1056304"/>
                <a:gd name="connsiteX5" fmla="*/ 878250 w 3431180"/>
                <a:gd name="connsiteY5" fmla="*/ 1056304 h 1056304"/>
                <a:gd name="connsiteX6" fmla="*/ 878248 w 3431180"/>
                <a:gd name="connsiteY6" fmla="*/ 1056303 h 1056304"/>
                <a:gd name="connsiteX7" fmla="*/ 234666 w 3431180"/>
                <a:gd name="connsiteY7" fmla="*/ 1056303 h 1056304"/>
                <a:gd name="connsiteX0" fmla="*/ 0 w 3431180"/>
                <a:gd name="connsiteY0" fmla="*/ 0 h 1056304"/>
                <a:gd name="connsiteX1" fmla="*/ 1254602 w 3431180"/>
                <a:gd name="connsiteY1" fmla="*/ 0 h 1056304"/>
                <a:gd name="connsiteX2" fmla="*/ 1758828 w 3431180"/>
                <a:gd name="connsiteY2" fmla="*/ 244685 h 1056304"/>
                <a:gd name="connsiteX3" fmla="*/ 3431180 w 3431180"/>
                <a:gd name="connsiteY3" fmla="*/ 1056304 h 1056304"/>
                <a:gd name="connsiteX4" fmla="*/ 878250 w 3431180"/>
                <a:gd name="connsiteY4" fmla="*/ 1056304 h 1056304"/>
                <a:gd name="connsiteX5" fmla="*/ 878248 w 3431180"/>
                <a:gd name="connsiteY5" fmla="*/ 1056303 h 1056304"/>
                <a:gd name="connsiteX6" fmla="*/ 234666 w 3431180"/>
                <a:gd name="connsiteY6" fmla="*/ 1056303 h 1056304"/>
                <a:gd name="connsiteX7" fmla="*/ 0 w 3431180"/>
                <a:gd name="connsiteY7" fmla="*/ 0 h 1056304"/>
                <a:gd name="connsiteX0" fmla="*/ 0 w 3431180"/>
                <a:gd name="connsiteY0" fmla="*/ 0 h 1056304"/>
                <a:gd name="connsiteX1" fmla="*/ 1254602 w 3431180"/>
                <a:gd name="connsiteY1" fmla="*/ 0 h 1056304"/>
                <a:gd name="connsiteX2" fmla="*/ 3431180 w 3431180"/>
                <a:gd name="connsiteY2" fmla="*/ 1056304 h 1056304"/>
                <a:gd name="connsiteX3" fmla="*/ 878250 w 3431180"/>
                <a:gd name="connsiteY3" fmla="*/ 1056304 h 1056304"/>
                <a:gd name="connsiteX4" fmla="*/ 878248 w 3431180"/>
                <a:gd name="connsiteY4" fmla="*/ 1056303 h 1056304"/>
                <a:gd name="connsiteX5" fmla="*/ 234666 w 3431180"/>
                <a:gd name="connsiteY5" fmla="*/ 1056303 h 1056304"/>
                <a:gd name="connsiteX6" fmla="*/ 0 w 3431180"/>
                <a:gd name="connsiteY6" fmla="*/ 0 h 105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1180" h="1056304">
                  <a:moveTo>
                    <a:pt x="0" y="0"/>
                  </a:moveTo>
                  <a:lnTo>
                    <a:pt x="1254602" y="0"/>
                  </a:lnTo>
                  <a:lnTo>
                    <a:pt x="3431180" y="1056304"/>
                  </a:lnTo>
                  <a:lnTo>
                    <a:pt x="878250" y="1056304"/>
                  </a:lnTo>
                  <a:cubicBezTo>
                    <a:pt x="878249" y="1056304"/>
                    <a:pt x="878249" y="1056303"/>
                    <a:pt x="878248" y="1056303"/>
                  </a:cubicBezTo>
                  <a:lnTo>
                    <a:pt x="234666" y="1056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Freeform 24">
              <a:extLst>
                <a:ext uri="{FF2B5EF4-FFF2-40B4-BE49-F238E27FC236}">
                  <a16:creationId xmlns:a16="http://schemas.microsoft.com/office/drawing/2014/main" id="{B9D3B52E-4D6B-4A81-B5C6-0792B6583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6743" y="3649692"/>
              <a:ext cx="1453702" cy="1416605"/>
            </a:xfrm>
            <a:custGeom>
              <a:avLst/>
              <a:gdLst>
                <a:gd name="T0" fmla="*/ 2009 w 3380"/>
                <a:gd name="T1" fmla="*/ 1204 h 2594"/>
                <a:gd name="T2" fmla="*/ 3380 w 3380"/>
                <a:gd name="T3" fmla="*/ 1204 h 2594"/>
                <a:gd name="T4" fmla="*/ 892 w 3380"/>
                <a:gd name="T5" fmla="*/ 0 h 2594"/>
                <a:gd name="T6" fmla="*/ 0 w 3380"/>
                <a:gd name="T7" fmla="*/ 0 h 2594"/>
                <a:gd name="T8" fmla="*/ 187 w 3380"/>
                <a:gd name="T9" fmla="*/ 845 h 2594"/>
                <a:gd name="T10" fmla="*/ 2319 w 3380"/>
                <a:gd name="T11" fmla="*/ 2594 h 2594"/>
                <a:gd name="T12" fmla="*/ 2009 w 3380"/>
                <a:gd name="T13" fmla="*/ 1204 h 2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0" h="2594">
                  <a:moveTo>
                    <a:pt x="2009" y="1204"/>
                  </a:moveTo>
                  <a:lnTo>
                    <a:pt x="3380" y="1204"/>
                  </a:lnTo>
                  <a:lnTo>
                    <a:pt x="892" y="0"/>
                  </a:lnTo>
                  <a:lnTo>
                    <a:pt x="0" y="0"/>
                  </a:lnTo>
                  <a:lnTo>
                    <a:pt x="187" y="845"/>
                  </a:lnTo>
                  <a:lnTo>
                    <a:pt x="2319" y="2594"/>
                  </a:lnTo>
                  <a:lnTo>
                    <a:pt x="2009" y="120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D58C189E-BD90-4AD6-8220-FE4E144F0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623" y="3043045"/>
              <a:ext cx="1013851" cy="967358"/>
            </a:xfrm>
            <a:custGeom>
              <a:avLst/>
              <a:gdLst>
                <a:gd name="T0" fmla="*/ 1611 w 2358"/>
                <a:gd name="T1" fmla="*/ 930 h 1769"/>
                <a:gd name="T2" fmla="*/ 2358 w 2358"/>
                <a:gd name="T3" fmla="*/ 930 h 1769"/>
                <a:gd name="T4" fmla="*/ 482 w 2358"/>
                <a:gd name="T5" fmla="*/ 22 h 1769"/>
                <a:gd name="T6" fmla="*/ 0 w 2358"/>
                <a:gd name="T7" fmla="*/ 0 h 1769"/>
                <a:gd name="T8" fmla="*/ 187 w 2358"/>
                <a:gd name="T9" fmla="*/ 448 h 1769"/>
                <a:gd name="T10" fmla="*/ 1798 w 2358"/>
                <a:gd name="T11" fmla="*/ 1769 h 1769"/>
                <a:gd name="T12" fmla="*/ 1611 w 2358"/>
                <a:gd name="T13" fmla="*/ 930 h 1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8" h="1769">
                  <a:moveTo>
                    <a:pt x="1611" y="930"/>
                  </a:moveTo>
                  <a:lnTo>
                    <a:pt x="2358" y="930"/>
                  </a:lnTo>
                  <a:lnTo>
                    <a:pt x="482" y="22"/>
                  </a:lnTo>
                  <a:lnTo>
                    <a:pt x="0" y="0"/>
                  </a:lnTo>
                  <a:lnTo>
                    <a:pt x="187" y="448"/>
                  </a:lnTo>
                  <a:lnTo>
                    <a:pt x="1798" y="1769"/>
                  </a:lnTo>
                  <a:lnTo>
                    <a:pt x="1611" y="9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6">
              <a:extLst>
                <a:ext uri="{FF2B5EF4-FFF2-40B4-BE49-F238E27FC236}">
                  <a16:creationId xmlns:a16="http://schemas.microsoft.com/office/drawing/2014/main" id="{3EB25EA5-22A5-499F-86D4-4730C1CE0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2390" y="2529853"/>
              <a:ext cx="678481" cy="626323"/>
            </a:xfrm>
            <a:custGeom>
              <a:avLst/>
              <a:gdLst>
                <a:gd name="T0" fmla="*/ 1231 w 1578"/>
                <a:gd name="T1" fmla="*/ 748 h 1145"/>
                <a:gd name="T2" fmla="*/ 1578 w 1578"/>
                <a:gd name="T3" fmla="*/ 764 h 1145"/>
                <a:gd name="T4" fmla="*/ 0 w 1578"/>
                <a:gd name="T5" fmla="*/ 0 h 1145"/>
                <a:gd name="T6" fmla="*/ 1396 w 1578"/>
                <a:gd name="T7" fmla="*/ 1145 h 1145"/>
                <a:gd name="T8" fmla="*/ 1231 w 1578"/>
                <a:gd name="T9" fmla="*/ 74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8" h="1145">
                  <a:moveTo>
                    <a:pt x="1231" y="748"/>
                  </a:moveTo>
                  <a:lnTo>
                    <a:pt x="1578" y="764"/>
                  </a:lnTo>
                  <a:lnTo>
                    <a:pt x="0" y="0"/>
                  </a:lnTo>
                  <a:lnTo>
                    <a:pt x="1396" y="1145"/>
                  </a:lnTo>
                  <a:lnTo>
                    <a:pt x="1231" y="74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BC656291-EB6B-4CCA-A6B7-5AC666FC1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6418" y="4405544"/>
              <a:ext cx="1702650" cy="1687138"/>
            </a:xfrm>
            <a:custGeom>
              <a:avLst/>
              <a:gdLst>
                <a:gd name="T0" fmla="*/ 1950 w 3959"/>
                <a:gd name="T1" fmla="*/ 1182 h 3087"/>
                <a:gd name="T2" fmla="*/ 3959 w 3959"/>
                <a:gd name="T3" fmla="*/ 1182 h 3087"/>
                <a:gd name="T4" fmla="*/ 1518 w 3959"/>
                <a:gd name="T5" fmla="*/ 0 h 3087"/>
                <a:gd name="T6" fmla="*/ 0 w 3959"/>
                <a:gd name="T7" fmla="*/ 0 h 3087"/>
                <a:gd name="T8" fmla="*/ 311 w 3959"/>
                <a:gd name="T9" fmla="*/ 1395 h 3087"/>
                <a:gd name="T10" fmla="*/ 2374 w 3959"/>
                <a:gd name="T11" fmla="*/ 3087 h 3087"/>
                <a:gd name="T12" fmla="*/ 1950 w 3959"/>
                <a:gd name="T13" fmla="*/ 1182 h 3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59" h="3087">
                  <a:moveTo>
                    <a:pt x="1950" y="1182"/>
                  </a:moveTo>
                  <a:lnTo>
                    <a:pt x="3959" y="1182"/>
                  </a:lnTo>
                  <a:lnTo>
                    <a:pt x="1518" y="0"/>
                  </a:lnTo>
                  <a:lnTo>
                    <a:pt x="0" y="0"/>
                  </a:lnTo>
                  <a:lnTo>
                    <a:pt x="311" y="1395"/>
                  </a:lnTo>
                  <a:lnTo>
                    <a:pt x="2374" y="3087"/>
                  </a:lnTo>
                  <a:lnTo>
                    <a:pt x="1950" y="11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FB70C9E4-B4E8-4629-A756-28D44FB7A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1173" y="5392576"/>
              <a:ext cx="715887" cy="301684"/>
            </a:xfrm>
            <a:custGeom>
              <a:avLst/>
              <a:gdLst>
                <a:gd name="T0" fmla="*/ 1664 w 1664"/>
                <a:gd name="T1" fmla="*/ 276 h 551"/>
                <a:gd name="T2" fmla="*/ 1662 w 1664"/>
                <a:gd name="T3" fmla="*/ 291 h 551"/>
                <a:gd name="T4" fmla="*/ 1654 w 1664"/>
                <a:gd name="T5" fmla="*/ 318 h 551"/>
                <a:gd name="T6" fmla="*/ 1628 w 1664"/>
                <a:gd name="T7" fmla="*/ 358 h 551"/>
                <a:gd name="T8" fmla="*/ 1565 w 1664"/>
                <a:gd name="T9" fmla="*/ 407 h 551"/>
                <a:gd name="T10" fmla="*/ 1474 w 1664"/>
                <a:gd name="T11" fmla="*/ 452 h 551"/>
                <a:gd name="T12" fmla="*/ 1362 w 1664"/>
                <a:gd name="T13" fmla="*/ 489 h 551"/>
                <a:gd name="T14" fmla="*/ 1229 w 1664"/>
                <a:gd name="T15" fmla="*/ 519 h 551"/>
                <a:gd name="T16" fmla="*/ 1079 w 1664"/>
                <a:gd name="T17" fmla="*/ 539 h 551"/>
                <a:gd name="T18" fmla="*/ 917 w 1664"/>
                <a:gd name="T19" fmla="*/ 551 h 551"/>
                <a:gd name="T20" fmla="*/ 832 w 1664"/>
                <a:gd name="T21" fmla="*/ 551 h 551"/>
                <a:gd name="T22" fmla="*/ 747 w 1664"/>
                <a:gd name="T23" fmla="*/ 551 h 551"/>
                <a:gd name="T24" fmla="*/ 584 w 1664"/>
                <a:gd name="T25" fmla="*/ 539 h 551"/>
                <a:gd name="T26" fmla="*/ 435 w 1664"/>
                <a:gd name="T27" fmla="*/ 519 h 551"/>
                <a:gd name="T28" fmla="*/ 302 w 1664"/>
                <a:gd name="T29" fmla="*/ 489 h 551"/>
                <a:gd name="T30" fmla="*/ 190 w 1664"/>
                <a:gd name="T31" fmla="*/ 452 h 551"/>
                <a:gd name="T32" fmla="*/ 99 w 1664"/>
                <a:gd name="T33" fmla="*/ 407 h 551"/>
                <a:gd name="T34" fmla="*/ 37 w 1664"/>
                <a:gd name="T35" fmla="*/ 358 h 551"/>
                <a:gd name="T36" fmla="*/ 10 w 1664"/>
                <a:gd name="T37" fmla="*/ 318 h 551"/>
                <a:gd name="T38" fmla="*/ 1 w 1664"/>
                <a:gd name="T39" fmla="*/ 291 h 551"/>
                <a:gd name="T40" fmla="*/ 0 w 1664"/>
                <a:gd name="T41" fmla="*/ 276 h 551"/>
                <a:gd name="T42" fmla="*/ 1 w 1664"/>
                <a:gd name="T43" fmla="*/ 262 h 551"/>
                <a:gd name="T44" fmla="*/ 10 w 1664"/>
                <a:gd name="T45" fmla="*/ 234 h 551"/>
                <a:gd name="T46" fmla="*/ 37 w 1664"/>
                <a:gd name="T47" fmla="*/ 194 h 551"/>
                <a:gd name="T48" fmla="*/ 99 w 1664"/>
                <a:gd name="T49" fmla="*/ 144 h 551"/>
                <a:gd name="T50" fmla="*/ 190 w 1664"/>
                <a:gd name="T51" fmla="*/ 101 h 551"/>
                <a:gd name="T52" fmla="*/ 302 w 1664"/>
                <a:gd name="T53" fmla="*/ 63 h 551"/>
                <a:gd name="T54" fmla="*/ 435 w 1664"/>
                <a:gd name="T55" fmla="*/ 33 h 551"/>
                <a:gd name="T56" fmla="*/ 584 w 1664"/>
                <a:gd name="T57" fmla="*/ 13 h 551"/>
                <a:gd name="T58" fmla="*/ 747 w 1664"/>
                <a:gd name="T59" fmla="*/ 1 h 551"/>
                <a:gd name="T60" fmla="*/ 832 w 1664"/>
                <a:gd name="T61" fmla="*/ 0 h 551"/>
                <a:gd name="T62" fmla="*/ 917 w 1664"/>
                <a:gd name="T63" fmla="*/ 1 h 551"/>
                <a:gd name="T64" fmla="*/ 1079 w 1664"/>
                <a:gd name="T65" fmla="*/ 13 h 551"/>
                <a:gd name="T66" fmla="*/ 1229 w 1664"/>
                <a:gd name="T67" fmla="*/ 33 h 551"/>
                <a:gd name="T68" fmla="*/ 1362 w 1664"/>
                <a:gd name="T69" fmla="*/ 63 h 551"/>
                <a:gd name="T70" fmla="*/ 1474 w 1664"/>
                <a:gd name="T71" fmla="*/ 101 h 551"/>
                <a:gd name="T72" fmla="*/ 1565 w 1664"/>
                <a:gd name="T73" fmla="*/ 144 h 551"/>
                <a:gd name="T74" fmla="*/ 1628 w 1664"/>
                <a:gd name="T75" fmla="*/ 194 h 551"/>
                <a:gd name="T76" fmla="*/ 1654 w 1664"/>
                <a:gd name="T77" fmla="*/ 234 h 551"/>
                <a:gd name="T78" fmla="*/ 1662 w 1664"/>
                <a:gd name="T79" fmla="*/ 262 h 551"/>
                <a:gd name="T80" fmla="*/ 1664 w 1664"/>
                <a:gd name="T81" fmla="*/ 276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64" h="551">
                  <a:moveTo>
                    <a:pt x="1664" y="276"/>
                  </a:moveTo>
                  <a:lnTo>
                    <a:pt x="1662" y="291"/>
                  </a:lnTo>
                  <a:lnTo>
                    <a:pt x="1654" y="318"/>
                  </a:lnTo>
                  <a:lnTo>
                    <a:pt x="1628" y="358"/>
                  </a:lnTo>
                  <a:lnTo>
                    <a:pt x="1565" y="407"/>
                  </a:lnTo>
                  <a:lnTo>
                    <a:pt x="1474" y="452"/>
                  </a:lnTo>
                  <a:lnTo>
                    <a:pt x="1362" y="489"/>
                  </a:lnTo>
                  <a:lnTo>
                    <a:pt x="1229" y="519"/>
                  </a:lnTo>
                  <a:lnTo>
                    <a:pt x="1079" y="539"/>
                  </a:lnTo>
                  <a:lnTo>
                    <a:pt x="917" y="551"/>
                  </a:lnTo>
                  <a:lnTo>
                    <a:pt x="832" y="551"/>
                  </a:lnTo>
                  <a:lnTo>
                    <a:pt x="747" y="551"/>
                  </a:lnTo>
                  <a:lnTo>
                    <a:pt x="584" y="539"/>
                  </a:lnTo>
                  <a:lnTo>
                    <a:pt x="435" y="519"/>
                  </a:lnTo>
                  <a:lnTo>
                    <a:pt x="302" y="489"/>
                  </a:lnTo>
                  <a:lnTo>
                    <a:pt x="190" y="452"/>
                  </a:lnTo>
                  <a:lnTo>
                    <a:pt x="99" y="407"/>
                  </a:lnTo>
                  <a:lnTo>
                    <a:pt x="37" y="358"/>
                  </a:lnTo>
                  <a:lnTo>
                    <a:pt x="10" y="318"/>
                  </a:lnTo>
                  <a:lnTo>
                    <a:pt x="1" y="291"/>
                  </a:lnTo>
                  <a:lnTo>
                    <a:pt x="0" y="276"/>
                  </a:lnTo>
                  <a:lnTo>
                    <a:pt x="1" y="262"/>
                  </a:lnTo>
                  <a:lnTo>
                    <a:pt x="10" y="234"/>
                  </a:lnTo>
                  <a:lnTo>
                    <a:pt x="37" y="194"/>
                  </a:lnTo>
                  <a:lnTo>
                    <a:pt x="99" y="144"/>
                  </a:lnTo>
                  <a:lnTo>
                    <a:pt x="190" y="101"/>
                  </a:lnTo>
                  <a:lnTo>
                    <a:pt x="302" y="63"/>
                  </a:lnTo>
                  <a:lnTo>
                    <a:pt x="435" y="33"/>
                  </a:lnTo>
                  <a:lnTo>
                    <a:pt x="584" y="13"/>
                  </a:lnTo>
                  <a:lnTo>
                    <a:pt x="747" y="1"/>
                  </a:lnTo>
                  <a:lnTo>
                    <a:pt x="832" y="0"/>
                  </a:lnTo>
                  <a:lnTo>
                    <a:pt x="917" y="1"/>
                  </a:lnTo>
                  <a:lnTo>
                    <a:pt x="1079" y="13"/>
                  </a:lnTo>
                  <a:lnTo>
                    <a:pt x="1229" y="33"/>
                  </a:lnTo>
                  <a:lnTo>
                    <a:pt x="1362" y="63"/>
                  </a:lnTo>
                  <a:lnTo>
                    <a:pt x="1474" y="101"/>
                  </a:lnTo>
                  <a:lnTo>
                    <a:pt x="1565" y="144"/>
                  </a:lnTo>
                  <a:lnTo>
                    <a:pt x="1628" y="194"/>
                  </a:lnTo>
                  <a:lnTo>
                    <a:pt x="1654" y="234"/>
                  </a:lnTo>
                  <a:lnTo>
                    <a:pt x="1662" y="262"/>
                  </a:lnTo>
                  <a:lnTo>
                    <a:pt x="1664" y="2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id="{1930C11E-AA69-4199-B87C-88938A967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364" y="5451602"/>
              <a:ext cx="509506" cy="183634"/>
            </a:xfrm>
            <a:custGeom>
              <a:avLst/>
              <a:gdLst>
                <a:gd name="T0" fmla="*/ 1186 w 1186"/>
                <a:gd name="T1" fmla="*/ 168 h 336"/>
                <a:gd name="T2" fmla="*/ 1184 w 1186"/>
                <a:gd name="T3" fmla="*/ 185 h 336"/>
                <a:gd name="T4" fmla="*/ 1161 w 1186"/>
                <a:gd name="T5" fmla="*/ 218 h 336"/>
                <a:gd name="T6" fmla="*/ 1115 w 1186"/>
                <a:gd name="T7" fmla="*/ 249 h 336"/>
                <a:gd name="T8" fmla="*/ 1052 w 1186"/>
                <a:gd name="T9" fmla="*/ 275 h 336"/>
                <a:gd name="T10" fmla="*/ 971 w 1186"/>
                <a:gd name="T11" fmla="*/ 298 h 336"/>
                <a:gd name="T12" fmla="*/ 876 w 1186"/>
                <a:gd name="T13" fmla="*/ 316 h 336"/>
                <a:gd name="T14" fmla="*/ 770 w 1186"/>
                <a:gd name="T15" fmla="*/ 329 h 336"/>
                <a:gd name="T16" fmla="*/ 653 w 1186"/>
                <a:gd name="T17" fmla="*/ 335 h 336"/>
                <a:gd name="T18" fmla="*/ 593 w 1186"/>
                <a:gd name="T19" fmla="*/ 336 h 336"/>
                <a:gd name="T20" fmla="*/ 532 w 1186"/>
                <a:gd name="T21" fmla="*/ 335 h 336"/>
                <a:gd name="T22" fmla="*/ 416 w 1186"/>
                <a:gd name="T23" fmla="*/ 329 h 336"/>
                <a:gd name="T24" fmla="*/ 309 w 1186"/>
                <a:gd name="T25" fmla="*/ 316 h 336"/>
                <a:gd name="T26" fmla="*/ 214 w 1186"/>
                <a:gd name="T27" fmla="*/ 298 h 336"/>
                <a:gd name="T28" fmla="*/ 134 w 1186"/>
                <a:gd name="T29" fmla="*/ 275 h 336"/>
                <a:gd name="T30" fmla="*/ 70 w 1186"/>
                <a:gd name="T31" fmla="*/ 249 h 336"/>
                <a:gd name="T32" fmla="*/ 26 w 1186"/>
                <a:gd name="T33" fmla="*/ 218 h 336"/>
                <a:gd name="T34" fmla="*/ 1 w 1186"/>
                <a:gd name="T35" fmla="*/ 185 h 336"/>
                <a:gd name="T36" fmla="*/ 0 w 1186"/>
                <a:gd name="T37" fmla="*/ 168 h 336"/>
                <a:gd name="T38" fmla="*/ 1 w 1186"/>
                <a:gd name="T39" fmla="*/ 151 h 336"/>
                <a:gd name="T40" fmla="*/ 26 w 1186"/>
                <a:gd name="T41" fmla="*/ 118 h 336"/>
                <a:gd name="T42" fmla="*/ 70 w 1186"/>
                <a:gd name="T43" fmla="*/ 88 h 336"/>
                <a:gd name="T44" fmla="*/ 134 w 1186"/>
                <a:gd name="T45" fmla="*/ 62 h 336"/>
                <a:gd name="T46" fmla="*/ 214 w 1186"/>
                <a:gd name="T47" fmla="*/ 39 h 336"/>
                <a:gd name="T48" fmla="*/ 309 w 1186"/>
                <a:gd name="T49" fmla="*/ 20 h 336"/>
                <a:gd name="T50" fmla="*/ 416 w 1186"/>
                <a:gd name="T51" fmla="*/ 7 h 336"/>
                <a:gd name="T52" fmla="*/ 532 w 1186"/>
                <a:gd name="T53" fmla="*/ 1 h 336"/>
                <a:gd name="T54" fmla="*/ 593 w 1186"/>
                <a:gd name="T55" fmla="*/ 0 h 336"/>
                <a:gd name="T56" fmla="*/ 653 w 1186"/>
                <a:gd name="T57" fmla="*/ 1 h 336"/>
                <a:gd name="T58" fmla="*/ 770 w 1186"/>
                <a:gd name="T59" fmla="*/ 7 h 336"/>
                <a:gd name="T60" fmla="*/ 876 w 1186"/>
                <a:gd name="T61" fmla="*/ 20 h 336"/>
                <a:gd name="T62" fmla="*/ 971 w 1186"/>
                <a:gd name="T63" fmla="*/ 39 h 336"/>
                <a:gd name="T64" fmla="*/ 1052 w 1186"/>
                <a:gd name="T65" fmla="*/ 62 h 336"/>
                <a:gd name="T66" fmla="*/ 1115 w 1186"/>
                <a:gd name="T67" fmla="*/ 88 h 336"/>
                <a:gd name="T68" fmla="*/ 1161 w 1186"/>
                <a:gd name="T69" fmla="*/ 118 h 336"/>
                <a:gd name="T70" fmla="*/ 1184 w 1186"/>
                <a:gd name="T71" fmla="*/ 151 h 336"/>
                <a:gd name="T72" fmla="*/ 1186 w 1186"/>
                <a:gd name="T73" fmla="*/ 168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86" h="336">
                  <a:moveTo>
                    <a:pt x="1186" y="168"/>
                  </a:moveTo>
                  <a:lnTo>
                    <a:pt x="1184" y="185"/>
                  </a:lnTo>
                  <a:lnTo>
                    <a:pt x="1161" y="218"/>
                  </a:lnTo>
                  <a:lnTo>
                    <a:pt x="1115" y="249"/>
                  </a:lnTo>
                  <a:lnTo>
                    <a:pt x="1052" y="275"/>
                  </a:lnTo>
                  <a:lnTo>
                    <a:pt x="971" y="298"/>
                  </a:lnTo>
                  <a:lnTo>
                    <a:pt x="876" y="316"/>
                  </a:lnTo>
                  <a:lnTo>
                    <a:pt x="770" y="329"/>
                  </a:lnTo>
                  <a:lnTo>
                    <a:pt x="653" y="335"/>
                  </a:lnTo>
                  <a:lnTo>
                    <a:pt x="593" y="336"/>
                  </a:lnTo>
                  <a:lnTo>
                    <a:pt x="532" y="335"/>
                  </a:lnTo>
                  <a:lnTo>
                    <a:pt x="416" y="329"/>
                  </a:lnTo>
                  <a:lnTo>
                    <a:pt x="309" y="316"/>
                  </a:lnTo>
                  <a:lnTo>
                    <a:pt x="214" y="298"/>
                  </a:lnTo>
                  <a:lnTo>
                    <a:pt x="134" y="275"/>
                  </a:lnTo>
                  <a:lnTo>
                    <a:pt x="70" y="249"/>
                  </a:lnTo>
                  <a:lnTo>
                    <a:pt x="26" y="218"/>
                  </a:lnTo>
                  <a:lnTo>
                    <a:pt x="1" y="185"/>
                  </a:lnTo>
                  <a:lnTo>
                    <a:pt x="0" y="168"/>
                  </a:lnTo>
                  <a:lnTo>
                    <a:pt x="1" y="151"/>
                  </a:lnTo>
                  <a:lnTo>
                    <a:pt x="26" y="118"/>
                  </a:lnTo>
                  <a:lnTo>
                    <a:pt x="70" y="88"/>
                  </a:lnTo>
                  <a:lnTo>
                    <a:pt x="134" y="62"/>
                  </a:lnTo>
                  <a:lnTo>
                    <a:pt x="214" y="39"/>
                  </a:lnTo>
                  <a:lnTo>
                    <a:pt x="309" y="20"/>
                  </a:lnTo>
                  <a:lnTo>
                    <a:pt x="416" y="7"/>
                  </a:lnTo>
                  <a:lnTo>
                    <a:pt x="532" y="1"/>
                  </a:lnTo>
                  <a:lnTo>
                    <a:pt x="593" y="0"/>
                  </a:lnTo>
                  <a:lnTo>
                    <a:pt x="653" y="1"/>
                  </a:lnTo>
                  <a:lnTo>
                    <a:pt x="770" y="7"/>
                  </a:lnTo>
                  <a:lnTo>
                    <a:pt x="876" y="20"/>
                  </a:lnTo>
                  <a:lnTo>
                    <a:pt x="971" y="39"/>
                  </a:lnTo>
                  <a:lnTo>
                    <a:pt x="1052" y="62"/>
                  </a:lnTo>
                  <a:lnTo>
                    <a:pt x="1115" y="88"/>
                  </a:lnTo>
                  <a:lnTo>
                    <a:pt x="1161" y="118"/>
                  </a:lnTo>
                  <a:lnTo>
                    <a:pt x="1184" y="151"/>
                  </a:lnTo>
                  <a:lnTo>
                    <a:pt x="1186" y="16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4">
              <a:extLst>
                <a:ext uri="{FF2B5EF4-FFF2-40B4-BE49-F238E27FC236}">
                  <a16:creationId xmlns:a16="http://schemas.microsoft.com/office/drawing/2014/main" id="{1C126BF3-9543-4BD7-8652-66C7958F2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6311" y="4656400"/>
              <a:ext cx="621726" cy="260695"/>
            </a:xfrm>
            <a:custGeom>
              <a:avLst/>
              <a:gdLst>
                <a:gd name="T0" fmla="*/ 1444 w 1444"/>
                <a:gd name="T1" fmla="*/ 239 h 479"/>
                <a:gd name="T2" fmla="*/ 1444 w 1444"/>
                <a:gd name="T3" fmla="*/ 252 h 479"/>
                <a:gd name="T4" fmla="*/ 1436 w 1444"/>
                <a:gd name="T5" fmla="*/ 276 h 479"/>
                <a:gd name="T6" fmla="*/ 1412 w 1444"/>
                <a:gd name="T7" fmla="*/ 311 h 479"/>
                <a:gd name="T8" fmla="*/ 1357 w 1444"/>
                <a:gd name="T9" fmla="*/ 354 h 479"/>
                <a:gd name="T10" fmla="*/ 1279 w 1444"/>
                <a:gd name="T11" fmla="*/ 391 h 479"/>
                <a:gd name="T12" fmla="*/ 1182 w 1444"/>
                <a:gd name="T13" fmla="*/ 424 h 479"/>
                <a:gd name="T14" fmla="*/ 1066 w 1444"/>
                <a:gd name="T15" fmla="*/ 450 h 479"/>
                <a:gd name="T16" fmla="*/ 937 w 1444"/>
                <a:gd name="T17" fmla="*/ 467 h 479"/>
                <a:gd name="T18" fmla="*/ 796 w 1444"/>
                <a:gd name="T19" fmla="*/ 477 h 479"/>
                <a:gd name="T20" fmla="*/ 722 w 1444"/>
                <a:gd name="T21" fmla="*/ 479 h 479"/>
                <a:gd name="T22" fmla="*/ 647 w 1444"/>
                <a:gd name="T23" fmla="*/ 477 h 479"/>
                <a:gd name="T24" fmla="*/ 506 w 1444"/>
                <a:gd name="T25" fmla="*/ 467 h 479"/>
                <a:gd name="T26" fmla="*/ 377 w 1444"/>
                <a:gd name="T27" fmla="*/ 450 h 479"/>
                <a:gd name="T28" fmla="*/ 262 w 1444"/>
                <a:gd name="T29" fmla="*/ 424 h 479"/>
                <a:gd name="T30" fmla="*/ 164 w 1444"/>
                <a:gd name="T31" fmla="*/ 391 h 479"/>
                <a:gd name="T32" fmla="*/ 86 w 1444"/>
                <a:gd name="T33" fmla="*/ 354 h 479"/>
                <a:gd name="T34" fmla="*/ 31 w 1444"/>
                <a:gd name="T35" fmla="*/ 311 h 479"/>
                <a:gd name="T36" fmla="*/ 8 w 1444"/>
                <a:gd name="T37" fmla="*/ 276 h 479"/>
                <a:gd name="T38" fmla="*/ 0 w 1444"/>
                <a:gd name="T39" fmla="*/ 252 h 479"/>
                <a:gd name="T40" fmla="*/ 0 w 1444"/>
                <a:gd name="T41" fmla="*/ 239 h 479"/>
                <a:gd name="T42" fmla="*/ 0 w 1444"/>
                <a:gd name="T43" fmla="*/ 227 h 479"/>
                <a:gd name="T44" fmla="*/ 8 w 1444"/>
                <a:gd name="T45" fmla="*/ 203 h 479"/>
                <a:gd name="T46" fmla="*/ 31 w 1444"/>
                <a:gd name="T47" fmla="*/ 168 h 479"/>
                <a:gd name="T48" fmla="*/ 86 w 1444"/>
                <a:gd name="T49" fmla="*/ 125 h 479"/>
                <a:gd name="T50" fmla="*/ 164 w 1444"/>
                <a:gd name="T51" fmla="*/ 86 h 479"/>
                <a:gd name="T52" fmla="*/ 262 w 1444"/>
                <a:gd name="T53" fmla="*/ 54 h 479"/>
                <a:gd name="T54" fmla="*/ 377 w 1444"/>
                <a:gd name="T55" fmla="*/ 29 h 479"/>
                <a:gd name="T56" fmla="*/ 506 w 1444"/>
                <a:gd name="T57" fmla="*/ 10 h 479"/>
                <a:gd name="T58" fmla="*/ 647 w 1444"/>
                <a:gd name="T59" fmla="*/ 0 h 479"/>
                <a:gd name="T60" fmla="*/ 722 w 1444"/>
                <a:gd name="T61" fmla="*/ 0 h 479"/>
                <a:gd name="T62" fmla="*/ 796 w 1444"/>
                <a:gd name="T63" fmla="*/ 0 h 479"/>
                <a:gd name="T64" fmla="*/ 937 w 1444"/>
                <a:gd name="T65" fmla="*/ 10 h 479"/>
                <a:gd name="T66" fmla="*/ 1066 w 1444"/>
                <a:gd name="T67" fmla="*/ 29 h 479"/>
                <a:gd name="T68" fmla="*/ 1182 w 1444"/>
                <a:gd name="T69" fmla="*/ 54 h 479"/>
                <a:gd name="T70" fmla="*/ 1279 w 1444"/>
                <a:gd name="T71" fmla="*/ 86 h 479"/>
                <a:gd name="T72" fmla="*/ 1357 w 1444"/>
                <a:gd name="T73" fmla="*/ 125 h 479"/>
                <a:gd name="T74" fmla="*/ 1412 w 1444"/>
                <a:gd name="T75" fmla="*/ 168 h 479"/>
                <a:gd name="T76" fmla="*/ 1436 w 1444"/>
                <a:gd name="T77" fmla="*/ 203 h 479"/>
                <a:gd name="T78" fmla="*/ 1444 w 1444"/>
                <a:gd name="T79" fmla="*/ 227 h 479"/>
                <a:gd name="T80" fmla="*/ 1444 w 1444"/>
                <a:gd name="T81" fmla="*/ 23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44" h="479">
                  <a:moveTo>
                    <a:pt x="1444" y="239"/>
                  </a:moveTo>
                  <a:lnTo>
                    <a:pt x="1444" y="252"/>
                  </a:lnTo>
                  <a:lnTo>
                    <a:pt x="1436" y="276"/>
                  </a:lnTo>
                  <a:lnTo>
                    <a:pt x="1412" y="311"/>
                  </a:lnTo>
                  <a:lnTo>
                    <a:pt x="1357" y="354"/>
                  </a:lnTo>
                  <a:lnTo>
                    <a:pt x="1279" y="391"/>
                  </a:lnTo>
                  <a:lnTo>
                    <a:pt x="1182" y="424"/>
                  </a:lnTo>
                  <a:lnTo>
                    <a:pt x="1066" y="450"/>
                  </a:lnTo>
                  <a:lnTo>
                    <a:pt x="937" y="467"/>
                  </a:lnTo>
                  <a:lnTo>
                    <a:pt x="796" y="477"/>
                  </a:lnTo>
                  <a:lnTo>
                    <a:pt x="722" y="479"/>
                  </a:lnTo>
                  <a:lnTo>
                    <a:pt x="647" y="477"/>
                  </a:lnTo>
                  <a:lnTo>
                    <a:pt x="506" y="467"/>
                  </a:lnTo>
                  <a:lnTo>
                    <a:pt x="377" y="450"/>
                  </a:lnTo>
                  <a:lnTo>
                    <a:pt x="262" y="424"/>
                  </a:lnTo>
                  <a:lnTo>
                    <a:pt x="164" y="391"/>
                  </a:lnTo>
                  <a:lnTo>
                    <a:pt x="86" y="354"/>
                  </a:lnTo>
                  <a:lnTo>
                    <a:pt x="31" y="311"/>
                  </a:lnTo>
                  <a:lnTo>
                    <a:pt x="8" y="276"/>
                  </a:lnTo>
                  <a:lnTo>
                    <a:pt x="0" y="252"/>
                  </a:lnTo>
                  <a:lnTo>
                    <a:pt x="0" y="239"/>
                  </a:lnTo>
                  <a:lnTo>
                    <a:pt x="0" y="227"/>
                  </a:lnTo>
                  <a:lnTo>
                    <a:pt x="8" y="203"/>
                  </a:lnTo>
                  <a:lnTo>
                    <a:pt x="31" y="168"/>
                  </a:lnTo>
                  <a:lnTo>
                    <a:pt x="86" y="125"/>
                  </a:lnTo>
                  <a:lnTo>
                    <a:pt x="164" y="86"/>
                  </a:lnTo>
                  <a:lnTo>
                    <a:pt x="262" y="54"/>
                  </a:lnTo>
                  <a:lnTo>
                    <a:pt x="377" y="29"/>
                  </a:lnTo>
                  <a:lnTo>
                    <a:pt x="506" y="10"/>
                  </a:lnTo>
                  <a:lnTo>
                    <a:pt x="647" y="0"/>
                  </a:lnTo>
                  <a:lnTo>
                    <a:pt x="722" y="0"/>
                  </a:lnTo>
                  <a:lnTo>
                    <a:pt x="796" y="0"/>
                  </a:lnTo>
                  <a:lnTo>
                    <a:pt x="937" y="10"/>
                  </a:lnTo>
                  <a:lnTo>
                    <a:pt x="1066" y="29"/>
                  </a:lnTo>
                  <a:lnTo>
                    <a:pt x="1182" y="54"/>
                  </a:lnTo>
                  <a:lnTo>
                    <a:pt x="1279" y="86"/>
                  </a:lnTo>
                  <a:lnTo>
                    <a:pt x="1357" y="125"/>
                  </a:lnTo>
                  <a:lnTo>
                    <a:pt x="1412" y="168"/>
                  </a:lnTo>
                  <a:lnTo>
                    <a:pt x="1436" y="203"/>
                  </a:lnTo>
                  <a:lnTo>
                    <a:pt x="1444" y="227"/>
                  </a:lnTo>
                  <a:lnTo>
                    <a:pt x="1444" y="2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5">
              <a:extLst>
                <a:ext uri="{FF2B5EF4-FFF2-40B4-BE49-F238E27FC236}">
                  <a16:creationId xmlns:a16="http://schemas.microsoft.com/office/drawing/2014/main" id="{2E72384F-6486-4368-8926-716F75FC0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313" y="4707228"/>
              <a:ext cx="443721" cy="159040"/>
            </a:xfrm>
            <a:custGeom>
              <a:avLst/>
              <a:gdLst>
                <a:gd name="T0" fmla="*/ 1032 w 1032"/>
                <a:gd name="T1" fmla="*/ 146 h 292"/>
                <a:gd name="T2" fmla="*/ 1029 w 1032"/>
                <a:gd name="T3" fmla="*/ 161 h 292"/>
                <a:gd name="T4" fmla="*/ 1009 w 1032"/>
                <a:gd name="T5" fmla="*/ 189 h 292"/>
                <a:gd name="T6" fmla="*/ 970 w 1032"/>
                <a:gd name="T7" fmla="*/ 216 h 292"/>
                <a:gd name="T8" fmla="*/ 914 w 1032"/>
                <a:gd name="T9" fmla="*/ 239 h 292"/>
                <a:gd name="T10" fmla="*/ 806 w 1032"/>
                <a:gd name="T11" fmla="*/ 268 h 292"/>
                <a:gd name="T12" fmla="*/ 621 w 1032"/>
                <a:gd name="T13" fmla="*/ 289 h 292"/>
                <a:gd name="T14" fmla="*/ 516 w 1032"/>
                <a:gd name="T15" fmla="*/ 292 h 292"/>
                <a:gd name="T16" fmla="*/ 411 w 1032"/>
                <a:gd name="T17" fmla="*/ 289 h 292"/>
                <a:gd name="T18" fmla="*/ 226 w 1032"/>
                <a:gd name="T19" fmla="*/ 268 h 292"/>
                <a:gd name="T20" fmla="*/ 118 w 1032"/>
                <a:gd name="T21" fmla="*/ 239 h 292"/>
                <a:gd name="T22" fmla="*/ 61 w 1032"/>
                <a:gd name="T23" fmla="*/ 216 h 292"/>
                <a:gd name="T24" fmla="*/ 23 w 1032"/>
                <a:gd name="T25" fmla="*/ 189 h 292"/>
                <a:gd name="T26" fmla="*/ 2 w 1032"/>
                <a:gd name="T27" fmla="*/ 161 h 292"/>
                <a:gd name="T28" fmla="*/ 0 w 1032"/>
                <a:gd name="T29" fmla="*/ 146 h 292"/>
                <a:gd name="T30" fmla="*/ 2 w 1032"/>
                <a:gd name="T31" fmla="*/ 131 h 292"/>
                <a:gd name="T32" fmla="*/ 23 w 1032"/>
                <a:gd name="T33" fmla="*/ 102 h 292"/>
                <a:gd name="T34" fmla="*/ 61 w 1032"/>
                <a:gd name="T35" fmla="*/ 77 h 292"/>
                <a:gd name="T36" fmla="*/ 118 w 1032"/>
                <a:gd name="T37" fmla="*/ 54 h 292"/>
                <a:gd name="T38" fmla="*/ 226 w 1032"/>
                <a:gd name="T39" fmla="*/ 25 h 292"/>
                <a:gd name="T40" fmla="*/ 411 w 1032"/>
                <a:gd name="T41" fmla="*/ 2 h 292"/>
                <a:gd name="T42" fmla="*/ 516 w 1032"/>
                <a:gd name="T43" fmla="*/ 0 h 292"/>
                <a:gd name="T44" fmla="*/ 621 w 1032"/>
                <a:gd name="T45" fmla="*/ 2 h 292"/>
                <a:gd name="T46" fmla="*/ 806 w 1032"/>
                <a:gd name="T47" fmla="*/ 25 h 292"/>
                <a:gd name="T48" fmla="*/ 914 w 1032"/>
                <a:gd name="T49" fmla="*/ 54 h 292"/>
                <a:gd name="T50" fmla="*/ 970 w 1032"/>
                <a:gd name="T51" fmla="*/ 77 h 292"/>
                <a:gd name="T52" fmla="*/ 1009 w 1032"/>
                <a:gd name="T53" fmla="*/ 102 h 292"/>
                <a:gd name="T54" fmla="*/ 1029 w 1032"/>
                <a:gd name="T55" fmla="*/ 131 h 292"/>
                <a:gd name="T56" fmla="*/ 1032 w 1032"/>
                <a:gd name="T57" fmla="*/ 146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32" h="292">
                  <a:moveTo>
                    <a:pt x="1032" y="146"/>
                  </a:moveTo>
                  <a:lnTo>
                    <a:pt x="1029" y="161"/>
                  </a:lnTo>
                  <a:lnTo>
                    <a:pt x="1009" y="189"/>
                  </a:lnTo>
                  <a:lnTo>
                    <a:pt x="970" y="216"/>
                  </a:lnTo>
                  <a:lnTo>
                    <a:pt x="914" y="239"/>
                  </a:lnTo>
                  <a:lnTo>
                    <a:pt x="806" y="268"/>
                  </a:lnTo>
                  <a:lnTo>
                    <a:pt x="621" y="289"/>
                  </a:lnTo>
                  <a:lnTo>
                    <a:pt x="516" y="292"/>
                  </a:lnTo>
                  <a:lnTo>
                    <a:pt x="411" y="289"/>
                  </a:lnTo>
                  <a:lnTo>
                    <a:pt x="226" y="268"/>
                  </a:lnTo>
                  <a:lnTo>
                    <a:pt x="118" y="239"/>
                  </a:lnTo>
                  <a:lnTo>
                    <a:pt x="61" y="216"/>
                  </a:lnTo>
                  <a:lnTo>
                    <a:pt x="23" y="189"/>
                  </a:lnTo>
                  <a:lnTo>
                    <a:pt x="2" y="161"/>
                  </a:lnTo>
                  <a:lnTo>
                    <a:pt x="0" y="146"/>
                  </a:lnTo>
                  <a:lnTo>
                    <a:pt x="2" y="131"/>
                  </a:lnTo>
                  <a:lnTo>
                    <a:pt x="23" y="102"/>
                  </a:lnTo>
                  <a:lnTo>
                    <a:pt x="61" y="77"/>
                  </a:lnTo>
                  <a:lnTo>
                    <a:pt x="118" y="54"/>
                  </a:lnTo>
                  <a:lnTo>
                    <a:pt x="226" y="25"/>
                  </a:lnTo>
                  <a:lnTo>
                    <a:pt x="411" y="2"/>
                  </a:lnTo>
                  <a:lnTo>
                    <a:pt x="516" y="0"/>
                  </a:lnTo>
                  <a:lnTo>
                    <a:pt x="621" y="2"/>
                  </a:lnTo>
                  <a:lnTo>
                    <a:pt x="806" y="25"/>
                  </a:lnTo>
                  <a:lnTo>
                    <a:pt x="914" y="54"/>
                  </a:lnTo>
                  <a:lnTo>
                    <a:pt x="970" y="77"/>
                  </a:lnTo>
                  <a:lnTo>
                    <a:pt x="1009" y="102"/>
                  </a:lnTo>
                  <a:lnTo>
                    <a:pt x="1029" y="131"/>
                  </a:lnTo>
                  <a:lnTo>
                    <a:pt x="1032" y="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66">
              <a:extLst>
                <a:ext uri="{FF2B5EF4-FFF2-40B4-BE49-F238E27FC236}">
                  <a16:creationId xmlns:a16="http://schemas.microsoft.com/office/drawing/2014/main" id="{74FB388F-0AA0-45F4-92CD-1AEA41AC4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577" y="3972692"/>
              <a:ext cx="494027" cy="208228"/>
            </a:xfrm>
            <a:custGeom>
              <a:avLst/>
              <a:gdLst>
                <a:gd name="T0" fmla="*/ 1148 w 1148"/>
                <a:gd name="T1" fmla="*/ 190 h 381"/>
                <a:gd name="T2" fmla="*/ 1146 w 1148"/>
                <a:gd name="T3" fmla="*/ 210 h 381"/>
                <a:gd name="T4" fmla="*/ 1123 w 1148"/>
                <a:gd name="T5" fmla="*/ 247 h 381"/>
                <a:gd name="T6" fmla="*/ 1078 w 1148"/>
                <a:gd name="T7" fmla="*/ 282 h 381"/>
                <a:gd name="T8" fmla="*/ 1017 w 1148"/>
                <a:gd name="T9" fmla="*/ 312 h 381"/>
                <a:gd name="T10" fmla="*/ 939 w 1148"/>
                <a:gd name="T11" fmla="*/ 338 h 381"/>
                <a:gd name="T12" fmla="*/ 848 w 1148"/>
                <a:gd name="T13" fmla="*/ 358 h 381"/>
                <a:gd name="T14" fmla="*/ 745 w 1148"/>
                <a:gd name="T15" fmla="*/ 373 h 381"/>
                <a:gd name="T16" fmla="*/ 632 w 1148"/>
                <a:gd name="T17" fmla="*/ 380 h 381"/>
                <a:gd name="T18" fmla="*/ 573 w 1148"/>
                <a:gd name="T19" fmla="*/ 381 h 381"/>
                <a:gd name="T20" fmla="*/ 516 w 1148"/>
                <a:gd name="T21" fmla="*/ 380 h 381"/>
                <a:gd name="T22" fmla="*/ 403 w 1148"/>
                <a:gd name="T23" fmla="*/ 373 h 381"/>
                <a:gd name="T24" fmla="*/ 300 w 1148"/>
                <a:gd name="T25" fmla="*/ 358 h 381"/>
                <a:gd name="T26" fmla="*/ 209 w 1148"/>
                <a:gd name="T27" fmla="*/ 338 h 381"/>
                <a:gd name="T28" fmla="*/ 131 w 1148"/>
                <a:gd name="T29" fmla="*/ 312 h 381"/>
                <a:gd name="T30" fmla="*/ 69 w 1148"/>
                <a:gd name="T31" fmla="*/ 282 h 381"/>
                <a:gd name="T32" fmla="*/ 25 w 1148"/>
                <a:gd name="T33" fmla="*/ 247 h 381"/>
                <a:gd name="T34" fmla="*/ 2 w 1148"/>
                <a:gd name="T35" fmla="*/ 210 h 381"/>
                <a:gd name="T36" fmla="*/ 0 w 1148"/>
                <a:gd name="T37" fmla="*/ 190 h 381"/>
                <a:gd name="T38" fmla="*/ 2 w 1148"/>
                <a:gd name="T39" fmla="*/ 171 h 381"/>
                <a:gd name="T40" fmla="*/ 25 w 1148"/>
                <a:gd name="T41" fmla="*/ 134 h 381"/>
                <a:gd name="T42" fmla="*/ 69 w 1148"/>
                <a:gd name="T43" fmla="*/ 99 h 381"/>
                <a:gd name="T44" fmla="*/ 131 w 1148"/>
                <a:gd name="T45" fmla="*/ 69 h 381"/>
                <a:gd name="T46" fmla="*/ 209 w 1148"/>
                <a:gd name="T47" fmla="*/ 43 h 381"/>
                <a:gd name="T48" fmla="*/ 300 w 1148"/>
                <a:gd name="T49" fmla="*/ 23 h 381"/>
                <a:gd name="T50" fmla="*/ 403 w 1148"/>
                <a:gd name="T51" fmla="*/ 9 h 381"/>
                <a:gd name="T52" fmla="*/ 516 w 1148"/>
                <a:gd name="T53" fmla="*/ 1 h 381"/>
                <a:gd name="T54" fmla="*/ 573 w 1148"/>
                <a:gd name="T55" fmla="*/ 0 h 381"/>
                <a:gd name="T56" fmla="*/ 632 w 1148"/>
                <a:gd name="T57" fmla="*/ 1 h 381"/>
                <a:gd name="T58" fmla="*/ 745 w 1148"/>
                <a:gd name="T59" fmla="*/ 9 h 381"/>
                <a:gd name="T60" fmla="*/ 848 w 1148"/>
                <a:gd name="T61" fmla="*/ 23 h 381"/>
                <a:gd name="T62" fmla="*/ 939 w 1148"/>
                <a:gd name="T63" fmla="*/ 43 h 381"/>
                <a:gd name="T64" fmla="*/ 1017 w 1148"/>
                <a:gd name="T65" fmla="*/ 69 h 381"/>
                <a:gd name="T66" fmla="*/ 1078 w 1148"/>
                <a:gd name="T67" fmla="*/ 99 h 381"/>
                <a:gd name="T68" fmla="*/ 1123 w 1148"/>
                <a:gd name="T69" fmla="*/ 134 h 381"/>
                <a:gd name="T70" fmla="*/ 1146 w 1148"/>
                <a:gd name="T71" fmla="*/ 171 h 381"/>
                <a:gd name="T72" fmla="*/ 1148 w 1148"/>
                <a:gd name="T73" fmla="*/ 19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8" h="381">
                  <a:moveTo>
                    <a:pt x="1148" y="190"/>
                  </a:moveTo>
                  <a:lnTo>
                    <a:pt x="1146" y="210"/>
                  </a:lnTo>
                  <a:lnTo>
                    <a:pt x="1123" y="247"/>
                  </a:lnTo>
                  <a:lnTo>
                    <a:pt x="1078" y="282"/>
                  </a:lnTo>
                  <a:lnTo>
                    <a:pt x="1017" y="312"/>
                  </a:lnTo>
                  <a:lnTo>
                    <a:pt x="939" y="338"/>
                  </a:lnTo>
                  <a:lnTo>
                    <a:pt x="848" y="358"/>
                  </a:lnTo>
                  <a:lnTo>
                    <a:pt x="745" y="373"/>
                  </a:lnTo>
                  <a:lnTo>
                    <a:pt x="632" y="380"/>
                  </a:lnTo>
                  <a:lnTo>
                    <a:pt x="573" y="381"/>
                  </a:lnTo>
                  <a:lnTo>
                    <a:pt x="516" y="380"/>
                  </a:lnTo>
                  <a:lnTo>
                    <a:pt x="403" y="373"/>
                  </a:lnTo>
                  <a:lnTo>
                    <a:pt x="300" y="358"/>
                  </a:lnTo>
                  <a:lnTo>
                    <a:pt x="209" y="338"/>
                  </a:lnTo>
                  <a:lnTo>
                    <a:pt x="131" y="312"/>
                  </a:lnTo>
                  <a:lnTo>
                    <a:pt x="69" y="282"/>
                  </a:lnTo>
                  <a:lnTo>
                    <a:pt x="25" y="247"/>
                  </a:lnTo>
                  <a:lnTo>
                    <a:pt x="2" y="210"/>
                  </a:lnTo>
                  <a:lnTo>
                    <a:pt x="0" y="190"/>
                  </a:lnTo>
                  <a:lnTo>
                    <a:pt x="2" y="171"/>
                  </a:lnTo>
                  <a:lnTo>
                    <a:pt x="25" y="134"/>
                  </a:lnTo>
                  <a:lnTo>
                    <a:pt x="69" y="99"/>
                  </a:lnTo>
                  <a:lnTo>
                    <a:pt x="131" y="69"/>
                  </a:lnTo>
                  <a:lnTo>
                    <a:pt x="209" y="43"/>
                  </a:lnTo>
                  <a:lnTo>
                    <a:pt x="300" y="23"/>
                  </a:lnTo>
                  <a:lnTo>
                    <a:pt x="403" y="9"/>
                  </a:lnTo>
                  <a:lnTo>
                    <a:pt x="516" y="1"/>
                  </a:lnTo>
                  <a:lnTo>
                    <a:pt x="573" y="0"/>
                  </a:lnTo>
                  <a:lnTo>
                    <a:pt x="632" y="1"/>
                  </a:lnTo>
                  <a:lnTo>
                    <a:pt x="745" y="9"/>
                  </a:lnTo>
                  <a:lnTo>
                    <a:pt x="848" y="23"/>
                  </a:lnTo>
                  <a:lnTo>
                    <a:pt x="939" y="43"/>
                  </a:lnTo>
                  <a:lnTo>
                    <a:pt x="1017" y="69"/>
                  </a:lnTo>
                  <a:lnTo>
                    <a:pt x="1078" y="99"/>
                  </a:lnTo>
                  <a:lnTo>
                    <a:pt x="1123" y="134"/>
                  </a:lnTo>
                  <a:lnTo>
                    <a:pt x="1146" y="171"/>
                  </a:lnTo>
                  <a:lnTo>
                    <a:pt x="1148" y="1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7">
              <a:extLst>
                <a:ext uri="{FF2B5EF4-FFF2-40B4-BE49-F238E27FC236}">
                  <a16:creationId xmlns:a16="http://schemas.microsoft.com/office/drawing/2014/main" id="{3F07648E-BDDE-47A3-AE5B-65ECC0717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9520" y="4013681"/>
              <a:ext cx="352139" cy="126249"/>
            </a:xfrm>
            <a:custGeom>
              <a:avLst/>
              <a:gdLst>
                <a:gd name="T0" fmla="*/ 819 w 819"/>
                <a:gd name="T1" fmla="*/ 115 h 231"/>
                <a:gd name="T2" fmla="*/ 818 w 819"/>
                <a:gd name="T3" fmla="*/ 128 h 231"/>
                <a:gd name="T4" fmla="*/ 802 w 819"/>
                <a:gd name="T5" fmla="*/ 149 h 231"/>
                <a:gd name="T6" fmla="*/ 771 w 819"/>
                <a:gd name="T7" fmla="*/ 171 h 231"/>
                <a:gd name="T8" fmla="*/ 726 w 819"/>
                <a:gd name="T9" fmla="*/ 190 h 231"/>
                <a:gd name="T10" fmla="*/ 641 w 819"/>
                <a:gd name="T11" fmla="*/ 213 h 231"/>
                <a:gd name="T12" fmla="*/ 493 w 819"/>
                <a:gd name="T13" fmla="*/ 230 h 231"/>
                <a:gd name="T14" fmla="*/ 409 w 819"/>
                <a:gd name="T15" fmla="*/ 231 h 231"/>
                <a:gd name="T16" fmla="*/ 326 w 819"/>
                <a:gd name="T17" fmla="*/ 230 h 231"/>
                <a:gd name="T18" fmla="*/ 179 w 819"/>
                <a:gd name="T19" fmla="*/ 213 h 231"/>
                <a:gd name="T20" fmla="*/ 94 w 819"/>
                <a:gd name="T21" fmla="*/ 190 h 231"/>
                <a:gd name="T22" fmla="*/ 49 w 819"/>
                <a:gd name="T23" fmla="*/ 171 h 231"/>
                <a:gd name="T24" fmla="*/ 18 w 819"/>
                <a:gd name="T25" fmla="*/ 149 h 231"/>
                <a:gd name="T26" fmla="*/ 2 w 819"/>
                <a:gd name="T27" fmla="*/ 128 h 231"/>
                <a:gd name="T28" fmla="*/ 0 w 819"/>
                <a:gd name="T29" fmla="*/ 115 h 231"/>
                <a:gd name="T30" fmla="*/ 2 w 819"/>
                <a:gd name="T31" fmla="*/ 103 h 231"/>
                <a:gd name="T32" fmla="*/ 18 w 819"/>
                <a:gd name="T33" fmla="*/ 80 h 231"/>
                <a:gd name="T34" fmla="*/ 49 w 819"/>
                <a:gd name="T35" fmla="*/ 60 h 231"/>
                <a:gd name="T36" fmla="*/ 94 w 819"/>
                <a:gd name="T37" fmla="*/ 41 h 231"/>
                <a:gd name="T38" fmla="*/ 179 w 819"/>
                <a:gd name="T39" fmla="*/ 18 h 231"/>
                <a:gd name="T40" fmla="*/ 326 w 819"/>
                <a:gd name="T41" fmla="*/ 1 h 231"/>
                <a:gd name="T42" fmla="*/ 409 w 819"/>
                <a:gd name="T43" fmla="*/ 0 h 231"/>
                <a:gd name="T44" fmla="*/ 493 w 819"/>
                <a:gd name="T45" fmla="*/ 1 h 231"/>
                <a:gd name="T46" fmla="*/ 641 w 819"/>
                <a:gd name="T47" fmla="*/ 18 h 231"/>
                <a:gd name="T48" fmla="*/ 726 w 819"/>
                <a:gd name="T49" fmla="*/ 41 h 231"/>
                <a:gd name="T50" fmla="*/ 771 w 819"/>
                <a:gd name="T51" fmla="*/ 60 h 231"/>
                <a:gd name="T52" fmla="*/ 802 w 819"/>
                <a:gd name="T53" fmla="*/ 80 h 231"/>
                <a:gd name="T54" fmla="*/ 818 w 819"/>
                <a:gd name="T55" fmla="*/ 103 h 231"/>
                <a:gd name="T56" fmla="*/ 819 w 819"/>
                <a:gd name="T57" fmla="*/ 11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9" h="231">
                  <a:moveTo>
                    <a:pt x="819" y="115"/>
                  </a:moveTo>
                  <a:lnTo>
                    <a:pt x="818" y="128"/>
                  </a:lnTo>
                  <a:lnTo>
                    <a:pt x="802" y="149"/>
                  </a:lnTo>
                  <a:lnTo>
                    <a:pt x="771" y="171"/>
                  </a:lnTo>
                  <a:lnTo>
                    <a:pt x="726" y="190"/>
                  </a:lnTo>
                  <a:lnTo>
                    <a:pt x="641" y="213"/>
                  </a:lnTo>
                  <a:lnTo>
                    <a:pt x="493" y="230"/>
                  </a:lnTo>
                  <a:lnTo>
                    <a:pt x="409" y="231"/>
                  </a:lnTo>
                  <a:lnTo>
                    <a:pt x="326" y="230"/>
                  </a:lnTo>
                  <a:lnTo>
                    <a:pt x="179" y="213"/>
                  </a:lnTo>
                  <a:lnTo>
                    <a:pt x="94" y="190"/>
                  </a:lnTo>
                  <a:lnTo>
                    <a:pt x="49" y="171"/>
                  </a:lnTo>
                  <a:lnTo>
                    <a:pt x="18" y="149"/>
                  </a:lnTo>
                  <a:lnTo>
                    <a:pt x="2" y="128"/>
                  </a:lnTo>
                  <a:lnTo>
                    <a:pt x="0" y="115"/>
                  </a:lnTo>
                  <a:lnTo>
                    <a:pt x="2" y="103"/>
                  </a:lnTo>
                  <a:lnTo>
                    <a:pt x="18" y="80"/>
                  </a:lnTo>
                  <a:lnTo>
                    <a:pt x="49" y="60"/>
                  </a:lnTo>
                  <a:lnTo>
                    <a:pt x="94" y="41"/>
                  </a:lnTo>
                  <a:lnTo>
                    <a:pt x="179" y="18"/>
                  </a:lnTo>
                  <a:lnTo>
                    <a:pt x="326" y="1"/>
                  </a:lnTo>
                  <a:lnTo>
                    <a:pt x="409" y="0"/>
                  </a:lnTo>
                  <a:lnTo>
                    <a:pt x="493" y="1"/>
                  </a:lnTo>
                  <a:lnTo>
                    <a:pt x="641" y="18"/>
                  </a:lnTo>
                  <a:lnTo>
                    <a:pt x="726" y="41"/>
                  </a:lnTo>
                  <a:lnTo>
                    <a:pt x="771" y="60"/>
                  </a:lnTo>
                  <a:lnTo>
                    <a:pt x="802" y="80"/>
                  </a:lnTo>
                  <a:lnTo>
                    <a:pt x="818" y="103"/>
                  </a:lnTo>
                  <a:lnTo>
                    <a:pt x="819" y="1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77">
              <a:extLst>
                <a:ext uri="{FF2B5EF4-FFF2-40B4-BE49-F238E27FC236}">
                  <a16:creationId xmlns:a16="http://schemas.microsoft.com/office/drawing/2014/main" id="{E9E8C44E-49D1-44FB-ADE2-F1BBA3AF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8196" y="3325054"/>
              <a:ext cx="343109" cy="142645"/>
            </a:xfrm>
            <a:custGeom>
              <a:avLst/>
              <a:gdLst>
                <a:gd name="T0" fmla="*/ 798 w 798"/>
                <a:gd name="T1" fmla="*/ 132 h 263"/>
                <a:gd name="T2" fmla="*/ 796 w 798"/>
                <a:gd name="T3" fmla="*/ 145 h 263"/>
                <a:gd name="T4" fmla="*/ 780 w 798"/>
                <a:gd name="T5" fmla="*/ 171 h 263"/>
                <a:gd name="T6" fmla="*/ 750 w 798"/>
                <a:gd name="T7" fmla="*/ 196 h 263"/>
                <a:gd name="T8" fmla="*/ 707 w 798"/>
                <a:gd name="T9" fmla="*/ 216 h 263"/>
                <a:gd name="T10" fmla="*/ 623 w 798"/>
                <a:gd name="T11" fmla="*/ 242 h 263"/>
                <a:gd name="T12" fmla="*/ 481 w 798"/>
                <a:gd name="T13" fmla="*/ 262 h 263"/>
                <a:gd name="T14" fmla="*/ 399 w 798"/>
                <a:gd name="T15" fmla="*/ 263 h 263"/>
                <a:gd name="T16" fmla="*/ 318 w 798"/>
                <a:gd name="T17" fmla="*/ 262 h 263"/>
                <a:gd name="T18" fmla="*/ 174 w 798"/>
                <a:gd name="T19" fmla="*/ 242 h 263"/>
                <a:gd name="T20" fmla="*/ 91 w 798"/>
                <a:gd name="T21" fmla="*/ 216 h 263"/>
                <a:gd name="T22" fmla="*/ 48 w 798"/>
                <a:gd name="T23" fmla="*/ 196 h 263"/>
                <a:gd name="T24" fmla="*/ 17 w 798"/>
                <a:gd name="T25" fmla="*/ 171 h 263"/>
                <a:gd name="T26" fmla="*/ 2 w 798"/>
                <a:gd name="T27" fmla="*/ 145 h 263"/>
                <a:gd name="T28" fmla="*/ 0 w 798"/>
                <a:gd name="T29" fmla="*/ 132 h 263"/>
                <a:gd name="T30" fmla="*/ 2 w 798"/>
                <a:gd name="T31" fmla="*/ 118 h 263"/>
                <a:gd name="T32" fmla="*/ 17 w 798"/>
                <a:gd name="T33" fmla="*/ 92 h 263"/>
                <a:gd name="T34" fmla="*/ 48 w 798"/>
                <a:gd name="T35" fmla="*/ 69 h 263"/>
                <a:gd name="T36" fmla="*/ 91 w 798"/>
                <a:gd name="T37" fmla="*/ 47 h 263"/>
                <a:gd name="T38" fmla="*/ 174 w 798"/>
                <a:gd name="T39" fmla="*/ 21 h 263"/>
                <a:gd name="T40" fmla="*/ 318 w 798"/>
                <a:gd name="T41" fmla="*/ 1 h 263"/>
                <a:gd name="T42" fmla="*/ 399 w 798"/>
                <a:gd name="T43" fmla="*/ 0 h 263"/>
                <a:gd name="T44" fmla="*/ 481 w 798"/>
                <a:gd name="T45" fmla="*/ 1 h 263"/>
                <a:gd name="T46" fmla="*/ 623 w 798"/>
                <a:gd name="T47" fmla="*/ 21 h 263"/>
                <a:gd name="T48" fmla="*/ 707 w 798"/>
                <a:gd name="T49" fmla="*/ 47 h 263"/>
                <a:gd name="T50" fmla="*/ 750 w 798"/>
                <a:gd name="T51" fmla="*/ 69 h 263"/>
                <a:gd name="T52" fmla="*/ 780 w 798"/>
                <a:gd name="T53" fmla="*/ 92 h 263"/>
                <a:gd name="T54" fmla="*/ 796 w 798"/>
                <a:gd name="T55" fmla="*/ 118 h 263"/>
                <a:gd name="T56" fmla="*/ 798 w 798"/>
                <a:gd name="T5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98" h="263">
                  <a:moveTo>
                    <a:pt x="798" y="132"/>
                  </a:moveTo>
                  <a:lnTo>
                    <a:pt x="796" y="145"/>
                  </a:lnTo>
                  <a:lnTo>
                    <a:pt x="780" y="171"/>
                  </a:lnTo>
                  <a:lnTo>
                    <a:pt x="750" y="196"/>
                  </a:lnTo>
                  <a:lnTo>
                    <a:pt x="707" y="216"/>
                  </a:lnTo>
                  <a:lnTo>
                    <a:pt x="623" y="242"/>
                  </a:lnTo>
                  <a:lnTo>
                    <a:pt x="481" y="262"/>
                  </a:lnTo>
                  <a:lnTo>
                    <a:pt x="399" y="263"/>
                  </a:lnTo>
                  <a:lnTo>
                    <a:pt x="318" y="262"/>
                  </a:lnTo>
                  <a:lnTo>
                    <a:pt x="174" y="242"/>
                  </a:lnTo>
                  <a:lnTo>
                    <a:pt x="91" y="216"/>
                  </a:lnTo>
                  <a:lnTo>
                    <a:pt x="48" y="196"/>
                  </a:lnTo>
                  <a:lnTo>
                    <a:pt x="17" y="171"/>
                  </a:lnTo>
                  <a:lnTo>
                    <a:pt x="2" y="145"/>
                  </a:lnTo>
                  <a:lnTo>
                    <a:pt x="0" y="132"/>
                  </a:lnTo>
                  <a:lnTo>
                    <a:pt x="2" y="118"/>
                  </a:lnTo>
                  <a:lnTo>
                    <a:pt x="17" y="92"/>
                  </a:lnTo>
                  <a:lnTo>
                    <a:pt x="48" y="69"/>
                  </a:lnTo>
                  <a:lnTo>
                    <a:pt x="91" y="47"/>
                  </a:lnTo>
                  <a:lnTo>
                    <a:pt x="174" y="21"/>
                  </a:lnTo>
                  <a:lnTo>
                    <a:pt x="318" y="1"/>
                  </a:lnTo>
                  <a:lnTo>
                    <a:pt x="399" y="0"/>
                  </a:lnTo>
                  <a:lnTo>
                    <a:pt x="481" y="1"/>
                  </a:lnTo>
                  <a:lnTo>
                    <a:pt x="623" y="21"/>
                  </a:lnTo>
                  <a:lnTo>
                    <a:pt x="707" y="47"/>
                  </a:lnTo>
                  <a:lnTo>
                    <a:pt x="750" y="69"/>
                  </a:lnTo>
                  <a:lnTo>
                    <a:pt x="780" y="92"/>
                  </a:lnTo>
                  <a:lnTo>
                    <a:pt x="796" y="118"/>
                  </a:lnTo>
                  <a:lnTo>
                    <a:pt x="79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78">
              <a:extLst>
                <a:ext uri="{FF2B5EF4-FFF2-40B4-BE49-F238E27FC236}">
                  <a16:creationId xmlns:a16="http://schemas.microsoft.com/office/drawing/2014/main" id="{7BA0028C-DD84-4B67-982C-D47180A89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7212" y="3352928"/>
              <a:ext cx="245078" cy="88538"/>
            </a:xfrm>
            <a:custGeom>
              <a:avLst/>
              <a:gdLst>
                <a:gd name="T0" fmla="*/ 569 w 569"/>
                <a:gd name="T1" fmla="*/ 80 h 161"/>
                <a:gd name="T2" fmla="*/ 567 w 569"/>
                <a:gd name="T3" fmla="*/ 87 h 161"/>
                <a:gd name="T4" fmla="*/ 556 w 569"/>
                <a:gd name="T5" fmla="*/ 103 h 161"/>
                <a:gd name="T6" fmla="*/ 521 w 569"/>
                <a:gd name="T7" fmla="*/ 125 h 161"/>
                <a:gd name="T8" fmla="*/ 444 w 569"/>
                <a:gd name="T9" fmla="*/ 146 h 161"/>
                <a:gd name="T10" fmla="*/ 343 w 569"/>
                <a:gd name="T11" fmla="*/ 159 h 161"/>
                <a:gd name="T12" fmla="*/ 284 w 569"/>
                <a:gd name="T13" fmla="*/ 161 h 161"/>
                <a:gd name="T14" fmla="*/ 226 w 569"/>
                <a:gd name="T15" fmla="*/ 159 h 161"/>
                <a:gd name="T16" fmla="*/ 124 w 569"/>
                <a:gd name="T17" fmla="*/ 146 h 161"/>
                <a:gd name="T18" fmla="*/ 46 w 569"/>
                <a:gd name="T19" fmla="*/ 125 h 161"/>
                <a:gd name="T20" fmla="*/ 12 w 569"/>
                <a:gd name="T21" fmla="*/ 103 h 161"/>
                <a:gd name="T22" fmla="*/ 0 w 569"/>
                <a:gd name="T23" fmla="*/ 87 h 161"/>
                <a:gd name="T24" fmla="*/ 0 w 569"/>
                <a:gd name="T25" fmla="*/ 80 h 161"/>
                <a:gd name="T26" fmla="*/ 0 w 569"/>
                <a:gd name="T27" fmla="*/ 72 h 161"/>
                <a:gd name="T28" fmla="*/ 12 w 569"/>
                <a:gd name="T29" fmla="*/ 56 h 161"/>
                <a:gd name="T30" fmla="*/ 46 w 569"/>
                <a:gd name="T31" fmla="*/ 34 h 161"/>
                <a:gd name="T32" fmla="*/ 124 w 569"/>
                <a:gd name="T33" fmla="*/ 13 h 161"/>
                <a:gd name="T34" fmla="*/ 226 w 569"/>
                <a:gd name="T35" fmla="*/ 1 h 161"/>
                <a:gd name="T36" fmla="*/ 284 w 569"/>
                <a:gd name="T37" fmla="*/ 0 h 161"/>
                <a:gd name="T38" fmla="*/ 343 w 569"/>
                <a:gd name="T39" fmla="*/ 1 h 161"/>
                <a:gd name="T40" fmla="*/ 444 w 569"/>
                <a:gd name="T41" fmla="*/ 13 h 161"/>
                <a:gd name="T42" fmla="*/ 521 w 569"/>
                <a:gd name="T43" fmla="*/ 34 h 161"/>
                <a:gd name="T44" fmla="*/ 556 w 569"/>
                <a:gd name="T45" fmla="*/ 56 h 161"/>
                <a:gd name="T46" fmla="*/ 567 w 569"/>
                <a:gd name="T47" fmla="*/ 72 h 161"/>
                <a:gd name="T48" fmla="*/ 569 w 569"/>
                <a:gd name="T49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9" h="161">
                  <a:moveTo>
                    <a:pt x="569" y="80"/>
                  </a:moveTo>
                  <a:lnTo>
                    <a:pt x="567" y="87"/>
                  </a:lnTo>
                  <a:lnTo>
                    <a:pt x="556" y="103"/>
                  </a:lnTo>
                  <a:lnTo>
                    <a:pt x="521" y="125"/>
                  </a:lnTo>
                  <a:lnTo>
                    <a:pt x="444" y="146"/>
                  </a:lnTo>
                  <a:lnTo>
                    <a:pt x="343" y="159"/>
                  </a:lnTo>
                  <a:lnTo>
                    <a:pt x="284" y="161"/>
                  </a:lnTo>
                  <a:lnTo>
                    <a:pt x="226" y="159"/>
                  </a:lnTo>
                  <a:lnTo>
                    <a:pt x="124" y="146"/>
                  </a:lnTo>
                  <a:lnTo>
                    <a:pt x="46" y="125"/>
                  </a:lnTo>
                  <a:lnTo>
                    <a:pt x="12" y="103"/>
                  </a:lnTo>
                  <a:lnTo>
                    <a:pt x="0" y="87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2" y="56"/>
                  </a:lnTo>
                  <a:lnTo>
                    <a:pt x="46" y="34"/>
                  </a:lnTo>
                  <a:lnTo>
                    <a:pt x="124" y="13"/>
                  </a:lnTo>
                  <a:lnTo>
                    <a:pt x="226" y="1"/>
                  </a:lnTo>
                  <a:lnTo>
                    <a:pt x="284" y="0"/>
                  </a:lnTo>
                  <a:lnTo>
                    <a:pt x="343" y="1"/>
                  </a:lnTo>
                  <a:lnTo>
                    <a:pt x="444" y="13"/>
                  </a:lnTo>
                  <a:lnTo>
                    <a:pt x="521" y="34"/>
                  </a:lnTo>
                  <a:lnTo>
                    <a:pt x="556" y="56"/>
                  </a:lnTo>
                  <a:lnTo>
                    <a:pt x="567" y="72"/>
                  </a:lnTo>
                  <a:lnTo>
                    <a:pt x="569" y="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89">
              <a:extLst>
                <a:ext uri="{FF2B5EF4-FFF2-40B4-BE49-F238E27FC236}">
                  <a16:creationId xmlns:a16="http://schemas.microsoft.com/office/drawing/2014/main" id="{5D7521A9-136B-4122-96CA-38665A139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9396" y="2765955"/>
              <a:ext cx="136728" cy="57386"/>
            </a:xfrm>
            <a:custGeom>
              <a:avLst/>
              <a:gdLst>
                <a:gd name="T0" fmla="*/ 317 w 317"/>
                <a:gd name="T1" fmla="*/ 53 h 106"/>
                <a:gd name="T2" fmla="*/ 315 w 317"/>
                <a:gd name="T3" fmla="*/ 65 h 106"/>
                <a:gd name="T4" fmla="*/ 291 w 317"/>
                <a:gd name="T5" fmla="*/ 83 h 106"/>
                <a:gd name="T6" fmla="*/ 247 w 317"/>
                <a:gd name="T7" fmla="*/ 98 h 106"/>
                <a:gd name="T8" fmla="*/ 191 w 317"/>
                <a:gd name="T9" fmla="*/ 105 h 106"/>
                <a:gd name="T10" fmla="*/ 158 w 317"/>
                <a:gd name="T11" fmla="*/ 106 h 106"/>
                <a:gd name="T12" fmla="*/ 127 w 317"/>
                <a:gd name="T13" fmla="*/ 105 h 106"/>
                <a:gd name="T14" fmla="*/ 69 w 317"/>
                <a:gd name="T15" fmla="*/ 98 h 106"/>
                <a:gd name="T16" fmla="*/ 26 w 317"/>
                <a:gd name="T17" fmla="*/ 83 h 106"/>
                <a:gd name="T18" fmla="*/ 1 w 317"/>
                <a:gd name="T19" fmla="*/ 65 h 106"/>
                <a:gd name="T20" fmla="*/ 0 w 317"/>
                <a:gd name="T21" fmla="*/ 53 h 106"/>
                <a:gd name="T22" fmla="*/ 1 w 317"/>
                <a:gd name="T23" fmla="*/ 43 h 106"/>
                <a:gd name="T24" fmla="*/ 26 w 317"/>
                <a:gd name="T25" fmla="*/ 23 h 106"/>
                <a:gd name="T26" fmla="*/ 69 w 317"/>
                <a:gd name="T27" fmla="*/ 10 h 106"/>
                <a:gd name="T28" fmla="*/ 127 w 317"/>
                <a:gd name="T29" fmla="*/ 1 h 106"/>
                <a:gd name="T30" fmla="*/ 158 w 317"/>
                <a:gd name="T31" fmla="*/ 0 h 106"/>
                <a:gd name="T32" fmla="*/ 191 w 317"/>
                <a:gd name="T33" fmla="*/ 1 h 106"/>
                <a:gd name="T34" fmla="*/ 247 w 317"/>
                <a:gd name="T35" fmla="*/ 10 h 106"/>
                <a:gd name="T36" fmla="*/ 291 w 317"/>
                <a:gd name="T37" fmla="*/ 23 h 106"/>
                <a:gd name="T38" fmla="*/ 315 w 317"/>
                <a:gd name="T39" fmla="*/ 43 h 106"/>
                <a:gd name="T40" fmla="*/ 317 w 317"/>
                <a:gd name="T41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106">
                  <a:moveTo>
                    <a:pt x="317" y="53"/>
                  </a:moveTo>
                  <a:lnTo>
                    <a:pt x="315" y="65"/>
                  </a:lnTo>
                  <a:lnTo>
                    <a:pt x="291" y="83"/>
                  </a:lnTo>
                  <a:lnTo>
                    <a:pt x="247" y="98"/>
                  </a:lnTo>
                  <a:lnTo>
                    <a:pt x="191" y="105"/>
                  </a:lnTo>
                  <a:lnTo>
                    <a:pt x="158" y="106"/>
                  </a:lnTo>
                  <a:lnTo>
                    <a:pt x="127" y="105"/>
                  </a:lnTo>
                  <a:lnTo>
                    <a:pt x="69" y="98"/>
                  </a:lnTo>
                  <a:lnTo>
                    <a:pt x="26" y="83"/>
                  </a:lnTo>
                  <a:lnTo>
                    <a:pt x="1" y="65"/>
                  </a:lnTo>
                  <a:lnTo>
                    <a:pt x="0" y="53"/>
                  </a:lnTo>
                  <a:lnTo>
                    <a:pt x="1" y="43"/>
                  </a:lnTo>
                  <a:lnTo>
                    <a:pt x="26" y="23"/>
                  </a:lnTo>
                  <a:lnTo>
                    <a:pt x="69" y="10"/>
                  </a:lnTo>
                  <a:lnTo>
                    <a:pt x="127" y="1"/>
                  </a:lnTo>
                  <a:lnTo>
                    <a:pt x="158" y="0"/>
                  </a:lnTo>
                  <a:lnTo>
                    <a:pt x="191" y="1"/>
                  </a:lnTo>
                  <a:lnTo>
                    <a:pt x="247" y="10"/>
                  </a:lnTo>
                  <a:lnTo>
                    <a:pt x="291" y="23"/>
                  </a:lnTo>
                  <a:lnTo>
                    <a:pt x="315" y="43"/>
                  </a:lnTo>
                  <a:lnTo>
                    <a:pt x="317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90">
              <a:extLst>
                <a:ext uri="{FF2B5EF4-FFF2-40B4-BE49-F238E27FC236}">
                  <a16:creationId xmlns:a16="http://schemas.microsoft.com/office/drawing/2014/main" id="{AA7D77C6-EE71-4D11-8899-25A50421E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8744" y="2777432"/>
              <a:ext cx="98031" cy="34431"/>
            </a:xfrm>
            <a:custGeom>
              <a:avLst/>
              <a:gdLst>
                <a:gd name="T0" fmla="*/ 227 w 227"/>
                <a:gd name="T1" fmla="*/ 32 h 64"/>
                <a:gd name="T2" fmla="*/ 226 w 227"/>
                <a:gd name="T3" fmla="*/ 39 h 64"/>
                <a:gd name="T4" fmla="*/ 208 w 227"/>
                <a:gd name="T5" fmla="*/ 51 h 64"/>
                <a:gd name="T6" fmla="*/ 159 w 227"/>
                <a:gd name="T7" fmla="*/ 62 h 64"/>
                <a:gd name="T8" fmla="*/ 113 w 227"/>
                <a:gd name="T9" fmla="*/ 64 h 64"/>
                <a:gd name="T10" fmla="*/ 67 w 227"/>
                <a:gd name="T11" fmla="*/ 62 h 64"/>
                <a:gd name="T12" fmla="*/ 18 w 227"/>
                <a:gd name="T13" fmla="*/ 51 h 64"/>
                <a:gd name="T14" fmla="*/ 1 w 227"/>
                <a:gd name="T15" fmla="*/ 39 h 64"/>
                <a:gd name="T16" fmla="*/ 0 w 227"/>
                <a:gd name="T17" fmla="*/ 32 h 64"/>
                <a:gd name="T18" fmla="*/ 1 w 227"/>
                <a:gd name="T19" fmla="*/ 26 h 64"/>
                <a:gd name="T20" fmla="*/ 18 w 227"/>
                <a:gd name="T21" fmla="*/ 15 h 64"/>
                <a:gd name="T22" fmla="*/ 67 w 227"/>
                <a:gd name="T23" fmla="*/ 2 h 64"/>
                <a:gd name="T24" fmla="*/ 113 w 227"/>
                <a:gd name="T25" fmla="*/ 0 h 64"/>
                <a:gd name="T26" fmla="*/ 159 w 227"/>
                <a:gd name="T27" fmla="*/ 2 h 64"/>
                <a:gd name="T28" fmla="*/ 208 w 227"/>
                <a:gd name="T29" fmla="*/ 15 h 64"/>
                <a:gd name="T30" fmla="*/ 226 w 227"/>
                <a:gd name="T31" fmla="*/ 26 h 64"/>
                <a:gd name="T32" fmla="*/ 227 w 227"/>
                <a:gd name="T3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7" h="64">
                  <a:moveTo>
                    <a:pt x="227" y="32"/>
                  </a:moveTo>
                  <a:lnTo>
                    <a:pt x="226" y="39"/>
                  </a:lnTo>
                  <a:lnTo>
                    <a:pt x="208" y="51"/>
                  </a:lnTo>
                  <a:lnTo>
                    <a:pt x="159" y="62"/>
                  </a:lnTo>
                  <a:lnTo>
                    <a:pt x="113" y="64"/>
                  </a:lnTo>
                  <a:lnTo>
                    <a:pt x="67" y="62"/>
                  </a:lnTo>
                  <a:lnTo>
                    <a:pt x="18" y="51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18" y="15"/>
                  </a:lnTo>
                  <a:lnTo>
                    <a:pt x="67" y="2"/>
                  </a:lnTo>
                  <a:lnTo>
                    <a:pt x="113" y="0"/>
                  </a:lnTo>
                  <a:lnTo>
                    <a:pt x="159" y="2"/>
                  </a:lnTo>
                  <a:lnTo>
                    <a:pt x="208" y="15"/>
                  </a:lnTo>
                  <a:lnTo>
                    <a:pt x="226" y="26"/>
                  </a:lnTo>
                  <a:lnTo>
                    <a:pt x="227" y="3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3C8600D-2832-4223-8632-7F578AEB3E0C}"/>
                </a:ext>
              </a:extLst>
            </p:cNvPr>
            <p:cNvGrpSpPr/>
            <p:nvPr/>
          </p:nvGrpSpPr>
          <p:grpSpPr>
            <a:xfrm>
              <a:off x="6732646" y="4329007"/>
              <a:ext cx="2202816" cy="908426"/>
              <a:chOff x="8921977" y="4099039"/>
              <a:chExt cx="2937088" cy="1211234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CFCCB23-9CA6-41D0-A181-E6AF88A7213B}"/>
                  </a:ext>
                </a:extLst>
              </p:cNvPr>
              <p:cNvSpPr txBox="1"/>
              <p:nvPr/>
            </p:nvSpPr>
            <p:spPr>
              <a:xfrm>
                <a:off x="8921977" y="4099039"/>
                <a:ext cx="2937088" cy="45140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1600" b="1" dirty="0">
                    <a:latin typeface="+mj-lt"/>
                  </a:rPr>
                  <a:t>Data Structure/Glimpse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D720A2-31C2-41B3-8E55-C513994B25F1}"/>
                  </a:ext>
                </a:extLst>
              </p:cNvPr>
              <p:cNvSpPr txBox="1"/>
              <p:nvPr/>
            </p:nvSpPr>
            <p:spPr>
              <a:xfrm>
                <a:off x="8929772" y="4448499"/>
                <a:ext cx="2929293" cy="861774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+mj-lt"/>
                  </a:rPr>
                  <a:t>To view the structure of the data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+mj-lt"/>
                  </a:rPr>
                  <a:t>Observations: 384,597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+mj-lt"/>
                  </a:rPr>
                  <a:t>Variables: 18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C6F619E-861C-4459-A3F4-D10A00E17EB6}"/>
                </a:ext>
              </a:extLst>
            </p:cNvPr>
            <p:cNvGrpSpPr/>
            <p:nvPr/>
          </p:nvGrpSpPr>
          <p:grpSpPr>
            <a:xfrm>
              <a:off x="1715224" y="4909194"/>
              <a:ext cx="2202816" cy="1308538"/>
              <a:chOff x="332936" y="2612377"/>
              <a:chExt cx="2937088" cy="1744722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945299C-9E87-4227-8A6C-F974552335C9}"/>
                  </a:ext>
                </a:extLst>
              </p:cNvPr>
              <p:cNvSpPr txBox="1"/>
              <p:nvPr/>
            </p:nvSpPr>
            <p:spPr>
              <a:xfrm>
                <a:off x="332936" y="2612377"/>
                <a:ext cx="2937088" cy="492443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b="1" dirty="0"/>
                  <a:t>Data Treatment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11A644-D648-4D85-844E-C635A6D87B64}"/>
                  </a:ext>
                </a:extLst>
              </p:cNvPr>
              <p:cNvSpPr txBox="1"/>
              <p:nvPr/>
            </p:nvSpPr>
            <p:spPr>
              <a:xfrm>
                <a:off x="340731" y="3002878"/>
                <a:ext cx="2929293" cy="1354221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latin typeface="+mj-lt"/>
                  </a:rPr>
                  <a:t>Missing Values –</a:t>
                </a:r>
                <a:r>
                  <a:rPr lang="en-US" sz="1200" dirty="0">
                    <a:latin typeface="+mj-lt"/>
                  </a:rPr>
                  <a:t> 45% of Grades are NULL followed by Score – 5%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latin typeface="+mj-lt"/>
                  </a:rPr>
                  <a:t>Outliers</a:t>
                </a:r>
                <a:r>
                  <a:rPr lang="en-US" sz="1200" dirty="0">
                    <a:latin typeface="+mj-lt"/>
                  </a:rPr>
                  <a:t> – Not checked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1200" b="1" dirty="0"/>
                  <a:t>Removing Inconsistencies</a:t>
                </a:r>
                <a:r>
                  <a:rPr lang="en-US" sz="1200" dirty="0"/>
                  <a:t> –Checked</a:t>
                </a:r>
                <a:endParaRPr lang="en-US" sz="1200" dirty="0">
                  <a:latin typeface="+mj-lt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D8BD067-272C-4542-9A2A-9CF671073260}"/>
                </a:ext>
              </a:extLst>
            </p:cNvPr>
            <p:cNvGrpSpPr/>
            <p:nvPr/>
          </p:nvGrpSpPr>
          <p:grpSpPr>
            <a:xfrm>
              <a:off x="76200" y="3237377"/>
              <a:ext cx="2559416" cy="1535970"/>
              <a:chOff x="332936" y="2400543"/>
              <a:chExt cx="3079656" cy="2047961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B69E24D-9453-424B-9B5E-E2C1F75C02D4}"/>
                  </a:ext>
                </a:extLst>
              </p:cNvPr>
              <p:cNvSpPr txBox="1"/>
              <p:nvPr/>
            </p:nvSpPr>
            <p:spPr>
              <a:xfrm>
                <a:off x="332936" y="2400543"/>
                <a:ext cx="3079656" cy="704280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1600" b="1" dirty="0"/>
                  <a:t>Data Analysis – Part – 2 (Findings)</a:t>
                </a:r>
                <a:endParaRPr lang="en-US" sz="1600" b="1" dirty="0">
                  <a:latin typeface="+mj-lt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0BCF52C-C330-42FC-84C8-F83ABFD329E1}"/>
                  </a:ext>
                </a:extLst>
              </p:cNvPr>
              <p:cNvSpPr txBox="1"/>
              <p:nvPr/>
            </p:nvSpPr>
            <p:spPr>
              <a:xfrm>
                <a:off x="340730" y="3002877"/>
                <a:ext cx="2929293" cy="1445627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1" dirty="0"/>
                  <a:t>Chi-Square Test of Independence – </a:t>
                </a:r>
                <a:r>
                  <a:rPr lang="en-US" sz="1200" dirty="0"/>
                  <a:t>Significant Relationship between Grade and Type of Cuisine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Prioritization of DOHMH towards restaurants  who are in either pending or not graded categories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35F60CB-3D33-496C-96D1-4AF7F874B9E4}"/>
                </a:ext>
              </a:extLst>
            </p:cNvPr>
            <p:cNvGrpSpPr/>
            <p:nvPr/>
          </p:nvGrpSpPr>
          <p:grpSpPr>
            <a:xfrm>
              <a:off x="4868548" y="2878238"/>
              <a:ext cx="2827652" cy="1429675"/>
              <a:chOff x="8921977" y="4142703"/>
              <a:chExt cx="2937088" cy="190623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E8C745E-723E-400D-B302-B9829C54E178}"/>
                  </a:ext>
                </a:extLst>
              </p:cNvPr>
              <p:cNvSpPr txBox="1"/>
              <p:nvPr/>
            </p:nvSpPr>
            <p:spPr>
              <a:xfrm>
                <a:off x="8921977" y="4142703"/>
                <a:ext cx="2937088" cy="407741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1600" b="1" dirty="0">
                    <a:latin typeface="+mj-lt"/>
                  </a:rPr>
                  <a:t>Data Analysis – Part -1(Findings)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E45FCF8-EE34-4657-92F5-D36E404FBB8E}"/>
                  </a:ext>
                </a:extLst>
              </p:cNvPr>
              <p:cNvSpPr txBox="1"/>
              <p:nvPr/>
            </p:nvSpPr>
            <p:spPr>
              <a:xfrm>
                <a:off x="8929772" y="4448498"/>
                <a:ext cx="2929293" cy="1600441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Most restaurants serve American Cuisine – highest frequency 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1200" b="1" dirty="0"/>
                  <a:t>86% of the American Cuisine</a:t>
                </a:r>
                <a:r>
                  <a:rPr lang="en-US" sz="1200" dirty="0"/>
                  <a:t> are Grade ‘A’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1200" b="1" dirty="0"/>
                  <a:t>‘10F’ (Non-food contact)</a:t>
                </a:r>
                <a:r>
                  <a:rPr lang="en-US" sz="1200" dirty="0"/>
                  <a:t> is the most common violation amongst Restaurants followed by </a:t>
                </a:r>
                <a:r>
                  <a:rPr lang="en-US" sz="1200" b="1" dirty="0"/>
                  <a:t>‘08A’ (Facility not vermin)</a:t>
                </a:r>
                <a:endParaRPr lang="en-US" sz="1200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AB54004-490F-4D0C-8AD5-96B83DC531BD}"/>
                </a:ext>
              </a:extLst>
            </p:cNvPr>
            <p:cNvGrpSpPr/>
            <p:nvPr/>
          </p:nvGrpSpPr>
          <p:grpSpPr>
            <a:xfrm>
              <a:off x="3002111" y="1496227"/>
              <a:ext cx="2202816" cy="1179511"/>
              <a:chOff x="8921977" y="4099039"/>
              <a:chExt cx="2937088" cy="1572677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344FE50-9CF4-4F9B-AD02-BD82C3C329CD}"/>
                  </a:ext>
                </a:extLst>
              </p:cNvPr>
              <p:cNvSpPr txBox="1"/>
              <p:nvPr/>
            </p:nvSpPr>
            <p:spPr>
              <a:xfrm>
                <a:off x="8921977" y="4099039"/>
                <a:ext cx="2937088" cy="45140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1600" b="1" dirty="0">
                    <a:latin typeface="+mj-lt"/>
                  </a:rPr>
                  <a:t>Recommendations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FB5BCCA-F1E7-4441-9822-FA683A167170}"/>
                  </a:ext>
                </a:extLst>
              </p:cNvPr>
              <p:cNvSpPr txBox="1"/>
              <p:nvPr/>
            </p:nvSpPr>
            <p:spPr>
              <a:xfrm>
                <a:off x="8929772" y="4448497"/>
                <a:ext cx="2929293" cy="1223219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r>
                  <a:rPr lang="en-US" sz="1200" b="1" dirty="0">
                    <a:latin typeface="+mj-lt"/>
                  </a:rPr>
                  <a:t>Market Basket Analysis – </a:t>
                </a:r>
                <a:r>
                  <a:rPr lang="en-US" sz="1200" dirty="0">
                    <a:latin typeface="+mj-lt"/>
                  </a:rPr>
                  <a:t>Association Rule analysis to be performed </a:t>
                </a:r>
              </a:p>
              <a:p>
                <a:r>
                  <a:rPr lang="en-US" sz="1200" b="1" dirty="0">
                    <a:latin typeface="+mj-lt"/>
                  </a:rPr>
                  <a:t>Supervised Learning - Predictive Models</a:t>
                </a:r>
              </a:p>
            </p:txBody>
          </p:sp>
        </p:grpSp>
        <p:cxnSp>
          <p:nvCxnSpPr>
            <p:cNvPr id="39" name="Connector: Elbow 106">
              <a:extLst>
                <a:ext uri="{FF2B5EF4-FFF2-40B4-BE49-F238E27FC236}">
                  <a16:creationId xmlns:a16="http://schemas.microsoft.com/office/drawing/2014/main" id="{D5A87042-C22F-4049-BB9B-60181EFBEEF3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rot="5400000" flipH="1" flipV="1">
              <a:off x="5818187" y="4761727"/>
              <a:ext cx="1115908" cy="45244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CB8305A-5AED-4D10-99E7-837138F5ACD3}"/>
                </a:ext>
              </a:extLst>
            </p:cNvPr>
            <p:cNvSpPr/>
            <p:nvPr/>
          </p:nvSpPr>
          <p:spPr>
            <a:xfrm>
              <a:off x="6602363" y="4257812"/>
              <a:ext cx="34289" cy="3443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41" name="Connector: Elbow 108">
              <a:extLst>
                <a:ext uri="{FF2B5EF4-FFF2-40B4-BE49-F238E27FC236}">
                  <a16:creationId xmlns:a16="http://schemas.microsoft.com/office/drawing/2014/main" id="{E5F742E5-FF7B-48DD-8FD6-BE6AE6EACA90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 rot="5400000" flipH="1" flipV="1">
              <a:off x="3916001" y="3296429"/>
              <a:ext cx="994193" cy="50590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8FBC05-DB12-4941-BCE8-EEA9C232B8E6}"/>
                </a:ext>
              </a:extLst>
            </p:cNvPr>
            <p:cNvSpPr/>
            <p:nvPr/>
          </p:nvSpPr>
          <p:spPr>
            <a:xfrm>
              <a:off x="4666048" y="2880100"/>
              <a:ext cx="34289" cy="3443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43" name="Connector: Elbow 145">
              <a:extLst>
                <a:ext uri="{FF2B5EF4-FFF2-40B4-BE49-F238E27FC236}">
                  <a16:creationId xmlns:a16="http://schemas.microsoft.com/office/drawing/2014/main" id="{6C1B8B44-AE00-4E82-A5AB-896C7D2171B2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 rot="5400000" flipH="1" flipV="1">
              <a:off x="2142735" y="2050768"/>
              <a:ext cx="1102783" cy="34691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30E33DE-23C3-4B21-B029-82A72BEDCFD7}"/>
                </a:ext>
              </a:extLst>
            </p:cNvPr>
            <p:cNvSpPr/>
            <p:nvPr/>
          </p:nvSpPr>
          <p:spPr>
            <a:xfrm>
              <a:off x="2867585" y="1500651"/>
              <a:ext cx="34289" cy="3443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45" name="Connector: Elbow 147">
              <a:extLst>
                <a:ext uri="{FF2B5EF4-FFF2-40B4-BE49-F238E27FC236}">
                  <a16:creationId xmlns:a16="http://schemas.microsoft.com/office/drawing/2014/main" id="{E31B3E62-B727-41B2-B01D-6D929656B384}"/>
                </a:ext>
              </a:extLst>
            </p:cNvPr>
            <p:cNvCxnSpPr>
              <a:cxnSpLocks/>
              <a:endCxn id="46" idx="3"/>
            </p:cNvCxnSpPr>
            <p:nvPr/>
          </p:nvCxnSpPr>
          <p:spPr>
            <a:xfrm rot="5400000">
              <a:off x="4526467" y="4324110"/>
              <a:ext cx="213815" cy="1143105"/>
            </a:xfrm>
            <a:prstGeom prst="bentConnector2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5A91592-4C41-453F-94CD-09D85E36790C}"/>
                </a:ext>
              </a:extLst>
            </p:cNvPr>
            <p:cNvSpPr/>
            <p:nvPr/>
          </p:nvSpPr>
          <p:spPr>
            <a:xfrm>
              <a:off x="4027532" y="4830387"/>
              <a:ext cx="34289" cy="34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47" name="Connector: Elbow 149">
              <a:extLst>
                <a:ext uri="{FF2B5EF4-FFF2-40B4-BE49-F238E27FC236}">
                  <a16:creationId xmlns:a16="http://schemas.microsoft.com/office/drawing/2014/main" id="{F0355D64-258D-40CB-AEB6-9FBE33BFBD2E}"/>
                </a:ext>
              </a:extLst>
            </p:cNvPr>
            <p:cNvCxnSpPr>
              <a:cxnSpLocks/>
              <a:endCxn id="48" idx="3"/>
            </p:cNvCxnSpPr>
            <p:nvPr/>
          </p:nvCxnSpPr>
          <p:spPr>
            <a:xfrm rot="5400000">
              <a:off x="2886985" y="3168032"/>
              <a:ext cx="174254" cy="67699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199BB96-0025-4965-B34B-CD9ED39DDA5B}"/>
                </a:ext>
              </a:extLst>
            </p:cNvPr>
            <p:cNvSpPr/>
            <p:nvPr/>
          </p:nvSpPr>
          <p:spPr>
            <a:xfrm>
              <a:off x="2601327" y="3421472"/>
              <a:ext cx="34289" cy="3443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pic>
          <p:nvPicPr>
            <p:cNvPr id="49" name="Graphic 151" descr="Home">
              <a:extLst>
                <a:ext uri="{FF2B5EF4-FFF2-40B4-BE49-F238E27FC236}">
                  <a16:creationId xmlns:a16="http://schemas.microsoft.com/office/drawing/2014/main" id="{A2924110-B361-4B0B-8BE8-D13934860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32568" y="1547669"/>
              <a:ext cx="935057" cy="9350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041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41" y="1143000"/>
            <a:ext cx="420226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62874" y="1282691"/>
            <a:ext cx="3833717" cy="2222509"/>
          </a:xfrm>
          <a:prstGeom prst="roundRect">
            <a:avLst/>
          </a:prstGeom>
          <a:solidFill>
            <a:srgbClr val="E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defTabSz="10191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j-lt"/>
              </a:rPr>
              <a:t>95% Afghan Cuisines serving restaurants are Grade 'A‘, but frequency is low compare to other categories</a:t>
            </a:r>
          </a:p>
          <a:p>
            <a:pPr marL="171450" indent="-171450" defTabSz="10191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j-lt"/>
              </a:rPr>
              <a:t>86% American Cuisine are Grade 'A' – That’s because its a New York city's data most restaurants serve American Cuisine</a:t>
            </a:r>
          </a:p>
          <a:p>
            <a:pPr marL="171450" indent="-171450" defTabSz="10191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j-lt"/>
              </a:rPr>
              <a:t>44% of Polynesian Cuisine are Grade 'C' though less number of restaurants serve this cuisine – Highest ‘C’</a:t>
            </a:r>
            <a:endParaRPr lang="en-US" sz="12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853" y="14863"/>
            <a:ext cx="9043555" cy="563564"/>
          </a:xfrm>
        </p:spPr>
        <p:txBody>
          <a:bodyPr>
            <a:normAutofit/>
          </a:bodyPr>
          <a:lstStyle/>
          <a:p>
            <a:pPr algn="l"/>
            <a:r>
              <a:rPr lang="en-US" sz="2500" b="1" dirty="0"/>
              <a:t>Analysis Output and Insights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8490" y="4649572"/>
            <a:ext cx="3833718" cy="990600"/>
          </a:xfrm>
          <a:prstGeom prst="roundRect">
            <a:avLst/>
          </a:prstGeom>
          <a:solidFill>
            <a:srgbClr val="E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defTabSz="1019175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j-lt"/>
              </a:rPr>
              <a:t>Most common violation is '10F' followed by '08A‘, which means most of the violations are to do with nonfood contact and Unacceptable material used.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459056" y="4357811"/>
            <a:ext cx="2943642" cy="417266"/>
          </a:xfrm>
          <a:prstGeom prst="roundRect">
            <a:avLst/>
          </a:prstGeom>
          <a:solidFill>
            <a:srgbClr val="163A5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</a:rPr>
              <a:t>Distribution of Violation Code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469447" y="836241"/>
            <a:ext cx="2943642" cy="417266"/>
          </a:xfrm>
          <a:prstGeom prst="roundRect">
            <a:avLst/>
          </a:prstGeom>
          <a:solidFill>
            <a:srgbClr val="163A5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</a:rPr>
              <a:t>Current Grade by Type of Cuisine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713" y="4191000"/>
            <a:ext cx="3648505" cy="237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4191000" y="2473280"/>
            <a:ext cx="1775970" cy="610555"/>
            <a:chOff x="4191000" y="2473280"/>
            <a:chExt cx="1775970" cy="610555"/>
          </a:xfrm>
        </p:grpSpPr>
        <p:sp>
          <p:nvSpPr>
            <p:cNvPr id="2" name="TextBox 1"/>
            <p:cNvSpPr txBox="1"/>
            <p:nvPr/>
          </p:nvSpPr>
          <p:spPr>
            <a:xfrm>
              <a:off x="4249006" y="2473280"/>
              <a:ext cx="16764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Stack bar – Cuisine type distributed by Grade – A,B,C</a:t>
              </a: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191000" y="2473280"/>
              <a:ext cx="1775970" cy="6105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667316" y="5485445"/>
            <a:ext cx="1661853" cy="610555"/>
            <a:chOff x="4191000" y="2473280"/>
            <a:chExt cx="1775970" cy="610555"/>
          </a:xfrm>
        </p:grpSpPr>
        <p:sp>
          <p:nvSpPr>
            <p:cNvPr id="19" name="TextBox 18"/>
            <p:cNvSpPr txBox="1"/>
            <p:nvPr/>
          </p:nvSpPr>
          <p:spPr>
            <a:xfrm>
              <a:off x="4249006" y="2556408"/>
              <a:ext cx="1676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Bar plot – Violation codes Distribution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191000" y="2473280"/>
              <a:ext cx="1775970" cy="6105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2874" y="6410225"/>
            <a:ext cx="38193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**The R codes of all visualizations are attached at the end of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2032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4102" y="1181097"/>
            <a:ext cx="8994241" cy="1676400"/>
          </a:xfrm>
          <a:prstGeom prst="roundRect">
            <a:avLst/>
          </a:prstGeom>
          <a:solidFill>
            <a:srgbClr val="E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defTabSz="1019175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Chi-Square Test applied</a:t>
            </a:r>
          </a:p>
          <a:p>
            <a:pPr marL="171450" indent="-171450" defTabSz="1019175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Chi-Square Statistic - 9632.4, DOF – 504</a:t>
            </a:r>
          </a:p>
          <a:p>
            <a:pPr marL="171450" indent="-171450" defTabSz="1019175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P-value - 0.000002 (Reject the null - This means there is a significant  Statistical Relationship between Grades and Types of Cuisine)</a:t>
            </a:r>
          </a:p>
          <a:p>
            <a:pPr marL="171450" indent="-171450" defTabSz="1019175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Chi-square test shows that there is a statistically significant relationship between restaurant grade and type of cuisine and if we see the 3rd bar plot (tableau file for more clear plot) from Q-1(a), it shows that most popular restaurants with most popular cuisines have higher Grades which also means better inspection score (more clean/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hygenic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) - So visitors should not be advised to go to  less popular restaurants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853" y="14863"/>
            <a:ext cx="9043555" cy="563564"/>
          </a:xfrm>
        </p:spPr>
        <p:txBody>
          <a:bodyPr>
            <a:normAutofit/>
          </a:bodyPr>
          <a:lstStyle/>
          <a:p>
            <a:pPr algn="l"/>
            <a:r>
              <a:rPr lang="en-US" sz="2500" b="1" dirty="0"/>
              <a:t>Analysis Output and Insights Continued...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90054" y="730825"/>
            <a:ext cx="4919974" cy="417266"/>
          </a:xfrm>
          <a:prstGeom prst="roundRect">
            <a:avLst/>
          </a:prstGeom>
          <a:solidFill>
            <a:srgbClr val="163A5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</a:rPr>
              <a:t>Relationship between Types of Cuisines and Restaurant Grade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14299" y="3947857"/>
            <a:ext cx="3833717" cy="2222509"/>
          </a:xfrm>
          <a:prstGeom prst="roundRect">
            <a:avLst/>
          </a:prstGeom>
          <a:solidFill>
            <a:srgbClr val="E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defTabSz="10191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j-lt"/>
              </a:rPr>
              <a:t>Prioritization based violation codes whose  grades are in pending category like - </a:t>
            </a:r>
            <a:r>
              <a:rPr lang="en-US" sz="1200" dirty="0">
                <a:solidFill>
                  <a:srgbClr val="000000"/>
                </a:solidFill>
              </a:rPr>
              <a:t>'10F‘ followed by ‘08A’</a:t>
            </a:r>
            <a:endParaRPr lang="en-US" sz="1200" dirty="0">
              <a:solidFill>
                <a:srgbClr val="000000"/>
              </a:solidFill>
              <a:latin typeface="+mj-lt"/>
            </a:endParaRPr>
          </a:p>
          <a:p>
            <a:pPr marL="171450" indent="-171450" defTabSz="10191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j-lt"/>
              </a:rPr>
              <a:t>Most Re-inspections in pending grades category- needs prioritization</a:t>
            </a:r>
          </a:p>
          <a:p>
            <a:pPr marL="171450" indent="-171450" defTabSz="10191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j-lt"/>
              </a:rPr>
              <a:t>Average scores of Not yet graded, pending categories like – P and Z is significantly higher than already graded – Needs prioritization</a:t>
            </a:r>
          </a:p>
          <a:p>
            <a:pPr marL="171450" indent="-171450" defTabSz="10191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+mj-lt"/>
              </a:rPr>
              <a:t>The Inspection should start with Grades P, Z and Not yet graded categories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520872" y="3501407"/>
            <a:ext cx="2943642" cy="417266"/>
          </a:xfrm>
          <a:prstGeom prst="roundRect">
            <a:avLst/>
          </a:prstGeom>
          <a:solidFill>
            <a:srgbClr val="163A5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</a:rPr>
              <a:t>Recommendation for Prioritization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786" y="3944393"/>
            <a:ext cx="4497121" cy="2415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4122043" y="3306129"/>
            <a:ext cx="1775970" cy="610555"/>
            <a:chOff x="4191000" y="2473280"/>
            <a:chExt cx="1775970" cy="610555"/>
          </a:xfrm>
        </p:grpSpPr>
        <p:sp>
          <p:nvSpPr>
            <p:cNvPr id="21" name="TextBox 20"/>
            <p:cNvSpPr txBox="1"/>
            <p:nvPr/>
          </p:nvSpPr>
          <p:spPr>
            <a:xfrm>
              <a:off x="4249006" y="2473280"/>
              <a:ext cx="16764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Box Plots – Facet based on Grades to check the average scores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191000" y="2473280"/>
              <a:ext cx="1775970" cy="6105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753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4102" y="1181097"/>
            <a:ext cx="8994241" cy="1676400"/>
          </a:xfrm>
          <a:prstGeom prst="roundRect">
            <a:avLst/>
          </a:prstGeom>
          <a:solidFill>
            <a:srgbClr val="E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defTabSz="1019175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Not much advantage of location over the quality of food – No significant difference amongst average scores</a:t>
            </a:r>
          </a:p>
          <a:p>
            <a:pPr marL="171450" indent="-171450" defTabSz="1019175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Restaurants </a:t>
            </a:r>
            <a:r>
              <a:rPr lang="en-US" sz="1200" dirty="0">
                <a:solidFill>
                  <a:schemeClr val="tx1"/>
                </a:solidFill>
              </a:rPr>
              <a:t>who had higher chances of getting low grades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are not getting inspected in initial phases – grade pending</a:t>
            </a:r>
          </a:p>
          <a:p>
            <a:pPr marL="171450" indent="-171450" defTabSz="1019175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2/3</a:t>
            </a:r>
            <a:r>
              <a:rPr lang="en-US" sz="1200" baseline="30000" dirty="0">
                <a:solidFill>
                  <a:schemeClr val="tx1"/>
                </a:solidFill>
                <a:latin typeface="+mj-lt"/>
              </a:rPr>
              <a:t>rd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of restaurants getting grade ‘A’ in reinsertion </a:t>
            </a:r>
          </a:p>
          <a:p>
            <a:pPr marL="171450" indent="-171450" defTabSz="1019175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Recommendation of Association rules analysis on findings like – which violations are occurring together or associated with each other</a:t>
            </a:r>
          </a:p>
          <a:p>
            <a:pPr marL="171450" indent="-171450" defTabSz="1019175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Supervised learning – Scope of building a predictive model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853" y="14863"/>
            <a:ext cx="9043555" cy="563564"/>
          </a:xfrm>
        </p:spPr>
        <p:txBody>
          <a:bodyPr>
            <a:normAutofit/>
          </a:bodyPr>
          <a:lstStyle/>
          <a:p>
            <a:pPr algn="l"/>
            <a:r>
              <a:rPr lang="en-US" sz="2500" b="1" dirty="0"/>
              <a:t>Recommendations and Repository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90054" y="730825"/>
            <a:ext cx="3110346" cy="417266"/>
          </a:xfrm>
          <a:prstGeom prst="roundRect">
            <a:avLst/>
          </a:prstGeom>
          <a:solidFill>
            <a:srgbClr val="163A5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</a:rPr>
              <a:t>Extended Recommendations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9504" y="4350324"/>
            <a:ext cx="1611445" cy="2963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b="1" dirty="0">
                <a:latin typeface="Fidelity Sans" pitchFamily="34" charset="0"/>
              </a:rPr>
              <a:t>R- Code of the Analysis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3048000" y="3605850"/>
            <a:ext cx="3110346" cy="417266"/>
          </a:xfrm>
          <a:prstGeom prst="roundRect">
            <a:avLst/>
          </a:prstGeom>
          <a:solidFill>
            <a:srgbClr val="163A5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</a:rPr>
              <a:t>Analysis Repository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981864"/>
              </p:ext>
            </p:extLst>
          </p:nvPr>
        </p:nvGraphicFramePr>
        <p:xfrm>
          <a:off x="1188027" y="47005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8027" y="47005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934200" y="4317748"/>
            <a:ext cx="1219200" cy="3145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000" b="1" dirty="0">
                <a:latin typeface="Fidelity Sans" pitchFamily="34" charset="0"/>
              </a:rPr>
              <a:t>R- Plots Folder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436" y="6324600"/>
            <a:ext cx="73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**Please use R plots folder and R Code(2</a:t>
            </a:r>
            <a:r>
              <a:rPr lang="en-US" sz="1400" b="1" baseline="30000" dirty="0"/>
              <a:t>nd</a:t>
            </a:r>
            <a:r>
              <a:rPr lang="en-US" sz="1400" b="1" dirty="0"/>
              <a:t> attachment) in case R-markdown file does not work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37097"/>
              </p:ext>
            </p:extLst>
          </p:nvPr>
        </p:nvGraphicFramePr>
        <p:xfrm>
          <a:off x="7086600" y="47005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Packager Shell Object" showAsIcon="1" r:id="rId5" imgW="914400" imgH="771480" progId="Package">
                  <p:embed/>
                </p:oleObj>
              </mc:Choice>
              <mc:Fallback>
                <p:oleObj name="Packager Shell Object" showAsIcon="1" r:id="rId5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86600" y="47005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797450" y="4350324"/>
            <a:ext cx="1611445" cy="2963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b="1" dirty="0">
                <a:latin typeface="Fidelity Sans" pitchFamily="34" charset="0"/>
              </a:rPr>
              <a:t>R- Code of the Analysis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189831"/>
              </p:ext>
            </p:extLst>
          </p:nvPr>
        </p:nvGraphicFramePr>
        <p:xfrm>
          <a:off x="4145972" y="47005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Packager Shell Object" showAsIcon="1" r:id="rId7" imgW="914400" imgH="771480" progId="Package">
                  <p:embed/>
                </p:oleObj>
              </mc:Choice>
              <mc:Fallback>
                <p:oleObj name="Packager Shell Object" showAsIcon="1" r:id="rId7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45972" y="47005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059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881" y="2916382"/>
            <a:ext cx="9043555" cy="563564"/>
          </a:xfrm>
        </p:spPr>
        <p:txBody>
          <a:bodyPr>
            <a:noAutofit/>
          </a:bodyPr>
          <a:lstStyle/>
          <a:p>
            <a:r>
              <a:rPr lang="en-US" sz="45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6011190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dzAEUYgrugdrS8e0dkC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7qUC3j9w5xNvMWH7jc3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762</Words>
  <Application>Microsoft Office PowerPoint</Application>
  <PresentationFormat>On-screen Show (4:3)</PresentationFormat>
  <Paragraphs>75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Fidelity Sans</vt:lpstr>
      <vt:lpstr>Office Theme</vt:lpstr>
      <vt:lpstr>Packager Shell Object</vt:lpstr>
      <vt:lpstr>think-cell Slide</vt:lpstr>
      <vt:lpstr>Estimating Credit Worthiness for Rural India</vt:lpstr>
      <vt:lpstr>Analysis Overview</vt:lpstr>
      <vt:lpstr>Analysis Journey</vt:lpstr>
      <vt:lpstr>Analysis Output and Insights</vt:lpstr>
      <vt:lpstr>Analysis Output and Insights Continued...</vt:lpstr>
      <vt:lpstr>Recommendations and Repository</vt:lpstr>
      <vt:lpstr>Thank You </vt:lpstr>
    </vt:vector>
  </TitlesOfParts>
  <Company>[Default]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Chhabra, Aniket</dc:creator>
  <cp:lastModifiedBy>Chhabra, Aniket</cp:lastModifiedBy>
  <cp:revision>30</cp:revision>
  <dcterms:created xsi:type="dcterms:W3CDTF">2018-12-15T11:34:22Z</dcterms:created>
  <dcterms:modified xsi:type="dcterms:W3CDTF">2020-02-09T10:49:50Z</dcterms:modified>
</cp:coreProperties>
</file>