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6CD454-6147-4EAA-8E8C-B8EBA64E52FA}" v="16" dt="2021-09-14T16:36:12.3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65D4-6D15-4E8F-8B3C-FD48769C08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F96D0C-6608-44A6-9ABE-2BA8B872D1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D7C602-794E-477F-A0C5-1DD31EA74836}"/>
              </a:ext>
            </a:extLst>
          </p:cNvPr>
          <p:cNvSpPr>
            <a:spLocks noGrp="1"/>
          </p:cNvSpPr>
          <p:nvPr>
            <p:ph type="dt" sz="half" idx="10"/>
          </p:nvPr>
        </p:nvSpPr>
        <p:spPr/>
        <p:txBody>
          <a:bodyPr/>
          <a:lstStyle/>
          <a:p>
            <a:fld id="{35708D2E-0525-4B6B-81C8-0F4E748CC0E2}" type="datetimeFigureOut">
              <a:rPr lang="en-US" smtClean="0"/>
              <a:t>9/14/2021</a:t>
            </a:fld>
            <a:endParaRPr lang="en-US"/>
          </a:p>
        </p:txBody>
      </p:sp>
      <p:sp>
        <p:nvSpPr>
          <p:cNvPr id="5" name="Footer Placeholder 4">
            <a:extLst>
              <a:ext uri="{FF2B5EF4-FFF2-40B4-BE49-F238E27FC236}">
                <a16:creationId xmlns:a16="http://schemas.microsoft.com/office/drawing/2014/main" id="{71B13FB1-844A-48B5-AA5B-923F83FDD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7D200-6CA2-419F-A4C8-37EF9BF5CFA6}"/>
              </a:ext>
            </a:extLst>
          </p:cNvPr>
          <p:cNvSpPr>
            <a:spLocks noGrp="1"/>
          </p:cNvSpPr>
          <p:nvPr>
            <p:ph type="sldNum" sz="quarter" idx="12"/>
          </p:nvPr>
        </p:nvSpPr>
        <p:spPr/>
        <p:txBody>
          <a:bodyPr/>
          <a:lstStyle/>
          <a:p>
            <a:fld id="{5913EE4A-F733-42EF-9A1A-0AFA591CA19D}" type="slidenum">
              <a:rPr lang="en-US" smtClean="0"/>
              <a:t>‹#›</a:t>
            </a:fld>
            <a:endParaRPr lang="en-US"/>
          </a:p>
        </p:txBody>
      </p:sp>
    </p:spTree>
    <p:extLst>
      <p:ext uri="{BB962C8B-B14F-4D97-AF65-F5344CB8AC3E}">
        <p14:creationId xmlns:p14="http://schemas.microsoft.com/office/powerpoint/2010/main" val="586533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8828-5CED-44CB-88AF-2F9F969A8D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E3C94B-C9A9-4EC2-9B9F-8079E90864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867166-54D5-4493-B476-076FB2E7A23C}"/>
              </a:ext>
            </a:extLst>
          </p:cNvPr>
          <p:cNvSpPr>
            <a:spLocks noGrp="1"/>
          </p:cNvSpPr>
          <p:nvPr>
            <p:ph type="dt" sz="half" idx="10"/>
          </p:nvPr>
        </p:nvSpPr>
        <p:spPr/>
        <p:txBody>
          <a:bodyPr/>
          <a:lstStyle/>
          <a:p>
            <a:fld id="{35708D2E-0525-4B6B-81C8-0F4E748CC0E2}" type="datetimeFigureOut">
              <a:rPr lang="en-US" smtClean="0"/>
              <a:t>9/14/2021</a:t>
            </a:fld>
            <a:endParaRPr lang="en-US"/>
          </a:p>
        </p:txBody>
      </p:sp>
      <p:sp>
        <p:nvSpPr>
          <p:cNvPr id="5" name="Footer Placeholder 4">
            <a:extLst>
              <a:ext uri="{FF2B5EF4-FFF2-40B4-BE49-F238E27FC236}">
                <a16:creationId xmlns:a16="http://schemas.microsoft.com/office/drawing/2014/main" id="{88B5C21E-CC4A-4DCB-82FA-EBA572E81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54E99-A639-41EA-8A04-0B465228CD58}"/>
              </a:ext>
            </a:extLst>
          </p:cNvPr>
          <p:cNvSpPr>
            <a:spLocks noGrp="1"/>
          </p:cNvSpPr>
          <p:nvPr>
            <p:ph type="sldNum" sz="quarter" idx="12"/>
          </p:nvPr>
        </p:nvSpPr>
        <p:spPr/>
        <p:txBody>
          <a:bodyPr/>
          <a:lstStyle/>
          <a:p>
            <a:fld id="{5913EE4A-F733-42EF-9A1A-0AFA591CA19D}" type="slidenum">
              <a:rPr lang="en-US" smtClean="0"/>
              <a:t>‹#›</a:t>
            </a:fld>
            <a:endParaRPr lang="en-US"/>
          </a:p>
        </p:txBody>
      </p:sp>
    </p:spTree>
    <p:extLst>
      <p:ext uri="{BB962C8B-B14F-4D97-AF65-F5344CB8AC3E}">
        <p14:creationId xmlns:p14="http://schemas.microsoft.com/office/powerpoint/2010/main" val="2661351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61E0B8-D076-49EE-BE0A-DFB7A62D31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9BCC43-6BEC-42AC-892D-D84CFA2434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38619-D08B-4FAD-83CB-23C8DCD47EDB}"/>
              </a:ext>
            </a:extLst>
          </p:cNvPr>
          <p:cNvSpPr>
            <a:spLocks noGrp="1"/>
          </p:cNvSpPr>
          <p:nvPr>
            <p:ph type="dt" sz="half" idx="10"/>
          </p:nvPr>
        </p:nvSpPr>
        <p:spPr/>
        <p:txBody>
          <a:bodyPr/>
          <a:lstStyle/>
          <a:p>
            <a:fld id="{35708D2E-0525-4B6B-81C8-0F4E748CC0E2}" type="datetimeFigureOut">
              <a:rPr lang="en-US" smtClean="0"/>
              <a:t>9/14/2021</a:t>
            </a:fld>
            <a:endParaRPr lang="en-US"/>
          </a:p>
        </p:txBody>
      </p:sp>
      <p:sp>
        <p:nvSpPr>
          <p:cNvPr id="5" name="Footer Placeholder 4">
            <a:extLst>
              <a:ext uri="{FF2B5EF4-FFF2-40B4-BE49-F238E27FC236}">
                <a16:creationId xmlns:a16="http://schemas.microsoft.com/office/drawing/2014/main" id="{B5A7BC1B-43EB-4A23-B924-BB2F91F00E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57A23-E6D8-46D5-BFD5-EE430C617989}"/>
              </a:ext>
            </a:extLst>
          </p:cNvPr>
          <p:cNvSpPr>
            <a:spLocks noGrp="1"/>
          </p:cNvSpPr>
          <p:nvPr>
            <p:ph type="sldNum" sz="quarter" idx="12"/>
          </p:nvPr>
        </p:nvSpPr>
        <p:spPr/>
        <p:txBody>
          <a:bodyPr/>
          <a:lstStyle/>
          <a:p>
            <a:fld id="{5913EE4A-F733-42EF-9A1A-0AFA591CA19D}" type="slidenum">
              <a:rPr lang="en-US" smtClean="0"/>
              <a:t>‹#›</a:t>
            </a:fld>
            <a:endParaRPr lang="en-US"/>
          </a:p>
        </p:txBody>
      </p:sp>
    </p:spTree>
    <p:extLst>
      <p:ext uri="{BB962C8B-B14F-4D97-AF65-F5344CB8AC3E}">
        <p14:creationId xmlns:p14="http://schemas.microsoft.com/office/powerpoint/2010/main" val="1977044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9EFC5-9AA2-4519-9499-D8128D58BE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3158D3-311A-4ED1-A508-5F607E46F2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1EBD89-A88B-46F6-A726-15BF1727BB38}"/>
              </a:ext>
            </a:extLst>
          </p:cNvPr>
          <p:cNvSpPr>
            <a:spLocks noGrp="1"/>
          </p:cNvSpPr>
          <p:nvPr>
            <p:ph type="dt" sz="half" idx="10"/>
          </p:nvPr>
        </p:nvSpPr>
        <p:spPr/>
        <p:txBody>
          <a:bodyPr/>
          <a:lstStyle/>
          <a:p>
            <a:fld id="{35708D2E-0525-4B6B-81C8-0F4E748CC0E2}" type="datetimeFigureOut">
              <a:rPr lang="en-US" smtClean="0"/>
              <a:t>9/14/2021</a:t>
            </a:fld>
            <a:endParaRPr lang="en-US"/>
          </a:p>
        </p:txBody>
      </p:sp>
      <p:sp>
        <p:nvSpPr>
          <p:cNvPr id="5" name="Footer Placeholder 4">
            <a:extLst>
              <a:ext uri="{FF2B5EF4-FFF2-40B4-BE49-F238E27FC236}">
                <a16:creationId xmlns:a16="http://schemas.microsoft.com/office/drawing/2014/main" id="{732392F3-74E5-479C-BCC6-7FE1622F0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65C91-5F6F-4A46-B7E0-EA3CA8128361}"/>
              </a:ext>
            </a:extLst>
          </p:cNvPr>
          <p:cNvSpPr>
            <a:spLocks noGrp="1"/>
          </p:cNvSpPr>
          <p:nvPr>
            <p:ph type="sldNum" sz="quarter" idx="12"/>
          </p:nvPr>
        </p:nvSpPr>
        <p:spPr/>
        <p:txBody>
          <a:bodyPr/>
          <a:lstStyle/>
          <a:p>
            <a:fld id="{5913EE4A-F733-42EF-9A1A-0AFA591CA19D}" type="slidenum">
              <a:rPr lang="en-US" smtClean="0"/>
              <a:t>‹#›</a:t>
            </a:fld>
            <a:endParaRPr lang="en-US"/>
          </a:p>
        </p:txBody>
      </p:sp>
    </p:spTree>
    <p:extLst>
      <p:ext uri="{BB962C8B-B14F-4D97-AF65-F5344CB8AC3E}">
        <p14:creationId xmlns:p14="http://schemas.microsoft.com/office/powerpoint/2010/main" val="2325850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950D0-2DE0-4580-A4DC-62CE84626B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7E7C67-AB96-4499-A5A4-042620F40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F789B5-F0DC-43C9-AB43-BF3F87269CD7}"/>
              </a:ext>
            </a:extLst>
          </p:cNvPr>
          <p:cNvSpPr>
            <a:spLocks noGrp="1"/>
          </p:cNvSpPr>
          <p:nvPr>
            <p:ph type="dt" sz="half" idx="10"/>
          </p:nvPr>
        </p:nvSpPr>
        <p:spPr/>
        <p:txBody>
          <a:bodyPr/>
          <a:lstStyle/>
          <a:p>
            <a:fld id="{35708D2E-0525-4B6B-81C8-0F4E748CC0E2}" type="datetimeFigureOut">
              <a:rPr lang="en-US" smtClean="0"/>
              <a:t>9/14/2021</a:t>
            </a:fld>
            <a:endParaRPr lang="en-US"/>
          </a:p>
        </p:txBody>
      </p:sp>
      <p:sp>
        <p:nvSpPr>
          <p:cNvPr id="5" name="Footer Placeholder 4">
            <a:extLst>
              <a:ext uri="{FF2B5EF4-FFF2-40B4-BE49-F238E27FC236}">
                <a16:creationId xmlns:a16="http://schemas.microsoft.com/office/drawing/2014/main" id="{15E4B5E9-6BE1-443D-8719-AB1EBA4D0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CD8A04-FE41-4EB4-9B91-50B7E5997487}"/>
              </a:ext>
            </a:extLst>
          </p:cNvPr>
          <p:cNvSpPr>
            <a:spLocks noGrp="1"/>
          </p:cNvSpPr>
          <p:nvPr>
            <p:ph type="sldNum" sz="quarter" idx="12"/>
          </p:nvPr>
        </p:nvSpPr>
        <p:spPr/>
        <p:txBody>
          <a:bodyPr/>
          <a:lstStyle/>
          <a:p>
            <a:fld id="{5913EE4A-F733-42EF-9A1A-0AFA591CA19D}" type="slidenum">
              <a:rPr lang="en-US" smtClean="0"/>
              <a:t>‹#›</a:t>
            </a:fld>
            <a:endParaRPr lang="en-US"/>
          </a:p>
        </p:txBody>
      </p:sp>
    </p:spTree>
    <p:extLst>
      <p:ext uri="{BB962C8B-B14F-4D97-AF65-F5344CB8AC3E}">
        <p14:creationId xmlns:p14="http://schemas.microsoft.com/office/powerpoint/2010/main" val="792054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8394B-34C5-4D23-A7B9-CFA3DC8007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C2BD87-AC79-4846-9315-50547E31A1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375F7F-0F1D-4B2B-B522-4AA4EE1A25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173A7F-C2A0-4898-B6D8-0CCED44B467D}"/>
              </a:ext>
            </a:extLst>
          </p:cNvPr>
          <p:cNvSpPr>
            <a:spLocks noGrp="1"/>
          </p:cNvSpPr>
          <p:nvPr>
            <p:ph type="dt" sz="half" idx="10"/>
          </p:nvPr>
        </p:nvSpPr>
        <p:spPr/>
        <p:txBody>
          <a:bodyPr/>
          <a:lstStyle/>
          <a:p>
            <a:fld id="{35708D2E-0525-4B6B-81C8-0F4E748CC0E2}" type="datetimeFigureOut">
              <a:rPr lang="en-US" smtClean="0"/>
              <a:t>9/14/2021</a:t>
            </a:fld>
            <a:endParaRPr lang="en-US"/>
          </a:p>
        </p:txBody>
      </p:sp>
      <p:sp>
        <p:nvSpPr>
          <p:cNvPr id="6" name="Footer Placeholder 5">
            <a:extLst>
              <a:ext uri="{FF2B5EF4-FFF2-40B4-BE49-F238E27FC236}">
                <a16:creationId xmlns:a16="http://schemas.microsoft.com/office/drawing/2014/main" id="{BBEB05E4-A4EA-40A6-A11B-3D4DD3E4BD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120667-0A03-4EC4-B216-0A4BBE62D9CF}"/>
              </a:ext>
            </a:extLst>
          </p:cNvPr>
          <p:cNvSpPr>
            <a:spLocks noGrp="1"/>
          </p:cNvSpPr>
          <p:nvPr>
            <p:ph type="sldNum" sz="quarter" idx="12"/>
          </p:nvPr>
        </p:nvSpPr>
        <p:spPr/>
        <p:txBody>
          <a:bodyPr/>
          <a:lstStyle/>
          <a:p>
            <a:fld id="{5913EE4A-F733-42EF-9A1A-0AFA591CA19D}" type="slidenum">
              <a:rPr lang="en-US" smtClean="0"/>
              <a:t>‹#›</a:t>
            </a:fld>
            <a:endParaRPr lang="en-US"/>
          </a:p>
        </p:txBody>
      </p:sp>
    </p:spTree>
    <p:extLst>
      <p:ext uri="{BB962C8B-B14F-4D97-AF65-F5344CB8AC3E}">
        <p14:creationId xmlns:p14="http://schemas.microsoft.com/office/powerpoint/2010/main" val="4045419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9A0F-C9C2-4537-A2CE-C4DAEB8300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0B0616-050C-4019-8203-F50BF60344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7AEF91-94E8-4B74-9844-1EC97DAE9F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CAF349-5F83-4D7A-9CFD-711B1C9106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078254-B257-4E8C-9921-EF1808BF75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021604-5591-415B-9B25-5666DC00630C}"/>
              </a:ext>
            </a:extLst>
          </p:cNvPr>
          <p:cNvSpPr>
            <a:spLocks noGrp="1"/>
          </p:cNvSpPr>
          <p:nvPr>
            <p:ph type="dt" sz="half" idx="10"/>
          </p:nvPr>
        </p:nvSpPr>
        <p:spPr/>
        <p:txBody>
          <a:bodyPr/>
          <a:lstStyle/>
          <a:p>
            <a:fld id="{35708D2E-0525-4B6B-81C8-0F4E748CC0E2}" type="datetimeFigureOut">
              <a:rPr lang="en-US" smtClean="0"/>
              <a:t>9/14/2021</a:t>
            </a:fld>
            <a:endParaRPr lang="en-US"/>
          </a:p>
        </p:txBody>
      </p:sp>
      <p:sp>
        <p:nvSpPr>
          <p:cNvPr id="8" name="Footer Placeholder 7">
            <a:extLst>
              <a:ext uri="{FF2B5EF4-FFF2-40B4-BE49-F238E27FC236}">
                <a16:creationId xmlns:a16="http://schemas.microsoft.com/office/drawing/2014/main" id="{D0FE81BC-084F-4276-905F-ECA3AC3784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7B6A39-3EDD-4BB1-B881-A61EE82D8561}"/>
              </a:ext>
            </a:extLst>
          </p:cNvPr>
          <p:cNvSpPr>
            <a:spLocks noGrp="1"/>
          </p:cNvSpPr>
          <p:nvPr>
            <p:ph type="sldNum" sz="quarter" idx="12"/>
          </p:nvPr>
        </p:nvSpPr>
        <p:spPr/>
        <p:txBody>
          <a:bodyPr/>
          <a:lstStyle/>
          <a:p>
            <a:fld id="{5913EE4A-F733-42EF-9A1A-0AFA591CA19D}" type="slidenum">
              <a:rPr lang="en-US" smtClean="0"/>
              <a:t>‹#›</a:t>
            </a:fld>
            <a:endParaRPr lang="en-US"/>
          </a:p>
        </p:txBody>
      </p:sp>
    </p:spTree>
    <p:extLst>
      <p:ext uri="{BB962C8B-B14F-4D97-AF65-F5344CB8AC3E}">
        <p14:creationId xmlns:p14="http://schemas.microsoft.com/office/powerpoint/2010/main" val="426543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F81C-5254-4860-A20C-5B6564BD05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9C4583-2D6D-4918-917A-DA36F91E51E2}"/>
              </a:ext>
            </a:extLst>
          </p:cNvPr>
          <p:cNvSpPr>
            <a:spLocks noGrp="1"/>
          </p:cNvSpPr>
          <p:nvPr>
            <p:ph type="dt" sz="half" idx="10"/>
          </p:nvPr>
        </p:nvSpPr>
        <p:spPr/>
        <p:txBody>
          <a:bodyPr/>
          <a:lstStyle/>
          <a:p>
            <a:fld id="{35708D2E-0525-4B6B-81C8-0F4E748CC0E2}" type="datetimeFigureOut">
              <a:rPr lang="en-US" smtClean="0"/>
              <a:t>9/14/2021</a:t>
            </a:fld>
            <a:endParaRPr lang="en-US"/>
          </a:p>
        </p:txBody>
      </p:sp>
      <p:sp>
        <p:nvSpPr>
          <p:cNvPr id="4" name="Footer Placeholder 3">
            <a:extLst>
              <a:ext uri="{FF2B5EF4-FFF2-40B4-BE49-F238E27FC236}">
                <a16:creationId xmlns:a16="http://schemas.microsoft.com/office/drawing/2014/main" id="{8D36DB3F-44DD-4AD7-ACE0-1A667264F7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964241-2E83-43FD-A048-505DA6B74D14}"/>
              </a:ext>
            </a:extLst>
          </p:cNvPr>
          <p:cNvSpPr>
            <a:spLocks noGrp="1"/>
          </p:cNvSpPr>
          <p:nvPr>
            <p:ph type="sldNum" sz="quarter" idx="12"/>
          </p:nvPr>
        </p:nvSpPr>
        <p:spPr/>
        <p:txBody>
          <a:bodyPr/>
          <a:lstStyle/>
          <a:p>
            <a:fld id="{5913EE4A-F733-42EF-9A1A-0AFA591CA19D}" type="slidenum">
              <a:rPr lang="en-US" smtClean="0"/>
              <a:t>‹#›</a:t>
            </a:fld>
            <a:endParaRPr lang="en-US"/>
          </a:p>
        </p:txBody>
      </p:sp>
    </p:spTree>
    <p:extLst>
      <p:ext uri="{BB962C8B-B14F-4D97-AF65-F5344CB8AC3E}">
        <p14:creationId xmlns:p14="http://schemas.microsoft.com/office/powerpoint/2010/main" val="404788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27E30F-0BB7-40F9-9870-D7E961D85D2B}"/>
              </a:ext>
            </a:extLst>
          </p:cNvPr>
          <p:cNvSpPr>
            <a:spLocks noGrp="1"/>
          </p:cNvSpPr>
          <p:nvPr>
            <p:ph type="dt" sz="half" idx="10"/>
          </p:nvPr>
        </p:nvSpPr>
        <p:spPr/>
        <p:txBody>
          <a:bodyPr/>
          <a:lstStyle/>
          <a:p>
            <a:fld id="{35708D2E-0525-4B6B-81C8-0F4E748CC0E2}" type="datetimeFigureOut">
              <a:rPr lang="en-US" smtClean="0"/>
              <a:t>9/14/2021</a:t>
            </a:fld>
            <a:endParaRPr lang="en-US"/>
          </a:p>
        </p:txBody>
      </p:sp>
      <p:sp>
        <p:nvSpPr>
          <p:cNvPr id="3" name="Footer Placeholder 2">
            <a:extLst>
              <a:ext uri="{FF2B5EF4-FFF2-40B4-BE49-F238E27FC236}">
                <a16:creationId xmlns:a16="http://schemas.microsoft.com/office/drawing/2014/main" id="{BC2E5D5F-0890-45F2-A979-EE38E487E6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0AE3A7-0EC4-4817-8FFE-D8C49DC8B352}"/>
              </a:ext>
            </a:extLst>
          </p:cNvPr>
          <p:cNvSpPr>
            <a:spLocks noGrp="1"/>
          </p:cNvSpPr>
          <p:nvPr>
            <p:ph type="sldNum" sz="quarter" idx="12"/>
          </p:nvPr>
        </p:nvSpPr>
        <p:spPr/>
        <p:txBody>
          <a:bodyPr/>
          <a:lstStyle/>
          <a:p>
            <a:fld id="{5913EE4A-F733-42EF-9A1A-0AFA591CA19D}" type="slidenum">
              <a:rPr lang="en-US" smtClean="0"/>
              <a:t>‹#›</a:t>
            </a:fld>
            <a:endParaRPr lang="en-US"/>
          </a:p>
        </p:txBody>
      </p:sp>
    </p:spTree>
    <p:extLst>
      <p:ext uri="{BB962C8B-B14F-4D97-AF65-F5344CB8AC3E}">
        <p14:creationId xmlns:p14="http://schemas.microsoft.com/office/powerpoint/2010/main" val="30078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6C9E3-2E09-42B9-B752-F454F90F6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868CA7-3B73-43D3-A871-57F46E32C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3DAF09-94C2-498C-A869-866B50CF3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FF8FC3-84F5-4304-9AFD-DC1638B1FBE6}"/>
              </a:ext>
            </a:extLst>
          </p:cNvPr>
          <p:cNvSpPr>
            <a:spLocks noGrp="1"/>
          </p:cNvSpPr>
          <p:nvPr>
            <p:ph type="dt" sz="half" idx="10"/>
          </p:nvPr>
        </p:nvSpPr>
        <p:spPr/>
        <p:txBody>
          <a:bodyPr/>
          <a:lstStyle/>
          <a:p>
            <a:fld id="{35708D2E-0525-4B6B-81C8-0F4E748CC0E2}" type="datetimeFigureOut">
              <a:rPr lang="en-US" smtClean="0"/>
              <a:t>9/14/2021</a:t>
            </a:fld>
            <a:endParaRPr lang="en-US"/>
          </a:p>
        </p:txBody>
      </p:sp>
      <p:sp>
        <p:nvSpPr>
          <p:cNvPr id="6" name="Footer Placeholder 5">
            <a:extLst>
              <a:ext uri="{FF2B5EF4-FFF2-40B4-BE49-F238E27FC236}">
                <a16:creationId xmlns:a16="http://schemas.microsoft.com/office/drawing/2014/main" id="{073720C0-D899-4A2B-A5CD-EB05C5FFF2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30DC0-CC9E-4100-9D4A-D7BB047483B5}"/>
              </a:ext>
            </a:extLst>
          </p:cNvPr>
          <p:cNvSpPr>
            <a:spLocks noGrp="1"/>
          </p:cNvSpPr>
          <p:nvPr>
            <p:ph type="sldNum" sz="quarter" idx="12"/>
          </p:nvPr>
        </p:nvSpPr>
        <p:spPr/>
        <p:txBody>
          <a:bodyPr/>
          <a:lstStyle/>
          <a:p>
            <a:fld id="{5913EE4A-F733-42EF-9A1A-0AFA591CA19D}" type="slidenum">
              <a:rPr lang="en-US" smtClean="0"/>
              <a:t>‹#›</a:t>
            </a:fld>
            <a:endParaRPr lang="en-US"/>
          </a:p>
        </p:txBody>
      </p:sp>
    </p:spTree>
    <p:extLst>
      <p:ext uri="{BB962C8B-B14F-4D97-AF65-F5344CB8AC3E}">
        <p14:creationId xmlns:p14="http://schemas.microsoft.com/office/powerpoint/2010/main" val="3693041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99F7-6A08-46E7-A515-29F6AD7E9F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4BA012-EA58-41F1-AEFC-2C918A820F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B0CC77-9367-4737-AF9A-4C3EC7199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3B8CCE-4B47-4F2D-99FF-7D48B0230740}"/>
              </a:ext>
            </a:extLst>
          </p:cNvPr>
          <p:cNvSpPr>
            <a:spLocks noGrp="1"/>
          </p:cNvSpPr>
          <p:nvPr>
            <p:ph type="dt" sz="half" idx="10"/>
          </p:nvPr>
        </p:nvSpPr>
        <p:spPr/>
        <p:txBody>
          <a:bodyPr/>
          <a:lstStyle/>
          <a:p>
            <a:fld id="{35708D2E-0525-4B6B-81C8-0F4E748CC0E2}" type="datetimeFigureOut">
              <a:rPr lang="en-US" smtClean="0"/>
              <a:t>9/14/2021</a:t>
            </a:fld>
            <a:endParaRPr lang="en-US"/>
          </a:p>
        </p:txBody>
      </p:sp>
      <p:sp>
        <p:nvSpPr>
          <p:cNvPr id="6" name="Footer Placeholder 5">
            <a:extLst>
              <a:ext uri="{FF2B5EF4-FFF2-40B4-BE49-F238E27FC236}">
                <a16:creationId xmlns:a16="http://schemas.microsoft.com/office/drawing/2014/main" id="{4C2CF94F-E74A-4402-84AD-536E595E52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8920C5-2D99-4F83-99C4-F5854DD671CF}"/>
              </a:ext>
            </a:extLst>
          </p:cNvPr>
          <p:cNvSpPr>
            <a:spLocks noGrp="1"/>
          </p:cNvSpPr>
          <p:nvPr>
            <p:ph type="sldNum" sz="quarter" idx="12"/>
          </p:nvPr>
        </p:nvSpPr>
        <p:spPr/>
        <p:txBody>
          <a:bodyPr/>
          <a:lstStyle/>
          <a:p>
            <a:fld id="{5913EE4A-F733-42EF-9A1A-0AFA591CA19D}" type="slidenum">
              <a:rPr lang="en-US" smtClean="0"/>
              <a:t>‹#›</a:t>
            </a:fld>
            <a:endParaRPr lang="en-US"/>
          </a:p>
        </p:txBody>
      </p:sp>
    </p:spTree>
    <p:extLst>
      <p:ext uri="{BB962C8B-B14F-4D97-AF65-F5344CB8AC3E}">
        <p14:creationId xmlns:p14="http://schemas.microsoft.com/office/powerpoint/2010/main" val="1460449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13634EDE-AC75-4F77-A32D-C71C73F86C03}"/>
              </a:ext>
            </a:extLst>
          </p:cNvPr>
          <p:cNvGraphicFramePr>
            <a:graphicFrameLocks noChangeAspect="1"/>
          </p:cNvGraphicFramePr>
          <p:nvPr userDrawn="1">
            <p:custDataLst>
              <p:tags r:id="rId13"/>
            </p:custDataLst>
            <p:extLst>
              <p:ext uri="{D42A27DB-BD31-4B8C-83A1-F6EECF244321}">
                <p14:modId xmlns:p14="http://schemas.microsoft.com/office/powerpoint/2010/main" val="42157601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95" imgH="394" progId="TCLayout.ActiveDocument.1">
                  <p:embed/>
                </p:oleObj>
              </mc:Choice>
              <mc:Fallback>
                <p:oleObj name="think-cell Slide" r:id="rId15" imgW="395" imgH="394" progId="TCLayout.ActiveDocument.1">
                  <p:embed/>
                  <p:pic>
                    <p:nvPicPr>
                      <p:cNvPr id="8" name="Object 7" hidden="1">
                        <a:extLst>
                          <a:ext uri="{FF2B5EF4-FFF2-40B4-BE49-F238E27FC236}">
                            <a16:creationId xmlns:a16="http://schemas.microsoft.com/office/drawing/2014/main" id="{13634EDE-AC75-4F77-A32D-C71C73F86C03}"/>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1A2C0F2B-46E9-44CA-BD2A-8158DF0B3C74}"/>
              </a:ext>
            </a:extLst>
          </p:cNvPr>
          <p:cNvSpPr/>
          <p:nvPr userDrawn="1">
            <p:custDataLst>
              <p:tags r:id="rId1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Calibri Light" panose="020F0302020204030204" pitchFamily="34" charset="0"/>
              <a:ea typeface="+mj-ea"/>
              <a:cs typeface="+mj-cs"/>
              <a:sym typeface="Calibri Light" panose="020F0302020204030204" pitchFamily="34" charset="0"/>
            </a:endParaRPr>
          </a:p>
        </p:txBody>
      </p:sp>
      <p:sp>
        <p:nvSpPr>
          <p:cNvPr id="2" name="Title Placeholder 1">
            <a:extLst>
              <a:ext uri="{FF2B5EF4-FFF2-40B4-BE49-F238E27FC236}">
                <a16:creationId xmlns:a16="http://schemas.microsoft.com/office/drawing/2014/main" id="{935A2161-2A3B-4316-AF9B-54E2ACE404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CA5195-6753-429A-8430-1DCF1453C2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1CF1E-5B56-4F03-BB0C-79E58BE9A0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08D2E-0525-4B6B-81C8-0F4E748CC0E2}" type="datetimeFigureOut">
              <a:rPr lang="en-US" smtClean="0"/>
              <a:t>9/14/2021</a:t>
            </a:fld>
            <a:endParaRPr lang="en-US"/>
          </a:p>
        </p:txBody>
      </p:sp>
      <p:sp>
        <p:nvSpPr>
          <p:cNvPr id="5" name="Footer Placeholder 4">
            <a:extLst>
              <a:ext uri="{FF2B5EF4-FFF2-40B4-BE49-F238E27FC236}">
                <a16:creationId xmlns:a16="http://schemas.microsoft.com/office/drawing/2014/main" id="{F28097DF-F317-48A4-92C3-54550E1A3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2727F0-738D-42F2-9EB6-7670704349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13EE4A-F733-42EF-9A1A-0AFA591CA19D}" type="slidenum">
              <a:rPr lang="en-US" smtClean="0"/>
              <a:t>‹#›</a:t>
            </a:fld>
            <a:endParaRPr lang="en-US"/>
          </a:p>
        </p:txBody>
      </p:sp>
    </p:spTree>
    <p:extLst>
      <p:ext uri="{BB962C8B-B14F-4D97-AF65-F5344CB8AC3E}">
        <p14:creationId xmlns:p14="http://schemas.microsoft.com/office/powerpoint/2010/main" val="2168779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sv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5.bin"/><Relationship Id="rId7"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4.emf"/><Relationship Id="rId5" Type="http://schemas.openxmlformats.org/officeDocument/2006/relationships/oleObject" Target="../embeddings/oleObject6.bin"/><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EE81D19-2424-4D19-8EAD-216E0C986DB5}"/>
              </a:ext>
            </a:extLst>
          </p:cNvPr>
          <p:cNvGraphicFramePr>
            <a:graphicFrameLocks noChangeAspect="1"/>
          </p:cNvGraphicFramePr>
          <p:nvPr>
            <p:custDataLst>
              <p:tags r:id="rId1"/>
            </p:custDataLst>
            <p:extLst>
              <p:ext uri="{D42A27DB-BD31-4B8C-83A1-F6EECF244321}">
                <p14:modId xmlns:p14="http://schemas.microsoft.com/office/powerpoint/2010/main" val="11353885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5" name="Object 4" hidden="1">
                        <a:extLst>
                          <a:ext uri="{FF2B5EF4-FFF2-40B4-BE49-F238E27FC236}">
                            <a16:creationId xmlns:a16="http://schemas.microsoft.com/office/drawing/2014/main" id="{6EE81D19-2424-4D19-8EAD-216E0C986DB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77328D4-B383-4EFE-80D6-11627DFCDC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b="1" dirty="0">
              <a:latin typeface="Calibri" panose="020F0502020204030204" pitchFamily="34" charset="0"/>
              <a:ea typeface="+mj-ea"/>
              <a:cs typeface="+mj-cs"/>
              <a:sym typeface="Calibri" panose="020F0502020204030204" pitchFamily="34" charset="0"/>
            </a:endParaRPr>
          </a:p>
        </p:txBody>
      </p:sp>
      <p:sp>
        <p:nvSpPr>
          <p:cNvPr id="2" name="Title 1">
            <a:extLst>
              <a:ext uri="{FF2B5EF4-FFF2-40B4-BE49-F238E27FC236}">
                <a16:creationId xmlns:a16="http://schemas.microsoft.com/office/drawing/2014/main" id="{6FFE860F-6E7D-46FA-8639-60D5279D3894}"/>
              </a:ext>
            </a:extLst>
          </p:cNvPr>
          <p:cNvSpPr>
            <a:spLocks noGrp="1"/>
          </p:cNvSpPr>
          <p:nvPr>
            <p:ph type="ctrTitle"/>
          </p:nvPr>
        </p:nvSpPr>
        <p:spPr>
          <a:xfrm>
            <a:off x="115166" y="2962274"/>
            <a:ext cx="9144000" cy="1833563"/>
          </a:xfrm>
        </p:spPr>
        <p:txBody>
          <a:bodyPr vert="horz" lIns="91440" tIns="45720" rIns="91440" bIns="45720" rtlCol="0" anchor="ctr">
            <a:normAutofit/>
          </a:bodyPr>
          <a:lstStyle/>
          <a:p>
            <a:pPr algn="l"/>
            <a:r>
              <a:rPr lang="en-US" sz="4400" b="1" dirty="0">
                <a:solidFill>
                  <a:srgbClr val="00B0F0"/>
                </a:solidFill>
                <a:latin typeface="+mn-lt"/>
              </a:rPr>
              <a:t>Estimating Credit Worthiness for </a:t>
            </a:r>
            <a:br>
              <a:rPr lang="en-US" sz="4400" b="1" dirty="0">
                <a:solidFill>
                  <a:srgbClr val="00B0F0"/>
                </a:solidFill>
                <a:latin typeface="+mn-lt"/>
              </a:rPr>
            </a:br>
            <a:r>
              <a:rPr lang="en-US" sz="4400" b="1" dirty="0">
                <a:solidFill>
                  <a:srgbClr val="00B0F0"/>
                </a:solidFill>
                <a:latin typeface="+mn-lt"/>
              </a:rPr>
              <a:t>Rural India</a:t>
            </a:r>
          </a:p>
        </p:txBody>
      </p:sp>
      <p:sp>
        <p:nvSpPr>
          <p:cNvPr id="8" name="Subtitle 2">
            <a:extLst>
              <a:ext uri="{FF2B5EF4-FFF2-40B4-BE49-F238E27FC236}">
                <a16:creationId xmlns:a16="http://schemas.microsoft.com/office/drawing/2014/main" id="{CEDE7F76-594E-4855-AD3D-AD85B9027969}"/>
              </a:ext>
            </a:extLst>
          </p:cNvPr>
          <p:cNvSpPr txBox="1">
            <a:spLocks/>
          </p:cNvSpPr>
          <p:nvPr/>
        </p:nvSpPr>
        <p:spPr>
          <a:xfrm>
            <a:off x="115166" y="733425"/>
            <a:ext cx="6400800" cy="762000"/>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dirty="0"/>
              <a:t>Data Science Assignment Challenge – Case Study</a:t>
            </a:r>
          </a:p>
        </p:txBody>
      </p:sp>
    </p:spTree>
    <p:extLst>
      <p:ext uri="{BB962C8B-B14F-4D97-AF65-F5344CB8AC3E}">
        <p14:creationId xmlns:p14="http://schemas.microsoft.com/office/powerpoint/2010/main" val="313221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7DDC5F6-80D8-4CA3-A796-E822ED168F69}"/>
              </a:ext>
            </a:extLst>
          </p:cNvPr>
          <p:cNvGraphicFramePr>
            <a:graphicFrameLocks noChangeAspect="1"/>
          </p:cNvGraphicFramePr>
          <p:nvPr>
            <p:custDataLst>
              <p:tags r:id="rId1"/>
            </p:custDataLst>
            <p:extLst>
              <p:ext uri="{D42A27DB-BD31-4B8C-83A1-F6EECF244321}">
                <p14:modId xmlns:p14="http://schemas.microsoft.com/office/powerpoint/2010/main" val="28897172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id="{27DDC5F6-80D8-4CA3-A796-E822ED168F6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897AE59E-AC10-45D0-86DF-7B4D2FF29BC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500" b="1" dirty="0">
              <a:latin typeface="Calibri" panose="020F0502020204030204" pitchFamily="34" charset="0"/>
              <a:ea typeface="+mj-ea"/>
              <a:cs typeface="+mj-cs"/>
              <a:sym typeface="Calibri" panose="020F0502020204030204" pitchFamily="34" charset="0"/>
            </a:endParaRPr>
          </a:p>
        </p:txBody>
      </p:sp>
      <p:sp>
        <p:nvSpPr>
          <p:cNvPr id="5" name="Title 1">
            <a:extLst>
              <a:ext uri="{FF2B5EF4-FFF2-40B4-BE49-F238E27FC236}">
                <a16:creationId xmlns:a16="http://schemas.microsoft.com/office/drawing/2014/main" id="{2319224B-7012-4F24-865C-6DFCF5E32F47}"/>
              </a:ext>
            </a:extLst>
          </p:cNvPr>
          <p:cNvSpPr>
            <a:spLocks noGrp="1"/>
          </p:cNvSpPr>
          <p:nvPr>
            <p:ph type="title"/>
          </p:nvPr>
        </p:nvSpPr>
        <p:spPr>
          <a:xfrm>
            <a:off x="24244" y="14863"/>
            <a:ext cx="9043555" cy="470912"/>
          </a:xfrm>
        </p:spPr>
        <p:txBody>
          <a:bodyPr vert="horz" lIns="91440" tIns="45720" rIns="91440" bIns="45720" rtlCol="0" anchor="ctr">
            <a:normAutofit fontScale="90000"/>
          </a:bodyPr>
          <a:lstStyle/>
          <a:p>
            <a:r>
              <a:rPr lang="en-US" sz="2800" b="1" dirty="0">
                <a:solidFill>
                  <a:srgbClr val="00B0F0"/>
                </a:solidFill>
                <a:latin typeface="+mn-lt"/>
              </a:rPr>
              <a:t>Analysis Overview</a:t>
            </a:r>
          </a:p>
        </p:txBody>
      </p:sp>
      <p:sp>
        <p:nvSpPr>
          <p:cNvPr id="9" name="Rounded Rectangle 5">
            <a:extLst>
              <a:ext uri="{FF2B5EF4-FFF2-40B4-BE49-F238E27FC236}">
                <a16:creationId xmlns:a16="http://schemas.microsoft.com/office/drawing/2014/main" id="{06771844-F56A-465F-8C59-2D079F5167DF}"/>
              </a:ext>
            </a:extLst>
          </p:cNvPr>
          <p:cNvSpPr/>
          <p:nvPr/>
        </p:nvSpPr>
        <p:spPr>
          <a:xfrm>
            <a:off x="1956952" y="485775"/>
            <a:ext cx="10148458" cy="1560995"/>
          </a:xfrm>
          <a:prstGeom prst="roundRect">
            <a:avLst/>
          </a:prstGeom>
          <a:solidFill>
            <a:srgbClr val="E8F8F8"/>
          </a:solidFill>
          <a:ln w="25400" cap="flat" cmpd="sng" algn="ctr">
            <a:noFill/>
            <a:prstDash val="solid"/>
          </a:ln>
          <a:effectLst/>
        </p:spPr>
        <p:txBody>
          <a:bodyPr rtlCol="0" anchor="ctr"/>
          <a:lstStyle/>
          <a:p>
            <a:pPr marL="171450" marR="0" lvl="0" indent="-171450" defTabSz="914400" eaLnBrk="1" fontAlgn="auto" latinLnBrk="0" hangingPunct="1">
              <a:lnSpc>
                <a:spcPct val="100000"/>
              </a:lnSpc>
              <a:spcBef>
                <a:spcPct val="50000"/>
              </a:spcBef>
              <a:spcAft>
                <a:spcPts val="0"/>
              </a:spcAft>
              <a:buClr>
                <a:srgbClr val="006600"/>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Calibri"/>
                <a:ea typeface="+mn-ea"/>
                <a:cs typeface="+mn-cs"/>
              </a:rPr>
              <a:t>Build a process for estimating credit worthiness </a:t>
            </a:r>
            <a:r>
              <a:rPr lang="en-US" sz="1400" kern="0" dirty="0">
                <a:solidFill>
                  <a:srgbClr val="000000"/>
                </a:solidFill>
                <a:latin typeface="Calibri"/>
              </a:rPr>
              <a:t>of </a:t>
            </a:r>
            <a:r>
              <a:rPr kumimoji="0" lang="en-US" sz="1400" b="0" i="0" u="none" strike="noStrike" kern="0" cap="none" spc="0" normalizeH="0" baseline="0" noProof="0" dirty="0">
                <a:ln>
                  <a:noFill/>
                </a:ln>
                <a:solidFill>
                  <a:srgbClr val="000000"/>
                </a:solidFill>
                <a:effectLst/>
                <a:uLnTx/>
                <a:uFillTx/>
                <a:latin typeface="Calibri"/>
                <a:ea typeface="+mn-ea"/>
                <a:cs typeface="+mn-cs"/>
              </a:rPr>
              <a:t>individuals of rural </a:t>
            </a:r>
            <a:r>
              <a:rPr lang="en-US" sz="1400" kern="0" dirty="0">
                <a:solidFill>
                  <a:srgbClr val="000000"/>
                </a:solidFill>
                <a:latin typeface="Calibri"/>
              </a:rPr>
              <a:t>India which will help organization/business in decision making against requested loan.</a:t>
            </a:r>
            <a:endParaRPr kumimoji="0" lang="en-US" sz="1400" b="0" i="0" u="none" strike="noStrike" kern="0" cap="none" spc="0" normalizeH="0" baseline="0" noProof="0" dirty="0">
              <a:ln>
                <a:noFill/>
              </a:ln>
              <a:solidFill>
                <a:srgbClr val="000000"/>
              </a:solidFill>
              <a:effectLst/>
              <a:uLnTx/>
              <a:uFillTx/>
              <a:latin typeface="Calibri"/>
              <a:ea typeface="+mn-ea"/>
              <a:cs typeface="+mn-cs"/>
            </a:endParaRPr>
          </a:p>
          <a:p>
            <a:pPr marL="171450" marR="0" lvl="0" indent="-171450" defTabSz="914400" eaLnBrk="1" fontAlgn="auto" latinLnBrk="0" hangingPunct="1">
              <a:lnSpc>
                <a:spcPct val="100000"/>
              </a:lnSpc>
              <a:spcBef>
                <a:spcPct val="50000"/>
              </a:spcBef>
              <a:spcAft>
                <a:spcPts val="0"/>
              </a:spcAft>
              <a:buClr>
                <a:srgbClr val="006600"/>
              </a:buClr>
              <a:buSzTx/>
              <a:buFont typeface="Arial" panose="020B0604020202020204" pitchFamily="34" charset="0"/>
              <a:buChar char="•"/>
              <a:tabLst/>
              <a:defRPr/>
            </a:pPr>
            <a:r>
              <a:rPr lang="en-US" sz="1400" kern="0" dirty="0">
                <a:solidFill>
                  <a:srgbClr val="000000"/>
                </a:solidFill>
                <a:latin typeface="Calibri"/>
              </a:rPr>
              <a:t>Build a predictive model which will analyze the repayment capabilities and correspondingly estimate loan amounts to be provided to individuals based on their respective demographic, financial and loan applications details</a:t>
            </a:r>
          </a:p>
          <a:p>
            <a:pPr marL="171450" marR="0" lvl="0" indent="-171450" defTabSz="914400" eaLnBrk="1" fontAlgn="auto" latinLnBrk="0" hangingPunct="1">
              <a:lnSpc>
                <a:spcPct val="100000"/>
              </a:lnSpc>
              <a:spcBef>
                <a:spcPct val="50000"/>
              </a:spcBef>
              <a:spcAft>
                <a:spcPts val="0"/>
              </a:spcAft>
              <a:buClr>
                <a:srgbClr val="006600"/>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Calibri"/>
                <a:ea typeface="+mn-ea"/>
                <a:cs typeface="+mn-cs"/>
              </a:rPr>
              <a:t>Implemented model algorithm uses Exploratory Data Analysis and Predictive Modeling to </a:t>
            </a:r>
            <a:r>
              <a:rPr lang="en-US" sz="1400" kern="0" dirty="0">
                <a:solidFill>
                  <a:srgbClr val="000000"/>
                </a:solidFill>
                <a:latin typeface="Calibri"/>
              </a:rPr>
              <a:t>compute</a:t>
            </a:r>
            <a:r>
              <a:rPr kumimoji="0" lang="en-US" sz="1400" b="0" i="0" u="none" strike="noStrike" kern="0" cap="none" spc="0" normalizeH="0" baseline="0" noProof="0" dirty="0">
                <a:ln>
                  <a:noFill/>
                </a:ln>
                <a:solidFill>
                  <a:srgbClr val="000000"/>
                </a:solidFill>
                <a:effectLst/>
                <a:uLnTx/>
                <a:uFillTx/>
                <a:latin typeface="Calibri"/>
                <a:ea typeface="+mn-ea"/>
                <a:cs typeface="+mn-cs"/>
              </a:rPr>
              <a:t> patterns from the data and suggest recommendations based on the findings </a:t>
            </a:r>
          </a:p>
        </p:txBody>
      </p:sp>
      <p:sp>
        <p:nvSpPr>
          <p:cNvPr id="10" name="Rounded Rectangle 4">
            <a:extLst>
              <a:ext uri="{FF2B5EF4-FFF2-40B4-BE49-F238E27FC236}">
                <a16:creationId xmlns:a16="http://schemas.microsoft.com/office/drawing/2014/main" id="{EF4DF7A1-8E5E-4FAE-AA5A-656A925BDDC8}"/>
              </a:ext>
            </a:extLst>
          </p:cNvPr>
          <p:cNvSpPr/>
          <p:nvPr/>
        </p:nvSpPr>
        <p:spPr bwMode="auto">
          <a:xfrm>
            <a:off x="86590" y="824338"/>
            <a:ext cx="1911925" cy="675413"/>
          </a:xfrm>
          <a:prstGeom prst="roundRect">
            <a:avLst/>
          </a:prstGeom>
          <a:solidFill>
            <a:srgbClr val="163A53"/>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1" compatLnSpc="1">
            <a:prstTxWarp prst="textNoShape">
              <a:avLst/>
            </a:prstTxWarp>
          </a:bodyPr>
          <a:lstStyle/>
          <a:p>
            <a:pPr marL="0" marR="0" lvl="0" indent="0" algn="ctr" defTabSz="914608"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Calibri"/>
                <a:ea typeface="+mn-ea"/>
                <a:cs typeface="Calibri" panose="020F0502020204030204" pitchFamily="34" charset="0"/>
              </a:rPr>
              <a:t>Background and Objective</a:t>
            </a:r>
          </a:p>
        </p:txBody>
      </p:sp>
      <p:grpSp>
        <p:nvGrpSpPr>
          <p:cNvPr id="11" name="Group 10">
            <a:extLst>
              <a:ext uri="{FF2B5EF4-FFF2-40B4-BE49-F238E27FC236}">
                <a16:creationId xmlns:a16="http://schemas.microsoft.com/office/drawing/2014/main" id="{50403CAC-AD2A-4310-A9A9-36A705A09278}"/>
              </a:ext>
            </a:extLst>
          </p:cNvPr>
          <p:cNvGrpSpPr/>
          <p:nvPr/>
        </p:nvGrpSpPr>
        <p:grpSpPr>
          <a:xfrm>
            <a:off x="86591" y="2151939"/>
            <a:ext cx="1904950" cy="4430237"/>
            <a:chOff x="2933749" y="809626"/>
            <a:chExt cx="1904950" cy="4363738"/>
          </a:xfrm>
        </p:grpSpPr>
        <p:sp>
          <p:nvSpPr>
            <p:cNvPr id="12" name="Rounded Rectangle 10">
              <a:extLst>
                <a:ext uri="{FF2B5EF4-FFF2-40B4-BE49-F238E27FC236}">
                  <a16:creationId xmlns:a16="http://schemas.microsoft.com/office/drawing/2014/main" id="{437064BD-8295-478C-B7E0-055B4F7A37C9}"/>
                </a:ext>
              </a:extLst>
            </p:cNvPr>
            <p:cNvSpPr/>
            <p:nvPr/>
          </p:nvSpPr>
          <p:spPr bwMode="auto">
            <a:xfrm>
              <a:off x="2946831" y="4044895"/>
              <a:ext cx="1678534" cy="464836"/>
            </a:xfrm>
            <a:prstGeom prst="roundRect">
              <a:avLst/>
            </a:prstGeom>
            <a:solidFill>
              <a:srgbClr val="255F38">
                <a:alpha val="63922"/>
              </a:srgbClr>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1" compatLnSpc="1">
              <a:prstTxWarp prst="textNoShape">
                <a:avLst/>
              </a:prstTxWarp>
            </a:bodyPr>
            <a:lstStyle/>
            <a:p>
              <a:pPr marL="0" marR="0" lvl="0" indent="0" algn="ctr" defTabSz="1019175"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Fidelity Sans" pitchFamily="34" charset="0"/>
                  <a:ea typeface="+mn-ea"/>
                  <a:cs typeface="Calibri" panose="020F0502020204030204" pitchFamily="34" charset="0"/>
                </a:rPr>
                <a:t>Modeling Technique</a:t>
              </a:r>
            </a:p>
          </p:txBody>
        </p:sp>
        <p:sp>
          <p:nvSpPr>
            <p:cNvPr id="13" name="Rounded Rectangle 11">
              <a:extLst>
                <a:ext uri="{FF2B5EF4-FFF2-40B4-BE49-F238E27FC236}">
                  <a16:creationId xmlns:a16="http://schemas.microsoft.com/office/drawing/2014/main" id="{97129232-399E-4D85-ADC9-1780FBC0B550}"/>
                </a:ext>
              </a:extLst>
            </p:cNvPr>
            <p:cNvSpPr/>
            <p:nvPr/>
          </p:nvSpPr>
          <p:spPr bwMode="auto">
            <a:xfrm>
              <a:off x="2956020" y="1454785"/>
              <a:ext cx="1678534" cy="464836"/>
            </a:xfrm>
            <a:prstGeom prst="roundRect">
              <a:avLst/>
            </a:prstGeom>
            <a:solidFill>
              <a:srgbClr val="0D74A8"/>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1" compatLnSpc="1">
              <a:prstTxWarp prst="textNoShape">
                <a:avLst/>
              </a:prstTxWarp>
            </a:bodyPr>
            <a:lstStyle/>
            <a:p>
              <a:pPr marL="0" marR="0" lvl="0" indent="0" algn="ctr" defTabSz="1019175"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Fidelity Sans" pitchFamily="34" charset="0"/>
                  <a:ea typeface="+mn-ea"/>
                  <a:cs typeface="Calibri" panose="020F0502020204030204" pitchFamily="34" charset="0"/>
                </a:rPr>
                <a:t>Number of Variables</a:t>
              </a:r>
            </a:p>
          </p:txBody>
        </p:sp>
        <p:sp>
          <p:nvSpPr>
            <p:cNvPr id="14" name="Isosceles Triangle 13">
              <a:extLst>
                <a:ext uri="{FF2B5EF4-FFF2-40B4-BE49-F238E27FC236}">
                  <a16:creationId xmlns:a16="http://schemas.microsoft.com/office/drawing/2014/main" id="{882EDB8A-9D92-408F-8EBD-70F14A40136C}"/>
                </a:ext>
              </a:extLst>
            </p:cNvPr>
            <p:cNvSpPr/>
            <p:nvPr/>
          </p:nvSpPr>
          <p:spPr bwMode="auto">
            <a:xfrm rot="5400000">
              <a:off x="4529405" y="1628117"/>
              <a:ext cx="469803" cy="148779"/>
            </a:xfrm>
            <a:prstGeom prst="triangle">
              <a:avLst/>
            </a:prstGeom>
            <a:solidFill>
              <a:srgbClr val="0D74A8"/>
            </a:solidFill>
            <a:ln w="9525" cap="flat" cmpd="sng" algn="ctr">
              <a:solidFill>
                <a:sysClr val="window" lastClr="FFFFF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358" tIns="45677" rIns="91358" bIns="45677" numCol="1" rtlCol="0" anchor="t" anchorCtr="0" compatLnSpc="1">
              <a:prstTxWarp prst="textNoShape">
                <a:avLst/>
              </a:prstTxWarp>
            </a:bodyPr>
            <a:lstStyle/>
            <a:p>
              <a:pPr marL="0" marR="0" lvl="0" indent="0" algn="ctr" defTabSz="1018222"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5D9A0C">
                    <a:lumMod val="75000"/>
                  </a:srgbClr>
                </a:solidFill>
                <a:effectLst/>
                <a:uLnTx/>
                <a:uFillTx/>
                <a:cs typeface="Calibri" panose="020F0502020204030204" pitchFamily="34" charset="0"/>
              </a:endParaRPr>
            </a:p>
          </p:txBody>
        </p:sp>
        <p:sp>
          <p:nvSpPr>
            <p:cNvPr id="15" name="Rounded Rectangle 13">
              <a:extLst>
                <a:ext uri="{FF2B5EF4-FFF2-40B4-BE49-F238E27FC236}">
                  <a16:creationId xmlns:a16="http://schemas.microsoft.com/office/drawing/2014/main" id="{1B7B766A-DA4A-4D8C-B6A5-0660B6136D6B}"/>
                </a:ext>
              </a:extLst>
            </p:cNvPr>
            <p:cNvSpPr/>
            <p:nvPr/>
          </p:nvSpPr>
          <p:spPr bwMode="auto">
            <a:xfrm>
              <a:off x="2969817" y="2145478"/>
              <a:ext cx="1678534" cy="464836"/>
            </a:xfrm>
            <a:prstGeom prst="roundRect">
              <a:avLst/>
            </a:prstGeom>
            <a:solidFill>
              <a:srgbClr val="7F7F7F"/>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1" compatLnSpc="1">
              <a:prstTxWarp prst="textNoShape">
                <a:avLst/>
              </a:prstTxWarp>
            </a:bodyPr>
            <a:lstStyle/>
            <a:p>
              <a:pPr marL="0" marR="0" lvl="0" indent="0" algn="ctr" defTabSz="1019175"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Fidelity Sans" pitchFamily="34" charset="0"/>
                  <a:ea typeface="+mn-ea"/>
                  <a:cs typeface="Calibri" panose="020F0502020204030204" pitchFamily="34" charset="0"/>
                </a:rPr>
                <a:t>Time Period</a:t>
              </a:r>
            </a:p>
          </p:txBody>
        </p:sp>
        <p:sp>
          <p:nvSpPr>
            <p:cNvPr id="16" name="Isosceles Triangle 15">
              <a:extLst>
                <a:ext uri="{FF2B5EF4-FFF2-40B4-BE49-F238E27FC236}">
                  <a16:creationId xmlns:a16="http://schemas.microsoft.com/office/drawing/2014/main" id="{5D1577E8-15FD-4BF0-96A0-DFA7372E818F}"/>
                </a:ext>
              </a:extLst>
            </p:cNvPr>
            <p:cNvSpPr/>
            <p:nvPr/>
          </p:nvSpPr>
          <p:spPr bwMode="auto">
            <a:xfrm rot="5400000">
              <a:off x="4529408" y="2306306"/>
              <a:ext cx="469803" cy="148779"/>
            </a:xfrm>
            <a:prstGeom prst="triangle">
              <a:avLst/>
            </a:prstGeom>
            <a:solidFill>
              <a:srgbClr val="7F7F7F"/>
            </a:solidFill>
            <a:ln w="9525" cap="flat" cmpd="sng" algn="ctr">
              <a:solidFill>
                <a:sysClr val="window" lastClr="FFFFF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358" tIns="45677" rIns="91358" bIns="45677" numCol="1" rtlCol="0" anchor="t" anchorCtr="0" compatLnSpc="1">
              <a:prstTxWarp prst="textNoShape">
                <a:avLst/>
              </a:prstTxWarp>
            </a:bodyPr>
            <a:lstStyle/>
            <a:p>
              <a:pPr marL="0" marR="0" lvl="0" indent="0" algn="ctr" defTabSz="1018222"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5D9A0C">
                    <a:lumMod val="75000"/>
                  </a:srgbClr>
                </a:solidFill>
                <a:effectLst/>
                <a:uLnTx/>
                <a:uFillTx/>
                <a:cs typeface="Calibri" panose="020F0502020204030204" pitchFamily="34" charset="0"/>
              </a:endParaRPr>
            </a:p>
          </p:txBody>
        </p:sp>
        <p:sp>
          <p:nvSpPr>
            <p:cNvPr id="17" name="Rounded Rectangle 15">
              <a:extLst>
                <a:ext uri="{FF2B5EF4-FFF2-40B4-BE49-F238E27FC236}">
                  <a16:creationId xmlns:a16="http://schemas.microsoft.com/office/drawing/2014/main" id="{A9B37E30-61A9-4A31-9473-2B196964C44F}"/>
                </a:ext>
              </a:extLst>
            </p:cNvPr>
            <p:cNvSpPr/>
            <p:nvPr/>
          </p:nvSpPr>
          <p:spPr bwMode="auto">
            <a:xfrm>
              <a:off x="2956020" y="2821224"/>
              <a:ext cx="1678534" cy="464836"/>
            </a:xfrm>
            <a:prstGeom prst="roundRect">
              <a:avLst/>
            </a:prstGeom>
            <a:solidFill>
              <a:srgbClr val="E09B00"/>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1" compatLnSpc="1">
              <a:prstTxWarp prst="textNoShape">
                <a:avLst/>
              </a:prstTxWarp>
            </a:bodyPr>
            <a:lstStyle/>
            <a:p>
              <a:pPr marL="0" marR="0" lvl="0" indent="0" algn="ctr" defTabSz="1019175"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Fidelity Sans" pitchFamily="34" charset="0"/>
                  <a:ea typeface="+mn-ea"/>
                  <a:cs typeface="Calibri" panose="020F0502020204030204" pitchFamily="34" charset="0"/>
                </a:rPr>
                <a:t>Tools Used</a:t>
              </a:r>
            </a:p>
          </p:txBody>
        </p:sp>
        <p:sp>
          <p:nvSpPr>
            <p:cNvPr id="18" name="Isosceles Triangle 17">
              <a:extLst>
                <a:ext uri="{FF2B5EF4-FFF2-40B4-BE49-F238E27FC236}">
                  <a16:creationId xmlns:a16="http://schemas.microsoft.com/office/drawing/2014/main" id="{FF3CC17F-24FB-4F80-AE82-5B1948584B39}"/>
                </a:ext>
              </a:extLst>
            </p:cNvPr>
            <p:cNvSpPr/>
            <p:nvPr/>
          </p:nvSpPr>
          <p:spPr bwMode="auto">
            <a:xfrm rot="5400000">
              <a:off x="4520214" y="2987651"/>
              <a:ext cx="469802" cy="148779"/>
            </a:xfrm>
            <a:prstGeom prst="triangle">
              <a:avLst/>
            </a:prstGeom>
            <a:solidFill>
              <a:srgbClr val="E09B00"/>
            </a:solidFill>
            <a:ln w="9525" cap="flat" cmpd="sng" algn="ctr">
              <a:solidFill>
                <a:sysClr val="window" lastClr="FFFFF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358" tIns="45677" rIns="91358" bIns="45677" numCol="1" rtlCol="0" anchor="t" anchorCtr="0" compatLnSpc="1">
              <a:prstTxWarp prst="textNoShape">
                <a:avLst/>
              </a:prstTxWarp>
            </a:bodyPr>
            <a:lstStyle/>
            <a:p>
              <a:pPr marL="0" marR="0" lvl="0" indent="0" algn="ctr" defTabSz="1018222"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cs typeface="Calibri" panose="020F0502020204030204" pitchFamily="34" charset="0"/>
              </a:endParaRPr>
            </a:p>
          </p:txBody>
        </p:sp>
        <p:sp>
          <p:nvSpPr>
            <p:cNvPr id="19" name="Rounded Rectangle 17">
              <a:extLst>
                <a:ext uri="{FF2B5EF4-FFF2-40B4-BE49-F238E27FC236}">
                  <a16:creationId xmlns:a16="http://schemas.microsoft.com/office/drawing/2014/main" id="{8982BA0C-983B-4E07-B44B-5C170CA9CE04}"/>
                </a:ext>
              </a:extLst>
            </p:cNvPr>
            <p:cNvSpPr/>
            <p:nvPr/>
          </p:nvSpPr>
          <p:spPr bwMode="auto">
            <a:xfrm>
              <a:off x="2946830" y="3421873"/>
              <a:ext cx="1678534" cy="464836"/>
            </a:xfrm>
            <a:prstGeom prst="roundRect">
              <a:avLst/>
            </a:prstGeom>
            <a:solidFill>
              <a:srgbClr val="F56D1D"/>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1" compatLnSpc="1">
              <a:prstTxWarp prst="textNoShape">
                <a:avLst/>
              </a:prstTxWarp>
            </a:bodyPr>
            <a:lstStyle/>
            <a:p>
              <a:pPr marL="0" marR="0" lvl="0" indent="0" algn="ctr" defTabSz="1019175"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Fidelity Sans" pitchFamily="34" charset="0"/>
                  <a:ea typeface="+mn-ea"/>
                  <a:cs typeface="Calibri" panose="020F0502020204030204" pitchFamily="34" charset="0"/>
                </a:rPr>
                <a:t>Analysis Population</a:t>
              </a:r>
            </a:p>
          </p:txBody>
        </p:sp>
        <p:sp>
          <p:nvSpPr>
            <p:cNvPr id="20" name="Isosceles Triangle 19">
              <a:extLst>
                <a:ext uri="{FF2B5EF4-FFF2-40B4-BE49-F238E27FC236}">
                  <a16:creationId xmlns:a16="http://schemas.microsoft.com/office/drawing/2014/main" id="{5E3B57D8-75F7-4CA6-B05B-D387B54DA7BD}"/>
                </a:ext>
              </a:extLst>
            </p:cNvPr>
            <p:cNvSpPr/>
            <p:nvPr/>
          </p:nvSpPr>
          <p:spPr bwMode="auto">
            <a:xfrm rot="5400000">
              <a:off x="4511024" y="3585242"/>
              <a:ext cx="469802" cy="148779"/>
            </a:xfrm>
            <a:prstGeom prst="triangle">
              <a:avLst/>
            </a:prstGeom>
            <a:solidFill>
              <a:srgbClr val="F56D1D"/>
            </a:solidFill>
            <a:ln w="9525" cap="flat" cmpd="sng" algn="ctr">
              <a:solidFill>
                <a:sysClr val="window" lastClr="FFFFF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358" tIns="45677" rIns="91358" bIns="45677" numCol="1" rtlCol="0" anchor="t" anchorCtr="0" compatLnSpc="1">
              <a:prstTxWarp prst="textNoShape">
                <a:avLst/>
              </a:prstTxWarp>
            </a:bodyPr>
            <a:lstStyle/>
            <a:p>
              <a:pPr marL="0" marR="0" lvl="0" indent="0" algn="ctr" defTabSz="1018222"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5D9A0C">
                    <a:lumMod val="75000"/>
                  </a:srgbClr>
                </a:solidFill>
                <a:effectLst/>
                <a:uLnTx/>
                <a:uFillTx/>
                <a:cs typeface="Calibri" panose="020F0502020204030204" pitchFamily="34" charset="0"/>
              </a:endParaRPr>
            </a:p>
          </p:txBody>
        </p:sp>
        <p:sp>
          <p:nvSpPr>
            <p:cNvPr id="21" name="Isosceles Triangle 20">
              <a:extLst>
                <a:ext uri="{FF2B5EF4-FFF2-40B4-BE49-F238E27FC236}">
                  <a16:creationId xmlns:a16="http://schemas.microsoft.com/office/drawing/2014/main" id="{070663A8-73F4-443A-9D4A-9CA8B9FAEB0F}"/>
                </a:ext>
              </a:extLst>
            </p:cNvPr>
            <p:cNvSpPr/>
            <p:nvPr/>
          </p:nvSpPr>
          <p:spPr bwMode="auto">
            <a:xfrm rot="5400000">
              <a:off x="4511024" y="4189499"/>
              <a:ext cx="469802" cy="148779"/>
            </a:xfrm>
            <a:prstGeom prst="triangle">
              <a:avLst/>
            </a:prstGeom>
            <a:solidFill>
              <a:srgbClr val="255F38"/>
            </a:solidFill>
            <a:ln w="9525" cap="flat" cmpd="sng" algn="ctr">
              <a:solidFill>
                <a:sysClr val="window" lastClr="FFFFF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358" tIns="45677" rIns="91358" bIns="45677" numCol="1" rtlCol="0" anchor="t" anchorCtr="0" compatLnSpc="1">
              <a:prstTxWarp prst="textNoShape">
                <a:avLst/>
              </a:prstTxWarp>
            </a:bodyPr>
            <a:lstStyle/>
            <a:p>
              <a:pPr marL="0" marR="0" lvl="0" indent="0" algn="ctr" defTabSz="1018222"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cs typeface="Calibri" panose="020F0502020204030204" pitchFamily="34" charset="0"/>
              </a:endParaRPr>
            </a:p>
          </p:txBody>
        </p:sp>
        <p:sp>
          <p:nvSpPr>
            <p:cNvPr id="22" name="Rounded Rectangle 20">
              <a:extLst>
                <a:ext uri="{FF2B5EF4-FFF2-40B4-BE49-F238E27FC236}">
                  <a16:creationId xmlns:a16="http://schemas.microsoft.com/office/drawing/2014/main" id="{3526724B-B4F6-4513-B273-139C06AB9C30}"/>
                </a:ext>
              </a:extLst>
            </p:cNvPr>
            <p:cNvSpPr/>
            <p:nvPr/>
          </p:nvSpPr>
          <p:spPr bwMode="auto">
            <a:xfrm>
              <a:off x="2956020" y="809626"/>
              <a:ext cx="1678534" cy="464836"/>
            </a:xfrm>
            <a:prstGeom prst="roundRect">
              <a:avLst/>
            </a:prstGeom>
            <a:solidFill>
              <a:srgbClr val="22807F"/>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1" compatLnSpc="1">
              <a:prstTxWarp prst="textNoShape">
                <a:avLst/>
              </a:prstTxWarp>
            </a:bodyPr>
            <a:lstStyle/>
            <a:p>
              <a:pPr marL="0" marR="0" lvl="0" indent="0" algn="ctr" defTabSz="1019175"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Fidelity Sans" pitchFamily="34" charset="0"/>
                  <a:ea typeface="+mn-ea"/>
                  <a:cs typeface="Calibri" panose="020F0502020204030204" pitchFamily="34" charset="0"/>
                </a:rPr>
                <a:t>Data Source</a:t>
              </a:r>
            </a:p>
          </p:txBody>
        </p:sp>
        <p:sp>
          <p:nvSpPr>
            <p:cNvPr id="23" name="Isosceles Triangle 22">
              <a:extLst>
                <a:ext uri="{FF2B5EF4-FFF2-40B4-BE49-F238E27FC236}">
                  <a16:creationId xmlns:a16="http://schemas.microsoft.com/office/drawing/2014/main" id="{038FE2C5-DA6B-4296-8880-9F588D385F26}"/>
                </a:ext>
              </a:extLst>
            </p:cNvPr>
            <p:cNvSpPr/>
            <p:nvPr/>
          </p:nvSpPr>
          <p:spPr bwMode="auto">
            <a:xfrm rot="5400000">
              <a:off x="4524802" y="972789"/>
              <a:ext cx="469803" cy="148779"/>
            </a:xfrm>
            <a:prstGeom prst="triangle">
              <a:avLst/>
            </a:prstGeom>
            <a:solidFill>
              <a:srgbClr val="22807F"/>
            </a:solidFill>
            <a:ln w="9525" cap="flat" cmpd="sng" algn="ctr">
              <a:solidFill>
                <a:sysClr val="window" lastClr="FFFFF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358" tIns="45677" rIns="91358" bIns="45677" numCol="1" rtlCol="0" anchor="t" anchorCtr="0" compatLnSpc="1">
              <a:prstTxWarp prst="textNoShape">
                <a:avLst/>
              </a:prstTxWarp>
            </a:bodyPr>
            <a:lstStyle/>
            <a:p>
              <a:pPr marL="0" marR="0" lvl="0" indent="0" algn="ctr" defTabSz="1018222"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5D9A0C">
                    <a:lumMod val="75000"/>
                  </a:srgbClr>
                </a:solidFill>
                <a:effectLst/>
                <a:uLnTx/>
                <a:uFillTx/>
                <a:cs typeface="Calibri" panose="020F0502020204030204" pitchFamily="34" charset="0"/>
              </a:endParaRPr>
            </a:p>
          </p:txBody>
        </p:sp>
        <p:sp>
          <p:nvSpPr>
            <p:cNvPr id="24" name="Rounded Rectangle 22">
              <a:extLst>
                <a:ext uri="{FF2B5EF4-FFF2-40B4-BE49-F238E27FC236}">
                  <a16:creationId xmlns:a16="http://schemas.microsoft.com/office/drawing/2014/main" id="{DD8811C9-0FB6-44A4-AA27-759A43BB0760}"/>
                </a:ext>
              </a:extLst>
            </p:cNvPr>
            <p:cNvSpPr/>
            <p:nvPr/>
          </p:nvSpPr>
          <p:spPr bwMode="auto">
            <a:xfrm>
              <a:off x="2933749" y="4700701"/>
              <a:ext cx="1678534" cy="464836"/>
            </a:xfrm>
            <a:prstGeom prst="roundRect">
              <a:avLst/>
            </a:prstGeom>
            <a:solidFill>
              <a:srgbClr val="00B050"/>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1" compatLnSpc="1">
              <a:prstTxWarp prst="textNoShape">
                <a:avLst/>
              </a:prstTxWarp>
            </a:bodyPr>
            <a:lstStyle/>
            <a:p>
              <a:pPr marL="0" marR="0" lvl="0" indent="0" algn="ctr" defTabSz="1019175"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Fidelity Sans" pitchFamily="34" charset="0"/>
                  <a:ea typeface="+mn-ea"/>
                  <a:cs typeface="Calibri" panose="020F0502020204030204" pitchFamily="34" charset="0"/>
                </a:rPr>
                <a:t>Implementation Window</a:t>
              </a:r>
            </a:p>
          </p:txBody>
        </p:sp>
        <p:sp>
          <p:nvSpPr>
            <p:cNvPr id="25" name="Isosceles Triangle 24">
              <a:extLst>
                <a:ext uri="{FF2B5EF4-FFF2-40B4-BE49-F238E27FC236}">
                  <a16:creationId xmlns:a16="http://schemas.microsoft.com/office/drawing/2014/main" id="{8D56352E-B101-47DC-BC8F-DFC7FFE78CFB}"/>
                </a:ext>
              </a:extLst>
            </p:cNvPr>
            <p:cNvSpPr/>
            <p:nvPr/>
          </p:nvSpPr>
          <p:spPr bwMode="auto">
            <a:xfrm rot="5400000">
              <a:off x="4516339" y="4864073"/>
              <a:ext cx="469803" cy="148779"/>
            </a:xfrm>
            <a:prstGeom prst="triangle">
              <a:avLst/>
            </a:prstGeom>
            <a:solidFill>
              <a:srgbClr val="00B050"/>
            </a:solidFill>
            <a:ln w="9525" cap="flat" cmpd="sng" algn="ctr">
              <a:solidFill>
                <a:sysClr val="window" lastClr="FFFFF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358" tIns="45677" rIns="91358" bIns="45677" numCol="1" rtlCol="0" anchor="t" anchorCtr="0" compatLnSpc="1">
              <a:prstTxWarp prst="textNoShape">
                <a:avLst/>
              </a:prstTxWarp>
            </a:bodyPr>
            <a:lstStyle/>
            <a:p>
              <a:pPr marL="0" marR="0" lvl="0" indent="0" algn="ctr" defTabSz="1018222"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5D9A0C">
                    <a:lumMod val="75000"/>
                  </a:srgbClr>
                </a:solidFill>
                <a:effectLst/>
                <a:uLnTx/>
                <a:uFillTx/>
                <a:cs typeface="Calibri" panose="020F0502020204030204" pitchFamily="34" charset="0"/>
              </a:endParaRPr>
            </a:p>
          </p:txBody>
        </p:sp>
      </p:grpSp>
      <p:sp>
        <p:nvSpPr>
          <p:cNvPr id="26" name="Rounded Rectangle 24">
            <a:extLst>
              <a:ext uri="{FF2B5EF4-FFF2-40B4-BE49-F238E27FC236}">
                <a16:creationId xmlns:a16="http://schemas.microsoft.com/office/drawing/2014/main" id="{713959DF-1A3B-42BD-B9D6-99CE0FB2F2CF}"/>
              </a:ext>
            </a:extLst>
          </p:cNvPr>
          <p:cNvSpPr/>
          <p:nvPr/>
        </p:nvSpPr>
        <p:spPr>
          <a:xfrm>
            <a:off x="2050471" y="2143126"/>
            <a:ext cx="10018869" cy="586316"/>
          </a:xfrm>
          <a:prstGeom prst="roundRect">
            <a:avLst/>
          </a:prstGeom>
          <a:solidFill>
            <a:srgbClr val="E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ct val="50000"/>
              </a:spcBef>
              <a:buClr>
                <a:srgbClr val="006600"/>
              </a:buClr>
              <a:buFont typeface="Arial" panose="020B0604020202020204" pitchFamily="34" charset="0"/>
              <a:buChar char="•"/>
            </a:pPr>
            <a:r>
              <a:rPr lang="en-US" sz="1400" kern="0" dirty="0">
                <a:solidFill>
                  <a:srgbClr val="000000"/>
                </a:solidFill>
                <a:latin typeface="Calibri"/>
              </a:rPr>
              <a:t>Credit worthiness for rural India dataset provided </a:t>
            </a:r>
          </a:p>
        </p:txBody>
      </p:sp>
      <p:sp>
        <p:nvSpPr>
          <p:cNvPr id="27" name="Rounded Rectangle 25">
            <a:extLst>
              <a:ext uri="{FF2B5EF4-FFF2-40B4-BE49-F238E27FC236}">
                <a16:creationId xmlns:a16="http://schemas.microsoft.com/office/drawing/2014/main" id="{EA306716-757F-465A-A7F5-204714231F54}"/>
              </a:ext>
            </a:extLst>
          </p:cNvPr>
          <p:cNvSpPr/>
          <p:nvPr/>
        </p:nvSpPr>
        <p:spPr>
          <a:xfrm>
            <a:off x="2050471" y="2850870"/>
            <a:ext cx="10018869" cy="533204"/>
          </a:xfrm>
          <a:prstGeom prst="roundRect">
            <a:avLst/>
          </a:prstGeom>
          <a:solidFill>
            <a:srgbClr val="E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ct val="50000"/>
              </a:spcBef>
              <a:buClr>
                <a:srgbClr val="006600"/>
              </a:buClr>
              <a:buFont typeface="Arial" panose="020B0604020202020204" pitchFamily="34" charset="0"/>
              <a:buChar char="•"/>
            </a:pPr>
            <a:r>
              <a:rPr lang="en-US" sz="1400" kern="0" dirty="0">
                <a:solidFill>
                  <a:srgbClr val="000000"/>
                </a:solidFill>
                <a:latin typeface="Calibri"/>
              </a:rPr>
              <a:t>Total Variables = 23; Numerical – 7; Categorical – 15; Id - 1</a:t>
            </a:r>
          </a:p>
        </p:txBody>
      </p:sp>
      <p:sp>
        <p:nvSpPr>
          <p:cNvPr id="28" name="Rounded Rectangle 27">
            <a:extLst>
              <a:ext uri="{FF2B5EF4-FFF2-40B4-BE49-F238E27FC236}">
                <a16:creationId xmlns:a16="http://schemas.microsoft.com/office/drawing/2014/main" id="{866F74EB-124F-4D17-8177-E924A64F9ABE}"/>
              </a:ext>
            </a:extLst>
          </p:cNvPr>
          <p:cNvSpPr/>
          <p:nvPr/>
        </p:nvSpPr>
        <p:spPr>
          <a:xfrm>
            <a:off x="2050471" y="3539348"/>
            <a:ext cx="10018869" cy="533204"/>
          </a:xfrm>
          <a:prstGeom prst="roundRect">
            <a:avLst/>
          </a:prstGeom>
          <a:solidFill>
            <a:srgbClr val="E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ct val="50000"/>
              </a:spcBef>
              <a:buClr>
                <a:srgbClr val="006600"/>
              </a:buClr>
              <a:buFont typeface="Arial" panose="020B0604020202020204" pitchFamily="34" charset="0"/>
              <a:buChar char="•"/>
            </a:pPr>
            <a:r>
              <a:rPr lang="en-US" sz="1400" kern="0" dirty="0">
                <a:solidFill>
                  <a:srgbClr val="000000"/>
                </a:solidFill>
                <a:latin typeface="Calibri"/>
              </a:rPr>
              <a:t> Cross sectional across time periods</a:t>
            </a:r>
          </a:p>
        </p:txBody>
      </p:sp>
      <p:sp>
        <p:nvSpPr>
          <p:cNvPr id="29" name="Rounded Rectangle 28">
            <a:extLst>
              <a:ext uri="{FF2B5EF4-FFF2-40B4-BE49-F238E27FC236}">
                <a16:creationId xmlns:a16="http://schemas.microsoft.com/office/drawing/2014/main" id="{D475377F-423D-447A-ABCC-94D5AD13074C}"/>
              </a:ext>
            </a:extLst>
          </p:cNvPr>
          <p:cNvSpPr/>
          <p:nvPr/>
        </p:nvSpPr>
        <p:spPr>
          <a:xfrm>
            <a:off x="2050471" y="4232724"/>
            <a:ext cx="10018869" cy="533204"/>
          </a:xfrm>
          <a:prstGeom prst="roundRect">
            <a:avLst/>
          </a:prstGeom>
          <a:solidFill>
            <a:srgbClr val="E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ct val="50000"/>
              </a:spcBef>
              <a:buClr>
                <a:srgbClr val="006600"/>
              </a:buClr>
              <a:buFont typeface="Arial" panose="020B0604020202020204" pitchFamily="34" charset="0"/>
              <a:buChar char="•"/>
            </a:pPr>
            <a:r>
              <a:rPr lang="en-US" sz="1400" kern="0" dirty="0">
                <a:solidFill>
                  <a:srgbClr val="000000"/>
                </a:solidFill>
              </a:rPr>
              <a:t>Python, </a:t>
            </a:r>
            <a:r>
              <a:rPr lang="en-US" sz="1400" kern="0" dirty="0">
                <a:solidFill>
                  <a:srgbClr val="000000"/>
                </a:solidFill>
                <a:latin typeface="Calibri"/>
              </a:rPr>
              <a:t>R and MS Excel</a:t>
            </a:r>
          </a:p>
        </p:txBody>
      </p:sp>
      <p:sp>
        <p:nvSpPr>
          <p:cNvPr id="30" name="Rounded Rectangle 29">
            <a:extLst>
              <a:ext uri="{FF2B5EF4-FFF2-40B4-BE49-F238E27FC236}">
                <a16:creationId xmlns:a16="http://schemas.microsoft.com/office/drawing/2014/main" id="{31DDEF30-EF97-4816-AC07-1D293FEAC746}"/>
              </a:ext>
            </a:extLst>
          </p:cNvPr>
          <p:cNvSpPr/>
          <p:nvPr/>
        </p:nvSpPr>
        <p:spPr>
          <a:xfrm>
            <a:off x="2050471" y="4855097"/>
            <a:ext cx="10018869" cy="533204"/>
          </a:xfrm>
          <a:prstGeom prst="roundRect">
            <a:avLst/>
          </a:prstGeom>
          <a:solidFill>
            <a:srgbClr val="E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ct val="50000"/>
              </a:spcBef>
              <a:buClr>
                <a:srgbClr val="006600"/>
              </a:buClr>
              <a:buFont typeface="Arial" panose="020B0604020202020204" pitchFamily="34" charset="0"/>
              <a:buChar char="•"/>
            </a:pPr>
            <a:r>
              <a:rPr lang="en-US" sz="1400" kern="0" dirty="0">
                <a:solidFill>
                  <a:srgbClr val="000000"/>
                </a:solidFill>
                <a:latin typeface="Calibri"/>
              </a:rPr>
              <a:t>A cross sectional dataset of individuals – 40,000 records</a:t>
            </a:r>
          </a:p>
        </p:txBody>
      </p:sp>
      <p:sp>
        <p:nvSpPr>
          <p:cNvPr id="31" name="Rounded Rectangle 30">
            <a:extLst>
              <a:ext uri="{FF2B5EF4-FFF2-40B4-BE49-F238E27FC236}">
                <a16:creationId xmlns:a16="http://schemas.microsoft.com/office/drawing/2014/main" id="{267942E4-B315-48D9-80DD-A2136CA40F19}"/>
              </a:ext>
            </a:extLst>
          </p:cNvPr>
          <p:cNvSpPr/>
          <p:nvPr/>
        </p:nvSpPr>
        <p:spPr>
          <a:xfrm>
            <a:off x="2050471" y="5496161"/>
            <a:ext cx="10018869" cy="533204"/>
          </a:xfrm>
          <a:prstGeom prst="roundRect">
            <a:avLst/>
          </a:prstGeom>
          <a:solidFill>
            <a:srgbClr val="E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ct val="50000"/>
              </a:spcBef>
              <a:buClr>
                <a:srgbClr val="006600"/>
              </a:buClr>
              <a:buFont typeface="Arial" panose="020B0604020202020204" pitchFamily="34" charset="0"/>
              <a:buChar char="•"/>
            </a:pPr>
            <a:r>
              <a:rPr lang="en-US" sz="1400" kern="0" dirty="0">
                <a:solidFill>
                  <a:srgbClr val="000000"/>
                </a:solidFill>
                <a:latin typeface="Calibri"/>
              </a:rPr>
              <a:t>Exploratory Data Analysis  –  Data Mining, OLS Stats models &amp; Convergence Algorithm (numpy)</a:t>
            </a:r>
          </a:p>
        </p:txBody>
      </p:sp>
      <p:sp>
        <p:nvSpPr>
          <p:cNvPr id="32" name="Rounded Rectangle 31">
            <a:extLst>
              <a:ext uri="{FF2B5EF4-FFF2-40B4-BE49-F238E27FC236}">
                <a16:creationId xmlns:a16="http://schemas.microsoft.com/office/drawing/2014/main" id="{100EC2DC-0FE0-4CB4-B510-EDB80CE659B0}"/>
              </a:ext>
            </a:extLst>
          </p:cNvPr>
          <p:cNvSpPr/>
          <p:nvPr/>
        </p:nvSpPr>
        <p:spPr>
          <a:xfrm>
            <a:off x="2050471" y="6118092"/>
            <a:ext cx="10018869" cy="533204"/>
          </a:xfrm>
          <a:prstGeom prst="roundRect">
            <a:avLst/>
          </a:prstGeom>
          <a:solidFill>
            <a:srgbClr val="E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ct val="50000"/>
              </a:spcBef>
              <a:buClr>
                <a:srgbClr val="006600"/>
              </a:buClr>
              <a:buFont typeface="Arial" panose="020B0604020202020204" pitchFamily="34" charset="0"/>
              <a:buChar char="•"/>
            </a:pPr>
            <a:r>
              <a:rPr lang="en-US" sz="1400" kern="0" dirty="0">
                <a:solidFill>
                  <a:srgbClr val="000000"/>
                </a:solidFill>
                <a:latin typeface="Calibri"/>
              </a:rPr>
              <a:t>Not applicable</a:t>
            </a:r>
          </a:p>
        </p:txBody>
      </p:sp>
    </p:spTree>
    <p:extLst>
      <p:ext uri="{BB962C8B-B14F-4D97-AF65-F5344CB8AC3E}">
        <p14:creationId xmlns:p14="http://schemas.microsoft.com/office/powerpoint/2010/main" val="858222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Object 45" hidden="1">
            <a:extLst>
              <a:ext uri="{FF2B5EF4-FFF2-40B4-BE49-F238E27FC236}">
                <a16:creationId xmlns:a16="http://schemas.microsoft.com/office/drawing/2014/main" id="{7A8072D8-8F50-4CD0-896D-65B43271EEDC}"/>
              </a:ext>
            </a:extLst>
          </p:cNvPr>
          <p:cNvGraphicFramePr>
            <a:graphicFrameLocks noChangeAspect="1"/>
          </p:cNvGraphicFramePr>
          <p:nvPr>
            <p:custDataLst>
              <p:tags r:id="rId1"/>
            </p:custDataLst>
            <p:extLst>
              <p:ext uri="{D42A27DB-BD31-4B8C-83A1-F6EECF244321}">
                <p14:modId xmlns:p14="http://schemas.microsoft.com/office/powerpoint/2010/main" val="22085795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46" name="Object 45" hidden="1">
                        <a:extLst>
                          <a:ext uri="{FF2B5EF4-FFF2-40B4-BE49-F238E27FC236}">
                            <a16:creationId xmlns:a16="http://schemas.microsoft.com/office/drawing/2014/main" id="{7A8072D8-8F50-4CD0-896D-65B43271EED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8" name="Rectangle 47" hidden="1">
            <a:extLst>
              <a:ext uri="{FF2B5EF4-FFF2-40B4-BE49-F238E27FC236}">
                <a16:creationId xmlns:a16="http://schemas.microsoft.com/office/drawing/2014/main" id="{F2A84590-1165-4694-AF29-287C259A95C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dirty="0">
              <a:latin typeface="Calibri" panose="020F0502020204030204" pitchFamily="34" charset="0"/>
              <a:ea typeface="+mj-ea"/>
              <a:cs typeface="+mj-cs"/>
              <a:sym typeface="Calibri" panose="020F0502020204030204" pitchFamily="34" charset="0"/>
            </a:endParaRPr>
          </a:p>
        </p:txBody>
      </p:sp>
      <p:grpSp>
        <p:nvGrpSpPr>
          <p:cNvPr id="4" name="Group 3">
            <a:extLst>
              <a:ext uri="{FF2B5EF4-FFF2-40B4-BE49-F238E27FC236}">
                <a16:creationId xmlns:a16="http://schemas.microsoft.com/office/drawing/2014/main" id="{2F9A6210-0A72-4286-8BC5-10D5BBA6408C}"/>
              </a:ext>
            </a:extLst>
          </p:cNvPr>
          <p:cNvGrpSpPr/>
          <p:nvPr/>
        </p:nvGrpSpPr>
        <p:grpSpPr>
          <a:xfrm>
            <a:off x="141602" y="790568"/>
            <a:ext cx="11795612" cy="5715225"/>
            <a:chOff x="-9632" y="1496220"/>
            <a:chExt cx="8945094" cy="5042306"/>
          </a:xfrm>
        </p:grpSpPr>
        <p:sp>
          <p:nvSpPr>
            <p:cNvPr id="5" name="Freeform: Shape 43">
              <a:extLst>
                <a:ext uri="{FF2B5EF4-FFF2-40B4-BE49-F238E27FC236}">
                  <a16:creationId xmlns:a16="http://schemas.microsoft.com/office/drawing/2014/main" id="{2BD1896E-24DE-4389-BB91-DF2A01FF4CAB}"/>
                </a:ext>
              </a:extLst>
            </p:cNvPr>
            <p:cNvSpPr>
              <a:spLocks/>
            </p:cNvSpPr>
            <p:nvPr/>
          </p:nvSpPr>
          <p:spPr bwMode="auto">
            <a:xfrm>
              <a:off x="5544805" y="5172871"/>
              <a:ext cx="2576805" cy="1008348"/>
            </a:xfrm>
            <a:custGeom>
              <a:avLst/>
              <a:gdLst>
                <a:gd name="connsiteX0" fmla="*/ 0 w 3431180"/>
                <a:gd name="connsiteY0" fmla="*/ 0 h 1056304"/>
                <a:gd name="connsiteX1" fmla="*/ 1254602 w 3431180"/>
                <a:gd name="connsiteY1" fmla="*/ 0 h 1056304"/>
                <a:gd name="connsiteX2" fmla="*/ 1758828 w 3431180"/>
                <a:gd name="connsiteY2" fmla="*/ 244685 h 1056304"/>
                <a:gd name="connsiteX3" fmla="*/ 1758828 w 3431180"/>
                <a:gd name="connsiteY3" fmla="*/ 244353 h 1056304"/>
                <a:gd name="connsiteX4" fmla="*/ 3431180 w 3431180"/>
                <a:gd name="connsiteY4" fmla="*/ 1056304 h 1056304"/>
                <a:gd name="connsiteX5" fmla="*/ 878250 w 3431180"/>
                <a:gd name="connsiteY5" fmla="*/ 1056304 h 1056304"/>
                <a:gd name="connsiteX6" fmla="*/ 878248 w 3431180"/>
                <a:gd name="connsiteY6" fmla="*/ 1056303 h 1056304"/>
                <a:gd name="connsiteX7" fmla="*/ 234666 w 3431180"/>
                <a:gd name="connsiteY7" fmla="*/ 1056303 h 1056304"/>
                <a:gd name="connsiteX0" fmla="*/ 0 w 3431180"/>
                <a:gd name="connsiteY0" fmla="*/ 0 h 1056304"/>
                <a:gd name="connsiteX1" fmla="*/ 1254602 w 3431180"/>
                <a:gd name="connsiteY1" fmla="*/ 0 h 1056304"/>
                <a:gd name="connsiteX2" fmla="*/ 1758828 w 3431180"/>
                <a:gd name="connsiteY2" fmla="*/ 244685 h 1056304"/>
                <a:gd name="connsiteX3" fmla="*/ 3431180 w 3431180"/>
                <a:gd name="connsiteY3" fmla="*/ 1056304 h 1056304"/>
                <a:gd name="connsiteX4" fmla="*/ 878250 w 3431180"/>
                <a:gd name="connsiteY4" fmla="*/ 1056304 h 1056304"/>
                <a:gd name="connsiteX5" fmla="*/ 878248 w 3431180"/>
                <a:gd name="connsiteY5" fmla="*/ 1056303 h 1056304"/>
                <a:gd name="connsiteX6" fmla="*/ 234666 w 3431180"/>
                <a:gd name="connsiteY6" fmla="*/ 1056303 h 1056304"/>
                <a:gd name="connsiteX7" fmla="*/ 0 w 3431180"/>
                <a:gd name="connsiteY7" fmla="*/ 0 h 1056304"/>
                <a:gd name="connsiteX0" fmla="*/ 0 w 3431180"/>
                <a:gd name="connsiteY0" fmla="*/ 0 h 1056304"/>
                <a:gd name="connsiteX1" fmla="*/ 1254602 w 3431180"/>
                <a:gd name="connsiteY1" fmla="*/ 0 h 1056304"/>
                <a:gd name="connsiteX2" fmla="*/ 3431180 w 3431180"/>
                <a:gd name="connsiteY2" fmla="*/ 1056304 h 1056304"/>
                <a:gd name="connsiteX3" fmla="*/ 878250 w 3431180"/>
                <a:gd name="connsiteY3" fmla="*/ 1056304 h 1056304"/>
                <a:gd name="connsiteX4" fmla="*/ 878248 w 3431180"/>
                <a:gd name="connsiteY4" fmla="*/ 1056303 h 1056304"/>
                <a:gd name="connsiteX5" fmla="*/ 234666 w 3431180"/>
                <a:gd name="connsiteY5" fmla="*/ 1056303 h 1056304"/>
                <a:gd name="connsiteX6" fmla="*/ 0 w 3431180"/>
                <a:gd name="connsiteY6" fmla="*/ 0 h 1056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1180" h="1056304">
                  <a:moveTo>
                    <a:pt x="0" y="0"/>
                  </a:moveTo>
                  <a:lnTo>
                    <a:pt x="1254602" y="0"/>
                  </a:lnTo>
                  <a:lnTo>
                    <a:pt x="3431180" y="1056304"/>
                  </a:lnTo>
                  <a:lnTo>
                    <a:pt x="878250" y="1056304"/>
                  </a:lnTo>
                  <a:cubicBezTo>
                    <a:pt x="878249" y="1056304"/>
                    <a:pt x="878249" y="1056303"/>
                    <a:pt x="878248" y="1056303"/>
                  </a:cubicBezTo>
                  <a:lnTo>
                    <a:pt x="234666" y="1056303"/>
                  </a:lnTo>
                  <a:lnTo>
                    <a:pt x="0" y="0"/>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 name="Freeform 24">
              <a:extLst>
                <a:ext uri="{FF2B5EF4-FFF2-40B4-BE49-F238E27FC236}">
                  <a16:creationId xmlns:a16="http://schemas.microsoft.com/office/drawing/2014/main" id="{E5703D02-D246-41E8-8AED-F0D11B969A1E}"/>
                </a:ext>
              </a:extLst>
            </p:cNvPr>
            <p:cNvSpPr>
              <a:spLocks/>
            </p:cNvSpPr>
            <p:nvPr/>
          </p:nvSpPr>
          <p:spPr bwMode="auto">
            <a:xfrm>
              <a:off x="3626743" y="3649692"/>
              <a:ext cx="1453702" cy="1416605"/>
            </a:xfrm>
            <a:custGeom>
              <a:avLst/>
              <a:gdLst>
                <a:gd name="T0" fmla="*/ 2009 w 3380"/>
                <a:gd name="T1" fmla="*/ 1204 h 2594"/>
                <a:gd name="T2" fmla="*/ 3380 w 3380"/>
                <a:gd name="T3" fmla="*/ 1204 h 2594"/>
                <a:gd name="T4" fmla="*/ 892 w 3380"/>
                <a:gd name="T5" fmla="*/ 0 h 2594"/>
                <a:gd name="T6" fmla="*/ 0 w 3380"/>
                <a:gd name="T7" fmla="*/ 0 h 2594"/>
                <a:gd name="T8" fmla="*/ 187 w 3380"/>
                <a:gd name="T9" fmla="*/ 845 h 2594"/>
                <a:gd name="T10" fmla="*/ 2319 w 3380"/>
                <a:gd name="T11" fmla="*/ 2594 h 2594"/>
                <a:gd name="T12" fmla="*/ 2009 w 3380"/>
                <a:gd name="T13" fmla="*/ 1204 h 2594"/>
              </a:gdLst>
              <a:ahLst/>
              <a:cxnLst>
                <a:cxn ang="0">
                  <a:pos x="T0" y="T1"/>
                </a:cxn>
                <a:cxn ang="0">
                  <a:pos x="T2" y="T3"/>
                </a:cxn>
                <a:cxn ang="0">
                  <a:pos x="T4" y="T5"/>
                </a:cxn>
                <a:cxn ang="0">
                  <a:pos x="T6" y="T7"/>
                </a:cxn>
                <a:cxn ang="0">
                  <a:pos x="T8" y="T9"/>
                </a:cxn>
                <a:cxn ang="0">
                  <a:pos x="T10" y="T11"/>
                </a:cxn>
                <a:cxn ang="0">
                  <a:pos x="T12" y="T13"/>
                </a:cxn>
              </a:cxnLst>
              <a:rect l="0" t="0" r="r" b="b"/>
              <a:pathLst>
                <a:path w="3380" h="2594">
                  <a:moveTo>
                    <a:pt x="2009" y="1204"/>
                  </a:moveTo>
                  <a:lnTo>
                    <a:pt x="3380" y="1204"/>
                  </a:lnTo>
                  <a:lnTo>
                    <a:pt x="892" y="0"/>
                  </a:lnTo>
                  <a:lnTo>
                    <a:pt x="0" y="0"/>
                  </a:lnTo>
                  <a:lnTo>
                    <a:pt x="187" y="845"/>
                  </a:lnTo>
                  <a:lnTo>
                    <a:pt x="2319" y="2594"/>
                  </a:lnTo>
                  <a:lnTo>
                    <a:pt x="2009" y="120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25">
              <a:extLst>
                <a:ext uri="{FF2B5EF4-FFF2-40B4-BE49-F238E27FC236}">
                  <a16:creationId xmlns:a16="http://schemas.microsoft.com/office/drawing/2014/main" id="{41F1CF5B-C63E-4206-ACD5-5C1C2F5E0634}"/>
                </a:ext>
              </a:extLst>
            </p:cNvPr>
            <p:cNvSpPr>
              <a:spLocks/>
            </p:cNvSpPr>
            <p:nvPr/>
          </p:nvSpPr>
          <p:spPr bwMode="auto">
            <a:xfrm>
              <a:off x="2838623" y="3043045"/>
              <a:ext cx="1013851" cy="967358"/>
            </a:xfrm>
            <a:custGeom>
              <a:avLst/>
              <a:gdLst>
                <a:gd name="T0" fmla="*/ 1611 w 2358"/>
                <a:gd name="T1" fmla="*/ 930 h 1769"/>
                <a:gd name="T2" fmla="*/ 2358 w 2358"/>
                <a:gd name="T3" fmla="*/ 930 h 1769"/>
                <a:gd name="T4" fmla="*/ 482 w 2358"/>
                <a:gd name="T5" fmla="*/ 22 h 1769"/>
                <a:gd name="T6" fmla="*/ 0 w 2358"/>
                <a:gd name="T7" fmla="*/ 0 h 1769"/>
                <a:gd name="T8" fmla="*/ 187 w 2358"/>
                <a:gd name="T9" fmla="*/ 448 h 1769"/>
                <a:gd name="T10" fmla="*/ 1798 w 2358"/>
                <a:gd name="T11" fmla="*/ 1769 h 1769"/>
                <a:gd name="T12" fmla="*/ 1611 w 2358"/>
                <a:gd name="T13" fmla="*/ 930 h 1769"/>
              </a:gdLst>
              <a:ahLst/>
              <a:cxnLst>
                <a:cxn ang="0">
                  <a:pos x="T0" y="T1"/>
                </a:cxn>
                <a:cxn ang="0">
                  <a:pos x="T2" y="T3"/>
                </a:cxn>
                <a:cxn ang="0">
                  <a:pos x="T4" y="T5"/>
                </a:cxn>
                <a:cxn ang="0">
                  <a:pos x="T6" y="T7"/>
                </a:cxn>
                <a:cxn ang="0">
                  <a:pos x="T8" y="T9"/>
                </a:cxn>
                <a:cxn ang="0">
                  <a:pos x="T10" y="T11"/>
                </a:cxn>
                <a:cxn ang="0">
                  <a:pos x="T12" y="T13"/>
                </a:cxn>
              </a:cxnLst>
              <a:rect l="0" t="0" r="r" b="b"/>
              <a:pathLst>
                <a:path w="2358" h="1769">
                  <a:moveTo>
                    <a:pt x="1611" y="930"/>
                  </a:moveTo>
                  <a:lnTo>
                    <a:pt x="2358" y="930"/>
                  </a:lnTo>
                  <a:lnTo>
                    <a:pt x="482" y="22"/>
                  </a:lnTo>
                  <a:lnTo>
                    <a:pt x="0" y="0"/>
                  </a:lnTo>
                  <a:lnTo>
                    <a:pt x="187" y="448"/>
                  </a:lnTo>
                  <a:lnTo>
                    <a:pt x="1798" y="1769"/>
                  </a:lnTo>
                  <a:lnTo>
                    <a:pt x="1611" y="93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26">
              <a:extLst>
                <a:ext uri="{FF2B5EF4-FFF2-40B4-BE49-F238E27FC236}">
                  <a16:creationId xmlns:a16="http://schemas.microsoft.com/office/drawing/2014/main" id="{EA04EA74-3462-4827-AAC7-04D80FB100BA}"/>
                </a:ext>
              </a:extLst>
            </p:cNvPr>
            <p:cNvSpPr>
              <a:spLocks/>
            </p:cNvSpPr>
            <p:nvPr/>
          </p:nvSpPr>
          <p:spPr bwMode="auto">
            <a:xfrm>
              <a:off x="2192390" y="2529853"/>
              <a:ext cx="678481" cy="626323"/>
            </a:xfrm>
            <a:custGeom>
              <a:avLst/>
              <a:gdLst>
                <a:gd name="T0" fmla="*/ 1231 w 1578"/>
                <a:gd name="T1" fmla="*/ 748 h 1145"/>
                <a:gd name="T2" fmla="*/ 1578 w 1578"/>
                <a:gd name="T3" fmla="*/ 764 h 1145"/>
                <a:gd name="T4" fmla="*/ 0 w 1578"/>
                <a:gd name="T5" fmla="*/ 0 h 1145"/>
                <a:gd name="T6" fmla="*/ 1396 w 1578"/>
                <a:gd name="T7" fmla="*/ 1145 h 1145"/>
                <a:gd name="T8" fmla="*/ 1231 w 1578"/>
                <a:gd name="T9" fmla="*/ 748 h 1145"/>
              </a:gdLst>
              <a:ahLst/>
              <a:cxnLst>
                <a:cxn ang="0">
                  <a:pos x="T0" y="T1"/>
                </a:cxn>
                <a:cxn ang="0">
                  <a:pos x="T2" y="T3"/>
                </a:cxn>
                <a:cxn ang="0">
                  <a:pos x="T4" y="T5"/>
                </a:cxn>
                <a:cxn ang="0">
                  <a:pos x="T6" y="T7"/>
                </a:cxn>
                <a:cxn ang="0">
                  <a:pos x="T8" y="T9"/>
                </a:cxn>
              </a:cxnLst>
              <a:rect l="0" t="0" r="r" b="b"/>
              <a:pathLst>
                <a:path w="1578" h="1145">
                  <a:moveTo>
                    <a:pt x="1231" y="748"/>
                  </a:moveTo>
                  <a:lnTo>
                    <a:pt x="1578" y="764"/>
                  </a:lnTo>
                  <a:lnTo>
                    <a:pt x="0" y="0"/>
                  </a:lnTo>
                  <a:lnTo>
                    <a:pt x="1396" y="1145"/>
                  </a:lnTo>
                  <a:lnTo>
                    <a:pt x="1231" y="748"/>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28">
              <a:extLst>
                <a:ext uri="{FF2B5EF4-FFF2-40B4-BE49-F238E27FC236}">
                  <a16:creationId xmlns:a16="http://schemas.microsoft.com/office/drawing/2014/main" id="{FC114B98-A7E1-4FCD-BB12-3288B7EECC35}"/>
                </a:ext>
              </a:extLst>
            </p:cNvPr>
            <p:cNvSpPr>
              <a:spLocks/>
            </p:cNvSpPr>
            <p:nvPr/>
          </p:nvSpPr>
          <p:spPr bwMode="auto">
            <a:xfrm>
              <a:off x="4586418" y="4405544"/>
              <a:ext cx="1702650" cy="1687138"/>
            </a:xfrm>
            <a:custGeom>
              <a:avLst/>
              <a:gdLst>
                <a:gd name="T0" fmla="*/ 1950 w 3959"/>
                <a:gd name="T1" fmla="*/ 1182 h 3087"/>
                <a:gd name="T2" fmla="*/ 3959 w 3959"/>
                <a:gd name="T3" fmla="*/ 1182 h 3087"/>
                <a:gd name="T4" fmla="*/ 1518 w 3959"/>
                <a:gd name="T5" fmla="*/ 0 h 3087"/>
                <a:gd name="T6" fmla="*/ 0 w 3959"/>
                <a:gd name="T7" fmla="*/ 0 h 3087"/>
                <a:gd name="T8" fmla="*/ 311 w 3959"/>
                <a:gd name="T9" fmla="*/ 1395 h 3087"/>
                <a:gd name="T10" fmla="*/ 2374 w 3959"/>
                <a:gd name="T11" fmla="*/ 3087 h 3087"/>
                <a:gd name="T12" fmla="*/ 1950 w 3959"/>
                <a:gd name="T13" fmla="*/ 1182 h 3087"/>
              </a:gdLst>
              <a:ahLst/>
              <a:cxnLst>
                <a:cxn ang="0">
                  <a:pos x="T0" y="T1"/>
                </a:cxn>
                <a:cxn ang="0">
                  <a:pos x="T2" y="T3"/>
                </a:cxn>
                <a:cxn ang="0">
                  <a:pos x="T4" y="T5"/>
                </a:cxn>
                <a:cxn ang="0">
                  <a:pos x="T6" y="T7"/>
                </a:cxn>
                <a:cxn ang="0">
                  <a:pos x="T8" y="T9"/>
                </a:cxn>
                <a:cxn ang="0">
                  <a:pos x="T10" y="T11"/>
                </a:cxn>
                <a:cxn ang="0">
                  <a:pos x="T12" y="T13"/>
                </a:cxn>
              </a:cxnLst>
              <a:rect l="0" t="0" r="r" b="b"/>
              <a:pathLst>
                <a:path w="3959" h="3087">
                  <a:moveTo>
                    <a:pt x="1950" y="1182"/>
                  </a:moveTo>
                  <a:lnTo>
                    <a:pt x="3959" y="1182"/>
                  </a:lnTo>
                  <a:lnTo>
                    <a:pt x="1518" y="0"/>
                  </a:lnTo>
                  <a:lnTo>
                    <a:pt x="0" y="0"/>
                  </a:lnTo>
                  <a:lnTo>
                    <a:pt x="311" y="1395"/>
                  </a:lnTo>
                  <a:lnTo>
                    <a:pt x="2374" y="3087"/>
                  </a:lnTo>
                  <a:lnTo>
                    <a:pt x="1950" y="118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43">
              <a:extLst>
                <a:ext uri="{FF2B5EF4-FFF2-40B4-BE49-F238E27FC236}">
                  <a16:creationId xmlns:a16="http://schemas.microsoft.com/office/drawing/2014/main" id="{6E1E0391-91B4-452B-885C-2633DE13ABC2}"/>
                </a:ext>
              </a:extLst>
            </p:cNvPr>
            <p:cNvSpPr>
              <a:spLocks/>
            </p:cNvSpPr>
            <p:nvPr/>
          </p:nvSpPr>
          <p:spPr bwMode="auto">
            <a:xfrm>
              <a:off x="5791173" y="5392576"/>
              <a:ext cx="715887" cy="301684"/>
            </a:xfrm>
            <a:custGeom>
              <a:avLst/>
              <a:gdLst>
                <a:gd name="T0" fmla="*/ 1664 w 1664"/>
                <a:gd name="T1" fmla="*/ 276 h 551"/>
                <a:gd name="T2" fmla="*/ 1662 w 1664"/>
                <a:gd name="T3" fmla="*/ 291 h 551"/>
                <a:gd name="T4" fmla="*/ 1654 w 1664"/>
                <a:gd name="T5" fmla="*/ 318 h 551"/>
                <a:gd name="T6" fmla="*/ 1628 w 1664"/>
                <a:gd name="T7" fmla="*/ 358 h 551"/>
                <a:gd name="T8" fmla="*/ 1565 w 1664"/>
                <a:gd name="T9" fmla="*/ 407 h 551"/>
                <a:gd name="T10" fmla="*/ 1474 w 1664"/>
                <a:gd name="T11" fmla="*/ 452 h 551"/>
                <a:gd name="T12" fmla="*/ 1362 w 1664"/>
                <a:gd name="T13" fmla="*/ 489 h 551"/>
                <a:gd name="T14" fmla="*/ 1229 w 1664"/>
                <a:gd name="T15" fmla="*/ 519 h 551"/>
                <a:gd name="T16" fmla="*/ 1079 w 1664"/>
                <a:gd name="T17" fmla="*/ 539 h 551"/>
                <a:gd name="T18" fmla="*/ 917 w 1664"/>
                <a:gd name="T19" fmla="*/ 551 h 551"/>
                <a:gd name="T20" fmla="*/ 832 w 1664"/>
                <a:gd name="T21" fmla="*/ 551 h 551"/>
                <a:gd name="T22" fmla="*/ 747 w 1664"/>
                <a:gd name="T23" fmla="*/ 551 h 551"/>
                <a:gd name="T24" fmla="*/ 584 w 1664"/>
                <a:gd name="T25" fmla="*/ 539 h 551"/>
                <a:gd name="T26" fmla="*/ 435 w 1664"/>
                <a:gd name="T27" fmla="*/ 519 h 551"/>
                <a:gd name="T28" fmla="*/ 302 w 1664"/>
                <a:gd name="T29" fmla="*/ 489 h 551"/>
                <a:gd name="T30" fmla="*/ 190 w 1664"/>
                <a:gd name="T31" fmla="*/ 452 h 551"/>
                <a:gd name="T32" fmla="*/ 99 w 1664"/>
                <a:gd name="T33" fmla="*/ 407 h 551"/>
                <a:gd name="T34" fmla="*/ 37 w 1664"/>
                <a:gd name="T35" fmla="*/ 358 h 551"/>
                <a:gd name="T36" fmla="*/ 10 w 1664"/>
                <a:gd name="T37" fmla="*/ 318 h 551"/>
                <a:gd name="T38" fmla="*/ 1 w 1664"/>
                <a:gd name="T39" fmla="*/ 291 h 551"/>
                <a:gd name="T40" fmla="*/ 0 w 1664"/>
                <a:gd name="T41" fmla="*/ 276 h 551"/>
                <a:gd name="T42" fmla="*/ 1 w 1664"/>
                <a:gd name="T43" fmla="*/ 262 h 551"/>
                <a:gd name="T44" fmla="*/ 10 w 1664"/>
                <a:gd name="T45" fmla="*/ 234 h 551"/>
                <a:gd name="T46" fmla="*/ 37 w 1664"/>
                <a:gd name="T47" fmla="*/ 194 h 551"/>
                <a:gd name="T48" fmla="*/ 99 w 1664"/>
                <a:gd name="T49" fmla="*/ 144 h 551"/>
                <a:gd name="T50" fmla="*/ 190 w 1664"/>
                <a:gd name="T51" fmla="*/ 101 h 551"/>
                <a:gd name="T52" fmla="*/ 302 w 1664"/>
                <a:gd name="T53" fmla="*/ 63 h 551"/>
                <a:gd name="T54" fmla="*/ 435 w 1664"/>
                <a:gd name="T55" fmla="*/ 33 h 551"/>
                <a:gd name="T56" fmla="*/ 584 w 1664"/>
                <a:gd name="T57" fmla="*/ 13 h 551"/>
                <a:gd name="T58" fmla="*/ 747 w 1664"/>
                <a:gd name="T59" fmla="*/ 1 h 551"/>
                <a:gd name="T60" fmla="*/ 832 w 1664"/>
                <a:gd name="T61" fmla="*/ 0 h 551"/>
                <a:gd name="T62" fmla="*/ 917 w 1664"/>
                <a:gd name="T63" fmla="*/ 1 h 551"/>
                <a:gd name="T64" fmla="*/ 1079 w 1664"/>
                <a:gd name="T65" fmla="*/ 13 h 551"/>
                <a:gd name="T66" fmla="*/ 1229 w 1664"/>
                <a:gd name="T67" fmla="*/ 33 h 551"/>
                <a:gd name="T68" fmla="*/ 1362 w 1664"/>
                <a:gd name="T69" fmla="*/ 63 h 551"/>
                <a:gd name="T70" fmla="*/ 1474 w 1664"/>
                <a:gd name="T71" fmla="*/ 101 h 551"/>
                <a:gd name="T72" fmla="*/ 1565 w 1664"/>
                <a:gd name="T73" fmla="*/ 144 h 551"/>
                <a:gd name="T74" fmla="*/ 1628 w 1664"/>
                <a:gd name="T75" fmla="*/ 194 h 551"/>
                <a:gd name="T76" fmla="*/ 1654 w 1664"/>
                <a:gd name="T77" fmla="*/ 234 h 551"/>
                <a:gd name="T78" fmla="*/ 1662 w 1664"/>
                <a:gd name="T79" fmla="*/ 262 h 551"/>
                <a:gd name="T80" fmla="*/ 1664 w 1664"/>
                <a:gd name="T81" fmla="*/ 276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64" h="551">
                  <a:moveTo>
                    <a:pt x="1664" y="276"/>
                  </a:moveTo>
                  <a:lnTo>
                    <a:pt x="1662" y="291"/>
                  </a:lnTo>
                  <a:lnTo>
                    <a:pt x="1654" y="318"/>
                  </a:lnTo>
                  <a:lnTo>
                    <a:pt x="1628" y="358"/>
                  </a:lnTo>
                  <a:lnTo>
                    <a:pt x="1565" y="407"/>
                  </a:lnTo>
                  <a:lnTo>
                    <a:pt x="1474" y="452"/>
                  </a:lnTo>
                  <a:lnTo>
                    <a:pt x="1362" y="489"/>
                  </a:lnTo>
                  <a:lnTo>
                    <a:pt x="1229" y="519"/>
                  </a:lnTo>
                  <a:lnTo>
                    <a:pt x="1079" y="539"/>
                  </a:lnTo>
                  <a:lnTo>
                    <a:pt x="917" y="551"/>
                  </a:lnTo>
                  <a:lnTo>
                    <a:pt x="832" y="551"/>
                  </a:lnTo>
                  <a:lnTo>
                    <a:pt x="747" y="551"/>
                  </a:lnTo>
                  <a:lnTo>
                    <a:pt x="584" y="539"/>
                  </a:lnTo>
                  <a:lnTo>
                    <a:pt x="435" y="519"/>
                  </a:lnTo>
                  <a:lnTo>
                    <a:pt x="302" y="489"/>
                  </a:lnTo>
                  <a:lnTo>
                    <a:pt x="190" y="452"/>
                  </a:lnTo>
                  <a:lnTo>
                    <a:pt x="99" y="407"/>
                  </a:lnTo>
                  <a:lnTo>
                    <a:pt x="37" y="358"/>
                  </a:lnTo>
                  <a:lnTo>
                    <a:pt x="10" y="318"/>
                  </a:lnTo>
                  <a:lnTo>
                    <a:pt x="1" y="291"/>
                  </a:lnTo>
                  <a:lnTo>
                    <a:pt x="0" y="276"/>
                  </a:lnTo>
                  <a:lnTo>
                    <a:pt x="1" y="262"/>
                  </a:lnTo>
                  <a:lnTo>
                    <a:pt x="10" y="234"/>
                  </a:lnTo>
                  <a:lnTo>
                    <a:pt x="37" y="194"/>
                  </a:lnTo>
                  <a:lnTo>
                    <a:pt x="99" y="144"/>
                  </a:lnTo>
                  <a:lnTo>
                    <a:pt x="190" y="101"/>
                  </a:lnTo>
                  <a:lnTo>
                    <a:pt x="302" y="63"/>
                  </a:lnTo>
                  <a:lnTo>
                    <a:pt x="435" y="33"/>
                  </a:lnTo>
                  <a:lnTo>
                    <a:pt x="584" y="13"/>
                  </a:lnTo>
                  <a:lnTo>
                    <a:pt x="747" y="1"/>
                  </a:lnTo>
                  <a:lnTo>
                    <a:pt x="832" y="0"/>
                  </a:lnTo>
                  <a:lnTo>
                    <a:pt x="917" y="1"/>
                  </a:lnTo>
                  <a:lnTo>
                    <a:pt x="1079" y="13"/>
                  </a:lnTo>
                  <a:lnTo>
                    <a:pt x="1229" y="33"/>
                  </a:lnTo>
                  <a:lnTo>
                    <a:pt x="1362" y="63"/>
                  </a:lnTo>
                  <a:lnTo>
                    <a:pt x="1474" y="101"/>
                  </a:lnTo>
                  <a:lnTo>
                    <a:pt x="1565" y="144"/>
                  </a:lnTo>
                  <a:lnTo>
                    <a:pt x="1628" y="194"/>
                  </a:lnTo>
                  <a:lnTo>
                    <a:pt x="1654" y="234"/>
                  </a:lnTo>
                  <a:lnTo>
                    <a:pt x="1662" y="262"/>
                  </a:lnTo>
                  <a:lnTo>
                    <a:pt x="1664" y="2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4">
              <a:extLst>
                <a:ext uri="{FF2B5EF4-FFF2-40B4-BE49-F238E27FC236}">
                  <a16:creationId xmlns:a16="http://schemas.microsoft.com/office/drawing/2014/main" id="{2DCF6CA9-5FBB-4F16-9C07-BBA2C31B700E}"/>
                </a:ext>
              </a:extLst>
            </p:cNvPr>
            <p:cNvSpPr>
              <a:spLocks/>
            </p:cNvSpPr>
            <p:nvPr/>
          </p:nvSpPr>
          <p:spPr bwMode="auto">
            <a:xfrm>
              <a:off x="5894364" y="5451602"/>
              <a:ext cx="509506" cy="183634"/>
            </a:xfrm>
            <a:custGeom>
              <a:avLst/>
              <a:gdLst>
                <a:gd name="T0" fmla="*/ 1186 w 1186"/>
                <a:gd name="T1" fmla="*/ 168 h 336"/>
                <a:gd name="T2" fmla="*/ 1184 w 1186"/>
                <a:gd name="T3" fmla="*/ 185 h 336"/>
                <a:gd name="T4" fmla="*/ 1161 w 1186"/>
                <a:gd name="T5" fmla="*/ 218 h 336"/>
                <a:gd name="T6" fmla="*/ 1115 w 1186"/>
                <a:gd name="T7" fmla="*/ 249 h 336"/>
                <a:gd name="T8" fmla="*/ 1052 w 1186"/>
                <a:gd name="T9" fmla="*/ 275 h 336"/>
                <a:gd name="T10" fmla="*/ 971 w 1186"/>
                <a:gd name="T11" fmla="*/ 298 h 336"/>
                <a:gd name="T12" fmla="*/ 876 w 1186"/>
                <a:gd name="T13" fmla="*/ 316 h 336"/>
                <a:gd name="T14" fmla="*/ 770 w 1186"/>
                <a:gd name="T15" fmla="*/ 329 h 336"/>
                <a:gd name="T16" fmla="*/ 653 w 1186"/>
                <a:gd name="T17" fmla="*/ 335 h 336"/>
                <a:gd name="T18" fmla="*/ 593 w 1186"/>
                <a:gd name="T19" fmla="*/ 336 h 336"/>
                <a:gd name="T20" fmla="*/ 532 w 1186"/>
                <a:gd name="T21" fmla="*/ 335 h 336"/>
                <a:gd name="T22" fmla="*/ 416 w 1186"/>
                <a:gd name="T23" fmla="*/ 329 h 336"/>
                <a:gd name="T24" fmla="*/ 309 w 1186"/>
                <a:gd name="T25" fmla="*/ 316 h 336"/>
                <a:gd name="T26" fmla="*/ 214 w 1186"/>
                <a:gd name="T27" fmla="*/ 298 h 336"/>
                <a:gd name="T28" fmla="*/ 134 w 1186"/>
                <a:gd name="T29" fmla="*/ 275 h 336"/>
                <a:gd name="T30" fmla="*/ 70 w 1186"/>
                <a:gd name="T31" fmla="*/ 249 h 336"/>
                <a:gd name="T32" fmla="*/ 26 w 1186"/>
                <a:gd name="T33" fmla="*/ 218 h 336"/>
                <a:gd name="T34" fmla="*/ 1 w 1186"/>
                <a:gd name="T35" fmla="*/ 185 h 336"/>
                <a:gd name="T36" fmla="*/ 0 w 1186"/>
                <a:gd name="T37" fmla="*/ 168 h 336"/>
                <a:gd name="T38" fmla="*/ 1 w 1186"/>
                <a:gd name="T39" fmla="*/ 151 h 336"/>
                <a:gd name="T40" fmla="*/ 26 w 1186"/>
                <a:gd name="T41" fmla="*/ 118 h 336"/>
                <a:gd name="T42" fmla="*/ 70 w 1186"/>
                <a:gd name="T43" fmla="*/ 88 h 336"/>
                <a:gd name="T44" fmla="*/ 134 w 1186"/>
                <a:gd name="T45" fmla="*/ 62 h 336"/>
                <a:gd name="T46" fmla="*/ 214 w 1186"/>
                <a:gd name="T47" fmla="*/ 39 h 336"/>
                <a:gd name="T48" fmla="*/ 309 w 1186"/>
                <a:gd name="T49" fmla="*/ 20 h 336"/>
                <a:gd name="T50" fmla="*/ 416 w 1186"/>
                <a:gd name="T51" fmla="*/ 7 h 336"/>
                <a:gd name="T52" fmla="*/ 532 w 1186"/>
                <a:gd name="T53" fmla="*/ 1 h 336"/>
                <a:gd name="T54" fmla="*/ 593 w 1186"/>
                <a:gd name="T55" fmla="*/ 0 h 336"/>
                <a:gd name="T56" fmla="*/ 653 w 1186"/>
                <a:gd name="T57" fmla="*/ 1 h 336"/>
                <a:gd name="T58" fmla="*/ 770 w 1186"/>
                <a:gd name="T59" fmla="*/ 7 h 336"/>
                <a:gd name="T60" fmla="*/ 876 w 1186"/>
                <a:gd name="T61" fmla="*/ 20 h 336"/>
                <a:gd name="T62" fmla="*/ 971 w 1186"/>
                <a:gd name="T63" fmla="*/ 39 h 336"/>
                <a:gd name="T64" fmla="*/ 1052 w 1186"/>
                <a:gd name="T65" fmla="*/ 62 h 336"/>
                <a:gd name="T66" fmla="*/ 1115 w 1186"/>
                <a:gd name="T67" fmla="*/ 88 h 336"/>
                <a:gd name="T68" fmla="*/ 1161 w 1186"/>
                <a:gd name="T69" fmla="*/ 118 h 336"/>
                <a:gd name="T70" fmla="*/ 1184 w 1186"/>
                <a:gd name="T71" fmla="*/ 151 h 336"/>
                <a:gd name="T72" fmla="*/ 1186 w 1186"/>
                <a:gd name="T73" fmla="*/ 16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6" h="336">
                  <a:moveTo>
                    <a:pt x="1186" y="168"/>
                  </a:moveTo>
                  <a:lnTo>
                    <a:pt x="1184" y="185"/>
                  </a:lnTo>
                  <a:lnTo>
                    <a:pt x="1161" y="218"/>
                  </a:lnTo>
                  <a:lnTo>
                    <a:pt x="1115" y="249"/>
                  </a:lnTo>
                  <a:lnTo>
                    <a:pt x="1052" y="275"/>
                  </a:lnTo>
                  <a:lnTo>
                    <a:pt x="971" y="298"/>
                  </a:lnTo>
                  <a:lnTo>
                    <a:pt x="876" y="316"/>
                  </a:lnTo>
                  <a:lnTo>
                    <a:pt x="770" y="329"/>
                  </a:lnTo>
                  <a:lnTo>
                    <a:pt x="653" y="335"/>
                  </a:lnTo>
                  <a:lnTo>
                    <a:pt x="593" y="336"/>
                  </a:lnTo>
                  <a:lnTo>
                    <a:pt x="532" y="335"/>
                  </a:lnTo>
                  <a:lnTo>
                    <a:pt x="416" y="329"/>
                  </a:lnTo>
                  <a:lnTo>
                    <a:pt x="309" y="316"/>
                  </a:lnTo>
                  <a:lnTo>
                    <a:pt x="214" y="298"/>
                  </a:lnTo>
                  <a:lnTo>
                    <a:pt x="134" y="275"/>
                  </a:lnTo>
                  <a:lnTo>
                    <a:pt x="70" y="249"/>
                  </a:lnTo>
                  <a:lnTo>
                    <a:pt x="26" y="218"/>
                  </a:lnTo>
                  <a:lnTo>
                    <a:pt x="1" y="185"/>
                  </a:lnTo>
                  <a:lnTo>
                    <a:pt x="0" y="168"/>
                  </a:lnTo>
                  <a:lnTo>
                    <a:pt x="1" y="151"/>
                  </a:lnTo>
                  <a:lnTo>
                    <a:pt x="26" y="118"/>
                  </a:lnTo>
                  <a:lnTo>
                    <a:pt x="70" y="88"/>
                  </a:lnTo>
                  <a:lnTo>
                    <a:pt x="134" y="62"/>
                  </a:lnTo>
                  <a:lnTo>
                    <a:pt x="214" y="39"/>
                  </a:lnTo>
                  <a:lnTo>
                    <a:pt x="309" y="20"/>
                  </a:lnTo>
                  <a:lnTo>
                    <a:pt x="416" y="7"/>
                  </a:lnTo>
                  <a:lnTo>
                    <a:pt x="532" y="1"/>
                  </a:lnTo>
                  <a:lnTo>
                    <a:pt x="593" y="0"/>
                  </a:lnTo>
                  <a:lnTo>
                    <a:pt x="653" y="1"/>
                  </a:lnTo>
                  <a:lnTo>
                    <a:pt x="770" y="7"/>
                  </a:lnTo>
                  <a:lnTo>
                    <a:pt x="876" y="20"/>
                  </a:lnTo>
                  <a:lnTo>
                    <a:pt x="971" y="39"/>
                  </a:lnTo>
                  <a:lnTo>
                    <a:pt x="1052" y="62"/>
                  </a:lnTo>
                  <a:lnTo>
                    <a:pt x="1115" y="88"/>
                  </a:lnTo>
                  <a:lnTo>
                    <a:pt x="1161" y="118"/>
                  </a:lnTo>
                  <a:lnTo>
                    <a:pt x="1184" y="151"/>
                  </a:lnTo>
                  <a:lnTo>
                    <a:pt x="1186" y="168"/>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4">
              <a:extLst>
                <a:ext uri="{FF2B5EF4-FFF2-40B4-BE49-F238E27FC236}">
                  <a16:creationId xmlns:a16="http://schemas.microsoft.com/office/drawing/2014/main" id="{EDED1243-DF8F-4F96-B6A4-338D9E5D0BE5}"/>
                </a:ext>
              </a:extLst>
            </p:cNvPr>
            <p:cNvSpPr>
              <a:spLocks/>
            </p:cNvSpPr>
            <p:nvPr/>
          </p:nvSpPr>
          <p:spPr bwMode="auto">
            <a:xfrm>
              <a:off x="4906311" y="4656400"/>
              <a:ext cx="621726" cy="260695"/>
            </a:xfrm>
            <a:custGeom>
              <a:avLst/>
              <a:gdLst>
                <a:gd name="T0" fmla="*/ 1444 w 1444"/>
                <a:gd name="T1" fmla="*/ 239 h 479"/>
                <a:gd name="T2" fmla="*/ 1444 w 1444"/>
                <a:gd name="T3" fmla="*/ 252 h 479"/>
                <a:gd name="T4" fmla="*/ 1436 w 1444"/>
                <a:gd name="T5" fmla="*/ 276 h 479"/>
                <a:gd name="T6" fmla="*/ 1412 w 1444"/>
                <a:gd name="T7" fmla="*/ 311 h 479"/>
                <a:gd name="T8" fmla="*/ 1357 w 1444"/>
                <a:gd name="T9" fmla="*/ 354 h 479"/>
                <a:gd name="T10" fmla="*/ 1279 w 1444"/>
                <a:gd name="T11" fmla="*/ 391 h 479"/>
                <a:gd name="T12" fmla="*/ 1182 w 1444"/>
                <a:gd name="T13" fmla="*/ 424 h 479"/>
                <a:gd name="T14" fmla="*/ 1066 w 1444"/>
                <a:gd name="T15" fmla="*/ 450 h 479"/>
                <a:gd name="T16" fmla="*/ 937 w 1444"/>
                <a:gd name="T17" fmla="*/ 467 h 479"/>
                <a:gd name="T18" fmla="*/ 796 w 1444"/>
                <a:gd name="T19" fmla="*/ 477 h 479"/>
                <a:gd name="T20" fmla="*/ 722 w 1444"/>
                <a:gd name="T21" fmla="*/ 479 h 479"/>
                <a:gd name="T22" fmla="*/ 647 w 1444"/>
                <a:gd name="T23" fmla="*/ 477 h 479"/>
                <a:gd name="T24" fmla="*/ 506 w 1444"/>
                <a:gd name="T25" fmla="*/ 467 h 479"/>
                <a:gd name="T26" fmla="*/ 377 w 1444"/>
                <a:gd name="T27" fmla="*/ 450 h 479"/>
                <a:gd name="T28" fmla="*/ 262 w 1444"/>
                <a:gd name="T29" fmla="*/ 424 h 479"/>
                <a:gd name="T30" fmla="*/ 164 w 1444"/>
                <a:gd name="T31" fmla="*/ 391 h 479"/>
                <a:gd name="T32" fmla="*/ 86 w 1444"/>
                <a:gd name="T33" fmla="*/ 354 h 479"/>
                <a:gd name="T34" fmla="*/ 31 w 1444"/>
                <a:gd name="T35" fmla="*/ 311 h 479"/>
                <a:gd name="T36" fmla="*/ 8 w 1444"/>
                <a:gd name="T37" fmla="*/ 276 h 479"/>
                <a:gd name="T38" fmla="*/ 0 w 1444"/>
                <a:gd name="T39" fmla="*/ 252 h 479"/>
                <a:gd name="T40" fmla="*/ 0 w 1444"/>
                <a:gd name="T41" fmla="*/ 239 h 479"/>
                <a:gd name="T42" fmla="*/ 0 w 1444"/>
                <a:gd name="T43" fmla="*/ 227 h 479"/>
                <a:gd name="T44" fmla="*/ 8 w 1444"/>
                <a:gd name="T45" fmla="*/ 203 h 479"/>
                <a:gd name="T46" fmla="*/ 31 w 1444"/>
                <a:gd name="T47" fmla="*/ 168 h 479"/>
                <a:gd name="T48" fmla="*/ 86 w 1444"/>
                <a:gd name="T49" fmla="*/ 125 h 479"/>
                <a:gd name="T50" fmla="*/ 164 w 1444"/>
                <a:gd name="T51" fmla="*/ 86 h 479"/>
                <a:gd name="T52" fmla="*/ 262 w 1444"/>
                <a:gd name="T53" fmla="*/ 54 h 479"/>
                <a:gd name="T54" fmla="*/ 377 w 1444"/>
                <a:gd name="T55" fmla="*/ 29 h 479"/>
                <a:gd name="T56" fmla="*/ 506 w 1444"/>
                <a:gd name="T57" fmla="*/ 10 h 479"/>
                <a:gd name="T58" fmla="*/ 647 w 1444"/>
                <a:gd name="T59" fmla="*/ 0 h 479"/>
                <a:gd name="T60" fmla="*/ 722 w 1444"/>
                <a:gd name="T61" fmla="*/ 0 h 479"/>
                <a:gd name="T62" fmla="*/ 796 w 1444"/>
                <a:gd name="T63" fmla="*/ 0 h 479"/>
                <a:gd name="T64" fmla="*/ 937 w 1444"/>
                <a:gd name="T65" fmla="*/ 10 h 479"/>
                <a:gd name="T66" fmla="*/ 1066 w 1444"/>
                <a:gd name="T67" fmla="*/ 29 h 479"/>
                <a:gd name="T68" fmla="*/ 1182 w 1444"/>
                <a:gd name="T69" fmla="*/ 54 h 479"/>
                <a:gd name="T70" fmla="*/ 1279 w 1444"/>
                <a:gd name="T71" fmla="*/ 86 h 479"/>
                <a:gd name="T72" fmla="*/ 1357 w 1444"/>
                <a:gd name="T73" fmla="*/ 125 h 479"/>
                <a:gd name="T74" fmla="*/ 1412 w 1444"/>
                <a:gd name="T75" fmla="*/ 168 h 479"/>
                <a:gd name="T76" fmla="*/ 1436 w 1444"/>
                <a:gd name="T77" fmla="*/ 203 h 479"/>
                <a:gd name="T78" fmla="*/ 1444 w 1444"/>
                <a:gd name="T79" fmla="*/ 227 h 479"/>
                <a:gd name="T80" fmla="*/ 1444 w 1444"/>
                <a:gd name="T81" fmla="*/ 23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4" h="479">
                  <a:moveTo>
                    <a:pt x="1444" y="239"/>
                  </a:moveTo>
                  <a:lnTo>
                    <a:pt x="1444" y="252"/>
                  </a:lnTo>
                  <a:lnTo>
                    <a:pt x="1436" y="276"/>
                  </a:lnTo>
                  <a:lnTo>
                    <a:pt x="1412" y="311"/>
                  </a:lnTo>
                  <a:lnTo>
                    <a:pt x="1357" y="354"/>
                  </a:lnTo>
                  <a:lnTo>
                    <a:pt x="1279" y="391"/>
                  </a:lnTo>
                  <a:lnTo>
                    <a:pt x="1182" y="424"/>
                  </a:lnTo>
                  <a:lnTo>
                    <a:pt x="1066" y="450"/>
                  </a:lnTo>
                  <a:lnTo>
                    <a:pt x="937" y="467"/>
                  </a:lnTo>
                  <a:lnTo>
                    <a:pt x="796" y="477"/>
                  </a:lnTo>
                  <a:lnTo>
                    <a:pt x="722" y="479"/>
                  </a:lnTo>
                  <a:lnTo>
                    <a:pt x="647" y="477"/>
                  </a:lnTo>
                  <a:lnTo>
                    <a:pt x="506" y="467"/>
                  </a:lnTo>
                  <a:lnTo>
                    <a:pt x="377" y="450"/>
                  </a:lnTo>
                  <a:lnTo>
                    <a:pt x="262" y="424"/>
                  </a:lnTo>
                  <a:lnTo>
                    <a:pt x="164" y="391"/>
                  </a:lnTo>
                  <a:lnTo>
                    <a:pt x="86" y="354"/>
                  </a:lnTo>
                  <a:lnTo>
                    <a:pt x="31" y="311"/>
                  </a:lnTo>
                  <a:lnTo>
                    <a:pt x="8" y="276"/>
                  </a:lnTo>
                  <a:lnTo>
                    <a:pt x="0" y="252"/>
                  </a:lnTo>
                  <a:lnTo>
                    <a:pt x="0" y="239"/>
                  </a:lnTo>
                  <a:lnTo>
                    <a:pt x="0" y="227"/>
                  </a:lnTo>
                  <a:lnTo>
                    <a:pt x="8" y="203"/>
                  </a:lnTo>
                  <a:lnTo>
                    <a:pt x="31" y="168"/>
                  </a:lnTo>
                  <a:lnTo>
                    <a:pt x="86" y="125"/>
                  </a:lnTo>
                  <a:lnTo>
                    <a:pt x="164" y="86"/>
                  </a:lnTo>
                  <a:lnTo>
                    <a:pt x="262" y="54"/>
                  </a:lnTo>
                  <a:lnTo>
                    <a:pt x="377" y="29"/>
                  </a:lnTo>
                  <a:lnTo>
                    <a:pt x="506" y="10"/>
                  </a:lnTo>
                  <a:lnTo>
                    <a:pt x="647" y="0"/>
                  </a:lnTo>
                  <a:lnTo>
                    <a:pt x="722" y="0"/>
                  </a:lnTo>
                  <a:lnTo>
                    <a:pt x="796" y="0"/>
                  </a:lnTo>
                  <a:lnTo>
                    <a:pt x="937" y="10"/>
                  </a:lnTo>
                  <a:lnTo>
                    <a:pt x="1066" y="29"/>
                  </a:lnTo>
                  <a:lnTo>
                    <a:pt x="1182" y="54"/>
                  </a:lnTo>
                  <a:lnTo>
                    <a:pt x="1279" y="86"/>
                  </a:lnTo>
                  <a:lnTo>
                    <a:pt x="1357" y="125"/>
                  </a:lnTo>
                  <a:lnTo>
                    <a:pt x="1412" y="168"/>
                  </a:lnTo>
                  <a:lnTo>
                    <a:pt x="1436" y="203"/>
                  </a:lnTo>
                  <a:lnTo>
                    <a:pt x="1444" y="227"/>
                  </a:lnTo>
                  <a:lnTo>
                    <a:pt x="1444" y="2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55">
              <a:extLst>
                <a:ext uri="{FF2B5EF4-FFF2-40B4-BE49-F238E27FC236}">
                  <a16:creationId xmlns:a16="http://schemas.microsoft.com/office/drawing/2014/main" id="{B44770D3-AB74-45D4-A7B1-A8BBBC7011C2}"/>
                </a:ext>
              </a:extLst>
            </p:cNvPr>
            <p:cNvSpPr>
              <a:spLocks/>
            </p:cNvSpPr>
            <p:nvPr/>
          </p:nvSpPr>
          <p:spPr bwMode="auto">
            <a:xfrm>
              <a:off x="4995313" y="4707228"/>
              <a:ext cx="443721" cy="159040"/>
            </a:xfrm>
            <a:custGeom>
              <a:avLst/>
              <a:gdLst>
                <a:gd name="T0" fmla="*/ 1032 w 1032"/>
                <a:gd name="T1" fmla="*/ 146 h 292"/>
                <a:gd name="T2" fmla="*/ 1029 w 1032"/>
                <a:gd name="T3" fmla="*/ 161 h 292"/>
                <a:gd name="T4" fmla="*/ 1009 w 1032"/>
                <a:gd name="T5" fmla="*/ 189 h 292"/>
                <a:gd name="T6" fmla="*/ 970 w 1032"/>
                <a:gd name="T7" fmla="*/ 216 h 292"/>
                <a:gd name="T8" fmla="*/ 914 w 1032"/>
                <a:gd name="T9" fmla="*/ 239 h 292"/>
                <a:gd name="T10" fmla="*/ 806 w 1032"/>
                <a:gd name="T11" fmla="*/ 268 h 292"/>
                <a:gd name="T12" fmla="*/ 621 w 1032"/>
                <a:gd name="T13" fmla="*/ 289 h 292"/>
                <a:gd name="T14" fmla="*/ 516 w 1032"/>
                <a:gd name="T15" fmla="*/ 292 h 292"/>
                <a:gd name="T16" fmla="*/ 411 w 1032"/>
                <a:gd name="T17" fmla="*/ 289 h 292"/>
                <a:gd name="T18" fmla="*/ 226 w 1032"/>
                <a:gd name="T19" fmla="*/ 268 h 292"/>
                <a:gd name="T20" fmla="*/ 118 w 1032"/>
                <a:gd name="T21" fmla="*/ 239 h 292"/>
                <a:gd name="T22" fmla="*/ 61 w 1032"/>
                <a:gd name="T23" fmla="*/ 216 h 292"/>
                <a:gd name="T24" fmla="*/ 23 w 1032"/>
                <a:gd name="T25" fmla="*/ 189 h 292"/>
                <a:gd name="T26" fmla="*/ 2 w 1032"/>
                <a:gd name="T27" fmla="*/ 161 h 292"/>
                <a:gd name="T28" fmla="*/ 0 w 1032"/>
                <a:gd name="T29" fmla="*/ 146 h 292"/>
                <a:gd name="T30" fmla="*/ 2 w 1032"/>
                <a:gd name="T31" fmla="*/ 131 h 292"/>
                <a:gd name="T32" fmla="*/ 23 w 1032"/>
                <a:gd name="T33" fmla="*/ 102 h 292"/>
                <a:gd name="T34" fmla="*/ 61 w 1032"/>
                <a:gd name="T35" fmla="*/ 77 h 292"/>
                <a:gd name="T36" fmla="*/ 118 w 1032"/>
                <a:gd name="T37" fmla="*/ 54 h 292"/>
                <a:gd name="T38" fmla="*/ 226 w 1032"/>
                <a:gd name="T39" fmla="*/ 25 h 292"/>
                <a:gd name="T40" fmla="*/ 411 w 1032"/>
                <a:gd name="T41" fmla="*/ 2 h 292"/>
                <a:gd name="T42" fmla="*/ 516 w 1032"/>
                <a:gd name="T43" fmla="*/ 0 h 292"/>
                <a:gd name="T44" fmla="*/ 621 w 1032"/>
                <a:gd name="T45" fmla="*/ 2 h 292"/>
                <a:gd name="T46" fmla="*/ 806 w 1032"/>
                <a:gd name="T47" fmla="*/ 25 h 292"/>
                <a:gd name="T48" fmla="*/ 914 w 1032"/>
                <a:gd name="T49" fmla="*/ 54 h 292"/>
                <a:gd name="T50" fmla="*/ 970 w 1032"/>
                <a:gd name="T51" fmla="*/ 77 h 292"/>
                <a:gd name="T52" fmla="*/ 1009 w 1032"/>
                <a:gd name="T53" fmla="*/ 102 h 292"/>
                <a:gd name="T54" fmla="*/ 1029 w 1032"/>
                <a:gd name="T55" fmla="*/ 131 h 292"/>
                <a:gd name="T56" fmla="*/ 1032 w 1032"/>
                <a:gd name="T57" fmla="*/ 146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2" h="292">
                  <a:moveTo>
                    <a:pt x="1032" y="146"/>
                  </a:moveTo>
                  <a:lnTo>
                    <a:pt x="1029" y="161"/>
                  </a:lnTo>
                  <a:lnTo>
                    <a:pt x="1009" y="189"/>
                  </a:lnTo>
                  <a:lnTo>
                    <a:pt x="970" y="216"/>
                  </a:lnTo>
                  <a:lnTo>
                    <a:pt x="914" y="239"/>
                  </a:lnTo>
                  <a:lnTo>
                    <a:pt x="806" y="268"/>
                  </a:lnTo>
                  <a:lnTo>
                    <a:pt x="621" y="289"/>
                  </a:lnTo>
                  <a:lnTo>
                    <a:pt x="516" y="292"/>
                  </a:lnTo>
                  <a:lnTo>
                    <a:pt x="411" y="289"/>
                  </a:lnTo>
                  <a:lnTo>
                    <a:pt x="226" y="268"/>
                  </a:lnTo>
                  <a:lnTo>
                    <a:pt x="118" y="239"/>
                  </a:lnTo>
                  <a:lnTo>
                    <a:pt x="61" y="216"/>
                  </a:lnTo>
                  <a:lnTo>
                    <a:pt x="23" y="189"/>
                  </a:lnTo>
                  <a:lnTo>
                    <a:pt x="2" y="161"/>
                  </a:lnTo>
                  <a:lnTo>
                    <a:pt x="0" y="146"/>
                  </a:lnTo>
                  <a:lnTo>
                    <a:pt x="2" y="131"/>
                  </a:lnTo>
                  <a:lnTo>
                    <a:pt x="23" y="102"/>
                  </a:lnTo>
                  <a:lnTo>
                    <a:pt x="61" y="77"/>
                  </a:lnTo>
                  <a:lnTo>
                    <a:pt x="118" y="54"/>
                  </a:lnTo>
                  <a:lnTo>
                    <a:pt x="226" y="25"/>
                  </a:lnTo>
                  <a:lnTo>
                    <a:pt x="411" y="2"/>
                  </a:lnTo>
                  <a:lnTo>
                    <a:pt x="516" y="0"/>
                  </a:lnTo>
                  <a:lnTo>
                    <a:pt x="621" y="2"/>
                  </a:lnTo>
                  <a:lnTo>
                    <a:pt x="806" y="25"/>
                  </a:lnTo>
                  <a:lnTo>
                    <a:pt x="914" y="54"/>
                  </a:lnTo>
                  <a:lnTo>
                    <a:pt x="970" y="77"/>
                  </a:lnTo>
                  <a:lnTo>
                    <a:pt x="1009" y="102"/>
                  </a:lnTo>
                  <a:lnTo>
                    <a:pt x="1029" y="131"/>
                  </a:lnTo>
                  <a:lnTo>
                    <a:pt x="1032" y="14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266">
              <a:extLst>
                <a:ext uri="{FF2B5EF4-FFF2-40B4-BE49-F238E27FC236}">
                  <a16:creationId xmlns:a16="http://schemas.microsoft.com/office/drawing/2014/main" id="{BC6ED2E0-5C47-4557-BA2F-DAC06F90024D}"/>
                </a:ext>
              </a:extLst>
            </p:cNvPr>
            <p:cNvSpPr>
              <a:spLocks/>
            </p:cNvSpPr>
            <p:nvPr/>
          </p:nvSpPr>
          <p:spPr bwMode="auto">
            <a:xfrm>
              <a:off x="3928577" y="3972692"/>
              <a:ext cx="494027" cy="208228"/>
            </a:xfrm>
            <a:custGeom>
              <a:avLst/>
              <a:gdLst>
                <a:gd name="T0" fmla="*/ 1148 w 1148"/>
                <a:gd name="T1" fmla="*/ 190 h 381"/>
                <a:gd name="T2" fmla="*/ 1146 w 1148"/>
                <a:gd name="T3" fmla="*/ 210 h 381"/>
                <a:gd name="T4" fmla="*/ 1123 w 1148"/>
                <a:gd name="T5" fmla="*/ 247 h 381"/>
                <a:gd name="T6" fmla="*/ 1078 w 1148"/>
                <a:gd name="T7" fmla="*/ 282 h 381"/>
                <a:gd name="T8" fmla="*/ 1017 w 1148"/>
                <a:gd name="T9" fmla="*/ 312 h 381"/>
                <a:gd name="T10" fmla="*/ 939 w 1148"/>
                <a:gd name="T11" fmla="*/ 338 h 381"/>
                <a:gd name="T12" fmla="*/ 848 w 1148"/>
                <a:gd name="T13" fmla="*/ 358 h 381"/>
                <a:gd name="T14" fmla="*/ 745 w 1148"/>
                <a:gd name="T15" fmla="*/ 373 h 381"/>
                <a:gd name="T16" fmla="*/ 632 w 1148"/>
                <a:gd name="T17" fmla="*/ 380 h 381"/>
                <a:gd name="T18" fmla="*/ 573 w 1148"/>
                <a:gd name="T19" fmla="*/ 381 h 381"/>
                <a:gd name="T20" fmla="*/ 516 w 1148"/>
                <a:gd name="T21" fmla="*/ 380 h 381"/>
                <a:gd name="T22" fmla="*/ 403 w 1148"/>
                <a:gd name="T23" fmla="*/ 373 h 381"/>
                <a:gd name="T24" fmla="*/ 300 w 1148"/>
                <a:gd name="T25" fmla="*/ 358 h 381"/>
                <a:gd name="T26" fmla="*/ 209 w 1148"/>
                <a:gd name="T27" fmla="*/ 338 h 381"/>
                <a:gd name="T28" fmla="*/ 131 w 1148"/>
                <a:gd name="T29" fmla="*/ 312 h 381"/>
                <a:gd name="T30" fmla="*/ 69 w 1148"/>
                <a:gd name="T31" fmla="*/ 282 h 381"/>
                <a:gd name="T32" fmla="*/ 25 w 1148"/>
                <a:gd name="T33" fmla="*/ 247 h 381"/>
                <a:gd name="T34" fmla="*/ 2 w 1148"/>
                <a:gd name="T35" fmla="*/ 210 h 381"/>
                <a:gd name="T36" fmla="*/ 0 w 1148"/>
                <a:gd name="T37" fmla="*/ 190 h 381"/>
                <a:gd name="T38" fmla="*/ 2 w 1148"/>
                <a:gd name="T39" fmla="*/ 171 h 381"/>
                <a:gd name="T40" fmla="*/ 25 w 1148"/>
                <a:gd name="T41" fmla="*/ 134 h 381"/>
                <a:gd name="T42" fmla="*/ 69 w 1148"/>
                <a:gd name="T43" fmla="*/ 99 h 381"/>
                <a:gd name="T44" fmla="*/ 131 w 1148"/>
                <a:gd name="T45" fmla="*/ 69 h 381"/>
                <a:gd name="T46" fmla="*/ 209 w 1148"/>
                <a:gd name="T47" fmla="*/ 43 h 381"/>
                <a:gd name="T48" fmla="*/ 300 w 1148"/>
                <a:gd name="T49" fmla="*/ 23 h 381"/>
                <a:gd name="T50" fmla="*/ 403 w 1148"/>
                <a:gd name="T51" fmla="*/ 9 h 381"/>
                <a:gd name="T52" fmla="*/ 516 w 1148"/>
                <a:gd name="T53" fmla="*/ 1 h 381"/>
                <a:gd name="T54" fmla="*/ 573 w 1148"/>
                <a:gd name="T55" fmla="*/ 0 h 381"/>
                <a:gd name="T56" fmla="*/ 632 w 1148"/>
                <a:gd name="T57" fmla="*/ 1 h 381"/>
                <a:gd name="T58" fmla="*/ 745 w 1148"/>
                <a:gd name="T59" fmla="*/ 9 h 381"/>
                <a:gd name="T60" fmla="*/ 848 w 1148"/>
                <a:gd name="T61" fmla="*/ 23 h 381"/>
                <a:gd name="T62" fmla="*/ 939 w 1148"/>
                <a:gd name="T63" fmla="*/ 43 h 381"/>
                <a:gd name="T64" fmla="*/ 1017 w 1148"/>
                <a:gd name="T65" fmla="*/ 69 h 381"/>
                <a:gd name="T66" fmla="*/ 1078 w 1148"/>
                <a:gd name="T67" fmla="*/ 99 h 381"/>
                <a:gd name="T68" fmla="*/ 1123 w 1148"/>
                <a:gd name="T69" fmla="*/ 134 h 381"/>
                <a:gd name="T70" fmla="*/ 1146 w 1148"/>
                <a:gd name="T71" fmla="*/ 171 h 381"/>
                <a:gd name="T72" fmla="*/ 1148 w 1148"/>
                <a:gd name="T73" fmla="*/ 19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48" h="381">
                  <a:moveTo>
                    <a:pt x="1148" y="190"/>
                  </a:moveTo>
                  <a:lnTo>
                    <a:pt x="1146" y="210"/>
                  </a:lnTo>
                  <a:lnTo>
                    <a:pt x="1123" y="247"/>
                  </a:lnTo>
                  <a:lnTo>
                    <a:pt x="1078" y="282"/>
                  </a:lnTo>
                  <a:lnTo>
                    <a:pt x="1017" y="312"/>
                  </a:lnTo>
                  <a:lnTo>
                    <a:pt x="939" y="338"/>
                  </a:lnTo>
                  <a:lnTo>
                    <a:pt x="848" y="358"/>
                  </a:lnTo>
                  <a:lnTo>
                    <a:pt x="745" y="373"/>
                  </a:lnTo>
                  <a:lnTo>
                    <a:pt x="632" y="380"/>
                  </a:lnTo>
                  <a:lnTo>
                    <a:pt x="573" y="381"/>
                  </a:lnTo>
                  <a:lnTo>
                    <a:pt x="516" y="380"/>
                  </a:lnTo>
                  <a:lnTo>
                    <a:pt x="403" y="373"/>
                  </a:lnTo>
                  <a:lnTo>
                    <a:pt x="300" y="358"/>
                  </a:lnTo>
                  <a:lnTo>
                    <a:pt x="209" y="338"/>
                  </a:lnTo>
                  <a:lnTo>
                    <a:pt x="131" y="312"/>
                  </a:lnTo>
                  <a:lnTo>
                    <a:pt x="69" y="282"/>
                  </a:lnTo>
                  <a:lnTo>
                    <a:pt x="25" y="247"/>
                  </a:lnTo>
                  <a:lnTo>
                    <a:pt x="2" y="210"/>
                  </a:lnTo>
                  <a:lnTo>
                    <a:pt x="0" y="190"/>
                  </a:lnTo>
                  <a:lnTo>
                    <a:pt x="2" y="171"/>
                  </a:lnTo>
                  <a:lnTo>
                    <a:pt x="25" y="134"/>
                  </a:lnTo>
                  <a:lnTo>
                    <a:pt x="69" y="99"/>
                  </a:lnTo>
                  <a:lnTo>
                    <a:pt x="131" y="69"/>
                  </a:lnTo>
                  <a:lnTo>
                    <a:pt x="209" y="43"/>
                  </a:lnTo>
                  <a:lnTo>
                    <a:pt x="300" y="23"/>
                  </a:lnTo>
                  <a:lnTo>
                    <a:pt x="403" y="9"/>
                  </a:lnTo>
                  <a:lnTo>
                    <a:pt x="516" y="1"/>
                  </a:lnTo>
                  <a:lnTo>
                    <a:pt x="573" y="0"/>
                  </a:lnTo>
                  <a:lnTo>
                    <a:pt x="632" y="1"/>
                  </a:lnTo>
                  <a:lnTo>
                    <a:pt x="745" y="9"/>
                  </a:lnTo>
                  <a:lnTo>
                    <a:pt x="848" y="23"/>
                  </a:lnTo>
                  <a:lnTo>
                    <a:pt x="939" y="43"/>
                  </a:lnTo>
                  <a:lnTo>
                    <a:pt x="1017" y="69"/>
                  </a:lnTo>
                  <a:lnTo>
                    <a:pt x="1078" y="99"/>
                  </a:lnTo>
                  <a:lnTo>
                    <a:pt x="1123" y="134"/>
                  </a:lnTo>
                  <a:lnTo>
                    <a:pt x="1146" y="171"/>
                  </a:lnTo>
                  <a:lnTo>
                    <a:pt x="1148"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67">
              <a:extLst>
                <a:ext uri="{FF2B5EF4-FFF2-40B4-BE49-F238E27FC236}">
                  <a16:creationId xmlns:a16="http://schemas.microsoft.com/office/drawing/2014/main" id="{E1D4B93B-3C15-40C6-A0CD-6A5EE48DD874}"/>
                </a:ext>
              </a:extLst>
            </p:cNvPr>
            <p:cNvSpPr>
              <a:spLocks/>
            </p:cNvSpPr>
            <p:nvPr/>
          </p:nvSpPr>
          <p:spPr bwMode="auto">
            <a:xfrm>
              <a:off x="3999520" y="4013681"/>
              <a:ext cx="352139" cy="126249"/>
            </a:xfrm>
            <a:custGeom>
              <a:avLst/>
              <a:gdLst>
                <a:gd name="T0" fmla="*/ 819 w 819"/>
                <a:gd name="T1" fmla="*/ 115 h 231"/>
                <a:gd name="T2" fmla="*/ 818 w 819"/>
                <a:gd name="T3" fmla="*/ 128 h 231"/>
                <a:gd name="T4" fmla="*/ 802 w 819"/>
                <a:gd name="T5" fmla="*/ 149 h 231"/>
                <a:gd name="T6" fmla="*/ 771 w 819"/>
                <a:gd name="T7" fmla="*/ 171 h 231"/>
                <a:gd name="T8" fmla="*/ 726 w 819"/>
                <a:gd name="T9" fmla="*/ 190 h 231"/>
                <a:gd name="T10" fmla="*/ 641 w 819"/>
                <a:gd name="T11" fmla="*/ 213 h 231"/>
                <a:gd name="T12" fmla="*/ 493 w 819"/>
                <a:gd name="T13" fmla="*/ 230 h 231"/>
                <a:gd name="T14" fmla="*/ 409 w 819"/>
                <a:gd name="T15" fmla="*/ 231 h 231"/>
                <a:gd name="T16" fmla="*/ 326 w 819"/>
                <a:gd name="T17" fmla="*/ 230 h 231"/>
                <a:gd name="T18" fmla="*/ 179 w 819"/>
                <a:gd name="T19" fmla="*/ 213 h 231"/>
                <a:gd name="T20" fmla="*/ 94 w 819"/>
                <a:gd name="T21" fmla="*/ 190 h 231"/>
                <a:gd name="T22" fmla="*/ 49 w 819"/>
                <a:gd name="T23" fmla="*/ 171 h 231"/>
                <a:gd name="T24" fmla="*/ 18 w 819"/>
                <a:gd name="T25" fmla="*/ 149 h 231"/>
                <a:gd name="T26" fmla="*/ 2 w 819"/>
                <a:gd name="T27" fmla="*/ 128 h 231"/>
                <a:gd name="T28" fmla="*/ 0 w 819"/>
                <a:gd name="T29" fmla="*/ 115 h 231"/>
                <a:gd name="T30" fmla="*/ 2 w 819"/>
                <a:gd name="T31" fmla="*/ 103 h 231"/>
                <a:gd name="T32" fmla="*/ 18 w 819"/>
                <a:gd name="T33" fmla="*/ 80 h 231"/>
                <a:gd name="T34" fmla="*/ 49 w 819"/>
                <a:gd name="T35" fmla="*/ 60 h 231"/>
                <a:gd name="T36" fmla="*/ 94 w 819"/>
                <a:gd name="T37" fmla="*/ 41 h 231"/>
                <a:gd name="T38" fmla="*/ 179 w 819"/>
                <a:gd name="T39" fmla="*/ 18 h 231"/>
                <a:gd name="T40" fmla="*/ 326 w 819"/>
                <a:gd name="T41" fmla="*/ 1 h 231"/>
                <a:gd name="T42" fmla="*/ 409 w 819"/>
                <a:gd name="T43" fmla="*/ 0 h 231"/>
                <a:gd name="T44" fmla="*/ 493 w 819"/>
                <a:gd name="T45" fmla="*/ 1 h 231"/>
                <a:gd name="T46" fmla="*/ 641 w 819"/>
                <a:gd name="T47" fmla="*/ 18 h 231"/>
                <a:gd name="T48" fmla="*/ 726 w 819"/>
                <a:gd name="T49" fmla="*/ 41 h 231"/>
                <a:gd name="T50" fmla="*/ 771 w 819"/>
                <a:gd name="T51" fmla="*/ 60 h 231"/>
                <a:gd name="T52" fmla="*/ 802 w 819"/>
                <a:gd name="T53" fmla="*/ 80 h 231"/>
                <a:gd name="T54" fmla="*/ 818 w 819"/>
                <a:gd name="T55" fmla="*/ 103 h 231"/>
                <a:gd name="T56" fmla="*/ 819 w 819"/>
                <a:gd name="T57" fmla="*/ 11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231">
                  <a:moveTo>
                    <a:pt x="819" y="115"/>
                  </a:moveTo>
                  <a:lnTo>
                    <a:pt x="818" y="128"/>
                  </a:lnTo>
                  <a:lnTo>
                    <a:pt x="802" y="149"/>
                  </a:lnTo>
                  <a:lnTo>
                    <a:pt x="771" y="171"/>
                  </a:lnTo>
                  <a:lnTo>
                    <a:pt x="726" y="190"/>
                  </a:lnTo>
                  <a:lnTo>
                    <a:pt x="641" y="213"/>
                  </a:lnTo>
                  <a:lnTo>
                    <a:pt x="493" y="230"/>
                  </a:lnTo>
                  <a:lnTo>
                    <a:pt x="409" y="231"/>
                  </a:lnTo>
                  <a:lnTo>
                    <a:pt x="326" y="230"/>
                  </a:lnTo>
                  <a:lnTo>
                    <a:pt x="179" y="213"/>
                  </a:lnTo>
                  <a:lnTo>
                    <a:pt x="94" y="190"/>
                  </a:lnTo>
                  <a:lnTo>
                    <a:pt x="49" y="171"/>
                  </a:lnTo>
                  <a:lnTo>
                    <a:pt x="18" y="149"/>
                  </a:lnTo>
                  <a:lnTo>
                    <a:pt x="2" y="128"/>
                  </a:lnTo>
                  <a:lnTo>
                    <a:pt x="0" y="115"/>
                  </a:lnTo>
                  <a:lnTo>
                    <a:pt x="2" y="103"/>
                  </a:lnTo>
                  <a:lnTo>
                    <a:pt x="18" y="80"/>
                  </a:lnTo>
                  <a:lnTo>
                    <a:pt x="49" y="60"/>
                  </a:lnTo>
                  <a:lnTo>
                    <a:pt x="94" y="41"/>
                  </a:lnTo>
                  <a:lnTo>
                    <a:pt x="179" y="18"/>
                  </a:lnTo>
                  <a:lnTo>
                    <a:pt x="326" y="1"/>
                  </a:lnTo>
                  <a:lnTo>
                    <a:pt x="409" y="0"/>
                  </a:lnTo>
                  <a:lnTo>
                    <a:pt x="493" y="1"/>
                  </a:lnTo>
                  <a:lnTo>
                    <a:pt x="641" y="18"/>
                  </a:lnTo>
                  <a:lnTo>
                    <a:pt x="726" y="41"/>
                  </a:lnTo>
                  <a:lnTo>
                    <a:pt x="771" y="60"/>
                  </a:lnTo>
                  <a:lnTo>
                    <a:pt x="802" y="80"/>
                  </a:lnTo>
                  <a:lnTo>
                    <a:pt x="818" y="103"/>
                  </a:lnTo>
                  <a:lnTo>
                    <a:pt x="819" y="11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77">
              <a:extLst>
                <a:ext uri="{FF2B5EF4-FFF2-40B4-BE49-F238E27FC236}">
                  <a16:creationId xmlns:a16="http://schemas.microsoft.com/office/drawing/2014/main" id="{B77F6A70-C142-4EBD-ADF2-0A32F0F50393}"/>
                </a:ext>
              </a:extLst>
            </p:cNvPr>
            <p:cNvSpPr>
              <a:spLocks/>
            </p:cNvSpPr>
            <p:nvPr/>
          </p:nvSpPr>
          <p:spPr bwMode="auto">
            <a:xfrm>
              <a:off x="3148196" y="3325054"/>
              <a:ext cx="343109" cy="142645"/>
            </a:xfrm>
            <a:custGeom>
              <a:avLst/>
              <a:gdLst>
                <a:gd name="T0" fmla="*/ 798 w 798"/>
                <a:gd name="T1" fmla="*/ 132 h 263"/>
                <a:gd name="T2" fmla="*/ 796 w 798"/>
                <a:gd name="T3" fmla="*/ 145 h 263"/>
                <a:gd name="T4" fmla="*/ 780 w 798"/>
                <a:gd name="T5" fmla="*/ 171 h 263"/>
                <a:gd name="T6" fmla="*/ 750 w 798"/>
                <a:gd name="T7" fmla="*/ 196 h 263"/>
                <a:gd name="T8" fmla="*/ 707 w 798"/>
                <a:gd name="T9" fmla="*/ 216 h 263"/>
                <a:gd name="T10" fmla="*/ 623 w 798"/>
                <a:gd name="T11" fmla="*/ 242 h 263"/>
                <a:gd name="T12" fmla="*/ 481 w 798"/>
                <a:gd name="T13" fmla="*/ 262 h 263"/>
                <a:gd name="T14" fmla="*/ 399 w 798"/>
                <a:gd name="T15" fmla="*/ 263 h 263"/>
                <a:gd name="T16" fmla="*/ 318 w 798"/>
                <a:gd name="T17" fmla="*/ 262 h 263"/>
                <a:gd name="T18" fmla="*/ 174 w 798"/>
                <a:gd name="T19" fmla="*/ 242 h 263"/>
                <a:gd name="T20" fmla="*/ 91 w 798"/>
                <a:gd name="T21" fmla="*/ 216 h 263"/>
                <a:gd name="T22" fmla="*/ 48 w 798"/>
                <a:gd name="T23" fmla="*/ 196 h 263"/>
                <a:gd name="T24" fmla="*/ 17 w 798"/>
                <a:gd name="T25" fmla="*/ 171 h 263"/>
                <a:gd name="T26" fmla="*/ 2 w 798"/>
                <a:gd name="T27" fmla="*/ 145 h 263"/>
                <a:gd name="T28" fmla="*/ 0 w 798"/>
                <a:gd name="T29" fmla="*/ 132 h 263"/>
                <a:gd name="T30" fmla="*/ 2 w 798"/>
                <a:gd name="T31" fmla="*/ 118 h 263"/>
                <a:gd name="T32" fmla="*/ 17 w 798"/>
                <a:gd name="T33" fmla="*/ 92 h 263"/>
                <a:gd name="T34" fmla="*/ 48 w 798"/>
                <a:gd name="T35" fmla="*/ 69 h 263"/>
                <a:gd name="T36" fmla="*/ 91 w 798"/>
                <a:gd name="T37" fmla="*/ 47 h 263"/>
                <a:gd name="T38" fmla="*/ 174 w 798"/>
                <a:gd name="T39" fmla="*/ 21 h 263"/>
                <a:gd name="T40" fmla="*/ 318 w 798"/>
                <a:gd name="T41" fmla="*/ 1 h 263"/>
                <a:gd name="T42" fmla="*/ 399 w 798"/>
                <a:gd name="T43" fmla="*/ 0 h 263"/>
                <a:gd name="T44" fmla="*/ 481 w 798"/>
                <a:gd name="T45" fmla="*/ 1 h 263"/>
                <a:gd name="T46" fmla="*/ 623 w 798"/>
                <a:gd name="T47" fmla="*/ 21 h 263"/>
                <a:gd name="T48" fmla="*/ 707 w 798"/>
                <a:gd name="T49" fmla="*/ 47 h 263"/>
                <a:gd name="T50" fmla="*/ 750 w 798"/>
                <a:gd name="T51" fmla="*/ 69 h 263"/>
                <a:gd name="T52" fmla="*/ 780 w 798"/>
                <a:gd name="T53" fmla="*/ 92 h 263"/>
                <a:gd name="T54" fmla="*/ 796 w 798"/>
                <a:gd name="T55" fmla="*/ 118 h 263"/>
                <a:gd name="T56" fmla="*/ 798 w 798"/>
                <a:gd name="T5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98" h="263">
                  <a:moveTo>
                    <a:pt x="798" y="132"/>
                  </a:moveTo>
                  <a:lnTo>
                    <a:pt x="796" y="145"/>
                  </a:lnTo>
                  <a:lnTo>
                    <a:pt x="780" y="171"/>
                  </a:lnTo>
                  <a:lnTo>
                    <a:pt x="750" y="196"/>
                  </a:lnTo>
                  <a:lnTo>
                    <a:pt x="707" y="216"/>
                  </a:lnTo>
                  <a:lnTo>
                    <a:pt x="623" y="242"/>
                  </a:lnTo>
                  <a:lnTo>
                    <a:pt x="481" y="262"/>
                  </a:lnTo>
                  <a:lnTo>
                    <a:pt x="399" y="263"/>
                  </a:lnTo>
                  <a:lnTo>
                    <a:pt x="318" y="262"/>
                  </a:lnTo>
                  <a:lnTo>
                    <a:pt x="174" y="242"/>
                  </a:lnTo>
                  <a:lnTo>
                    <a:pt x="91" y="216"/>
                  </a:lnTo>
                  <a:lnTo>
                    <a:pt x="48" y="196"/>
                  </a:lnTo>
                  <a:lnTo>
                    <a:pt x="17" y="171"/>
                  </a:lnTo>
                  <a:lnTo>
                    <a:pt x="2" y="145"/>
                  </a:lnTo>
                  <a:lnTo>
                    <a:pt x="0" y="132"/>
                  </a:lnTo>
                  <a:lnTo>
                    <a:pt x="2" y="118"/>
                  </a:lnTo>
                  <a:lnTo>
                    <a:pt x="17" y="92"/>
                  </a:lnTo>
                  <a:lnTo>
                    <a:pt x="48" y="69"/>
                  </a:lnTo>
                  <a:lnTo>
                    <a:pt x="91" y="47"/>
                  </a:lnTo>
                  <a:lnTo>
                    <a:pt x="174" y="21"/>
                  </a:lnTo>
                  <a:lnTo>
                    <a:pt x="318" y="1"/>
                  </a:lnTo>
                  <a:lnTo>
                    <a:pt x="399" y="0"/>
                  </a:lnTo>
                  <a:lnTo>
                    <a:pt x="481" y="1"/>
                  </a:lnTo>
                  <a:lnTo>
                    <a:pt x="623" y="21"/>
                  </a:lnTo>
                  <a:lnTo>
                    <a:pt x="707" y="47"/>
                  </a:lnTo>
                  <a:lnTo>
                    <a:pt x="750" y="69"/>
                  </a:lnTo>
                  <a:lnTo>
                    <a:pt x="780" y="92"/>
                  </a:lnTo>
                  <a:lnTo>
                    <a:pt x="796" y="118"/>
                  </a:lnTo>
                  <a:lnTo>
                    <a:pt x="798"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378">
              <a:extLst>
                <a:ext uri="{FF2B5EF4-FFF2-40B4-BE49-F238E27FC236}">
                  <a16:creationId xmlns:a16="http://schemas.microsoft.com/office/drawing/2014/main" id="{4B673A96-8105-4239-AD52-57A59D90E4F6}"/>
                </a:ext>
              </a:extLst>
            </p:cNvPr>
            <p:cNvSpPr>
              <a:spLocks/>
            </p:cNvSpPr>
            <p:nvPr/>
          </p:nvSpPr>
          <p:spPr bwMode="auto">
            <a:xfrm>
              <a:off x="3197212" y="3352928"/>
              <a:ext cx="245078" cy="88538"/>
            </a:xfrm>
            <a:custGeom>
              <a:avLst/>
              <a:gdLst>
                <a:gd name="T0" fmla="*/ 569 w 569"/>
                <a:gd name="T1" fmla="*/ 80 h 161"/>
                <a:gd name="T2" fmla="*/ 567 w 569"/>
                <a:gd name="T3" fmla="*/ 87 h 161"/>
                <a:gd name="T4" fmla="*/ 556 w 569"/>
                <a:gd name="T5" fmla="*/ 103 h 161"/>
                <a:gd name="T6" fmla="*/ 521 w 569"/>
                <a:gd name="T7" fmla="*/ 125 h 161"/>
                <a:gd name="T8" fmla="*/ 444 w 569"/>
                <a:gd name="T9" fmla="*/ 146 h 161"/>
                <a:gd name="T10" fmla="*/ 343 w 569"/>
                <a:gd name="T11" fmla="*/ 159 h 161"/>
                <a:gd name="T12" fmla="*/ 284 w 569"/>
                <a:gd name="T13" fmla="*/ 161 h 161"/>
                <a:gd name="T14" fmla="*/ 226 w 569"/>
                <a:gd name="T15" fmla="*/ 159 h 161"/>
                <a:gd name="T16" fmla="*/ 124 w 569"/>
                <a:gd name="T17" fmla="*/ 146 h 161"/>
                <a:gd name="T18" fmla="*/ 46 w 569"/>
                <a:gd name="T19" fmla="*/ 125 h 161"/>
                <a:gd name="T20" fmla="*/ 12 w 569"/>
                <a:gd name="T21" fmla="*/ 103 h 161"/>
                <a:gd name="T22" fmla="*/ 0 w 569"/>
                <a:gd name="T23" fmla="*/ 87 h 161"/>
                <a:gd name="T24" fmla="*/ 0 w 569"/>
                <a:gd name="T25" fmla="*/ 80 h 161"/>
                <a:gd name="T26" fmla="*/ 0 w 569"/>
                <a:gd name="T27" fmla="*/ 72 h 161"/>
                <a:gd name="T28" fmla="*/ 12 w 569"/>
                <a:gd name="T29" fmla="*/ 56 h 161"/>
                <a:gd name="T30" fmla="*/ 46 w 569"/>
                <a:gd name="T31" fmla="*/ 34 h 161"/>
                <a:gd name="T32" fmla="*/ 124 w 569"/>
                <a:gd name="T33" fmla="*/ 13 h 161"/>
                <a:gd name="T34" fmla="*/ 226 w 569"/>
                <a:gd name="T35" fmla="*/ 1 h 161"/>
                <a:gd name="T36" fmla="*/ 284 w 569"/>
                <a:gd name="T37" fmla="*/ 0 h 161"/>
                <a:gd name="T38" fmla="*/ 343 w 569"/>
                <a:gd name="T39" fmla="*/ 1 h 161"/>
                <a:gd name="T40" fmla="*/ 444 w 569"/>
                <a:gd name="T41" fmla="*/ 13 h 161"/>
                <a:gd name="T42" fmla="*/ 521 w 569"/>
                <a:gd name="T43" fmla="*/ 34 h 161"/>
                <a:gd name="T44" fmla="*/ 556 w 569"/>
                <a:gd name="T45" fmla="*/ 56 h 161"/>
                <a:gd name="T46" fmla="*/ 567 w 569"/>
                <a:gd name="T47" fmla="*/ 72 h 161"/>
                <a:gd name="T48" fmla="*/ 569 w 569"/>
                <a:gd name="T49" fmla="*/ 8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9" h="161">
                  <a:moveTo>
                    <a:pt x="569" y="80"/>
                  </a:moveTo>
                  <a:lnTo>
                    <a:pt x="567" y="87"/>
                  </a:lnTo>
                  <a:lnTo>
                    <a:pt x="556" y="103"/>
                  </a:lnTo>
                  <a:lnTo>
                    <a:pt x="521" y="125"/>
                  </a:lnTo>
                  <a:lnTo>
                    <a:pt x="444" y="146"/>
                  </a:lnTo>
                  <a:lnTo>
                    <a:pt x="343" y="159"/>
                  </a:lnTo>
                  <a:lnTo>
                    <a:pt x="284" y="161"/>
                  </a:lnTo>
                  <a:lnTo>
                    <a:pt x="226" y="159"/>
                  </a:lnTo>
                  <a:lnTo>
                    <a:pt x="124" y="146"/>
                  </a:lnTo>
                  <a:lnTo>
                    <a:pt x="46" y="125"/>
                  </a:lnTo>
                  <a:lnTo>
                    <a:pt x="12" y="103"/>
                  </a:lnTo>
                  <a:lnTo>
                    <a:pt x="0" y="87"/>
                  </a:lnTo>
                  <a:lnTo>
                    <a:pt x="0" y="80"/>
                  </a:lnTo>
                  <a:lnTo>
                    <a:pt x="0" y="72"/>
                  </a:lnTo>
                  <a:lnTo>
                    <a:pt x="12" y="56"/>
                  </a:lnTo>
                  <a:lnTo>
                    <a:pt x="46" y="34"/>
                  </a:lnTo>
                  <a:lnTo>
                    <a:pt x="124" y="13"/>
                  </a:lnTo>
                  <a:lnTo>
                    <a:pt x="226" y="1"/>
                  </a:lnTo>
                  <a:lnTo>
                    <a:pt x="284" y="0"/>
                  </a:lnTo>
                  <a:lnTo>
                    <a:pt x="343" y="1"/>
                  </a:lnTo>
                  <a:lnTo>
                    <a:pt x="444" y="13"/>
                  </a:lnTo>
                  <a:lnTo>
                    <a:pt x="521" y="34"/>
                  </a:lnTo>
                  <a:lnTo>
                    <a:pt x="556" y="56"/>
                  </a:lnTo>
                  <a:lnTo>
                    <a:pt x="567" y="72"/>
                  </a:lnTo>
                  <a:lnTo>
                    <a:pt x="569" y="8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89">
              <a:extLst>
                <a:ext uri="{FF2B5EF4-FFF2-40B4-BE49-F238E27FC236}">
                  <a16:creationId xmlns:a16="http://schemas.microsoft.com/office/drawing/2014/main" id="{3B689231-6736-4CCF-9DF0-AEB99B6186FD}"/>
                </a:ext>
              </a:extLst>
            </p:cNvPr>
            <p:cNvSpPr>
              <a:spLocks/>
            </p:cNvSpPr>
            <p:nvPr/>
          </p:nvSpPr>
          <p:spPr bwMode="auto">
            <a:xfrm>
              <a:off x="2459396" y="2765955"/>
              <a:ext cx="136728" cy="57386"/>
            </a:xfrm>
            <a:custGeom>
              <a:avLst/>
              <a:gdLst>
                <a:gd name="T0" fmla="*/ 317 w 317"/>
                <a:gd name="T1" fmla="*/ 53 h 106"/>
                <a:gd name="T2" fmla="*/ 315 w 317"/>
                <a:gd name="T3" fmla="*/ 65 h 106"/>
                <a:gd name="T4" fmla="*/ 291 w 317"/>
                <a:gd name="T5" fmla="*/ 83 h 106"/>
                <a:gd name="T6" fmla="*/ 247 w 317"/>
                <a:gd name="T7" fmla="*/ 98 h 106"/>
                <a:gd name="T8" fmla="*/ 191 w 317"/>
                <a:gd name="T9" fmla="*/ 105 h 106"/>
                <a:gd name="T10" fmla="*/ 158 w 317"/>
                <a:gd name="T11" fmla="*/ 106 h 106"/>
                <a:gd name="T12" fmla="*/ 127 w 317"/>
                <a:gd name="T13" fmla="*/ 105 h 106"/>
                <a:gd name="T14" fmla="*/ 69 w 317"/>
                <a:gd name="T15" fmla="*/ 98 h 106"/>
                <a:gd name="T16" fmla="*/ 26 w 317"/>
                <a:gd name="T17" fmla="*/ 83 h 106"/>
                <a:gd name="T18" fmla="*/ 1 w 317"/>
                <a:gd name="T19" fmla="*/ 65 h 106"/>
                <a:gd name="T20" fmla="*/ 0 w 317"/>
                <a:gd name="T21" fmla="*/ 53 h 106"/>
                <a:gd name="T22" fmla="*/ 1 w 317"/>
                <a:gd name="T23" fmla="*/ 43 h 106"/>
                <a:gd name="T24" fmla="*/ 26 w 317"/>
                <a:gd name="T25" fmla="*/ 23 h 106"/>
                <a:gd name="T26" fmla="*/ 69 w 317"/>
                <a:gd name="T27" fmla="*/ 10 h 106"/>
                <a:gd name="T28" fmla="*/ 127 w 317"/>
                <a:gd name="T29" fmla="*/ 1 h 106"/>
                <a:gd name="T30" fmla="*/ 158 w 317"/>
                <a:gd name="T31" fmla="*/ 0 h 106"/>
                <a:gd name="T32" fmla="*/ 191 w 317"/>
                <a:gd name="T33" fmla="*/ 1 h 106"/>
                <a:gd name="T34" fmla="*/ 247 w 317"/>
                <a:gd name="T35" fmla="*/ 10 h 106"/>
                <a:gd name="T36" fmla="*/ 291 w 317"/>
                <a:gd name="T37" fmla="*/ 23 h 106"/>
                <a:gd name="T38" fmla="*/ 315 w 317"/>
                <a:gd name="T39" fmla="*/ 43 h 106"/>
                <a:gd name="T40" fmla="*/ 317 w 317"/>
                <a:gd name="T41" fmla="*/ 5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106">
                  <a:moveTo>
                    <a:pt x="317" y="53"/>
                  </a:moveTo>
                  <a:lnTo>
                    <a:pt x="315" y="65"/>
                  </a:lnTo>
                  <a:lnTo>
                    <a:pt x="291" y="83"/>
                  </a:lnTo>
                  <a:lnTo>
                    <a:pt x="247" y="98"/>
                  </a:lnTo>
                  <a:lnTo>
                    <a:pt x="191" y="105"/>
                  </a:lnTo>
                  <a:lnTo>
                    <a:pt x="158" y="106"/>
                  </a:lnTo>
                  <a:lnTo>
                    <a:pt x="127" y="105"/>
                  </a:lnTo>
                  <a:lnTo>
                    <a:pt x="69" y="98"/>
                  </a:lnTo>
                  <a:lnTo>
                    <a:pt x="26" y="83"/>
                  </a:lnTo>
                  <a:lnTo>
                    <a:pt x="1" y="65"/>
                  </a:lnTo>
                  <a:lnTo>
                    <a:pt x="0" y="53"/>
                  </a:lnTo>
                  <a:lnTo>
                    <a:pt x="1" y="43"/>
                  </a:lnTo>
                  <a:lnTo>
                    <a:pt x="26" y="23"/>
                  </a:lnTo>
                  <a:lnTo>
                    <a:pt x="69" y="10"/>
                  </a:lnTo>
                  <a:lnTo>
                    <a:pt x="127" y="1"/>
                  </a:lnTo>
                  <a:lnTo>
                    <a:pt x="158" y="0"/>
                  </a:lnTo>
                  <a:lnTo>
                    <a:pt x="191" y="1"/>
                  </a:lnTo>
                  <a:lnTo>
                    <a:pt x="247" y="10"/>
                  </a:lnTo>
                  <a:lnTo>
                    <a:pt x="291" y="23"/>
                  </a:lnTo>
                  <a:lnTo>
                    <a:pt x="315" y="43"/>
                  </a:lnTo>
                  <a:lnTo>
                    <a:pt x="317"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90">
              <a:extLst>
                <a:ext uri="{FF2B5EF4-FFF2-40B4-BE49-F238E27FC236}">
                  <a16:creationId xmlns:a16="http://schemas.microsoft.com/office/drawing/2014/main" id="{86BFDB40-0DA2-410A-B6FD-830B2C361495}"/>
                </a:ext>
              </a:extLst>
            </p:cNvPr>
            <p:cNvSpPr>
              <a:spLocks/>
            </p:cNvSpPr>
            <p:nvPr/>
          </p:nvSpPr>
          <p:spPr bwMode="auto">
            <a:xfrm>
              <a:off x="2478744" y="2777432"/>
              <a:ext cx="98031" cy="34431"/>
            </a:xfrm>
            <a:custGeom>
              <a:avLst/>
              <a:gdLst>
                <a:gd name="T0" fmla="*/ 227 w 227"/>
                <a:gd name="T1" fmla="*/ 32 h 64"/>
                <a:gd name="T2" fmla="*/ 226 w 227"/>
                <a:gd name="T3" fmla="*/ 39 h 64"/>
                <a:gd name="T4" fmla="*/ 208 w 227"/>
                <a:gd name="T5" fmla="*/ 51 h 64"/>
                <a:gd name="T6" fmla="*/ 159 w 227"/>
                <a:gd name="T7" fmla="*/ 62 h 64"/>
                <a:gd name="T8" fmla="*/ 113 w 227"/>
                <a:gd name="T9" fmla="*/ 64 h 64"/>
                <a:gd name="T10" fmla="*/ 67 w 227"/>
                <a:gd name="T11" fmla="*/ 62 h 64"/>
                <a:gd name="T12" fmla="*/ 18 w 227"/>
                <a:gd name="T13" fmla="*/ 51 h 64"/>
                <a:gd name="T14" fmla="*/ 1 w 227"/>
                <a:gd name="T15" fmla="*/ 39 h 64"/>
                <a:gd name="T16" fmla="*/ 0 w 227"/>
                <a:gd name="T17" fmla="*/ 32 h 64"/>
                <a:gd name="T18" fmla="*/ 1 w 227"/>
                <a:gd name="T19" fmla="*/ 26 h 64"/>
                <a:gd name="T20" fmla="*/ 18 w 227"/>
                <a:gd name="T21" fmla="*/ 15 h 64"/>
                <a:gd name="T22" fmla="*/ 67 w 227"/>
                <a:gd name="T23" fmla="*/ 2 h 64"/>
                <a:gd name="T24" fmla="*/ 113 w 227"/>
                <a:gd name="T25" fmla="*/ 0 h 64"/>
                <a:gd name="T26" fmla="*/ 159 w 227"/>
                <a:gd name="T27" fmla="*/ 2 h 64"/>
                <a:gd name="T28" fmla="*/ 208 w 227"/>
                <a:gd name="T29" fmla="*/ 15 h 64"/>
                <a:gd name="T30" fmla="*/ 226 w 227"/>
                <a:gd name="T31" fmla="*/ 26 h 64"/>
                <a:gd name="T32" fmla="*/ 227 w 227"/>
                <a:gd name="T3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64">
                  <a:moveTo>
                    <a:pt x="227" y="32"/>
                  </a:moveTo>
                  <a:lnTo>
                    <a:pt x="226" y="39"/>
                  </a:lnTo>
                  <a:lnTo>
                    <a:pt x="208" y="51"/>
                  </a:lnTo>
                  <a:lnTo>
                    <a:pt x="159" y="62"/>
                  </a:lnTo>
                  <a:lnTo>
                    <a:pt x="113" y="64"/>
                  </a:lnTo>
                  <a:lnTo>
                    <a:pt x="67" y="62"/>
                  </a:lnTo>
                  <a:lnTo>
                    <a:pt x="18" y="51"/>
                  </a:lnTo>
                  <a:lnTo>
                    <a:pt x="1" y="39"/>
                  </a:lnTo>
                  <a:lnTo>
                    <a:pt x="0" y="32"/>
                  </a:lnTo>
                  <a:lnTo>
                    <a:pt x="1" y="26"/>
                  </a:lnTo>
                  <a:lnTo>
                    <a:pt x="18" y="15"/>
                  </a:lnTo>
                  <a:lnTo>
                    <a:pt x="67" y="2"/>
                  </a:lnTo>
                  <a:lnTo>
                    <a:pt x="113" y="0"/>
                  </a:lnTo>
                  <a:lnTo>
                    <a:pt x="159" y="2"/>
                  </a:lnTo>
                  <a:lnTo>
                    <a:pt x="208" y="15"/>
                  </a:lnTo>
                  <a:lnTo>
                    <a:pt x="226" y="26"/>
                  </a:lnTo>
                  <a:lnTo>
                    <a:pt x="227" y="32"/>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0" name="Group 19">
              <a:extLst>
                <a:ext uri="{FF2B5EF4-FFF2-40B4-BE49-F238E27FC236}">
                  <a16:creationId xmlns:a16="http://schemas.microsoft.com/office/drawing/2014/main" id="{DF8E1D4B-D551-4DC7-952C-204B5352D116}"/>
                </a:ext>
              </a:extLst>
            </p:cNvPr>
            <p:cNvGrpSpPr/>
            <p:nvPr/>
          </p:nvGrpSpPr>
          <p:grpSpPr>
            <a:xfrm>
              <a:off x="6732646" y="4368868"/>
              <a:ext cx="2202816" cy="806043"/>
              <a:chOff x="8921977" y="4152189"/>
              <a:chExt cx="2937088" cy="1074724"/>
            </a:xfrm>
          </p:grpSpPr>
          <p:sp>
            <p:nvSpPr>
              <p:cNvPr id="44" name="TextBox 43">
                <a:extLst>
                  <a:ext uri="{FF2B5EF4-FFF2-40B4-BE49-F238E27FC236}">
                    <a16:creationId xmlns:a16="http://schemas.microsoft.com/office/drawing/2014/main" id="{7F80EBD4-68C5-4A41-A183-AD61461CAD3D}"/>
                  </a:ext>
                </a:extLst>
              </p:cNvPr>
              <p:cNvSpPr txBox="1"/>
              <p:nvPr/>
            </p:nvSpPr>
            <p:spPr>
              <a:xfrm>
                <a:off x="8921977" y="4152189"/>
                <a:ext cx="2937088" cy="398256"/>
              </a:xfrm>
              <a:prstGeom prst="rect">
                <a:avLst/>
              </a:prstGeom>
              <a:noFill/>
            </p:spPr>
            <p:txBody>
              <a:bodyPr wrap="square" lIns="0" rIns="0" rtlCol="0" anchor="b">
                <a:spAutoFit/>
              </a:bodyPr>
              <a:lstStyle/>
              <a:p>
                <a:r>
                  <a:rPr lang="en-US" sz="1600" b="1" dirty="0"/>
                  <a:t>Data Structure/Glimpse</a:t>
                </a:r>
              </a:p>
            </p:txBody>
          </p:sp>
          <p:sp>
            <p:nvSpPr>
              <p:cNvPr id="45" name="TextBox 44">
                <a:extLst>
                  <a:ext uri="{FF2B5EF4-FFF2-40B4-BE49-F238E27FC236}">
                    <a16:creationId xmlns:a16="http://schemas.microsoft.com/office/drawing/2014/main" id="{0C6DBAB6-4833-4C79-A6A2-DDD43C145512}"/>
                  </a:ext>
                </a:extLst>
              </p:cNvPr>
              <p:cNvSpPr txBox="1"/>
              <p:nvPr/>
            </p:nvSpPr>
            <p:spPr>
              <a:xfrm>
                <a:off x="8929772" y="4448499"/>
                <a:ext cx="2929293" cy="778414"/>
              </a:xfrm>
              <a:prstGeom prst="rect">
                <a:avLst/>
              </a:prstGeom>
              <a:noFill/>
            </p:spPr>
            <p:txBody>
              <a:bodyPr wrap="square" lIns="0" rIns="0" rtlCol="0" anchor="t">
                <a:spAutoFit/>
              </a:bodyPr>
              <a:lstStyle/>
              <a:p>
                <a:pPr marL="171450" indent="-171450" algn="just">
                  <a:buFont typeface="Arial" panose="020B0604020202020204" pitchFamily="34" charset="0"/>
                  <a:buChar char="•"/>
                </a:pPr>
                <a:r>
                  <a:rPr lang="en-US" sz="1200" dirty="0"/>
                  <a:t>To view the structure of the data</a:t>
                </a:r>
              </a:p>
              <a:p>
                <a:pPr marL="171450" indent="-171450" algn="just">
                  <a:buFont typeface="Arial" panose="020B0604020202020204" pitchFamily="34" charset="0"/>
                  <a:buChar char="•"/>
                </a:pPr>
                <a:r>
                  <a:rPr lang="en-US" sz="1200" dirty="0"/>
                  <a:t>Observations: 40,000</a:t>
                </a:r>
              </a:p>
              <a:p>
                <a:pPr marL="171450" indent="-171450" algn="just">
                  <a:buFont typeface="Arial" panose="020B0604020202020204" pitchFamily="34" charset="0"/>
                  <a:buChar char="•"/>
                </a:pPr>
                <a:r>
                  <a:rPr lang="en-US" sz="1200" dirty="0"/>
                  <a:t>Variables: 23 (Including ID)</a:t>
                </a:r>
              </a:p>
            </p:txBody>
          </p:sp>
        </p:grpSp>
        <p:grpSp>
          <p:nvGrpSpPr>
            <p:cNvPr id="21" name="Group 20">
              <a:extLst>
                <a:ext uri="{FF2B5EF4-FFF2-40B4-BE49-F238E27FC236}">
                  <a16:creationId xmlns:a16="http://schemas.microsoft.com/office/drawing/2014/main" id="{2298CC55-BA69-4B71-9ED9-4D90340F4A3C}"/>
                </a:ext>
              </a:extLst>
            </p:cNvPr>
            <p:cNvGrpSpPr/>
            <p:nvPr/>
          </p:nvGrpSpPr>
          <p:grpSpPr>
            <a:xfrm>
              <a:off x="2462071" y="5094368"/>
              <a:ext cx="2318584" cy="1444158"/>
              <a:chOff x="1328731" y="2859276"/>
              <a:chExt cx="3091445" cy="1925551"/>
            </a:xfrm>
          </p:grpSpPr>
          <p:sp>
            <p:nvSpPr>
              <p:cNvPr id="42" name="TextBox 41">
                <a:extLst>
                  <a:ext uri="{FF2B5EF4-FFF2-40B4-BE49-F238E27FC236}">
                    <a16:creationId xmlns:a16="http://schemas.microsoft.com/office/drawing/2014/main" id="{7E6AC92B-D5AF-4147-99D0-A175CF6000A3}"/>
                  </a:ext>
                </a:extLst>
              </p:cNvPr>
              <p:cNvSpPr txBox="1"/>
              <p:nvPr/>
            </p:nvSpPr>
            <p:spPr>
              <a:xfrm>
                <a:off x="1374449" y="2859276"/>
                <a:ext cx="2937088" cy="398258"/>
              </a:xfrm>
              <a:prstGeom prst="rect">
                <a:avLst/>
              </a:prstGeom>
              <a:noFill/>
            </p:spPr>
            <p:txBody>
              <a:bodyPr wrap="square" lIns="0" rIns="0" rtlCol="0" anchor="b">
                <a:spAutoFit/>
              </a:bodyPr>
              <a:lstStyle/>
              <a:p>
                <a:r>
                  <a:rPr lang="en-US" sz="1600" b="1" dirty="0"/>
                  <a:t>Data Treatment</a:t>
                </a:r>
              </a:p>
            </p:txBody>
          </p:sp>
          <p:sp>
            <p:nvSpPr>
              <p:cNvPr id="43" name="TextBox 42">
                <a:extLst>
                  <a:ext uri="{FF2B5EF4-FFF2-40B4-BE49-F238E27FC236}">
                    <a16:creationId xmlns:a16="http://schemas.microsoft.com/office/drawing/2014/main" id="{C5D49AD2-93EA-4978-98A8-4FAB09D922CE}"/>
                  </a:ext>
                </a:extLst>
              </p:cNvPr>
              <p:cNvSpPr txBox="1"/>
              <p:nvPr/>
            </p:nvSpPr>
            <p:spPr>
              <a:xfrm>
                <a:off x="1328731" y="3155590"/>
                <a:ext cx="3091445" cy="1629237"/>
              </a:xfrm>
              <a:prstGeom prst="rect">
                <a:avLst/>
              </a:prstGeom>
              <a:noFill/>
            </p:spPr>
            <p:txBody>
              <a:bodyPr wrap="square" lIns="0" rIns="0" rtlCol="0" anchor="t">
                <a:spAutoFit/>
              </a:bodyPr>
              <a:lstStyle/>
              <a:p>
                <a:pPr marL="171450" indent="-171450">
                  <a:buFont typeface="Arial" panose="020B0604020202020204" pitchFamily="34" charset="0"/>
                  <a:buChar char="•"/>
                </a:pPr>
                <a:r>
                  <a:rPr lang="en-US" sz="1200" b="1" dirty="0">
                    <a:latin typeface="+mj-lt"/>
                  </a:rPr>
                  <a:t>Missing Values –</a:t>
                </a:r>
                <a:r>
                  <a:rPr lang="en-US" sz="1200" dirty="0">
                    <a:latin typeface="+mj-lt"/>
                  </a:rPr>
                  <a:t> </a:t>
                </a:r>
                <a:r>
                  <a:rPr lang="en-US" sz="1200" dirty="0"/>
                  <a:t>13% of social class, water availability &amp; Secondary Business categories are NULL followed by City – 5%</a:t>
                </a:r>
              </a:p>
              <a:p>
                <a:pPr marL="171450" indent="-171450" algn="just">
                  <a:buFont typeface="Arial" panose="020B0604020202020204" pitchFamily="34" charset="0"/>
                  <a:buChar char="•"/>
                </a:pPr>
                <a:r>
                  <a:rPr lang="en-US" sz="1200" dirty="0"/>
                  <a:t>Outliers – Not treated</a:t>
                </a:r>
              </a:p>
              <a:p>
                <a:pPr marL="171450" indent="-171450">
                  <a:buFont typeface="Arial" panose="020B0604020202020204" pitchFamily="34" charset="0"/>
                  <a:buChar char="•"/>
                </a:pPr>
                <a:r>
                  <a:rPr lang="en-US" sz="1200" b="1" dirty="0"/>
                  <a:t>Removing Inconsistencies</a:t>
                </a:r>
                <a:r>
                  <a:rPr lang="en-US" sz="1200" dirty="0"/>
                  <a:t> – </a:t>
                </a:r>
              </a:p>
              <a:p>
                <a:pPr marL="628650" lvl="1" indent="-171450">
                  <a:buFont typeface="Arial" panose="020B0604020202020204" pitchFamily="34" charset="0"/>
                  <a:buChar char="•"/>
                </a:pPr>
                <a:r>
                  <a:rPr lang="en-US" sz="1200" dirty="0"/>
                  <a:t>Missing values inconsistencies</a:t>
                </a:r>
              </a:p>
              <a:p>
                <a:pPr marL="628650" lvl="1" indent="-171450">
                  <a:buFont typeface="Arial" panose="020B0604020202020204" pitchFamily="34" charset="0"/>
                  <a:buChar char="•"/>
                </a:pPr>
                <a:r>
                  <a:rPr lang="en-US" sz="1200" dirty="0"/>
                  <a:t>lower case conversion</a:t>
                </a:r>
              </a:p>
            </p:txBody>
          </p:sp>
        </p:grpSp>
        <p:grpSp>
          <p:nvGrpSpPr>
            <p:cNvPr id="22" name="Group 21">
              <a:extLst>
                <a:ext uri="{FF2B5EF4-FFF2-40B4-BE49-F238E27FC236}">
                  <a16:creationId xmlns:a16="http://schemas.microsoft.com/office/drawing/2014/main" id="{D7FBE825-EBAE-470B-A7D9-29C01F221C09}"/>
                </a:ext>
              </a:extLst>
            </p:cNvPr>
            <p:cNvGrpSpPr/>
            <p:nvPr/>
          </p:nvGrpSpPr>
          <p:grpSpPr>
            <a:xfrm>
              <a:off x="-9632" y="3241238"/>
              <a:ext cx="2559663" cy="2610369"/>
              <a:chOff x="229658" y="2405693"/>
              <a:chExt cx="3079953" cy="3480498"/>
            </a:xfrm>
          </p:grpSpPr>
          <p:sp>
            <p:nvSpPr>
              <p:cNvPr id="40" name="TextBox 39">
                <a:extLst>
                  <a:ext uri="{FF2B5EF4-FFF2-40B4-BE49-F238E27FC236}">
                    <a16:creationId xmlns:a16="http://schemas.microsoft.com/office/drawing/2014/main" id="{9D3F5950-2E15-4C84-B51C-CC5C2C827B16}"/>
                  </a:ext>
                </a:extLst>
              </p:cNvPr>
              <p:cNvSpPr txBox="1"/>
              <p:nvPr/>
            </p:nvSpPr>
            <p:spPr>
              <a:xfrm>
                <a:off x="229955" y="2405693"/>
                <a:ext cx="3079656" cy="398257"/>
              </a:xfrm>
              <a:prstGeom prst="rect">
                <a:avLst/>
              </a:prstGeom>
              <a:noFill/>
            </p:spPr>
            <p:txBody>
              <a:bodyPr wrap="square" lIns="0" rIns="0" rtlCol="0" anchor="b">
                <a:spAutoFit/>
              </a:bodyPr>
              <a:lstStyle/>
              <a:p>
                <a:r>
                  <a:rPr lang="en-US" sz="1600" b="1" dirty="0"/>
                  <a:t>Data Analysis : Part - 2 (Findings)</a:t>
                </a:r>
                <a:endParaRPr lang="en-US" sz="1600" b="1" dirty="0">
                  <a:latin typeface="+mj-lt"/>
                </a:endParaRPr>
              </a:p>
            </p:txBody>
          </p:sp>
          <p:sp>
            <p:nvSpPr>
              <p:cNvPr id="41" name="TextBox 40">
                <a:extLst>
                  <a:ext uri="{FF2B5EF4-FFF2-40B4-BE49-F238E27FC236}">
                    <a16:creationId xmlns:a16="http://schemas.microsoft.com/office/drawing/2014/main" id="{38A44A87-94B5-477A-853C-B127DCF50B16}"/>
                  </a:ext>
                </a:extLst>
              </p:cNvPr>
              <p:cNvSpPr txBox="1"/>
              <p:nvPr/>
            </p:nvSpPr>
            <p:spPr>
              <a:xfrm>
                <a:off x="229658" y="2736341"/>
                <a:ext cx="2929293" cy="3149850"/>
              </a:xfrm>
              <a:prstGeom prst="rect">
                <a:avLst/>
              </a:prstGeom>
              <a:noFill/>
            </p:spPr>
            <p:txBody>
              <a:bodyPr wrap="square" lIns="0" rIns="0" rtlCol="0" anchor="t">
                <a:spAutoFit/>
              </a:bodyPr>
              <a:lstStyle/>
              <a:p>
                <a:pPr marL="171450" indent="-171450">
                  <a:buFont typeface="Arial" panose="020B0604020202020204" pitchFamily="34" charset="0"/>
                  <a:buChar char="•"/>
                </a:pPr>
                <a:r>
                  <a:rPr lang="en-US" sz="1200" b="1" dirty="0"/>
                  <a:t>OLS Method – </a:t>
                </a:r>
              </a:p>
              <a:p>
                <a:pPr marL="628650" lvl="1" indent="-171450">
                  <a:buFont typeface="Arial" panose="020B0604020202020204" pitchFamily="34" charset="0"/>
                  <a:buChar char="•"/>
                </a:pPr>
                <a:r>
                  <a:rPr lang="en-US" sz="1200" dirty="0"/>
                  <a:t>Model Accuracy – </a:t>
                </a:r>
                <a:r>
                  <a:rPr lang="en-US" sz="1200" b="1" dirty="0"/>
                  <a:t>92%</a:t>
                </a:r>
                <a:r>
                  <a:rPr lang="en-US" sz="1200" dirty="0"/>
                  <a:t> </a:t>
                </a:r>
              </a:p>
              <a:p>
                <a:pPr marL="628650" lvl="1" indent="-171450">
                  <a:buFont typeface="Arial" panose="020B0604020202020204" pitchFamily="34" charset="0"/>
                  <a:buChar char="•"/>
                </a:pPr>
                <a:r>
                  <a:rPr lang="en-US" sz="1200" dirty="0"/>
                  <a:t>MAPE – 22% for around 62% population, detailed report attached in excel</a:t>
                </a:r>
              </a:p>
              <a:p>
                <a:pPr marL="628650" lvl="1" indent="-171450">
                  <a:buFont typeface="Arial" panose="020B0604020202020204" pitchFamily="34" charset="0"/>
                  <a:buChar char="•"/>
                </a:pPr>
                <a:r>
                  <a:rPr lang="en-US" sz="1200" dirty="0"/>
                  <a:t>Loan Tenure, Installments, Loan purpose, City and Social Class are coming important factors for determining loan amount</a:t>
                </a:r>
              </a:p>
              <a:p>
                <a:pPr marL="628650" lvl="1" indent="-171450">
                  <a:buFont typeface="Arial" panose="020B0604020202020204" pitchFamily="34" charset="0"/>
                  <a:buChar char="•"/>
                </a:pPr>
                <a:r>
                  <a:rPr lang="en-US" sz="1200" dirty="0"/>
                  <a:t>Loan purpose and City are correlated – Chi-square test done to find association</a:t>
                </a:r>
              </a:p>
              <a:p>
                <a:endParaRPr lang="en-US" sz="1200" b="1" dirty="0"/>
              </a:p>
              <a:p>
                <a:pPr marL="171450" indent="-171450">
                  <a:buFont typeface="Arial" panose="020B0604020202020204" pitchFamily="34" charset="0"/>
                  <a:buChar char="•"/>
                </a:pPr>
                <a:r>
                  <a:rPr lang="en-US" sz="1200" b="1" dirty="0"/>
                  <a:t>OLS Algorithm Convergence Method – numpy  </a:t>
                </a:r>
              </a:p>
              <a:p>
                <a:pPr marL="628650" lvl="1" indent="-171450">
                  <a:buFont typeface="Arial" panose="020B0604020202020204" pitchFamily="34" charset="0"/>
                  <a:buChar char="•"/>
                </a:pPr>
                <a:r>
                  <a:rPr lang="en-US" sz="1200" dirty="0"/>
                  <a:t>Cost reduced by </a:t>
                </a:r>
                <a:r>
                  <a:rPr lang="en-US" sz="1200" b="1" dirty="0"/>
                  <a:t>30% </a:t>
                </a:r>
                <a:r>
                  <a:rPr lang="en-US" sz="1200" dirty="0"/>
                  <a:t>by building the algorithm from scratch</a:t>
                </a:r>
              </a:p>
            </p:txBody>
          </p:sp>
        </p:grpSp>
        <p:grpSp>
          <p:nvGrpSpPr>
            <p:cNvPr id="23" name="Group 22">
              <a:extLst>
                <a:ext uri="{FF2B5EF4-FFF2-40B4-BE49-F238E27FC236}">
                  <a16:creationId xmlns:a16="http://schemas.microsoft.com/office/drawing/2014/main" id="{431A3E61-C3C8-4376-BFA2-346B311632B5}"/>
                </a:ext>
              </a:extLst>
            </p:cNvPr>
            <p:cNvGrpSpPr/>
            <p:nvPr/>
          </p:nvGrpSpPr>
          <p:grpSpPr>
            <a:xfrm>
              <a:off x="4868550" y="2785797"/>
              <a:ext cx="3481849" cy="1125421"/>
              <a:chOff x="8921977" y="4019457"/>
              <a:chExt cx="3616603" cy="1500565"/>
            </a:xfrm>
          </p:grpSpPr>
          <p:sp>
            <p:nvSpPr>
              <p:cNvPr id="38" name="TextBox 37">
                <a:extLst>
                  <a:ext uri="{FF2B5EF4-FFF2-40B4-BE49-F238E27FC236}">
                    <a16:creationId xmlns:a16="http://schemas.microsoft.com/office/drawing/2014/main" id="{732F6771-4230-4BD1-B898-0D90ABC923FA}"/>
                  </a:ext>
                </a:extLst>
              </p:cNvPr>
              <p:cNvSpPr txBox="1"/>
              <p:nvPr/>
            </p:nvSpPr>
            <p:spPr>
              <a:xfrm>
                <a:off x="8921977" y="4019457"/>
                <a:ext cx="2937088" cy="407741"/>
              </a:xfrm>
              <a:prstGeom prst="rect">
                <a:avLst/>
              </a:prstGeom>
              <a:noFill/>
            </p:spPr>
            <p:txBody>
              <a:bodyPr wrap="square" lIns="0" rIns="0" rtlCol="0" anchor="b">
                <a:spAutoFit/>
              </a:bodyPr>
              <a:lstStyle/>
              <a:p>
                <a:r>
                  <a:rPr lang="en-US" sz="1600" b="1" dirty="0"/>
                  <a:t>Data Analysis : Part - 1 (Findings)</a:t>
                </a:r>
              </a:p>
            </p:txBody>
          </p:sp>
          <p:sp>
            <p:nvSpPr>
              <p:cNvPr id="39" name="TextBox 38">
                <a:extLst>
                  <a:ext uri="{FF2B5EF4-FFF2-40B4-BE49-F238E27FC236}">
                    <a16:creationId xmlns:a16="http://schemas.microsoft.com/office/drawing/2014/main" id="{ADD084D9-B939-4898-A7BF-8D499509E4C9}"/>
                  </a:ext>
                </a:extLst>
              </p:cNvPr>
              <p:cNvSpPr txBox="1"/>
              <p:nvPr/>
            </p:nvSpPr>
            <p:spPr>
              <a:xfrm>
                <a:off x="8929772" y="4325249"/>
                <a:ext cx="3608808" cy="1194773"/>
              </a:xfrm>
              <a:prstGeom prst="rect">
                <a:avLst/>
              </a:prstGeom>
              <a:noFill/>
            </p:spPr>
            <p:txBody>
              <a:bodyPr wrap="square" lIns="0" rIns="0" rtlCol="0" anchor="t">
                <a:spAutoFit/>
              </a:bodyPr>
              <a:lstStyle/>
              <a:p>
                <a:pPr marL="171450" indent="-171450" algn="just">
                  <a:buFont typeface="Arial" panose="020B0604020202020204" pitchFamily="34" charset="0"/>
                  <a:buChar char="•"/>
                </a:pPr>
                <a:r>
                  <a:rPr lang="en-US" sz="1200" b="1" dirty="0"/>
                  <a:t>Grouping the categories -  </a:t>
                </a:r>
                <a:r>
                  <a:rPr lang="en-US" sz="1200" dirty="0"/>
                  <a:t>City, Social Class and Loan purpose’s categories reduce in EDA exercise</a:t>
                </a:r>
              </a:p>
              <a:p>
                <a:pPr marL="171450" indent="-171450" algn="just">
                  <a:buFont typeface="Arial" panose="020B0604020202020204" pitchFamily="34" charset="0"/>
                  <a:buChar char="•"/>
                </a:pPr>
                <a:r>
                  <a:rPr lang="en-US" sz="1200" dirty="0"/>
                  <a:t>City, Social Class, Loan purpose, Loan Tenure and Loan Installments are coming important factors in EDA</a:t>
                </a:r>
              </a:p>
              <a:p>
                <a:pPr marL="171450" indent="-171450" algn="just">
                  <a:buFont typeface="Arial" panose="020B0604020202020204" pitchFamily="34" charset="0"/>
                  <a:buChar char="•"/>
                </a:pPr>
                <a:r>
                  <a:rPr lang="en-US" sz="1200" dirty="0"/>
                  <a:t>Income and Expenses do not have any impact on Loan Amount</a:t>
                </a:r>
              </a:p>
            </p:txBody>
          </p:sp>
        </p:grpSp>
        <p:grpSp>
          <p:nvGrpSpPr>
            <p:cNvPr id="24" name="Group 23">
              <a:extLst>
                <a:ext uri="{FF2B5EF4-FFF2-40B4-BE49-F238E27FC236}">
                  <a16:creationId xmlns:a16="http://schemas.microsoft.com/office/drawing/2014/main" id="{65DC63F9-D556-4538-ACF3-3A6824DADF68}"/>
                </a:ext>
              </a:extLst>
            </p:cNvPr>
            <p:cNvGrpSpPr/>
            <p:nvPr/>
          </p:nvGrpSpPr>
          <p:grpSpPr>
            <a:xfrm>
              <a:off x="3002110" y="1496220"/>
              <a:ext cx="2215061" cy="1114528"/>
              <a:chOff x="8921977" y="4099039"/>
              <a:chExt cx="2953415" cy="1486037"/>
            </a:xfrm>
          </p:grpSpPr>
          <p:sp>
            <p:nvSpPr>
              <p:cNvPr id="36" name="TextBox 35">
                <a:extLst>
                  <a:ext uri="{FF2B5EF4-FFF2-40B4-BE49-F238E27FC236}">
                    <a16:creationId xmlns:a16="http://schemas.microsoft.com/office/drawing/2014/main" id="{0F648869-C9A7-431B-9F78-8DD77202C9D1}"/>
                  </a:ext>
                </a:extLst>
              </p:cNvPr>
              <p:cNvSpPr txBox="1"/>
              <p:nvPr/>
            </p:nvSpPr>
            <p:spPr>
              <a:xfrm>
                <a:off x="8921977" y="4099039"/>
                <a:ext cx="2937088" cy="451405"/>
              </a:xfrm>
              <a:prstGeom prst="rect">
                <a:avLst/>
              </a:prstGeom>
              <a:noFill/>
            </p:spPr>
            <p:txBody>
              <a:bodyPr wrap="square" lIns="0" rIns="0" rtlCol="0" anchor="b">
                <a:spAutoFit/>
              </a:bodyPr>
              <a:lstStyle/>
              <a:p>
                <a:r>
                  <a:rPr lang="en-US" sz="1600" b="1" dirty="0">
                    <a:latin typeface="+mj-lt"/>
                  </a:rPr>
                  <a:t>Recommendations</a:t>
                </a:r>
              </a:p>
            </p:txBody>
          </p:sp>
          <p:sp>
            <p:nvSpPr>
              <p:cNvPr id="37" name="TextBox 36">
                <a:extLst>
                  <a:ext uri="{FF2B5EF4-FFF2-40B4-BE49-F238E27FC236}">
                    <a16:creationId xmlns:a16="http://schemas.microsoft.com/office/drawing/2014/main" id="{4E8B27D8-ECA0-495F-AF62-BA4CBCFA011D}"/>
                  </a:ext>
                </a:extLst>
              </p:cNvPr>
              <p:cNvSpPr txBox="1"/>
              <p:nvPr/>
            </p:nvSpPr>
            <p:spPr>
              <a:xfrm>
                <a:off x="8946099" y="4173077"/>
                <a:ext cx="2929293" cy="1411999"/>
              </a:xfrm>
              <a:prstGeom prst="rect">
                <a:avLst/>
              </a:prstGeom>
              <a:noFill/>
            </p:spPr>
            <p:txBody>
              <a:bodyPr wrap="square" lIns="0" rIns="0" rtlCol="0" anchor="ctr">
                <a:spAutoFit/>
              </a:bodyPr>
              <a:lstStyle/>
              <a:p>
                <a:endParaRPr lang="en-US" sz="1200" b="1" dirty="0">
                  <a:latin typeface="+mj-lt"/>
                </a:endParaRPr>
              </a:p>
              <a:p>
                <a:r>
                  <a:rPr lang="en-US" sz="1200" b="1" dirty="0">
                    <a:latin typeface="+mj-lt"/>
                  </a:rPr>
                  <a:t>Random Forest/XG Boost/ANN – </a:t>
                </a:r>
                <a:r>
                  <a:rPr lang="en-US" sz="1200" dirty="0">
                    <a:latin typeface="+mj-lt"/>
                  </a:rPr>
                  <a:t>Analysis  can be further improved  using ML techniques</a:t>
                </a:r>
              </a:p>
              <a:p>
                <a:r>
                  <a:rPr lang="en-US" sz="1200" b="1" dirty="0">
                    <a:latin typeface="+mj-lt"/>
                  </a:rPr>
                  <a:t>Model Implementation –</a:t>
                </a:r>
                <a:r>
                  <a:rPr lang="en-US" sz="1200" dirty="0">
                    <a:latin typeface="+mj-lt"/>
                  </a:rPr>
                  <a:t>  Collect more categories of relevant data to build an improvised algorithm</a:t>
                </a:r>
                <a:endParaRPr lang="en-US" sz="1200" b="1" dirty="0">
                  <a:latin typeface="+mj-lt"/>
                </a:endParaRPr>
              </a:p>
            </p:txBody>
          </p:sp>
        </p:grpSp>
        <p:cxnSp>
          <p:nvCxnSpPr>
            <p:cNvPr id="25" name="Connector: Elbow 106">
              <a:extLst>
                <a:ext uri="{FF2B5EF4-FFF2-40B4-BE49-F238E27FC236}">
                  <a16:creationId xmlns:a16="http://schemas.microsoft.com/office/drawing/2014/main" id="{FD153B9E-CF3B-41DE-9DC0-7816D5A2639F}"/>
                </a:ext>
              </a:extLst>
            </p:cNvPr>
            <p:cNvCxnSpPr>
              <a:cxnSpLocks/>
              <a:endCxn id="26" idx="1"/>
            </p:cNvCxnSpPr>
            <p:nvPr/>
          </p:nvCxnSpPr>
          <p:spPr>
            <a:xfrm rot="5400000" flipH="1" flipV="1">
              <a:off x="5818187" y="4761727"/>
              <a:ext cx="1115908" cy="45244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2831113-7308-418F-9823-616E8A885D6B}"/>
                </a:ext>
              </a:extLst>
            </p:cNvPr>
            <p:cNvSpPr/>
            <p:nvPr/>
          </p:nvSpPr>
          <p:spPr>
            <a:xfrm>
              <a:off x="6602363" y="4257812"/>
              <a:ext cx="34289" cy="3443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27" name="Connector: Elbow 108">
              <a:extLst>
                <a:ext uri="{FF2B5EF4-FFF2-40B4-BE49-F238E27FC236}">
                  <a16:creationId xmlns:a16="http://schemas.microsoft.com/office/drawing/2014/main" id="{1518BECF-8774-4D48-85F2-E7F49E3E48F1}"/>
                </a:ext>
              </a:extLst>
            </p:cNvPr>
            <p:cNvCxnSpPr>
              <a:cxnSpLocks/>
              <a:endCxn id="28" idx="1"/>
            </p:cNvCxnSpPr>
            <p:nvPr/>
          </p:nvCxnSpPr>
          <p:spPr>
            <a:xfrm rot="5400000" flipH="1" flipV="1">
              <a:off x="3916001" y="3296429"/>
              <a:ext cx="994193" cy="50590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AA4DBC1-CC74-4EF4-A83C-AFE7E26A9935}"/>
                </a:ext>
              </a:extLst>
            </p:cNvPr>
            <p:cNvSpPr/>
            <p:nvPr/>
          </p:nvSpPr>
          <p:spPr>
            <a:xfrm>
              <a:off x="4666048" y="2880100"/>
              <a:ext cx="34289" cy="3443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29" name="Connector: Elbow 145">
              <a:extLst>
                <a:ext uri="{FF2B5EF4-FFF2-40B4-BE49-F238E27FC236}">
                  <a16:creationId xmlns:a16="http://schemas.microsoft.com/office/drawing/2014/main" id="{946E2E08-B227-4D91-BC73-B805D2A4429F}"/>
                </a:ext>
              </a:extLst>
            </p:cNvPr>
            <p:cNvCxnSpPr>
              <a:cxnSpLocks/>
              <a:endCxn id="30" idx="1"/>
            </p:cNvCxnSpPr>
            <p:nvPr/>
          </p:nvCxnSpPr>
          <p:spPr>
            <a:xfrm rot="5400000" flipH="1" flipV="1">
              <a:off x="2142735" y="2050768"/>
              <a:ext cx="1102783" cy="34691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F97912B-C4B0-4962-A9F9-6E57E4A357E3}"/>
                </a:ext>
              </a:extLst>
            </p:cNvPr>
            <p:cNvSpPr/>
            <p:nvPr/>
          </p:nvSpPr>
          <p:spPr>
            <a:xfrm>
              <a:off x="2867585" y="1500651"/>
              <a:ext cx="34289" cy="34436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31" name="Connector: Elbow 147">
              <a:extLst>
                <a:ext uri="{FF2B5EF4-FFF2-40B4-BE49-F238E27FC236}">
                  <a16:creationId xmlns:a16="http://schemas.microsoft.com/office/drawing/2014/main" id="{59E38027-E149-4F5F-A0CD-33BDED90056F}"/>
                </a:ext>
              </a:extLst>
            </p:cNvPr>
            <p:cNvCxnSpPr>
              <a:cxnSpLocks/>
              <a:endCxn id="32" idx="3"/>
            </p:cNvCxnSpPr>
            <p:nvPr/>
          </p:nvCxnSpPr>
          <p:spPr>
            <a:xfrm rot="5400000">
              <a:off x="4526467" y="4324110"/>
              <a:ext cx="213815" cy="1143105"/>
            </a:xfrm>
            <a:prstGeom prst="bentConnector2">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84BBE2C-AB76-483B-B0A4-F74F8435C702}"/>
                </a:ext>
              </a:extLst>
            </p:cNvPr>
            <p:cNvSpPr/>
            <p:nvPr/>
          </p:nvSpPr>
          <p:spPr>
            <a:xfrm>
              <a:off x="4027532" y="4830387"/>
              <a:ext cx="34289" cy="3443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33" name="Connector: Elbow 149">
              <a:extLst>
                <a:ext uri="{FF2B5EF4-FFF2-40B4-BE49-F238E27FC236}">
                  <a16:creationId xmlns:a16="http://schemas.microsoft.com/office/drawing/2014/main" id="{B9102C12-A1AB-41E2-A780-7A42F20F9803}"/>
                </a:ext>
              </a:extLst>
            </p:cNvPr>
            <p:cNvCxnSpPr>
              <a:cxnSpLocks/>
              <a:endCxn id="34" idx="3"/>
            </p:cNvCxnSpPr>
            <p:nvPr/>
          </p:nvCxnSpPr>
          <p:spPr>
            <a:xfrm rot="5400000">
              <a:off x="2886985" y="3168032"/>
              <a:ext cx="174254" cy="67699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686ADD4-55D6-4894-A693-1AAA34670D39}"/>
                </a:ext>
              </a:extLst>
            </p:cNvPr>
            <p:cNvSpPr/>
            <p:nvPr/>
          </p:nvSpPr>
          <p:spPr>
            <a:xfrm>
              <a:off x="2601327" y="3421472"/>
              <a:ext cx="34289" cy="3443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35" name="Graphic 151" descr="Home">
              <a:extLst>
                <a:ext uri="{FF2B5EF4-FFF2-40B4-BE49-F238E27FC236}">
                  <a16:creationId xmlns:a16="http://schemas.microsoft.com/office/drawing/2014/main" id="{BECE8ED4-D98A-4224-8455-80478FB2357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32568" y="1547669"/>
              <a:ext cx="935057" cy="935057"/>
            </a:xfrm>
            <a:prstGeom prst="rect">
              <a:avLst/>
            </a:prstGeom>
          </p:spPr>
        </p:pic>
      </p:grpSp>
      <p:sp>
        <p:nvSpPr>
          <p:cNvPr id="47" name="Title 1">
            <a:extLst>
              <a:ext uri="{FF2B5EF4-FFF2-40B4-BE49-F238E27FC236}">
                <a16:creationId xmlns:a16="http://schemas.microsoft.com/office/drawing/2014/main" id="{4A7F7324-9962-4EF4-92ED-C5293BCF45F8}"/>
              </a:ext>
            </a:extLst>
          </p:cNvPr>
          <p:cNvSpPr>
            <a:spLocks noGrp="1"/>
          </p:cNvSpPr>
          <p:nvPr>
            <p:ph type="title"/>
          </p:nvPr>
        </p:nvSpPr>
        <p:spPr>
          <a:xfrm>
            <a:off x="1" y="19049"/>
            <a:ext cx="9085360" cy="559387"/>
          </a:xfrm>
        </p:spPr>
        <p:txBody>
          <a:bodyPr>
            <a:normAutofit/>
          </a:bodyPr>
          <a:lstStyle/>
          <a:p>
            <a:pPr algn="l"/>
            <a:r>
              <a:rPr lang="en-US" sz="2800" b="1" dirty="0">
                <a:solidFill>
                  <a:srgbClr val="00B0F0"/>
                </a:solidFill>
                <a:latin typeface="+mn-lt"/>
              </a:rPr>
              <a:t>Analysis Journey</a:t>
            </a:r>
          </a:p>
        </p:txBody>
      </p:sp>
    </p:spTree>
    <p:extLst>
      <p:ext uri="{BB962C8B-B14F-4D97-AF65-F5344CB8AC3E}">
        <p14:creationId xmlns:p14="http://schemas.microsoft.com/office/powerpoint/2010/main" val="1861509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C344F97-F104-436F-A75D-828FAD2B58CB}"/>
              </a:ext>
            </a:extLst>
          </p:cNvPr>
          <p:cNvGraphicFramePr>
            <a:graphicFrameLocks noChangeAspect="1"/>
          </p:cNvGraphicFramePr>
          <p:nvPr>
            <p:custDataLst>
              <p:tags r:id="rId1"/>
            </p:custDataLst>
            <p:extLst>
              <p:ext uri="{D42A27DB-BD31-4B8C-83A1-F6EECF244321}">
                <p14:modId xmlns:p14="http://schemas.microsoft.com/office/powerpoint/2010/main" val="9102228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4" name="Object 3" hidden="1">
                        <a:extLst>
                          <a:ext uri="{FF2B5EF4-FFF2-40B4-BE49-F238E27FC236}">
                            <a16:creationId xmlns:a16="http://schemas.microsoft.com/office/drawing/2014/main" id="{BC344F97-F104-436F-A75D-828FAD2B58C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ounded Rectangle 13">
            <a:extLst>
              <a:ext uri="{FF2B5EF4-FFF2-40B4-BE49-F238E27FC236}">
                <a16:creationId xmlns:a16="http://schemas.microsoft.com/office/drawing/2014/main" id="{D96B1CA2-E850-4BF8-9DD3-4999AC3D742C}"/>
              </a:ext>
            </a:extLst>
          </p:cNvPr>
          <p:cNvSpPr/>
          <p:nvPr/>
        </p:nvSpPr>
        <p:spPr>
          <a:xfrm>
            <a:off x="54101" y="1181097"/>
            <a:ext cx="12033123" cy="1266828"/>
          </a:xfrm>
          <a:prstGeom prst="roundRect">
            <a:avLst/>
          </a:prstGeom>
          <a:solidFill>
            <a:srgbClr val="E8F8F8"/>
          </a:solidFill>
          <a:ln w="25400" cap="flat" cmpd="sng" algn="ctr">
            <a:noFill/>
            <a:prstDash val="solid"/>
          </a:ln>
          <a:effectLst/>
        </p:spPr>
        <p:txBody>
          <a:bodyPr rtlCol="0" anchor="ctr"/>
          <a:lstStyle/>
          <a:p>
            <a:pPr marL="171450" marR="0" lvl="0" indent="-171450" defTabSz="1019175"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latin typeface="Calibri"/>
                <a:ea typeface="+mn-ea"/>
                <a:cs typeface="+mn-cs"/>
              </a:rPr>
              <a:t>Loan purpose vs Loan amount: Not much advantage of loan purpose over loan amount. Insignificant difference in average loan amounts.</a:t>
            </a:r>
          </a:p>
          <a:p>
            <a:pPr marL="171450" marR="0" lvl="0" indent="-171450" defTabSz="1019175"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latin typeface="Calibri"/>
                <a:ea typeface="+mn-ea"/>
                <a:cs typeface="+mn-cs"/>
              </a:rPr>
              <a:t>Less relevant data: Since, loan applications are primarily for commercial purposes hence Income and Expenses cannot be treated as primary deciding </a:t>
            </a:r>
            <a:r>
              <a:rPr lang="en-US" sz="1400" kern="0" dirty="0">
                <a:solidFill>
                  <a:prstClr val="black"/>
                </a:solidFill>
                <a:latin typeface="Calibri"/>
              </a:rPr>
              <a:t>factors. Similarly, demographic data is not much useful in these calculations.</a:t>
            </a:r>
          </a:p>
          <a:p>
            <a:pPr marL="171450" marR="0" lvl="0" indent="-171450" defTabSz="1019175"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latin typeface="Calibri"/>
                <a:ea typeface="+mn-ea"/>
                <a:cs typeface="+mn-cs"/>
              </a:rPr>
              <a:t>Secondary business: Since, most of individuals are applying for loan to extend their</a:t>
            </a:r>
            <a:r>
              <a:rPr lang="en-US" sz="1400" kern="0" dirty="0">
                <a:solidFill>
                  <a:prstClr val="black"/>
                </a:solidFill>
                <a:latin typeface="Calibri"/>
              </a:rPr>
              <a:t> primary business, not much help is derived from secondary business category.</a:t>
            </a:r>
            <a:endParaRPr kumimoji="0" lang="en-US" sz="1400" b="0" i="0" u="none" strike="noStrike" kern="0" cap="none" spc="0" normalizeH="0" baseline="0" noProof="0" dirty="0">
              <a:ln>
                <a:noFill/>
              </a:ln>
              <a:solidFill>
                <a:prstClr val="black"/>
              </a:solidFill>
              <a:effectLst/>
              <a:uLnTx/>
              <a:uFillTx/>
              <a:latin typeface="Calibri"/>
              <a:ea typeface="+mn-ea"/>
              <a:cs typeface="+mn-cs"/>
            </a:endParaRPr>
          </a:p>
        </p:txBody>
      </p:sp>
      <p:sp>
        <p:nvSpPr>
          <p:cNvPr id="16" name="Title 1">
            <a:extLst>
              <a:ext uri="{FF2B5EF4-FFF2-40B4-BE49-F238E27FC236}">
                <a16:creationId xmlns:a16="http://schemas.microsoft.com/office/drawing/2014/main" id="{787C114F-5488-493F-9261-818479C25F27}"/>
              </a:ext>
            </a:extLst>
          </p:cNvPr>
          <p:cNvSpPr txBox="1">
            <a:spLocks/>
          </p:cNvSpPr>
          <p:nvPr/>
        </p:nvSpPr>
        <p:spPr>
          <a:xfrm>
            <a:off x="13853" y="14863"/>
            <a:ext cx="9043555" cy="563564"/>
          </a:xfrm>
          <a:prstGeom prst="rect">
            <a:avLst/>
          </a:prstGeom>
        </p:spPr>
        <p:txBody>
          <a:bodyPr vert="horz" lIns="91440" tIns="45720" rIns="91440" bIns="45720" rtlCol="0" anchor="ctr">
            <a:normAutofit/>
          </a:bodyPr>
          <a:lstStyle>
            <a:lvl1pPr>
              <a:lnSpc>
                <a:spcPct val="90000"/>
              </a:lnSpc>
              <a:spcBef>
                <a:spcPct val="0"/>
              </a:spcBef>
              <a:buNone/>
              <a:defRPr sz="2800" b="1">
                <a:solidFill>
                  <a:srgbClr val="00B0F0"/>
                </a:solidFill>
                <a:ea typeface="+mj-ea"/>
                <a:cs typeface="+mj-cs"/>
              </a:defRPr>
            </a:lvl1pPr>
          </a:lstStyle>
          <a:p>
            <a:r>
              <a:rPr lang="en-US" dirty="0"/>
              <a:t>Recommendations and Repository</a:t>
            </a:r>
          </a:p>
        </p:txBody>
      </p:sp>
      <p:sp>
        <p:nvSpPr>
          <p:cNvPr id="17" name="Rounded Rectangle 9">
            <a:extLst>
              <a:ext uri="{FF2B5EF4-FFF2-40B4-BE49-F238E27FC236}">
                <a16:creationId xmlns:a16="http://schemas.microsoft.com/office/drawing/2014/main" id="{D9CC0A29-5173-4C02-927B-7530BF1D929A}"/>
              </a:ext>
            </a:extLst>
          </p:cNvPr>
          <p:cNvSpPr/>
          <p:nvPr/>
        </p:nvSpPr>
        <p:spPr bwMode="auto">
          <a:xfrm>
            <a:off x="90054" y="730825"/>
            <a:ext cx="3110346" cy="417266"/>
          </a:xfrm>
          <a:prstGeom prst="roundRect">
            <a:avLst/>
          </a:prstGeom>
          <a:solidFill>
            <a:srgbClr val="163A53"/>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1"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Calibri"/>
                <a:ea typeface="+mn-ea"/>
                <a:cs typeface="+mn-cs"/>
              </a:rPr>
              <a:t>Extended Findings</a:t>
            </a:r>
          </a:p>
        </p:txBody>
      </p:sp>
      <p:sp>
        <p:nvSpPr>
          <p:cNvPr id="26" name="Rounded Rectangle 9">
            <a:extLst>
              <a:ext uri="{FF2B5EF4-FFF2-40B4-BE49-F238E27FC236}">
                <a16:creationId xmlns:a16="http://schemas.microsoft.com/office/drawing/2014/main" id="{AC303567-DD18-4A0C-BEA4-8F9972932E30}"/>
              </a:ext>
            </a:extLst>
          </p:cNvPr>
          <p:cNvSpPr/>
          <p:nvPr/>
        </p:nvSpPr>
        <p:spPr bwMode="auto">
          <a:xfrm>
            <a:off x="97414" y="2758959"/>
            <a:ext cx="3110346" cy="417266"/>
          </a:xfrm>
          <a:prstGeom prst="roundRect">
            <a:avLst/>
          </a:prstGeom>
          <a:solidFill>
            <a:srgbClr val="163A53"/>
          </a:solidFill>
          <a:ln w="38100" cap="flat" cmpd="sng" algn="ctr">
            <a:solidFill>
              <a:sysClr val="window" lastClr="FFFFFF"/>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1" compatLnSpc="1">
            <a:prstTxWarp prst="textNoShape">
              <a:avLst/>
            </a:prstTxWarp>
          </a:bodyPr>
          <a:lstStyle/>
          <a:p>
            <a:pPr lvl="0" algn="ctr"/>
            <a:r>
              <a:rPr lang="en-US" sz="1400" b="1" kern="0" dirty="0">
                <a:solidFill>
                  <a:prstClr val="white"/>
                </a:solidFill>
              </a:rPr>
              <a:t>Recommendations</a:t>
            </a:r>
          </a:p>
        </p:txBody>
      </p:sp>
      <p:sp>
        <p:nvSpPr>
          <p:cNvPr id="27" name="Rounded Rectangle 13">
            <a:extLst>
              <a:ext uri="{FF2B5EF4-FFF2-40B4-BE49-F238E27FC236}">
                <a16:creationId xmlns:a16="http://schemas.microsoft.com/office/drawing/2014/main" id="{D63E2378-D863-4B2F-9FE5-EBD13579262A}"/>
              </a:ext>
            </a:extLst>
          </p:cNvPr>
          <p:cNvSpPr/>
          <p:nvPr/>
        </p:nvSpPr>
        <p:spPr>
          <a:xfrm>
            <a:off x="97415" y="3247899"/>
            <a:ext cx="11997170" cy="1620665"/>
          </a:xfrm>
          <a:prstGeom prst="roundRect">
            <a:avLst/>
          </a:prstGeom>
          <a:solidFill>
            <a:srgbClr val="E8F8F8"/>
          </a:solidFill>
          <a:ln w="25400" cap="flat" cmpd="sng" algn="ctr">
            <a:noFill/>
            <a:prstDash val="solid"/>
          </a:ln>
          <a:effectLst/>
        </p:spPr>
        <p:txBody>
          <a:bodyPr rtlCol="0" anchor="ctr"/>
          <a:lstStyle/>
          <a:p>
            <a:pPr marL="171450" indent="-171450" defTabSz="1019175">
              <a:spcAft>
                <a:spcPts val="400"/>
              </a:spcAft>
              <a:buFont typeface="Arial" panose="020B0604020202020204" pitchFamily="34" charset="0"/>
              <a:buChar char="•"/>
            </a:pPr>
            <a:r>
              <a:rPr lang="en-US" sz="1400" kern="0" dirty="0">
                <a:solidFill>
                  <a:prstClr val="black"/>
                </a:solidFill>
              </a:rPr>
              <a:t>Incorporation of Relevant data: More data around individual’s current assets, existing liabilities, loan/credit history should be incorporated since significant variations are observed for multiple categories</a:t>
            </a:r>
          </a:p>
          <a:p>
            <a:pPr marL="171450" marR="0" lvl="0" indent="-171450" defTabSz="1019175"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400" kern="0" dirty="0">
                <a:solidFill>
                  <a:prstClr val="black"/>
                </a:solidFill>
                <a:latin typeface="Calibri"/>
              </a:rPr>
              <a:t>Incongruous need and criteria: Considering loan application are for commercial purposes hence unless, there are any privileges to be granted based upon social class, this data seems less relevant. Currently, social class and city are emerging as important factors which ideally not be primary criteria for granting commercial loans.</a:t>
            </a:r>
            <a:endParaRPr kumimoji="0" lang="en-US" sz="1400" b="0" i="0" u="none" strike="noStrike" kern="0" cap="none" spc="0" normalizeH="0" baseline="0" noProof="0" dirty="0">
              <a:ln>
                <a:noFill/>
              </a:ln>
              <a:solidFill>
                <a:prstClr val="black"/>
              </a:solidFill>
              <a:effectLst/>
              <a:uLnTx/>
              <a:uFillTx/>
              <a:latin typeface="Calibri"/>
              <a:ea typeface="+mn-ea"/>
              <a:cs typeface="+mn-cs"/>
            </a:endParaRPr>
          </a:p>
          <a:p>
            <a:pPr marL="171450" marR="0" lvl="0" indent="-171450" defTabSz="1019175"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400" kern="0" dirty="0">
                <a:solidFill>
                  <a:prstClr val="black"/>
                </a:solidFill>
                <a:latin typeface="Calibri"/>
              </a:rPr>
              <a:t>Data around business health check can also prove helpful here</a:t>
            </a:r>
            <a:endParaRPr kumimoji="0" lang="en-US" sz="1400" b="0"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2" name="Object 1">
            <a:extLst>
              <a:ext uri="{FF2B5EF4-FFF2-40B4-BE49-F238E27FC236}">
                <a16:creationId xmlns:a16="http://schemas.microsoft.com/office/drawing/2014/main" id="{251AADF8-688E-4F01-B893-B3CDF4C2CE38}"/>
              </a:ext>
            </a:extLst>
          </p:cNvPr>
          <p:cNvGraphicFramePr>
            <a:graphicFrameLocks noChangeAspect="1"/>
          </p:cNvGraphicFramePr>
          <p:nvPr>
            <p:extLst>
              <p:ext uri="{D42A27DB-BD31-4B8C-83A1-F6EECF244321}">
                <p14:modId xmlns:p14="http://schemas.microsoft.com/office/powerpoint/2010/main" val="3779970233"/>
              </p:ext>
            </p:extLst>
          </p:nvPr>
        </p:nvGraphicFramePr>
        <p:xfrm>
          <a:off x="2243138" y="5863597"/>
          <a:ext cx="914400" cy="806450"/>
        </p:xfrm>
        <a:graphic>
          <a:graphicData uri="http://schemas.openxmlformats.org/presentationml/2006/ole">
            <mc:AlternateContent xmlns:mc="http://schemas.openxmlformats.org/markup-compatibility/2006">
              <mc:Choice xmlns:v="urn:schemas-microsoft-com:vml" Requires="v">
                <p:oleObj name="Packager Shell Object" showAsIcon="1" r:id="rId5" imgW="914597" imgH="806406" progId="Package">
                  <p:embed/>
                </p:oleObj>
              </mc:Choice>
              <mc:Fallback>
                <p:oleObj name="Packager Shell Object" showAsIcon="1" r:id="rId5" imgW="914597" imgH="806406" progId="Package">
                  <p:embed/>
                  <p:pic>
                    <p:nvPicPr>
                      <p:cNvPr id="2" name="Object 1">
                        <a:extLst>
                          <a:ext uri="{FF2B5EF4-FFF2-40B4-BE49-F238E27FC236}">
                            <a16:creationId xmlns:a16="http://schemas.microsoft.com/office/drawing/2014/main" id="{251AADF8-688E-4F01-B893-B3CDF4C2CE38}"/>
                          </a:ext>
                        </a:extLst>
                      </p:cNvPr>
                      <p:cNvPicPr/>
                      <p:nvPr/>
                    </p:nvPicPr>
                    <p:blipFill>
                      <a:blip r:embed="rId6"/>
                      <a:stretch>
                        <a:fillRect/>
                      </a:stretch>
                    </p:blipFill>
                    <p:spPr>
                      <a:xfrm>
                        <a:off x="2243138" y="5863597"/>
                        <a:ext cx="914400" cy="8064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8140ED14-4CCF-4745-B07F-BE9F02B30004}"/>
              </a:ext>
            </a:extLst>
          </p:cNvPr>
          <p:cNvGraphicFramePr>
            <a:graphicFrameLocks noChangeAspect="1"/>
          </p:cNvGraphicFramePr>
          <p:nvPr>
            <p:extLst>
              <p:ext uri="{D42A27DB-BD31-4B8C-83A1-F6EECF244321}">
                <p14:modId xmlns:p14="http://schemas.microsoft.com/office/powerpoint/2010/main" val="56938660"/>
              </p:ext>
            </p:extLst>
          </p:nvPr>
        </p:nvGraphicFramePr>
        <p:xfrm>
          <a:off x="7410451" y="5829303"/>
          <a:ext cx="914400" cy="806450"/>
        </p:xfrm>
        <a:graphic>
          <a:graphicData uri="http://schemas.openxmlformats.org/presentationml/2006/ole">
            <mc:AlternateContent xmlns:mc="http://schemas.openxmlformats.org/markup-compatibility/2006">
              <mc:Choice xmlns:v="urn:schemas-microsoft-com:vml" Requires="v">
                <p:oleObj name="Worksheet" showAsIcon="1" r:id="rId7" imgW="914597" imgH="806406" progId="Excel.Sheet.12">
                  <p:embed/>
                </p:oleObj>
              </mc:Choice>
              <mc:Fallback>
                <p:oleObj name="Worksheet" showAsIcon="1" r:id="rId7" imgW="914597" imgH="806406" progId="Excel.Sheet.12">
                  <p:embed/>
                  <p:pic>
                    <p:nvPicPr>
                      <p:cNvPr id="3" name="Object 2">
                        <a:extLst>
                          <a:ext uri="{FF2B5EF4-FFF2-40B4-BE49-F238E27FC236}">
                            <a16:creationId xmlns:a16="http://schemas.microsoft.com/office/drawing/2014/main" id="{8140ED14-4CCF-4745-B07F-BE9F02B30004}"/>
                          </a:ext>
                        </a:extLst>
                      </p:cNvPr>
                      <p:cNvPicPr/>
                      <p:nvPr/>
                    </p:nvPicPr>
                    <p:blipFill>
                      <a:blip r:embed="rId8"/>
                      <a:stretch>
                        <a:fillRect/>
                      </a:stretch>
                    </p:blipFill>
                    <p:spPr>
                      <a:xfrm>
                        <a:off x="7410451" y="5829303"/>
                        <a:ext cx="914400" cy="806450"/>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CCD92403-2F39-413B-8451-E663E3190E0F}"/>
              </a:ext>
            </a:extLst>
          </p:cNvPr>
          <p:cNvSpPr txBox="1"/>
          <p:nvPr/>
        </p:nvSpPr>
        <p:spPr>
          <a:xfrm>
            <a:off x="619125" y="5306083"/>
            <a:ext cx="4162426" cy="523220"/>
          </a:xfrm>
          <a:prstGeom prst="rect">
            <a:avLst/>
          </a:prstGeom>
          <a:noFill/>
        </p:spPr>
        <p:txBody>
          <a:bodyPr wrap="square" rtlCol="0" anchor="ctr">
            <a:spAutoFit/>
          </a:bodyPr>
          <a:lstStyle/>
          <a:p>
            <a:pPr algn="ctr"/>
            <a:r>
              <a:rPr lang="en-US" sz="1400" dirty="0"/>
              <a:t>Data Science Assignment Challenge – Jupyter notebook</a:t>
            </a:r>
          </a:p>
        </p:txBody>
      </p:sp>
      <p:sp>
        <p:nvSpPr>
          <p:cNvPr id="11" name="TextBox 10">
            <a:extLst>
              <a:ext uri="{FF2B5EF4-FFF2-40B4-BE49-F238E27FC236}">
                <a16:creationId xmlns:a16="http://schemas.microsoft.com/office/drawing/2014/main" id="{DC09151A-0419-4C35-BADF-727A0C5ACDA2}"/>
              </a:ext>
            </a:extLst>
          </p:cNvPr>
          <p:cNvSpPr txBox="1"/>
          <p:nvPr/>
        </p:nvSpPr>
        <p:spPr>
          <a:xfrm>
            <a:off x="5676900" y="5413804"/>
            <a:ext cx="4162426" cy="307777"/>
          </a:xfrm>
          <a:prstGeom prst="rect">
            <a:avLst/>
          </a:prstGeom>
          <a:noFill/>
        </p:spPr>
        <p:txBody>
          <a:bodyPr wrap="square" rtlCol="0" anchor="ctr">
            <a:spAutoFit/>
          </a:bodyPr>
          <a:lstStyle/>
          <a:p>
            <a:pPr algn="ctr"/>
            <a:r>
              <a:rPr lang="en-US" sz="1400" dirty="0"/>
              <a:t>Model Evaluation Metrics – Excel sheet</a:t>
            </a:r>
          </a:p>
        </p:txBody>
      </p:sp>
    </p:spTree>
    <p:extLst>
      <p:ext uri="{BB962C8B-B14F-4D97-AF65-F5344CB8AC3E}">
        <p14:creationId xmlns:p14="http://schemas.microsoft.com/office/powerpoint/2010/main" val="374217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E03D719-AFE9-4D84-B81B-F730951CA1A8}"/>
              </a:ext>
            </a:extLst>
          </p:cNvPr>
          <p:cNvGraphicFramePr>
            <a:graphicFrameLocks noChangeAspect="1"/>
          </p:cNvGraphicFramePr>
          <p:nvPr>
            <p:custDataLst>
              <p:tags r:id="rId1"/>
            </p:custDataLst>
            <p:extLst>
              <p:ext uri="{D42A27DB-BD31-4B8C-83A1-F6EECF244321}">
                <p14:modId xmlns:p14="http://schemas.microsoft.com/office/powerpoint/2010/main" val="18366064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id="{2E03D719-AFE9-4D84-B81B-F730951CA1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CBEA926-6743-421B-893B-B05C72BA3AE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500" b="1" dirty="0">
              <a:latin typeface="Calibri" panose="020F0502020204030204" pitchFamily="34" charset="0"/>
              <a:ea typeface="+mj-ea"/>
              <a:cs typeface="+mj-cs"/>
              <a:sym typeface="Calibri" panose="020F0502020204030204" pitchFamily="34" charset="0"/>
            </a:endParaRPr>
          </a:p>
        </p:txBody>
      </p:sp>
      <p:sp>
        <p:nvSpPr>
          <p:cNvPr id="3" name="Content Placeholder 2">
            <a:extLst>
              <a:ext uri="{FF2B5EF4-FFF2-40B4-BE49-F238E27FC236}">
                <a16:creationId xmlns:a16="http://schemas.microsoft.com/office/drawing/2014/main" id="{1D922FA8-6A16-4049-8694-320DF0581958}"/>
              </a:ext>
            </a:extLst>
          </p:cNvPr>
          <p:cNvSpPr>
            <a:spLocks noGrp="1"/>
          </p:cNvSpPr>
          <p:nvPr>
            <p:ph idx="1"/>
          </p:nvPr>
        </p:nvSpPr>
        <p:spPr>
          <a:xfrm>
            <a:off x="219074" y="571501"/>
            <a:ext cx="11839575" cy="6000749"/>
          </a:xfrm>
        </p:spPr>
        <p:txBody>
          <a:bodyPr>
            <a:normAutofit lnSpcReduction="10000"/>
          </a:bodyPr>
          <a:lstStyle/>
          <a:p>
            <a:pPr marL="0" lvl="0" indent="0">
              <a:buNone/>
            </a:pPr>
            <a:r>
              <a:rPr lang="en-US" sz="1600" b="1" kern="0" dirty="0"/>
              <a:t>[QUESTION]: Do a descriptive analysis of all the variables - </a:t>
            </a:r>
          </a:p>
          <a:p>
            <a:pPr marL="0" lvl="0" indent="0">
              <a:buNone/>
            </a:pPr>
            <a:r>
              <a:rPr lang="en-US" sz="1400" i="1" kern="0" dirty="0"/>
              <a:t>[SOLUTION]: Attached Jupiter notebook named “data-science assignment.ipynb” contains exploratory data analysis.</a:t>
            </a:r>
          </a:p>
          <a:p>
            <a:pPr marL="0" lvl="0" indent="0">
              <a:buNone/>
            </a:pPr>
            <a:r>
              <a:rPr lang="en-US" sz="1600" b="1" kern="0" dirty="0"/>
              <a:t>[QUESTION]: There is a new customer who needs a loan. Which models will be best suited to predict the loan_amount that can be granted to the customer?</a:t>
            </a:r>
          </a:p>
          <a:p>
            <a:pPr marL="0" indent="0">
              <a:lnSpc>
                <a:spcPct val="100000"/>
              </a:lnSpc>
              <a:buNone/>
            </a:pPr>
            <a:r>
              <a:rPr lang="en-US" sz="1400" i="1" kern="0" dirty="0"/>
              <a:t>[SOLUTION]: OLS method is suggested here to predict loan amount for the individuals. Other ML algorithms like random forest, XG boost, ANN etc. can also be applied to this estimation.</a:t>
            </a:r>
          </a:p>
          <a:p>
            <a:pPr marL="0" lvl="0" indent="0">
              <a:buNone/>
            </a:pPr>
            <a:r>
              <a:rPr lang="en-US" sz="1500" kern="0" dirty="0">
                <a:solidFill>
                  <a:srgbClr val="FF0000"/>
                </a:solidFill>
              </a:rPr>
              <a:t>[</a:t>
            </a:r>
            <a:r>
              <a:rPr lang="en-US" sz="1600" b="1" kern="0" dirty="0"/>
              <a:t>QUESTION]: Build a model to predict the maximum loan_amount that can be granted to the customer. Which all variables are good predictors?</a:t>
            </a:r>
          </a:p>
          <a:p>
            <a:pPr marL="0" indent="0">
              <a:lnSpc>
                <a:spcPct val="100000"/>
              </a:lnSpc>
              <a:buNone/>
            </a:pPr>
            <a:r>
              <a:rPr lang="en-US" sz="1400" i="1" kern="0" dirty="0"/>
              <a:t>[SOLUTION]: Loan tenure, loan installments, social class, city and loan purpose are emerging as important factors in determining maximum loan amount. Stats model package results are attached in Jupiter notebook named “</a:t>
            </a:r>
            <a:r>
              <a:rPr lang="en-US" sz="1400" i="1" kern="0" dirty="0" err="1"/>
              <a:t>Data_Science_Assignment_Challenge.ipynb</a:t>
            </a:r>
            <a:r>
              <a:rPr lang="en-US" sz="1400" i="1" kern="0" dirty="0"/>
              <a:t>”</a:t>
            </a:r>
          </a:p>
          <a:p>
            <a:pPr marL="0" lvl="0" indent="0">
              <a:buNone/>
            </a:pPr>
            <a:r>
              <a:rPr lang="en-US" sz="1600" b="1" kern="0" dirty="0"/>
              <a:t>[QUESTION]: Build at least one model from scratch that fits this data, without using any third-party packages like sklearn, glm, lm, rpart, etc. You are free to use linear algebra packages like scipy, numpy or any blas derivative. We would be more interested in the convergence of the algorithm rather than the prediction accuracy.</a:t>
            </a:r>
          </a:p>
          <a:p>
            <a:pPr marL="0" indent="0">
              <a:lnSpc>
                <a:spcPct val="100000"/>
              </a:lnSpc>
              <a:buNone/>
            </a:pPr>
            <a:r>
              <a:rPr lang="en-US" sz="1400" i="1" kern="0" dirty="0"/>
              <a:t>[SOLUTION]: OLS Convergence Algorithm is built from scratch in numpy to estimate cost/error reduction. Convergence of the algorithm is providing "Optimal Parameters" and reducing the cost by "30%". </a:t>
            </a:r>
          </a:p>
          <a:p>
            <a:pPr marL="0" lvl="0" indent="0">
              <a:buNone/>
            </a:pPr>
            <a:r>
              <a:rPr lang="en-US" sz="1600" b="1" kern="0" dirty="0"/>
              <a:t>[QUESTION]: Is loan_purpose a significant predictor? The business has insisted on using loan_purpose as a predictor. Al If it is not already a significant contributor, can we still modify the model to include it?</a:t>
            </a:r>
          </a:p>
          <a:p>
            <a:pPr marL="0" indent="0">
              <a:lnSpc>
                <a:spcPct val="100000"/>
              </a:lnSpc>
              <a:buNone/>
            </a:pPr>
            <a:r>
              <a:rPr lang="en-US" sz="1400" i="1" kern="0" dirty="0"/>
              <a:t>[SOLUTION]: Yes, few of the categories of loan purpose are coming as significant parameter in determining loan amount however, as suggested in Recommendations slide, more relevant data can help improve accuracy of the model.</a:t>
            </a:r>
          </a:p>
          <a:p>
            <a:pPr marL="0" lvl="0" indent="0">
              <a:buNone/>
            </a:pPr>
            <a:r>
              <a:rPr lang="en-US" sz="1600" b="1" kern="0" dirty="0"/>
              <a:t>[QUESTION]: How will you measure the fitness of the model? Which metrics (accuracy, recall, etc.) are most relevant?</a:t>
            </a:r>
          </a:p>
          <a:p>
            <a:pPr marL="0" indent="0">
              <a:lnSpc>
                <a:spcPct val="100000"/>
              </a:lnSpc>
              <a:buNone/>
            </a:pPr>
            <a:r>
              <a:rPr lang="en-US" sz="1400" i="1" kern="0" dirty="0"/>
              <a:t>[SOLUTION]: Mean Absolute Percentage Error (MAPE) is considered as one of the primary metric in evaluation of model performance. Few more evaluation metrics like MSE, RMSE, Cost Reduction are explained in attached excel named “</a:t>
            </a:r>
            <a:r>
              <a:rPr lang="en-US" sz="1400" i="1" kern="0" dirty="0" err="1"/>
              <a:t>Model_Evaluation_Metrics_Estimation</a:t>
            </a:r>
            <a:r>
              <a:rPr lang="en-US" sz="1400" i="1" kern="0" dirty="0"/>
              <a:t>”.</a:t>
            </a:r>
          </a:p>
        </p:txBody>
      </p:sp>
      <p:sp>
        <p:nvSpPr>
          <p:cNvPr id="7" name="Title 1">
            <a:extLst>
              <a:ext uri="{FF2B5EF4-FFF2-40B4-BE49-F238E27FC236}">
                <a16:creationId xmlns:a16="http://schemas.microsoft.com/office/drawing/2014/main" id="{2727DC44-8145-4832-9B24-6A57847D58B1}"/>
              </a:ext>
            </a:extLst>
          </p:cNvPr>
          <p:cNvSpPr>
            <a:spLocks noGrp="1"/>
          </p:cNvSpPr>
          <p:nvPr>
            <p:ph type="title"/>
          </p:nvPr>
        </p:nvSpPr>
        <p:spPr>
          <a:xfrm>
            <a:off x="219075" y="107951"/>
            <a:ext cx="10515600" cy="463550"/>
          </a:xfrm>
        </p:spPr>
        <p:txBody>
          <a:bodyPr vert="horz" lIns="91440" tIns="45720" rIns="91440" bIns="45720" rtlCol="0" anchor="ctr">
            <a:normAutofit fontScale="90000"/>
          </a:bodyPr>
          <a:lstStyle/>
          <a:p>
            <a:r>
              <a:rPr lang="en-US" sz="2800" b="1" dirty="0">
                <a:solidFill>
                  <a:srgbClr val="00B0F0"/>
                </a:solidFill>
                <a:latin typeface="+mn-lt"/>
              </a:rPr>
              <a:t>Solution Appendix</a:t>
            </a:r>
          </a:p>
        </p:txBody>
      </p:sp>
    </p:spTree>
    <p:extLst>
      <p:ext uri="{BB962C8B-B14F-4D97-AF65-F5344CB8AC3E}">
        <p14:creationId xmlns:p14="http://schemas.microsoft.com/office/powerpoint/2010/main" val="2742371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7B2119A-5487-40D9-9344-5B333902C62E}"/>
              </a:ext>
            </a:extLst>
          </p:cNvPr>
          <p:cNvGraphicFramePr>
            <a:graphicFrameLocks noChangeAspect="1"/>
          </p:cNvGraphicFramePr>
          <p:nvPr>
            <p:custDataLst>
              <p:tags r:id="rId1"/>
            </p:custDataLst>
            <p:extLst>
              <p:ext uri="{D42A27DB-BD31-4B8C-83A1-F6EECF244321}">
                <p14:modId xmlns:p14="http://schemas.microsoft.com/office/powerpoint/2010/main" val="439265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Object 4" hidden="1">
                        <a:extLst>
                          <a:ext uri="{FF2B5EF4-FFF2-40B4-BE49-F238E27FC236}">
                            <a16:creationId xmlns:a16="http://schemas.microsoft.com/office/drawing/2014/main" id="{77B2119A-5487-40D9-9344-5B333902C62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648656EA-050E-4AD6-99E4-532E5D7736DD}"/>
              </a:ext>
            </a:extLst>
          </p:cNvPr>
          <p:cNvSpPr txBox="1">
            <a:spLocks/>
          </p:cNvSpPr>
          <p:nvPr/>
        </p:nvSpPr>
        <p:spPr>
          <a:xfrm>
            <a:off x="4621356" y="3147218"/>
            <a:ext cx="2589069" cy="5635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dirty="0"/>
              <a:t>Thank You </a:t>
            </a:r>
          </a:p>
        </p:txBody>
      </p:sp>
    </p:spTree>
    <p:extLst>
      <p:ext uri="{BB962C8B-B14F-4D97-AF65-F5344CB8AC3E}">
        <p14:creationId xmlns:p14="http://schemas.microsoft.com/office/powerpoint/2010/main" val="5116530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ybaxzTexdwnzpfMx6r79v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TafeccRpj5B84h.r1Tzz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Bclk8zk.Wm1eRHU9rYOWN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qnSX80lipbn_CZ33Nlu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sAIJqAK6jNKB_O3Xqr_lM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1048</Words>
  <Application>Microsoft Office PowerPoint</Application>
  <PresentationFormat>Widescreen</PresentationFormat>
  <Paragraphs>74</Paragraphs>
  <Slides>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6</vt:i4>
      </vt:variant>
    </vt:vector>
  </HeadingPairs>
  <TitlesOfParts>
    <vt:vector size="14" baseType="lpstr">
      <vt:lpstr>Arial</vt:lpstr>
      <vt:lpstr>Calibri</vt:lpstr>
      <vt:lpstr>Calibri Light</vt:lpstr>
      <vt:lpstr>Fidelity Sans</vt:lpstr>
      <vt:lpstr>Office Theme</vt:lpstr>
      <vt:lpstr>think-cell Slide</vt:lpstr>
      <vt:lpstr>Packager Shell Object</vt:lpstr>
      <vt:lpstr>Worksheet</vt:lpstr>
      <vt:lpstr>Estimating Credit Worthiness for  Rural India</vt:lpstr>
      <vt:lpstr>Analysis Overview</vt:lpstr>
      <vt:lpstr>Analysis Journey</vt:lpstr>
      <vt:lpstr>PowerPoint Presentation</vt:lpstr>
      <vt:lpstr>Solution 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Credit Worthiness for Rural India</dc:title>
  <dc:creator>Chhabra, Aniket</dc:creator>
  <cp:lastModifiedBy>Aniket Chhabra</cp:lastModifiedBy>
  <cp:revision>35</cp:revision>
  <dcterms:created xsi:type="dcterms:W3CDTF">2020-02-09T10:50:00Z</dcterms:created>
  <dcterms:modified xsi:type="dcterms:W3CDTF">2021-09-14T16:36:12Z</dcterms:modified>
</cp:coreProperties>
</file>