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6" r:id="rId6"/>
    <p:sldMasterId id="214748365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y="6858000" cx="12192000"/>
  <p:notesSz cx="6858000" cy="9144000"/>
  <p:embeddedFontLst>
    <p:embeddedFont>
      <p:font typeface="Corbel"/>
      <p:regular r:id="rId29"/>
      <p:bold r:id="rId30"/>
      <p:italic r:id="rId31"/>
      <p:boldItalic r:id="rId32"/>
    </p:embeddedFont>
    <p:embeddedFont>
      <p:font typeface="Candar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7" roundtripDataSignature="AMtx7mi2hAZNA5S1f6PuL+lSsTXzOlxr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5C5E93-B70C-4BF2-AACE-34AF34B5382B}">
  <a:tblStyle styleId="{8C5C5E93-B70C-4BF2-AACE-34AF34B5382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orbel-regular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Corbel-italic.fntdata"/><Relationship Id="rId30" Type="http://schemas.openxmlformats.org/officeDocument/2006/relationships/font" Target="fonts/Corbel-bold.fntdata"/><Relationship Id="rId11" Type="http://schemas.openxmlformats.org/officeDocument/2006/relationships/slide" Target="slides/slide3.xml"/><Relationship Id="rId33" Type="http://schemas.openxmlformats.org/officeDocument/2006/relationships/font" Target="fonts/Candara-regular.fntdata"/><Relationship Id="rId10" Type="http://schemas.openxmlformats.org/officeDocument/2006/relationships/slide" Target="slides/slide2.xml"/><Relationship Id="rId32" Type="http://schemas.openxmlformats.org/officeDocument/2006/relationships/font" Target="fonts/Corbel-boldItalic.fntdata"/><Relationship Id="rId13" Type="http://schemas.openxmlformats.org/officeDocument/2006/relationships/slide" Target="slides/slide5.xml"/><Relationship Id="rId35" Type="http://schemas.openxmlformats.org/officeDocument/2006/relationships/font" Target="fonts/Candara-italic.fntdata"/><Relationship Id="rId12" Type="http://schemas.openxmlformats.org/officeDocument/2006/relationships/slide" Target="slides/slide4.xml"/><Relationship Id="rId34" Type="http://schemas.openxmlformats.org/officeDocument/2006/relationships/font" Target="fonts/Candara-bold.fntdata"/><Relationship Id="rId15" Type="http://schemas.openxmlformats.org/officeDocument/2006/relationships/slide" Target="slides/slide7.xml"/><Relationship Id="rId37" Type="http://customschemas.google.com/relationships/presentationmetadata" Target="metadata"/><Relationship Id="rId14" Type="http://schemas.openxmlformats.org/officeDocument/2006/relationships/slide" Target="slides/slide6.xml"/><Relationship Id="rId36" Type="http://schemas.openxmlformats.org/officeDocument/2006/relationships/font" Target="fonts/Candara-bold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3" name="Google Shape;15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1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4" name="Google Shape;26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2" name="Google Shape;27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2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3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3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3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0" name="Google Shape;30;p34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4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4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4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5"/>
          <p:cNvSpPr txBox="1"/>
          <p:nvPr>
            <p:ph idx="1" type="body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5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5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5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" name="Google Shape;42;p36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36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36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36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36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9" name="Google Shape;4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Google Shape;5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3" name="Google Shape;73;p30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30"/>
          <p:cNvSpPr txBox="1"/>
          <p:nvPr>
            <p:ph idx="11" type="ftr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30"/>
          <p:cNvSpPr txBox="1"/>
          <p:nvPr>
            <p:ph idx="12" type="sldNum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6" name="Google Shape;86;p32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32"/>
          <p:cNvSpPr txBox="1"/>
          <p:nvPr>
            <p:ph idx="11" type="ftr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32"/>
          <p:cNvSpPr txBox="1"/>
          <p:nvPr>
            <p:ph idx="12" type="sldNum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Brand &amp; all that\Greatlearning Logo\Greatlearning Logo.jpg" id="17" name="Google Shape;17;p27"/>
          <p:cNvPicPr preferRelativeResize="0"/>
          <p:nvPr/>
        </p:nvPicPr>
        <p:blipFill rotWithShape="1">
          <a:blip r:embed="rId1">
            <a:alphaModFix/>
          </a:blip>
          <a:srcRect b="71116" l="19363" r="17929" t="19598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9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Brand &amp; all that\Greatlearning Logo\Greatlearning Logo.jpg" id="66" name="Google Shape;66;p29"/>
          <p:cNvPicPr preferRelativeResize="0"/>
          <p:nvPr/>
        </p:nvPicPr>
        <p:blipFill rotWithShape="1">
          <a:blip r:embed="rId1">
            <a:alphaModFix/>
          </a:blip>
          <a:srcRect b="71116" l="19363" r="17929" t="19598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9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9"/>
          <p:cNvSpPr txBox="1"/>
          <p:nvPr>
            <p:ph idx="11" type="ftr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29"/>
          <p:cNvSpPr txBox="1"/>
          <p:nvPr>
            <p:ph idx="12" type="sldNum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1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Brand &amp; all that\Greatlearning Logo\Greatlearning Logo.jpg" id="79" name="Google Shape;79;p31"/>
          <p:cNvPicPr preferRelativeResize="0"/>
          <p:nvPr/>
        </p:nvPicPr>
        <p:blipFill rotWithShape="1">
          <a:blip r:embed="rId1">
            <a:alphaModFix/>
          </a:blip>
          <a:srcRect b="71116" l="19363" r="17929" t="19598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1" name="Google Shape;81;p31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2438400" y="2797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Basics - NumPy and Pandas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u="sng"/>
              <a:t>Pandas </a:t>
            </a:r>
            <a:endParaRPr u="sng"/>
          </a:p>
        </p:txBody>
      </p:sp>
      <p:sp>
        <p:nvSpPr>
          <p:cNvPr id="157" name="Google Shape;157;p15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3000"/>
              <a:t>A library written for the Python programming language for data manipulation and analysis. 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3000"/>
              <a:t>In particular, it offers data structures and operations for manipulating numerical tables and dataframes.</a:t>
            </a:r>
            <a:endParaRPr sz="3000"/>
          </a:p>
        </p:txBody>
      </p:sp>
      <p:sp>
        <p:nvSpPr>
          <p:cNvPr id="158" name="Google Shape;158;p15"/>
          <p:cNvSpPr txBox="1"/>
          <p:nvPr>
            <p:ph idx="12" type="sldNum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title"/>
          </p:nvPr>
        </p:nvSpPr>
        <p:spPr>
          <a:xfrm>
            <a:off x="503050" y="76200"/>
            <a:ext cx="77055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/>
              <a:t>Practical example of the usage of dataframe, series &amp; array on a dataset</a:t>
            </a:r>
            <a:endParaRPr sz="3600"/>
          </a:p>
        </p:txBody>
      </p:sp>
      <p:sp>
        <p:nvSpPr>
          <p:cNvPr id="164" name="Google Shape;164;p16"/>
          <p:cNvSpPr/>
          <p:nvPr/>
        </p:nvSpPr>
        <p:spPr>
          <a:xfrm>
            <a:off x="853440" y="1683702"/>
            <a:ext cx="1828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Demographic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2322829" y="3588306"/>
            <a:ext cx="1828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Convert to dataframe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6" name="Google Shape;166;p16"/>
          <p:cNvGraphicFramePr/>
          <p:nvPr/>
        </p:nvGraphicFramePr>
        <p:xfrm>
          <a:off x="223520" y="1991479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{8C5C5E93-B70C-4BF2-AACE-34AF34B5382B}</a:tableStyleId>
              </a:tblPr>
              <a:tblGrid>
                <a:gridCol w="1346200"/>
                <a:gridCol w="609600"/>
                <a:gridCol w="609600"/>
                <a:gridCol w="1633225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/>
                        <a:t>Country Name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/>
                        <a:t>Birth rate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/>
                        <a:t>Internet users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/>
                        <a:t>Income Group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/>
                        <a:t>Aruba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/>
                        <a:t>10.244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/>
                        <a:t>78.9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/>
                        <a:t>High income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/>
                        <a:t>Afghanistan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/>
                        <a:t>35.253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/>
                        <a:t>5.9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/>
                        <a:t>Low income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/>
                        <a:t>Angola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/>
                        <a:t>45.985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/>
                        <a:t>19.1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/>
                        <a:t>Upper middle income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/>
                        <a:t>Albania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/>
                        <a:t>12.877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/>
                        <a:t>57.2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/>
                        <a:t>Upper middle income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  <a:tr h="18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/>
                        <a:t>United Arab Emirates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/>
                        <a:t>11.044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/>
                        <a:t>88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u="none" cap="none" strike="noStrike"/>
                        <a:t>High income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6350" marL="6350" anchor="b"/>
                </a:tc>
              </a:tr>
            </a:tbl>
          </a:graphicData>
        </a:graphic>
      </p:graphicFrame>
      <p:pic>
        <p:nvPicPr>
          <p:cNvPr id="167" name="Google Shape;16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519" y="4261043"/>
            <a:ext cx="4198621" cy="1752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 rotWithShape="1">
          <a:blip r:embed="rId4">
            <a:alphaModFix/>
          </a:blip>
          <a:srcRect b="64247" l="0" r="0" t="0"/>
          <a:stretch/>
        </p:blipFill>
        <p:spPr>
          <a:xfrm>
            <a:off x="5305425" y="1755375"/>
            <a:ext cx="1581150" cy="107954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/>
          <p:nvPr/>
        </p:nvSpPr>
        <p:spPr>
          <a:xfrm>
            <a:off x="4844415" y="1452476"/>
            <a:ext cx="33362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Extract Birth rate as Pandas Series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2880" y="5478463"/>
            <a:ext cx="68199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6"/>
          <p:cNvSpPr/>
          <p:nvPr/>
        </p:nvSpPr>
        <p:spPr>
          <a:xfrm>
            <a:off x="5262880" y="5097748"/>
            <a:ext cx="46469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Convert dataframe to numpy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6"/>
          <p:cNvPicPr preferRelativeResize="0"/>
          <p:nvPr/>
        </p:nvPicPr>
        <p:blipFill rotWithShape="1">
          <a:blip r:embed="rId6">
            <a:alphaModFix/>
          </a:blip>
          <a:srcRect b="1395" l="2701" r="8973" t="64134"/>
          <a:stretch/>
        </p:blipFill>
        <p:spPr>
          <a:xfrm>
            <a:off x="5305425" y="3916555"/>
            <a:ext cx="4702811" cy="364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16"/>
          <p:cNvCxnSpPr>
            <a:endCxn id="167" idx="0"/>
          </p:cNvCxnSpPr>
          <p:nvPr/>
        </p:nvCxnSpPr>
        <p:spPr>
          <a:xfrm>
            <a:off x="2322829" y="3280643"/>
            <a:ext cx="0" cy="9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4" name="Google Shape;174;p16"/>
          <p:cNvSpPr/>
          <p:nvPr/>
        </p:nvSpPr>
        <p:spPr>
          <a:xfrm>
            <a:off x="5262880" y="3572309"/>
            <a:ext cx="46469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Extract birth rate as numpy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16"/>
          <p:cNvCxnSpPr>
            <a:endCxn id="168" idx="1"/>
          </p:cNvCxnSpPr>
          <p:nvPr/>
        </p:nvCxnSpPr>
        <p:spPr>
          <a:xfrm flipH="1" rot="10800000">
            <a:off x="4422225" y="2295145"/>
            <a:ext cx="883200" cy="205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" name="Google Shape;176;p16"/>
          <p:cNvCxnSpPr>
            <a:stCxn id="167" idx="3"/>
            <a:endCxn id="170" idx="1"/>
          </p:cNvCxnSpPr>
          <p:nvPr/>
        </p:nvCxnSpPr>
        <p:spPr>
          <a:xfrm>
            <a:off x="4422140" y="5137309"/>
            <a:ext cx="840600" cy="89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7" name="Google Shape;177;p16"/>
          <p:cNvCxnSpPr/>
          <p:nvPr/>
        </p:nvCxnSpPr>
        <p:spPr>
          <a:xfrm flipH="1" rot="10800000">
            <a:off x="4422140" y="4098780"/>
            <a:ext cx="769620" cy="5980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442700" y="210462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/>
              <a:t>Typical use cases for unique &amp; valuecount </a:t>
            </a:r>
            <a:endParaRPr sz="3600"/>
          </a:p>
        </p:txBody>
      </p:sp>
      <p:sp>
        <p:nvSpPr>
          <p:cNvPr id="183" name="Google Shape;183;p17"/>
          <p:cNvSpPr/>
          <p:nvPr/>
        </p:nvSpPr>
        <p:spPr>
          <a:xfrm>
            <a:off x="778844" y="1353452"/>
            <a:ext cx="84818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Mainly used in understanding proportions of levels of a categorical variable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3022" y="4172900"/>
            <a:ext cx="6096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value_count – proportion of  attrition in a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185" name="Google Shape;1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022" y="1845369"/>
            <a:ext cx="5435879" cy="16955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86" name="Google Shape;18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5636" y="1916712"/>
            <a:ext cx="3245017" cy="7683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87" name="Google Shape;18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8506" y="4577832"/>
            <a:ext cx="2686188" cy="90174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7"/>
          <p:cNvSpPr/>
          <p:nvPr/>
        </p:nvSpPr>
        <p:spPr>
          <a:xfrm>
            <a:off x="223027" y="3663490"/>
            <a:ext cx="494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What are the sources of recruitment in the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5872978" y="2725140"/>
            <a:ext cx="6096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value_count – proportion of employees recruited from each recruitment 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Typical use cases of a python dictionary</a:t>
            </a:r>
            <a:endParaRPr/>
          </a:p>
        </p:txBody>
      </p:sp>
      <p:sp>
        <p:nvSpPr>
          <p:cNvPr id="195" name="Google Shape;195;p18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Use whenever a mapping from a key to a value is required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mapping a field Unique ID to their human-friendly labels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196" name="Google Shape;196;p18"/>
          <p:cNvGrpSpPr/>
          <p:nvPr/>
        </p:nvGrpSpPr>
        <p:grpSpPr>
          <a:xfrm>
            <a:off x="1041449" y="3023035"/>
            <a:ext cx="10109101" cy="3353622"/>
            <a:chOff x="49" y="15675"/>
            <a:chExt cx="10109101" cy="3353622"/>
          </a:xfrm>
        </p:grpSpPr>
        <p:sp>
          <p:nvSpPr>
            <p:cNvPr id="197" name="Google Shape;197;p18"/>
            <p:cNvSpPr/>
            <p:nvPr/>
          </p:nvSpPr>
          <p:spPr>
            <a:xfrm>
              <a:off x="49" y="15675"/>
              <a:ext cx="4723879" cy="92704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49" y="15675"/>
              <a:ext cx="4723879" cy="9270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5650" lIns="184900" spcFirstLastPara="1" rIns="184900" wrap="square" tIns="105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IN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dictionary of genres in a movie database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49" y="942717"/>
              <a:ext cx="4723879" cy="2426580"/>
            </a:xfrm>
            <a:prstGeom prst="rect">
              <a:avLst/>
            </a:prstGeom>
            <a:solidFill>
              <a:srgbClr val="CFD7E7">
                <a:alpha val="89411"/>
              </a:srgbClr>
            </a:solidFill>
            <a:ln cap="flat" cmpd="sng" w="25400">
              <a:solidFill>
                <a:srgbClr val="CFD7E7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8"/>
            <p:cNvSpPr txBox="1"/>
            <p:nvPr/>
          </p:nvSpPr>
          <p:spPr>
            <a:xfrm>
              <a:off x="49" y="942717"/>
              <a:ext cx="4723879" cy="2426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8025" lIns="138675" spcFirstLastPara="1" rIns="184900" wrap="square" tIns="138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Char char="•"/>
              </a:pPr>
              <a:r>
                <a:rPr b="0" i="0" lang="en-IN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{'id': 28, 'name': 'Action'}, {'id': 35, 'name': 'Comedy'}, {'id': 10402, 'name': 'Music'}, {'id': 10751, 'name': 'Family'}, {'id': 12, 'name': 'Adventure’}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5385271" y="15675"/>
              <a:ext cx="4723879" cy="92704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8"/>
            <p:cNvSpPr txBox="1"/>
            <p:nvPr/>
          </p:nvSpPr>
          <p:spPr>
            <a:xfrm>
              <a:off x="5385271" y="15675"/>
              <a:ext cx="4723879" cy="9270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5650" lIns="184900" spcFirstLastPara="1" rIns="184900" wrap="square" tIns="105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IN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Sentiment analysis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5385271" y="942717"/>
              <a:ext cx="4723879" cy="2426580"/>
            </a:xfrm>
            <a:prstGeom prst="rect">
              <a:avLst/>
            </a:prstGeom>
            <a:solidFill>
              <a:srgbClr val="CFD7E7">
                <a:alpha val="89411"/>
              </a:srgbClr>
            </a:solidFill>
            <a:ln cap="flat" cmpd="sng" w="25400">
              <a:solidFill>
                <a:srgbClr val="CFD7E7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8"/>
            <p:cNvSpPr txBox="1"/>
            <p:nvPr/>
          </p:nvSpPr>
          <p:spPr>
            <a:xfrm>
              <a:off x="5385271" y="942717"/>
              <a:ext cx="4723879" cy="2426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8025" lIns="138675" spcFirstLastPara="1" rIns="184900" wrap="square" tIns="138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Char char="•"/>
              </a:pPr>
              <a:r>
                <a:rPr b="0" i="0" lang="en-IN" sz="2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based on dictionary of positive &amp; negative words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Application of group by</a:t>
            </a:r>
            <a:endParaRPr/>
          </a:p>
        </p:txBody>
      </p:sp>
      <p:sp>
        <p:nvSpPr>
          <p:cNvPr id="210" name="Google Shape;210;p19"/>
          <p:cNvSpPr txBox="1"/>
          <p:nvPr>
            <p:ph idx="1" type="body"/>
          </p:nvPr>
        </p:nvSpPr>
        <p:spPr>
          <a:xfrm>
            <a:off x="609600" y="1600200"/>
            <a:ext cx="556768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Similar to pivot tables in excel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What is the average age of employees in each department in the employee dataset?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What is the highest rating a movie has received in the genre “comedy”?</a:t>
            </a:r>
            <a:endParaRPr/>
          </a:p>
        </p:txBody>
      </p:sp>
      <p:pic>
        <p:nvPicPr>
          <p:cNvPr id="211" name="Google Shape;2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2559" y="1600200"/>
            <a:ext cx="4612005" cy="43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Merge vs Join</a:t>
            </a:r>
            <a:endParaRPr/>
          </a:p>
        </p:txBody>
      </p:sp>
      <p:sp>
        <p:nvSpPr>
          <p:cNvPr id="217" name="Google Shape;217;p20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Merge – merges 2 df using a unique column identifier (primary key)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Join – to join 2 dataframes by the index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Types of merge</a:t>
            </a:r>
            <a:endParaRPr/>
          </a:p>
        </p:txBody>
      </p:sp>
      <p:grpSp>
        <p:nvGrpSpPr>
          <p:cNvPr id="223" name="Google Shape;223;p21"/>
          <p:cNvGrpSpPr/>
          <p:nvPr/>
        </p:nvGrpSpPr>
        <p:grpSpPr>
          <a:xfrm>
            <a:off x="842153" y="2206608"/>
            <a:ext cx="10507693" cy="1727233"/>
            <a:chOff x="3953" y="380983"/>
            <a:chExt cx="10507693" cy="1727233"/>
          </a:xfrm>
        </p:grpSpPr>
        <p:sp>
          <p:nvSpPr>
            <p:cNvPr id="224" name="Google Shape;224;p21"/>
            <p:cNvSpPr/>
            <p:nvPr/>
          </p:nvSpPr>
          <p:spPr>
            <a:xfrm>
              <a:off x="3953" y="380983"/>
              <a:ext cx="2377306" cy="52929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1"/>
            <p:cNvSpPr txBox="1"/>
            <p:nvPr/>
          </p:nvSpPr>
          <p:spPr>
            <a:xfrm>
              <a:off x="3953" y="380983"/>
              <a:ext cx="2377306" cy="529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06675" spcFirstLastPara="1" rIns="106675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IN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Natural join - Intersection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3953" y="910281"/>
              <a:ext cx="2377306" cy="1197935"/>
            </a:xfrm>
            <a:prstGeom prst="rect">
              <a:avLst/>
            </a:prstGeom>
            <a:solidFill>
              <a:srgbClr val="CFD7E7">
                <a:alpha val="89411"/>
              </a:srgbClr>
            </a:solidFill>
            <a:ln cap="flat" cmpd="sng" w="25400">
              <a:solidFill>
                <a:srgbClr val="CFD7E7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1"/>
            <p:cNvSpPr txBox="1"/>
            <p:nvPr/>
          </p:nvSpPr>
          <p:spPr>
            <a:xfrm>
              <a:off x="3953" y="910281"/>
              <a:ext cx="2377306" cy="1197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000" lIns="80000" spcFirstLastPara="1" rIns="106675" wrap="square" tIns="800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b="0" i="0" lang="en-I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 keep only rows that match from the data frames, specify the argument how=</a:t>
              </a:r>
              <a:r>
                <a:rPr b="1" i="0" lang="en-I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‘inner’.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2714082" y="380983"/>
              <a:ext cx="2377306" cy="52929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1"/>
            <p:cNvSpPr txBox="1"/>
            <p:nvPr/>
          </p:nvSpPr>
          <p:spPr>
            <a:xfrm>
              <a:off x="2714082" y="380983"/>
              <a:ext cx="2377306" cy="529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06675" spcFirstLastPara="1" rIns="106675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IN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Full outer join - Union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2714082" y="910281"/>
              <a:ext cx="2377306" cy="1197935"/>
            </a:xfrm>
            <a:prstGeom prst="rect">
              <a:avLst/>
            </a:prstGeom>
            <a:solidFill>
              <a:srgbClr val="CFD7E7">
                <a:alpha val="89411"/>
              </a:srgbClr>
            </a:solidFill>
            <a:ln cap="flat" cmpd="sng" w="25400">
              <a:solidFill>
                <a:srgbClr val="CFD7E7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1"/>
            <p:cNvSpPr txBox="1"/>
            <p:nvPr/>
          </p:nvSpPr>
          <p:spPr>
            <a:xfrm>
              <a:off x="2714082" y="910281"/>
              <a:ext cx="2377306" cy="1197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000" lIns="80000" spcFirstLastPara="1" rIns="106675" wrap="square" tIns="800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b="0" i="0" lang="en-I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 keep all rows from both data frames, specify how=</a:t>
              </a:r>
              <a:r>
                <a:rPr b="1" i="0" lang="en-I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‘outer’.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5424211" y="380983"/>
              <a:ext cx="2377306" cy="52929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1"/>
            <p:cNvSpPr txBox="1"/>
            <p:nvPr/>
          </p:nvSpPr>
          <p:spPr>
            <a:xfrm>
              <a:off x="5424211" y="380983"/>
              <a:ext cx="2377306" cy="529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06675" spcFirstLastPara="1" rIns="106675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IN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Left outer join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5424211" y="910281"/>
              <a:ext cx="2377306" cy="1197935"/>
            </a:xfrm>
            <a:prstGeom prst="rect">
              <a:avLst/>
            </a:prstGeom>
            <a:solidFill>
              <a:srgbClr val="CFD7E7">
                <a:alpha val="89411"/>
              </a:srgbClr>
            </a:solidFill>
            <a:ln cap="flat" cmpd="sng" w="25400">
              <a:solidFill>
                <a:srgbClr val="CFD7E7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1"/>
            <p:cNvSpPr txBox="1"/>
            <p:nvPr/>
          </p:nvSpPr>
          <p:spPr>
            <a:xfrm>
              <a:off x="5424211" y="910281"/>
              <a:ext cx="2377306" cy="1197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000" lIns="80000" spcFirstLastPara="1" rIns="106675" wrap="square" tIns="800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b="0" i="0" lang="en-I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 include all the rows of your data frame x and only those from y that match, specify how=</a:t>
              </a:r>
              <a:r>
                <a:rPr b="1" i="0" lang="en-I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‘left’.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8134340" y="380983"/>
              <a:ext cx="2377306" cy="52929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1"/>
            <p:cNvSpPr txBox="1"/>
            <p:nvPr/>
          </p:nvSpPr>
          <p:spPr>
            <a:xfrm>
              <a:off x="8134340" y="380983"/>
              <a:ext cx="2377306" cy="529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06675" spcFirstLastPara="1" rIns="106675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IN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Right outer join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8134340" y="910281"/>
              <a:ext cx="2377306" cy="1197935"/>
            </a:xfrm>
            <a:prstGeom prst="rect">
              <a:avLst/>
            </a:prstGeom>
            <a:solidFill>
              <a:srgbClr val="CFD7E7">
                <a:alpha val="89411"/>
              </a:srgbClr>
            </a:solidFill>
            <a:ln cap="flat" cmpd="sng" w="25400">
              <a:solidFill>
                <a:srgbClr val="CFD7E7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1"/>
            <p:cNvSpPr txBox="1"/>
            <p:nvPr/>
          </p:nvSpPr>
          <p:spPr>
            <a:xfrm>
              <a:off x="8134340" y="910281"/>
              <a:ext cx="2377306" cy="1197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000" lIns="80000" spcFirstLastPara="1" rIns="106675" wrap="square" tIns="800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b="0" i="0" lang="en-I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 include all the rows of your data frame y and only those from x that match, specify how=</a:t>
              </a:r>
              <a:r>
                <a:rPr b="1" i="0" lang="en-I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‘right’.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join or merge in python pandas 1" id="240" name="Google Shape;240;p21"/>
          <p:cNvPicPr preferRelativeResize="0"/>
          <p:nvPr/>
        </p:nvPicPr>
        <p:blipFill rotWithShape="1">
          <a:blip r:embed="rId3">
            <a:alphaModFix/>
          </a:blip>
          <a:srcRect b="0" l="0" r="75327" t="0"/>
          <a:stretch/>
        </p:blipFill>
        <p:spPr>
          <a:xfrm>
            <a:off x="1500186" y="3995738"/>
            <a:ext cx="12573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oin or merge in python pandas 1" id="241" name="Google Shape;241;p21"/>
          <p:cNvPicPr preferRelativeResize="0"/>
          <p:nvPr/>
        </p:nvPicPr>
        <p:blipFill rotWithShape="1">
          <a:blip r:embed="rId3">
            <a:alphaModFix/>
          </a:blip>
          <a:srcRect b="0" l="24206" r="50000" t="0"/>
          <a:stretch/>
        </p:blipFill>
        <p:spPr>
          <a:xfrm>
            <a:off x="4029076" y="3995738"/>
            <a:ext cx="13144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oin or merge in python pandas 1" id="242" name="Google Shape;242;p21"/>
          <p:cNvPicPr preferRelativeResize="0"/>
          <p:nvPr/>
        </p:nvPicPr>
        <p:blipFill rotWithShape="1">
          <a:blip r:embed="rId3">
            <a:alphaModFix/>
          </a:blip>
          <a:srcRect b="0" l="50840" r="24485" t="0"/>
          <a:stretch/>
        </p:blipFill>
        <p:spPr>
          <a:xfrm>
            <a:off x="6848476" y="3995738"/>
            <a:ext cx="1257301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oin or merge in python pandas 1" id="243" name="Google Shape;243;p21"/>
          <p:cNvPicPr preferRelativeResize="0"/>
          <p:nvPr/>
        </p:nvPicPr>
        <p:blipFill rotWithShape="1">
          <a:blip r:embed="rId3">
            <a:alphaModFix/>
          </a:blip>
          <a:srcRect b="0" l="75327" r="0" t="0"/>
          <a:stretch/>
        </p:blipFill>
        <p:spPr>
          <a:xfrm>
            <a:off x="9618101" y="3995738"/>
            <a:ext cx="1257301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/>
          <p:nvPr/>
        </p:nvSpPr>
        <p:spPr>
          <a:xfrm>
            <a:off x="152400" y="1417637"/>
            <a:ext cx="9326880" cy="425164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Uses of Merge &amp; Join</a:t>
            </a:r>
            <a:endParaRPr/>
          </a:p>
        </p:txBody>
      </p:sp>
      <p:pic>
        <p:nvPicPr>
          <p:cNvPr id="250" name="Google Shape;2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2205" y="1782540"/>
            <a:ext cx="2333795" cy="329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5245" y="1782539"/>
            <a:ext cx="2816289" cy="2941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4643" y="1782539"/>
            <a:ext cx="2988317" cy="270984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2"/>
          <p:cNvSpPr txBox="1"/>
          <p:nvPr/>
        </p:nvSpPr>
        <p:spPr>
          <a:xfrm>
            <a:off x="1158240" y="5772142"/>
            <a:ext cx="92223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transactional dataframe per customer to analyse purchasing patterns according to customer demography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97483" y="2268208"/>
            <a:ext cx="1087748" cy="17246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2"/>
          <p:cNvSpPr/>
          <p:nvPr/>
        </p:nvSpPr>
        <p:spPr>
          <a:xfrm>
            <a:off x="374643" y="1960880"/>
            <a:ext cx="885197" cy="2531500"/>
          </a:xfrm>
          <a:prstGeom prst="rect">
            <a:avLst/>
          </a:prstGeom>
          <a:solidFill>
            <a:srgbClr val="E5DFEC">
              <a:alpha val="56470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2"/>
          <p:cNvSpPr/>
          <p:nvPr/>
        </p:nvSpPr>
        <p:spPr>
          <a:xfrm>
            <a:off x="3752045" y="1987718"/>
            <a:ext cx="1084115" cy="3087741"/>
          </a:xfrm>
          <a:prstGeom prst="rect">
            <a:avLst/>
          </a:prstGeom>
          <a:solidFill>
            <a:srgbClr val="E5DFEC">
              <a:alpha val="56470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p22"/>
          <p:cNvCxnSpPr>
            <a:stCxn id="255" idx="2"/>
            <a:endCxn id="256" idx="2"/>
          </p:cNvCxnSpPr>
          <p:nvPr/>
        </p:nvCxnSpPr>
        <p:spPr>
          <a:xfrm flipH="1" rot="-5400000">
            <a:off x="2264142" y="3045480"/>
            <a:ext cx="583200" cy="3477000"/>
          </a:xfrm>
          <a:prstGeom prst="curvedConnector3">
            <a:avLst>
              <a:gd fmla="val 139177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8" name="Google Shape;258;p22"/>
          <p:cNvSpPr/>
          <p:nvPr/>
        </p:nvSpPr>
        <p:spPr>
          <a:xfrm>
            <a:off x="4922585" y="1987717"/>
            <a:ext cx="1173415" cy="3087741"/>
          </a:xfrm>
          <a:prstGeom prst="rect">
            <a:avLst/>
          </a:prstGeom>
          <a:solidFill>
            <a:srgbClr val="FBD4B4">
              <a:alpha val="56470"/>
            </a:srgbClr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2"/>
          <p:cNvSpPr/>
          <p:nvPr/>
        </p:nvSpPr>
        <p:spPr>
          <a:xfrm>
            <a:off x="6515565" y="2010918"/>
            <a:ext cx="840277" cy="2713482"/>
          </a:xfrm>
          <a:prstGeom prst="rect">
            <a:avLst/>
          </a:prstGeom>
          <a:solidFill>
            <a:srgbClr val="FBD4B4">
              <a:alpha val="56470"/>
            </a:srgbClr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22"/>
          <p:cNvCxnSpPr>
            <a:stCxn id="258" idx="2"/>
            <a:endCxn id="259" idx="2"/>
          </p:cNvCxnSpPr>
          <p:nvPr/>
        </p:nvCxnSpPr>
        <p:spPr>
          <a:xfrm rot="-5400000">
            <a:off x="6047043" y="4186708"/>
            <a:ext cx="351000" cy="1426500"/>
          </a:xfrm>
          <a:prstGeom prst="curvedConnector3">
            <a:avLst>
              <a:gd fmla="val -65128" name="adj1"/>
            </a:avLst>
          </a:prstGeom>
          <a:noFill/>
          <a:ln cap="flat" cmpd="sng" w="9525">
            <a:solidFill>
              <a:srgbClr val="BD4B4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61" name="Google Shape;261;p22"/>
          <p:cNvSpPr/>
          <p:nvPr/>
        </p:nvSpPr>
        <p:spPr>
          <a:xfrm>
            <a:off x="9570720" y="2875280"/>
            <a:ext cx="426763" cy="4267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Case Study</a:t>
            </a:r>
            <a:endParaRPr/>
          </a:p>
        </p:txBody>
      </p:sp>
      <p:sp>
        <p:nvSpPr>
          <p:cNvPr id="268" name="Google Shape;268;p24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/>
              <a:t>Uber Drive Data Analysis -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/>
              <a:t>The data of a driver’s uber trips are available for year 2016.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/>
              <a:t>Your manager wants you to explore this data to give him some useful insights about the trip behaviour of a Uber driver.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/>
              <a:t>Dataset -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/>
              <a:t>The dataset contains Start Date, End Date, Start Location, End Location, Miles Driven and Purpose of drive (Business, Personal, Meals, Errands, Meetings, Customer Support etc.)</a:t>
            </a:r>
            <a:endParaRPr/>
          </a:p>
        </p:txBody>
      </p:sp>
      <p:sp>
        <p:nvSpPr>
          <p:cNvPr id="269" name="Google Shape;269;p24"/>
          <p:cNvSpPr txBox="1"/>
          <p:nvPr>
            <p:ph idx="12" type="sldNum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Steps </a:t>
            </a:r>
            <a:endParaRPr/>
          </a:p>
        </p:txBody>
      </p:sp>
      <p:sp>
        <p:nvSpPr>
          <p:cNvPr id="276" name="Google Shape;276;p25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/>
              <a:t>1. Import the libraries</a:t>
            </a:r>
            <a:br>
              <a:rPr lang="en-IN"/>
            </a:br>
            <a:r>
              <a:rPr lang="en-IN"/>
              <a:t>2.Get the data and observe it</a:t>
            </a:r>
            <a:br>
              <a:rPr lang="en-IN"/>
            </a:br>
            <a:r>
              <a:rPr lang="en-IN"/>
              <a:t>3.Check missing values, either remove it or fill it.</a:t>
            </a:r>
            <a:br>
              <a:rPr lang="en-IN"/>
            </a:br>
            <a:r>
              <a:rPr lang="en-IN"/>
              <a:t>4.Get summary of data using python function.</a:t>
            </a:r>
            <a:br>
              <a:rPr lang="en-IN"/>
            </a:br>
            <a:r>
              <a:rPr lang="en-IN"/>
              <a:t>5.Explore the data parameter wise</a:t>
            </a:r>
            <a:br>
              <a:rPr lang="en-IN"/>
            </a:br>
            <a:br>
              <a:rPr lang="en-IN"/>
            </a:br>
            <a:r>
              <a:rPr lang="en-IN"/>
              <a:t>Here we have information of destination(start and stop), time(start and stop), category and purpose of trip, miles covered.</a:t>
            </a:r>
            <a:br>
              <a:rPr lang="en-IN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77" name="Google Shape;277;p25"/>
          <p:cNvSpPr txBox="1"/>
          <p:nvPr>
            <p:ph idx="12" type="sldNum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IN" sz="4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 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Installation Steps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Data Types in Python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Case Study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609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/>
          <p:nvPr/>
        </p:nvSpPr>
        <p:spPr>
          <a:xfrm>
            <a:off x="4219575" y="4572000"/>
            <a:ext cx="34544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9050" y="3798887"/>
            <a:ext cx="302895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4325" y="1450975"/>
            <a:ext cx="4359275" cy="26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6"/>
          <p:cNvSpPr txBox="1"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609612" y="2731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 u="sng">
                <a:latin typeface="Times New Roman"/>
                <a:ea typeface="Times New Roman"/>
                <a:cs typeface="Times New Roman"/>
                <a:sym typeface="Times New Roman"/>
              </a:rPr>
              <a:t>Python ( What and Why ?)</a:t>
            </a:r>
            <a:endParaRPr/>
          </a:p>
        </p:txBody>
      </p:sp>
      <p:sp>
        <p:nvSpPr>
          <p:cNvPr id="107" name="Google Shape;107;p8"/>
          <p:cNvSpPr txBox="1"/>
          <p:nvPr>
            <p:ph idx="1" type="body"/>
          </p:nvPr>
        </p:nvSpPr>
        <p:spPr>
          <a:xfrm>
            <a:off x="609600" y="1143000"/>
            <a:ext cx="1066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lang="en-IN" sz="3000">
                <a:latin typeface="Calibri"/>
                <a:ea typeface="Calibri"/>
                <a:cs typeface="Calibri"/>
                <a:sym typeface="Calibri"/>
              </a:rPr>
              <a:t>Python is the most popular programming language &amp; choice for Data Scientist / Data Engineer across the world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lang="en-IN" sz="3000">
                <a:latin typeface="Calibri"/>
                <a:ea typeface="Calibri"/>
                <a:cs typeface="Calibri"/>
                <a:sym typeface="Calibri"/>
              </a:rPr>
              <a:t>Very rich libraries &amp; functions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lang="en-IN" sz="3000">
                <a:latin typeface="Calibri"/>
                <a:ea typeface="Calibri"/>
                <a:cs typeface="Calibri"/>
                <a:sym typeface="Calibri"/>
              </a:rPr>
              <a:t>Community support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lang="en-IN" sz="3000">
                <a:latin typeface="Calibri"/>
                <a:ea typeface="Calibri"/>
                <a:cs typeface="Calibri"/>
                <a:sym typeface="Calibri"/>
              </a:rPr>
              <a:t>Easy to deploy in production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lang="en-IN" sz="3000">
                <a:latin typeface="Calibri"/>
                <a:ea typeface="Calibri"/>
                <a:cs typeface="Calibri"/>
                <a:sym typeface="Calibri"/>
              </a:rPr>
              <a:t>Support for all the new state of the art technologies ( like deep learning)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8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531812" y="968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 u="sng">
                <a:latin typeface="Times New Roman"/>
                <a:ea typeface="Times New Roman"/>
                <a:cs typeface="Times New Roman"/>
                <a:sym typeface="Times New Roman"/>
              </a:rPr>
              <a:t>Installation Steps</a:t>
            </a:r>
            <a:endParaRPr/>
          </a:p>
        </p:txBody>
      </p:sp>
      <p:sp>
        <p:nvSpPr>
          <p:cNvPr id="114" name="Google Shape;114;p9"/>
          <p:cNvSpPr txBox="1"/>
          <p:nvPr>
            <p:ph idx="1" type="body"/>
          </p:nvPr>
        </p:nvSpPr>
        <p:spPr>
          <a:xfrm>
            <a:off x="531800" y="1239824"/>
            <a:ext cx="110505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Install using the instruction given in the below links -</a:t>
            </a:r>
            <a:br>
              <a:rPr lang="en-IN" sz="2200">
                <a:latin typeface="Calibri"/>
                <a:ea typeface="Calibri"/>
                <a:cs typeface="Calibri"/>
                <a:sym typeface="Calibri"/>
              </a:rPr>
            </a:br>
            <a:br>
              <a:rPr lang="en-IN" sz="2200">
                <a:latin typeface="Calibri"/>
                <a:ea typeface="Calibri"/>
                <a:cs typeface="Calibri"/>
                <a:sym typeface="Calibri"/>
              </a:rPr>
            </a:b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1. Install Jupyter - http://jupyter.org/install</a:t>
            </a:r>
            <a:br>
              <a:rPr lang="en-IN" sz="2200">
                <a:latin typeface="Calibri"/>
                <a:ea typeface="Calibri"/>
                <a:cs typeface="Calibri"/>
                <a:sym typeface="Calibri"/>
              </a:rPr>
            </a:b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Preferred installation method is through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Anaconda distribution.</a:t>
            </a:r>
            <a:br>
              <a:rPr b="1" lang="en-IN" sz="2200">
                <a:latin typeface="Calibri"/>
                <a:ea typeface="Calibri"/>
                <a:cs typeface="Calibri"/>
                <a:sym typeface="Calibri"/>
              </a:rPr>
            </a:b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Install </a:t>
            </a:r>
            <a:r>
              <a:rPr b="1" lang="en-IN" sz="2200">
                <a:latin typeface="Calibri"/>
                <a:ea typeface="Calibri"/>
                <a:cs typeface="Calibri"/>
                <a:sym typeface="Calibri"/>
              </a:rPr>
              <a:t>Python 3.6 version.</a:t>
            </a:r>
            <a:br>
              <a:rPr b="1" lang="en-IN" sz="2200">
                <a:latin typeface="Calibri"/>
                <a:ea typeface="Calibri"/>
                <a:cs typeface="Calibri"/>
                <a:sym typeface="Calibri"/>
              </a:rPr>
            </a:br>
            <a:br>
              <a:rPr lang="en-IN" sz="2200">
                <a:latin typeface="Calibri"/>
                <a:ea typeface="Calibri"/>
                <a:cs typeface="Calibri"/>
                <a:sym typeface="Calibri"/>
              </a:rPr>
            </a:b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2. Anaconda 5.2 For Linux Installer - https://www.anaconda.com/download/#linux  </a:t>
            </a:r>
            <a:br>
              <a:rPr lang="en-IN" sz="2200">
                <a:latin typeface="Calibri"/>
                <a:ea typeface="Calibri"/>
                <a:cs typeface="Calibri"/>
                <a:sym typeface="Calibri"/>
              </a:rPr>
            </a:b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3. Anaconda 5.2 For macOS Installer - https://www.anaconda.com/download/#macos</a:t>
            </a:r>
            <a:br>
              <a:rPr lang="en-IN" sz="2200">
                <a:latin typeface="Calibri"/>
                <a:ea typeface="Calibri"/>
                <a:cs typeface="Calibri"/>
                <a:sym typeface="Calibri"/>
              </a:rPr>
            </a:b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4. Anaconda 5.2 For Windows Installer  -   https://www.anaconda.com/download/#windows</a:t>
            </a:r>
            <a:br>
              <a:rPr lang="en-IN" sz="2200">
                <a:latin typeface="Calibri"/>
                <a:ea typeface="Calibri"/>
                <a:cs typeface="Calibri"/>
                <a:sym typeface="Calibri"/>
              </a:rPr>
            </a:br>
            <a:br>
              <a:rPr lang="en-IN" sz="2200">
                <a:latin typeface="Calibri"/>
                <a:ea typeface="Calibri"/>
                <a:cs typeface="Calibri"/>
                <a:sym typeface="Calibri"/>
              </a:rPr>
            </a:b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(You need to download the version compatible with your OS)</a:t>
            </a:r>
            <a:br>
              <a:rPr lang="en-IN" sz="2200">
                <a:latin typeface="Calibri"/>
                <a:ea typeface="Calibri"/>
                <a:cs typeface="Calibri"/>
                <a:sym typeface="Calibri"/>
              </a:rPr>
            </a:br>
            <a:endParaRPr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565150" y="5807075"/>
            <a:ext cx="8534400" cy="6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Common python libraries</a:t>
            </a:r>
            <a:endParaRPr/>
          </a:p>
        </p:txBody>
      </p: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NumPy – handling multi-dimensional arrays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Scipy – Statistical package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Matplotlib, seaborn – Visualisation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Pandas – handling arrays &amp; dataframes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Types of common variables</a:t>
            </a:r>
            <a:endParaRPr/>
          </a:p>
        </p:txBody>
      </p:sp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Integer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Float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String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Logical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type="title"/>
          </p:nvPr>
        </p:nvSpPr>
        <p:spPr>
          <a:xfrm>
            <a:off x="609600" y="2222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IN" sz="4000" u="sng">
                <a:latin typeface="Times New Roman"/>
                <a:ea typeface="Times New Roman"/>
                <a:cs typeface="Times New Roman"/>
                <a:sym typeface="Times New Roman"/>
              </a:rPr>
              <a:t>Data Types in Python</a:t>
            </a:r>
            <a:endParaRPr/>
          </a:p>
        </p:txBody>
      </p:sp>
      <p:sp>
        <p:nvSpPr>
          <p:cNvPr id="134" name="Google Shape;134;p12"/>
          <p:cNvSpPr txBox="1"/>
          <p:nvPr>
            <p:ph idx="1" type="body"/>
          </p:nvPr>
        </p:nvSpPr>
        <p:spPr>
          <a:xfrm>
            <a:off x="609600" y="1371600"/>
            <a:ext cx="10972800" cy="464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3000">
                <a:latin typeface="Calibri"/>
                <a:ea typeface="Calibri"/>
                <a:cs typeface="Calibri"/>
                <a:sym typeface="Calibri"/>
              </a:rPr>
              <a:t>Apart from data types like int, string, float Python has the below data types which are very useful for data science -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3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IN" sz="3000"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IN" sz="3000">
                <a:latin typeface="Calibri"/>
                <a:ea typeface="Calibri"/>
                <a:cs typeface="Calibri"/>
                <a:sym typeface="Calibri"/>
              </a:rPr>
              <a:t>Tuples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IN" sz="3000">
                <a:latin typeface="Calibri"/>
                <a:ea typeface="Calibri"/>
                <a:cs typeface="Calibri"/>
                <a:sym typeface="Calibri"/>
              </a:rPr>
              <a:t>Dictionaries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2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2"/>
          <p:cNvSpPr txBox="1"/>
          <p:nvPr/>
        </p:nvSpPr>
        <p:spPr>
          <a:xfrm>
            <a:off x="609600" y="5867400"/>
            <a:ext cx="8534400" cy="6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/>
          <p:nvPr>
            <p:ph type="title"/>
          </p:nvPr>
        </p:nvSpPr>
        <p:spPr>
          <a:xfrm>
            <a:off x="609600" y="274622"/>
            <a:ext cx="76599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/>
              <a:t>Python data structures - List vs Tuple vs Dictionary</a:t>
            </a:r>
            <a:endParaRPr/>
          </a:p>
        </p:txBody>
      </p:sp>
      <p:sp>
        <p:nvSpPr>
          <p:cNvPr id="142" name="Google Shape;142;p13"/>
          <p:cNvSpPr txBox="1"/>
          <p:nvPr>
            <p:ph idx="1" type="body"/>
          </p:nvPr>
        </p:nvSpPr>
        <p:spPr>
          <a:xfrm>
            <a:off x="412350" y="18885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Both list &amp; tuples are ordered sequence of objects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Both can contain mixed data types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List is mutable while a tuple is like a list but immutable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Tuples are faster and consume less memory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Dictionary list of items in terms of a key and a value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Numpy</a:t>
            </a:r>
            <a:endParaRPr/>
          </a:p>
        </p:txBody>
      </p:sp>
      <p:sp>
        <p:nvSpPr>
          <p:cNvPr id="149" name="Google Shape;149;p14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3000"/>
              <a:t>NumPy is the fundamental package for scientific computing with Python. 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3000"/>
              <a:t>It contains - 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IN" sz="3000"/>
              <a:t>a powerful N-dimensional array object - ndarray 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IN" sz="3000"/>
              <a:t>sophisticated (broadcasting) functions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IN" sz="3000"/>
              <a:t>useful linear algebra, Fourier transform, and random number capabilities etc.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400"/>
              <a:t>Refer - http://www.numpy.org/</a:t>
            </a:r>
            <a:endParaRPr sz="1400"/>
          </a:p>
        </p:txBody>
      </p:sp>
      <p:sp>
        <p:nvSpPr>
          <p:cNvPr id="150" name="Google Shape;150;p14"/>
          <p:cNvSpPr txBox="1"/>
          <p:nvPr>
            <p:ph idx="12" type="sldNum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