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75" r:id="rId13"/>
    <p:sldId id="267" r:id="rId14"/>
  </p:sldIdLst>
  <p:sldSz cx="9144000" cy="5143500" type="screen16x9"/>
  <p:notesSz cx="6858000" cy="9144000"/>
  <p:embeddedFontLst>
    <p:embeddedFont>
      <p:font typeface="Helvetica Neue" panose="020B0604020202020204" charset="0"/>
      <p:regular r:id="rId16"/>
      <p:bold r:id="rId17"/>
      <p:italic r:id="rId18"/>
      <p:boldItalic r:id="rId19"/>
    </p:embeddedFont>
    <p:embeddedFont>
      <p:font typeface="Helvetica Neue Light" panose="020B0604020202020204" charset="0"/>
      <p:regular r:id="rId20"/>
      <p:bold r:id="rId21"/>
      <p:italic r:id="rId22"/>
      <p:boldItalic r:id="rId23"/>
    </p:embeddedFont>
    <p:embeddedFont>
      <p:font typeface="Montserrat"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ryansh Sharma" initials="" lastIdx="3" clrIdx="0"/>
  <p:cmAuthor id="1" name="dikshant gupta"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9-09-04T13:12:16.520" idx="1">
    <p:pos x="6000" y="0"/>
    <p:text>We are not covering LSTM in this week. Also, this slide can be made better to define POS Tagging and NER.</p:text>
  </p:cm>
  <p:cm authorId="1" dt="2019-09-04T13:12:16.520" idx="1">
    <p:pos x="6000" y="0"/>
    <p:text>The definition of both problems are discusses in week 1 therefore I didn't add problem definition. Objective of this slide is to explain how to use word vectors to solve such problems.</p:text>
  </p:cm>
  <p:cm authorId="0" dt="2019-09-04T13:13:00.640" idx="2">
    <p:pos x="6000" y="100"/>
    <p:text>Separate slides should be there for both the topics</p:text>
  </p:cm>
  <p:cm authorId="1" dt="2019-09-04T13:13:00.640" idx="2">
    <p:pos x="6000" y="100"/>
    <p:text>Since the inherent problem remains the same I did not make separate slides</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9-09-04T08:39:54.768" idx="3">
    <p:pos x="6000" y="0"/>
    <p:text>You can also add a summary slide before that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d2819e7df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d2819e7df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f594f613c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f594f613c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f594f613c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f594f613c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5c12b70af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5c12b70af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c12b70af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c12b70af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c12b70af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c12b70af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5f594f613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5f594f61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f594f613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f594f613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f594f613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f594f613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f594f613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f594f613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f594f613c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f594f613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f594f613c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f594f613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example.com"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example.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365F91"/>
              </a:buClr>
              <a:buSzPts val="5200"/>
              <a:buFont typeface="Helvetica Neue Light"/>
              <a:buNone/>
              <a:defRPr sz="5200">
                <a:solidFill>
                  <a:srgbClr val="365F91"/>
                </a:solidFill>
                <a:latin typeface="Helvetica Neue Light"/>
                <a:ea typeface="Helvetica Neue Light"/>
                <a:cs typeface="Helvetica Neue Light"/>
                <a:sym typeface="Helvetica Neue Ligh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039BE5"/>
              </a:buClr>
              <a:buSzPts val="2800"/>
              <a:buNone/>
              <a:defRPr sz="2800">
                <a:solidFill>
                  <a:srgbClr val="039BE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1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 name="Google Shape;44;p1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1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 name="Google Shape;52;p1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 you slide">
  <p:cSld name="CUSTOM">
    <p:spTree>
      <p:nvGrpSpPr>
        <p:cNvPr id="1" name="Shape 56"/>
        <p:cNvGrpSpPr/>
        <p:nvPr/>
      </p:nvGrpSpPr>
      <p:grpSpPr>
        <a:xfrm>
          <a:off x="0" y="0"/>
          <a:ext cx="0" cy="0"/>
          <a:chOff x="0" y="0"/>
          <a:chExt cx="0" cy="0"/>
        </a:xfrm>
      </p:grpSpPr>
      <p:sp>
        <p:nvSpPr>
          <p:cNvPr id="57" name="Google Shape;57;p15"/>
          <p:cNvSpPr txBox="1"/>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5200">
                <a:solidFill>
                  <a:srgbClr val="365F91"/>
                </a:solidFill>
                <a:latin typeface="Helvetica Neue"/>
                <a:ea typeface="Helvetica Neue"/>
                <a:cs typeface="Helvetica Neue"/>
                <a:sym typeface="Helvetica Neue"/>
              </a:rPr>
              <a:t>Thank</a:t>
            </a:r>
            <a:r>
              <a:rPr lang="en" sz="5200">
                <a:solidFill>
                  <a:srgbClr val="000000"/>
                </a:solidFill>
                <a:latin typeface="Helvetica Neue"/>
                <a:ea typeface="Helvetica Neue"/>
                <a:cs typeface="Helvetica Neue"/>
                <a:sym typeface="Helvetica Neue"/>
              </a:rPr>
              <a:t> </a:t>
            </a:r>
            <a:r>
              <a:rPr lang="en" sz="5200">
                <a:solidFill>
                  <a:srgbClr val="039BE5"/>
                </a:solidFill>
                <a:latin typeface="Helvetica Neue Light"/>
                <a:ea typeface="Helvetica Neue Light"/>
                <a:cs typeface="Helvetica Neue Light"/>
                <a:sym typeface="Helvetica Neue Light"/>
              </a:rPr>
              <a:t>you!</a:t>
            </a:r>
            <a:r>
              <a:rPr lang="en" sz="5200">
                <a:solidFill>
                  <a:srgbClr val="000000"/>
                </a:solidFill>
                <a:latin typeface="Helvetica Neue"/>
                <a:ea typeface="Helvetica Neue"/>
                <a:cs typeface="Helvetica Neue"/>
                <a:sym typeface="Helvetica Neue"/>
              </a:rPr>
              <a:t> </a:t>
            </a:r>
            <a:r>
              <a:rPr lang="en" sz="5200">
                <a:solidFill>
                  <a:srgbClr val="999999"/>
                </a:solidFill>
                <a:latin typeface="Helvetica Neue Light"/>
                <a:ea typeface="Helvetica Neue Light"/>
                <a:cs typeface="Helvetica Neue Light"/>
                <a:sym typeface="Helvetica Neue Light"/>
              </a:rPr>
              <a:t>:)</a:t>
            </a:r>
            <a:endParaRPr sz="5200">
              <a:solidFill>
                <a:srgbClr val="999999"/>
              </a:solidFill>
              <a:latin typeface="Helvetica Neue Light"/>
              <a:ea typeface="Helvetica Neue Light"/>
              <a:cs typeface="Helvetica Neue Light"/>
              <a:sym typeface="Helvetica Neue Light"/>
            </a:endParaRPr>
          </a:p>
        </p:txBody>
      </p:sp>
      <p:sp>
        <p:nvSpPr>
          <p:cNvPr id="58" name="Google Shape;58;p15"/>
          <p:cNvSpPr txBo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rgbClr val="595959"/>
                </a:solidFill>
                <a:latin typeface="Helvetica Neue"/>
                <a:ea typeface="Helvetica Neue"/>
                <a:cs typeface="Helvetica Neue"/>
                <a:sym typeface="Helvetica Neue"/>
              </a:rPr>
              <a:t>Questions are always welcome</a:t>
            </a:r>
            <a:endParaRPr sz="2800">
              <a:solidFill>
                <a:srgbClr val="595959"/>
              </a:solidFill>
              <a:latin typeface="Helvetica Neue"/>
              <a:ea typeface="Helvetica Neue"/>
              <a:cs typeface="Helvetica Neue"/>
              <a:sym typeface="Helvetica Neue"/>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59"/>
        <p:cNvGrpSpPr/>
        <p:nvPr/>
      </p:nvGrpSpPr>
      <p:grpSpPr>
        <a:xfrm>
          <a:off x="0" y="0"/>
          <a:ext cx="0" cy="0"/>
          <a:chOff x="0" y="0"/>
          <a:chExt cx="0" cy="0"/>
        </a:xfrm>
      </p:grpSpPr>
      <p:sp>
        <p:nvSpPr>
          <p:cNvPr id="60" name="Google Shape;60;p1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1" name="Google Shape;6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
        <p:cNvGrpSpPr/>
        <p:nvPr/>
      </p:nvGrpSpPr>
      <p:grpSpPr>
        <a:xfrm>
          <a:off x="0" y="0"/>
          <a:ext cx="0" cy="0"/>
          <a:chOff x="0" y="0"/>
          <a:chExt cx="0" cy="0"/>
        </a:xfrm>
      </p:grpSpPr>
      <p:sp>
        <p:nvSpPr>
          <p:cNvPr id="16" name="Google Shape;16;p8"/>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562329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rgbClr val="365F91"/>
                </a:solidFill>
                <a:latin typeface="Helvetica Neue"/>
                <a:ea typeface="Helvetica Neue"/>
                <a:cs typeface="Helvetica Neue"/>
                <a:sym typeface="Helvetica Neue"/>
              </a:rPr>
              <a:t>Pre-processing </a:t>
            </a:r>
            <a:r>
              <a:rPr lang="en" sz="3600" b="1">
                <a:solidFill>
                  <a:srgbClr val="039BE5"/>
                </a:solidFill>
                <a:latin typeface="Helvetica Neue"/>
                <a:ea typeface="Helvetica Neue"/>
                <a:cs typeface="Helvetica Neue"/>
                <a:sym typeface="Helvetica Neue"/>
              </a:rPr>
              <a:t>Steps</a:t>
            </a:r>
            <a:endParaRPr sz="3600">
              <a:solidFill>
                <a:srgbClr val="039BE5"/>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urce only">
  <p:cSld name="CUSTOM_1">
    <p:spTree>
      <p:nvGrpSpPr>
        <p:cNvPr id="1" name="Shape 28"/>
        <p:cNvGrpSpPr/>
        <p:nvPr/>
      </p:nvGrpSpPr>
      <p:grpSpPr>
        <a:xfrm>
          <a:off x="0" y="0"/>
          <a:ext cx="0" cy="0"/>
          <a:chOff x="0" y="0"/>
          <a:chExt cx="0" cy="0"/>
        </a:xfrm>
      </p:grpSpPr>
      <p:sp>
        <p:nvSpPr>
          <p:cNvPr id="29" name="Google Shape;29;p7"/>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Images and text source: </a:t>
            </a:r>
            <a:r>
              <a:rPr lang="en" sz="600" i="1" u="sng">
                <a:solidFill>
                  <a:srgbClr val="365F91"/>
                </a:solidFill>
                <a:latin typeface="Helvetica Neue"/>
                <a:ea typeface="Helvetica Neue"/>
                <a:cs typeface="Helvetica Neue"/>
                <a:sym typeface="Helvetica Neue"/>
                <a:hlinkClick r:id="rId2"/>
              </a:rPr>
              <a:t>enter source name here</a:t>
            </a:r>
            <a:endParaRPr sz="600" i="1">
              <a:solidFill>
                <a:srgbClr val="365F91"/>
              </a:solidFill>
              <a:latin typeface="Helvetica Neue"/>
              <a:ea typeface="Helvetica Neue"/>
              <a:cs typeface="Helvetica Neue"/>
              <a:sym typeface="Helvetica Neu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with source">
  <p:cSld name="TITLE_ONLY_1">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 name="Google Shape;32;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8"/>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Images and text source: </a:t>
            </a:r>
            <a:r>
              <a:rPr lang="en" sz="600" i="1" u="sng">
                <a:solidFill>
                  <a:srgbClr val="365F91"/>
                </a:solidFill>
                <a:latin typeface="Helvetica Neue"/>
                <a:ea typeface="Helvetica Neue"/>
                <a:cs typeface="Helvetica Neue"/>
                <a:sym typeface="Helvetica Neue"/>
                <a:hlinkClick r:id="rId2"/>
              </a:rPr>
              <a:t>enter source name here</a:t>
            </a:r>
            <a:endParaRPr sz="600" i="1">
              <a:solidFill>
                <a:srgbClr val="365F91"/>
              </a:solidFill>
              <a:latin typeface="Helvetica Neue"/>
              <a:ea typeface="Helvetica Neue"/>
              <a:cs typeface="Helvetica Neue"/>
              <a:sym typeface="Helvetica Neu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7" name="Google Shape;3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Helvetica Neue"/>
              <a:buChar char="●"/>
              <a:defRPr sz="1800">
                <a:solidFill>
                  <a:schemeClr val="dk2"/>
                </a:solidFill>
                <a:latin typeface="Helvetica Neue"/>
                <a:ea typeface="Helvetica Neue"/>
                <a:cs typeface="Helvetica Neue"/>
                <a:sym typeface="Helvetica Neue"/>
              </a:defRPr>
            </a:lvl1pPr>
            <a:lvl2pPr marL="914400" lvl="1"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2pPr>
            <a:lvl3pPr marL="1371600" lvl="2"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3pPr>
            <a:lvl4pPr marL="1828800" lvl="3"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4pPr>
            <a:lvl5pPr marL="2286000" lvl="4"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5pPr>
            <a:lvl6pPr marL="2743200" lvl="5"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6pPr>
            <a:lvl7pPr marL="3200400" lvl="6"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7pPr>
            <a:lvl8pPr marL="3657600" lvl="7"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8pPr>
            <a:lvl9pPr marL="4114800" lvl="8" indent="-317500">
              <a:lnSpc>
                <a:spcPct val="115000"/>
              </a:lnSpc>
              <a:spcBef>
                <a:spcPts val="1600"/>
              </a:spcBef>
              <a:spcAft>
                <a:spcPts val="1600"/>
              </a:spcAft>
              <a:buClr>
                <a:schemeClr val="dk2"/>
              </a:buClr>
              <a:buSzPts val="1400"/>
              <a:buFont typeface="Helvetica Neue"/>
              <a:buChar char="■"/>
              <a:defRPr>
                <a:solidFill>
                  <a:schemeClr val="dk2"/>
                </a:solidFill>
                <a:latin typeface="Helvetica Neue"/>
                <a:ea typeface="Helvetica Neue"/>
                <a:cs typeface="Helvetica Neue"/>
                <a:sym typeface="Helvetica Neue"/>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8">
            <a:alphaModFix/>
          </a:blip>
          <a:stretch>
            <a:fillRect/>
          </a:stretch>
        </p:blipFill>
        <p:spPr>
          <a:xfrm>
            <a:off x="7628481" y="143219"/>
            <a:ext cx="1321960" cy="2598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hyperlink" Target="https://www.shanelynn.ie/get-busy-with-word-embeddings-introduction/"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hyperlink" Target="http://mccormickml.com/2016/04/19/word2vec-tutorial-the-skip-gram-mode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hyperlink" Target="http://mccormickml.com/2016/04/19/word2vec-tutorial-the-skip-gram-mode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hyperlink" Target="https://lilianweng.github.io/lil-log/2017/10/15/learning-word-embedding.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Week 2</a:t>
            </a:r>
            <a:endParaRPr/>
          </a:p>
        </p:txBody>
      </p:sp>
      <p:sp>
        <p:nvSpPr>
          <p:cNvPr id="67" name="Google Shape;67;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Applications of Word Embeddings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26"/>
          <p:cNvPicPr preferRelativeResize="0"/>
          <p:nvPr/>
        </p:nvPicPr>
        <p:blipFill>
          <a:blip r:embed="rId3">
            <a:alphaModFix/>
          </a:blip>
          <a:stretch>
            <a:fillRect/>
          </a:stretch>
        </p:blipFill>
        <p:spPr>
          <a:xfrm>
            <a:off x="1299000" y="1255550"/>
            <a:ext cx="6263600" cy="3721026"/>
          </a:xfrm>
          <a:prstGeom prst="rect">
            <a:avLst/>
          </a:prstGeom>
          <a:noFill/>
          <a:ln>
            <a:noFill/>
          </a:ln>
        </p:spPr>
      </p:pic>
      <p:sp>
        <p:nvSpPr>
          <p:cNvPr id="127" name="Google Shape;127;p26"/>
          <p:cNvSpPr txBox="1"/>
          <p:nvPr/>
        </p:nvSpPr>
        <p:spPr>
          <a:xfrm>
            <a:off x="181875" y="152775"/>
            <a:ext cx="2575500" cy="39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Helvetica Neue"/>
                <a:ea typeface="Helvetica Neue"/>
                <a:cs typeface="Helvetica Neue"/>
                <a:sym typeface="Helvetica Neue"/>
              </a:rPr>
              <a:t>Word Semantics</a:t>
            </a:r>
            <a:endParaRPr sz="1800" b="1">
              <a:latin typeface="Helvetica Neue"/>
              <a:ea typeface="Helvetica Neue"/>
              <a:cs typeface="Helvetica Neue"/>
              <a:sym typeface="Helvetica Neue"/>
            </a:endParaRPr>
          </a:p>
        </p:txBody>
      </p:sp>
      <p:sp>
        <p:nvSpPr>
          <p:cNvPr id="128" name="Google Shape;128;p26"/>
          <p:cNvSpPr txBox="1"/>
          <p:nvPr/>
        </p:nvSpPr>
        <p:spPr>
          <a:xfrm>
            <a:off x="160050" y="939200"/>
            <a:ext cx="8693700" cy="763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Helvetica Neue"/>
              <a:buChar char="●"/>
            </a:pPr>
            <a:r>
              <a:rPr lang="en">
                <a:latin typeface="Helvetica Neue"/>
                <a:ea typeface="Helvetica Neue"/>
                <a:cs typeface="Helvetica Neue"/>
                <a:sym typeface="Helvetica Neue"/>
              </a:rPr>
              <a:t>Words belonging to same super-category are close to each other in word2vec space.</a:t>
            </a:r>
            <a:endParaRPr>
              <a:latin typeface="Helvetica Neue"/>
              <a:ea typeface="Helvetica Neue"/>
              <a:cs typeface="Helvetica Neue"/>
              <a:sym typeface="Helvetica Neue"/>
            </a:endParaRPr>
          </a:p>
          <a:p>
            <a:pPr marL="457200" lvl="0" indent="-317500" algn="l" rtl="0">
              <a:spcBef>
                <a:spcPts val="0"/>
              </a:spcBef>
              <a:spcAft>
                <a:spcPts val="0"/>
              </a:spcAft>
              <a:buSzPts val="1400"/>
              <a:buFont typeface="Helvetica Neue"/>
              <a:buChar char="●"/>
            </a:pPr>
            <a:r>
              <a:rPr lang="en">
                <a:latin typeface="Helvetica Neue"/>
                <a:ea typeface="Helvetica Neue"/>
                <a:cs typeface="Helvetica Neue"/>
                <a:sym typeface="Helvetica Neue"/>
              </a:rPr>
              <a:t>This similarity in word2vec space encodes the semantic relationships between words.</a:t>
            </a:r>
            <a:endParaRPr>
              <a:latin typeface="Helvetica Neue"/>
              <a:ea typeface="Helvetica Neue"/>
              <a:cs typeface="Helvetica Neue"/>
              <a:sym typeface="Helvetica Neue"/>
            </a:endParaRPr>
          </a:p>
        </p:txBody>
      </p:sp>
      <p:sp>
        <p:nvSpPr>
          <p:cNvPr id="129" name="Google Shape;129;p26"/>
          <p:cNvSpPr txBox="1"/>
          <p:nvPr/>
        </p:nvSpPr>
        <p:spPr>
          <a:xfrm>
            <a:off x="87325" y="4808850"/>
            <a:ext cx="4670700" cy="18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dk1"/>
                </a:solidFill>
                <a:latin typeface="Helvetica Neue"/>
                <a:ea typeface="Helvetica Neue"/>
                <a:cs typeface="Helvetica Neue"/>
                <a:sym typeface="Helvetica Neue"/>
              </a:rPr>
              <a:t>Source: </a:t>
            </a:r>
            <a:r>
              <a:rPr lang="en" sz="800" u="sng">
                <a:solidFill>
                  <a:schemeClr val="hlink"/>
                </a:solidFill>
                <a:latin typeface="Helvetica Neue"/>
                <a:ea typeface="Helvetica Neue"/>
                <a:cs typeface="Helvetica Neue"/>
                <a:sym typeface="Helvetica Neue"/>
                <a:hlinkClick r:id="rId4"/>
              </a:rPr>
              <a:t>https://www.shanelynn.ie/get-busy-with-word-embeddings-introduction/</a:t>
            </a:r>
            <a:endParaRPr sz="800">
              <a:solidFill>
                <a:schemeClr val="dk1"/>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7"/>
          <p:cNvPicPr preferRelativeResize="0"/>
          <p:nvPr/>
        </p:nvPicPr>
        <p:blipFill>
          <a:blip r:embed="rId3">
            <a:alphaModFix/>
          </a:blip>
          <a:stretch>
            <a:fillRect/>
          </a:stretch>
        </p:blipFill>
        <p:spPr>
          <a:xfrm>
            <a:off x="5710575" y="1833563"/>
            <a:ext cx="3086100" cy="1476375"/>
          </a:xfrm>
          <a:prstGeom prst="rect">
            <a:avLst/>
          </a:prstGeom>
          <a:noFill/>
          <a:ln>
            <a:noFill/>
          </a:ln>
        </p:spPr>
      </p:pic>
      <p:sp>
        <p:nvSpPr>
          <p:cNvPr id="135" name="Google Shape;13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POS Tagging and NER</a:t>
            </a:r>
            <a:endParaRPr/>
          </a:p>
        </p:txBody>
      </p:sp>
      <p:sp>
        <p:nvSpPr>
          <p:cNvPr id="136" name="Google Shape;136;p27"/>
          <p:cNvSpPr txBox="1">
            <a:spLocks noGrp="1"/>
          </p:cNvSpPr>
          <p:nvPr>
            <p:ph type="body" idx="1"/>
          </p:nvPr>
        </p:nvSpPr>
        <p:spPr>
          <a:xfrm>
            <a:off x="311700" y="1152475"/>
            <a:ext cx="4831800" cy="3520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W1, w2, …, wn are the input word vectors.</a:t>
            </a:r>
            <a:endParaRPr/>
          </a:p>
          <a:p>
            <a:pPr marL="457200" lvl="0" indent="-342900" algn="l" rtl="0">
              <a:spcBef>
                <a:spcPts val="0"/>
              </a:spcBef>
              <a:spcAft>
                <a:spcPts val="0"/>
              </a:spcAft>
              <a:buSzPts val="1800"/>
              <a:buChar char="●"/>
            </a:pPr>
            <a:r>
              <a:rPr lang="en"/>
              <a:t>The adjacent figure is an example of word embeddings being used as input to an bidirectional LSTM model.(to be covered later)</a:t>
            </a:r>
            <a:endParaRPr/>
          </a:p>
          <a:p>
            <a:pPr marL="457200" lvl="0" indent="-342900" algn="l" rtl="0">
              <a:spcBef>
                <a:spcPts val="0"/>
              </a:spcBef>
              <a:spcAft>
                <a:spcPts val="0"/>
              </a:spcAft>
              <a:buSzPts val="1800"/>
              <a:buChar char="●"/>
            </a:pPr>
            <a:r>
              <a:rPr lang="en"/>
              <a:t>The output for each time step is the corresponding POS tag.</a:t>
            </a:r>
            <a:endParaRPr/>
          </a:p>
          <a:p>
            <a:pPr marL="457200" lvl="0" indent="-342900" algn="l" rtl="0">
              <a:spcBef>
                <a:spcPts val="0"/>
              </a:spcBef>
              <a:spcAft>
                <a:spcPts val="0"/>
              </a:spcAft>
              <a:buSzPts val="1800"/>
              <a:buChar char="●"/>
            </a:pPr>
            <a:r>
              <a:rPr lang="en"/>
              <a:t>In a similar manner named entity can be predicted for each word in input sequence.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
          <p:cNvSpPr/>
          <p:nvPr/>
        </p:nvSpPr>
        <p:spPr>
          <a:xfrm>
            <a:off x="1" y="7433"/>
            <a:ext cx="9143999" cy="5171527"/>
          </a:xfrm>
          <a:prstGeom prst="rect">
            <a:avLst/>
          </a:prstGeom>
          <a:gradFill>
            <a:gsLst>
              <a:gs pos="0">
                <a:srgbClr val="051249"/>
              </a:gs>
              <a:gs pos="50000">
                <a:srgbClr val="040F47"/>
              </a:gs>
              <a:gs pos="100000">
                <a:srgbClr val="020842"/>
              </a:gs>
            </a:gsLst>
            <a:lin ang="5400012" scaled="0"/>
          </a:gradFill>
          <a:ln>
            <a:noFill/>
          </a:ln>
        </p:spPr>
        <p:txBody>
          <a:bodyPr spcFirstLastPara="1" wrap="square" lIns="68569" tIns="68569" rIns="68569" bIns="68569" anchor="ctr" anchorCtr="0">
            <a:noAutofit/>
          </a:bodyPr>
          <a:lstStyle/>
          <a:p>
            <a:endParaRPr sz="1050"/>
          </a:p>
        </p:txBody>
      </p:sp>
      <p:pic>
        <p:nvPicPr>
          <p:cNvPr id="97" name="Google Shape;97;p1"/>
          <p:cNvPicPr preferRelativeResize="0"/>
          <p:nvPr/>
        </p:nvPicPr>
        <p:blipFill rotWithShape="1">
          <a:blip r:embed="rId3">
            <a:alphaModFix/>
          </a:blip>
          <a:srcRect l="51444" t="2456" r="7298"/>
          <a:stretch/>
        </p:blipFill>
        <p:spPr>
          <a:xfrm>
            <a:off x="1" y="316523"/>
            <a:ext cx="3597812" cy="4862436"/>
          </a:xfrm>
          <a:prstGeom prst="rect">
            <a:avLst/>
          </a:prstGeom>
          <a:noFill/>
          <a:ln>
            <a:noFill/>
          </a:ln>
        </p:spPr>
      </p:pic>
      <p:pic>
        <p:nvPicPr>
          <p:cNvPr id="99" name="Google Shape;99;p1"/>
          <p:cNvPicPr preferRelativeResize="0"/>
          <p:nvPr/>
        </p:nvPicPr>
        <p:blipFill rotWithShape="1">
          <a:blip r:embed="rId4">
            <a:alphaModFix/>
          </a:blip>
          <a:srcRect/>
          <a:stretch/>
        </p:blipFill>
        <p:spPr>
          <a:xfrm>
            <a:off x="7420469" y="91841"/>
            <a:ext cx="1723531" cy="604511"/>
          </a:xfrm>
          <a:prstGeom prst="rect">
            <a:avLst/>
          </a:prstGeom>
          <a:noFill/>
          <a:ln>
            <a:noFill/>
          </a:ln>
        </p:spPr>
      </p:pic>
      <p:sp>
        <p:nvSpPr>
          <p:cNvPr id="100" name="Google Shape;100;p1"/>
          <p:cNvSpPr/>
          <p:nvPr/>
        </p:nvSpPr>
        <p:spPr>
          <a:xfrm>
            <a:off x="3403926" y="158305"/>
            <a:ext cx="4113405" cy="1200298"/>
          </a:xfrm>
          <a:prstGeom prst="rect">
            <a:avLst/>
          </a:prstGeom>
          <a:noFill/>
          <a:ln>
            <a:noFill/>
          </a:ln>
        </p:spPr>
        <p:txBody>
          <a:bodyPr spcFirstLastPara="1" wrap="square" lIns="68569" tIns="34275" rIns="68569" bIns="34275" anchor="t" anchorCtr="0">
            <a:spAutoFit/>
          </a:bodyPr>
          <a:lstStyle/>
          <a:p>
            <a:pPr algn="just"/>
            <a:r>
              <a:rPr lang="en-US" sz="4050" b="1" i="1" dirty="0">
                <a:solidFill>
                  <a:srgbClr val="FFFFFF"/>
                </a:solidFill>
                <a:latin typeface="Montserrat"/>
                <a:ea typeface="Montserrat"/>
                <a:cs typeface="Montserrat"/>
                <a:sym typeface="Montserrat"/>
              </a:rPr>
              <a:t>AIML @WORK</a:t>
            </a:r>
            <a:endParaRPr sz="4050" b="1" i="1" dirty="0">
              <a:solidFill>
                <a:srgbClr val="FFFFFF"/>
              </a:solidFill>
              <a:latin typeface="Montserrat"/>
              <a:ea typeface="Montserrat"/>
              <a:cs typeface="Montserrat"/>
              <a:sym typeface="Montserrat"/>
            </a:endParaRPr>
          </a:p>
          <a:p>
            <a:pPr algn="just"/>
            <a:r>
              <a:rPr lang="en-US" sz="3300" i="1" dirty="0">
                <a:solidFill>
                  <a:schemeClr val="dk1"/>
                </a:solidFill>
                <a:latin typeface="Montserrat"/>
                <a:ea typeface="Montserrat"/>
                <a:cs typeface="Montserrat"/>
                <a:sym typeface="Montserrat"/>
              </a:rPr>
              <a:t> </a:t>
            </a:r>
            <a:r>
              <a:rPr lang="en-US" sz="1800" b="1" i="1" dirty="0">
                <a:solidFill>
                  <a:srgbClr val="FFFFFF"/>
                </a:solidFill>
                <a:latin typeface="Montserrat"/>
                <a:ea typeface="Montserrat"/>
                <a:cs typeface="Montserrat"/>
                <a:sym typeface="Montserrat"/>
              </a:rPr>
              <a:t>PGPAIML @ Great Learning</a:t>
            </a:r>
            <a:r>
              <a:rPr lang="en-US" sz="1350" b="1" i="1" dirty="0">
                <a:solidFill>
                  <a:srgbClr val="FFFFFF"/>
                </a:solidFill>
                <a:latin typeface="Montserrat"/>
                <a:ea typeface="Montserrat"/>
                <a:cs typeface="Montserrat"/>
                <a:sym typeface="Montserrat"/>
              </a:rPr>
              <a:t> </a:t>
            </a:r>
            <a:endParaRPr sz="1350" b="1" i="1" dirty="0">
              <a:solidFill>
                <a:srgbClr val="FFFFFF"/>
              </a:solidFill>
              <a:latin typeface="Montserrat"/>
              <a:ea typeface="Montserrat"/>
              <a:cs typeface="Montserrat"/>
              <a:sym typeface="Montserrat"/>
            </a:endParaRPr>
          </a:p>
        </p:txBody>
      </p:sp>
      <p:sp>
        <p:nvSpPr>
          <p:cNvPr id="101" name="Google Shape;101;p1"/>
          <p:cNvSpPr/>
          <p:nvPr/>
        </p:nvSpPr>
        <p:spPr>
          <a:xfrm>
            <a:off x="3517856" y="1246709"/>
            <a:ext cx="5022000" cy="323143"/>
          </a:xfrm>
          <a:prstGeom prst="rect">
            <a:avLst/>
          </a:prstGeom>
          <a:noFill/>
          <a:ln>
            <a:noFill/>
          </a:ln>
        </p:spPr>
        <p:txBody>
          <a:bodyPr spcFirstLastPara="1" wrap="square" lIns="68569" tIns="68569" rIns="68569" bIns="68569" anchor="t" anchorCtr="0">
            <a:spAutoFit/>
          </a:bodyPr>
          <a:lstStyle/>
          <a:p>
            <a:pPr lvl="0"/>
            <a:r>
              <a:rPr lang="en-US" sz="1200" b="1" i="1" dirty="0">
                <a:solidFill>
                  <a:srgbClr val="FFFFFF"/>
                </a:solidFill>
                <a:latin typeface="Montserrat"/>
              </a:rPr>
              <a:t>Enabling Learners to Apply the AI/ML Concepts at Work</a:t>
            </a:r>
            <a:endParaRPr sz="1200" b="1" i="1" dirty="0">
              <a:solidFill>
                <a:srgbClr val="FFFFFF"/>
              </a:solidFill>
              <a:latin typeface="Montserrat"/>
              <a:sym typeface="Montserrat"/>
            </a:endParaRPr>
          </a:p>
        </p:txBody>
      </p:sp>
      <p:sp>
        <p:nvSpPr>
          <p:cNvPr id="102" name="Google Shape;102;p1"/>
          <p:cNvSpPr/>
          <p:nvPr/>
        </p:nvSpPr>
        <p:spPr>
          <a:xfrm>
            <a:off x="7420469" y="4672322"/>
            <a:ext cx="1701213" cy="265435"/>
          </a:xfrm>
          <a:prstGeom prst="rect">
            <a:avLst/>
          </a:prstGeom>
          <a:noFill/>
          <a:ln>
            <a:noFill/>
          </a:ln>
        </p:spPr>
        <p:txBody>
          <a:bodyPr spcFirstLastPara="1" wrap="square" lIns="68569" tIns="68569" rIns="68569" bIns="68569" anchor="t" anchorCtr="0">
            <a:spAutoFit/>
          </a:bodyPr>
          <a:lstStyle/>
          <a:p>
            <a:r>
              <a:rPr lang="en-US" sz="825" b="1" i="1" dirty="0">
                <a:solidFill>
                  <a:srgbClr val="FFFFFF"/>
                </a:solidFill>
                <a:latin typeface="Montserrat"/>
                <a:ea typeface="Montserrat"/>
                <a:cs typeface="Montserrat"/>
                <a:sym typeface="Montserrat"/>
              </a:rPr>
              <a:t>AIML Operations | AIMLAW</a:t>
            </a:r>
            <a:endParaRPr sz="825" b="1" i="1" dirty="0">
              <a:solidFill>
                <a:srgbClr val="FFFFFF"/>
              </a:solidFill>
              <a:latin typeface="Montserrat"/>
              <a:ea typeface="Montserrat"/>
              <a:cs typeface="Montserrat"/>
              <a:sym typeface="Montserrat"/>
            </a:endParaRPr>
          </a:p>
        </p:txBody>
      </p:sp>
      <p:sp>
        <p:nvSpPr>
          <p:cNvPr id="103" name="Google Shape;103;p1"/>
          <p:cNvSpPr/>
          <p:nvPr/>
        </p:nvSpPr>
        <p:spPr>
          <a:xfrm>
            <a:off x="4881562" y="4876655"/>
            <a:ext cx="4262438" cy="230810"/>
          </a:xfrm>
          <a:prstGeom prst="rect">
            <a:avLst/>
          </a:prstGeom>
          <a:noFill/>
          <a:ln>
            <a:noFill/>
          </a:ln>
        </p:spPr>
        <p:txBody>
          <a:bodyPr spcFirstLastPara="1" wrap="square" lIns="68569" tIns="68569" rIns="68569" bIns="68569" anchor="t" anchorCtr="0">
            <a:spAutoFit/>
          </a:bodyPr>
          <a:lstStyle/>
          <a:p>
            <a:r>
              <a:rPr lang="en-US" sz="600" b="1" i="1" dirty="0">
                <a:solidFill>
                  <a:srgbClr val="FFFFFF"/>
                </a:solidFill>
                <a:latin typeface="Montserrat"/>
                <a:ea typeface="Montserrat"/>
                <a:cs typeface="Montserrat"/>
                <a:sym typeface="Montserrat"/>
              </a:rPr>
              <a:t>@Great Learning Proprietary Content. All rights reserved. Unauthorized use or distribution prohibited</a:t>
            </a:r>
            <a:endParaRPr sz="600" b="1" i="1" dirty="0">
              <a:solidFill>
                <a:srgbClr val="FFFFFF"/>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08B1BD05-425E-487B-B1CC-9CBEB4843B3D}"/>
              </a:ext>
            </a:extLst>
          </p:cNvPr>
          <p:cNvSpPr txBox="1"/>
          <p:nvPr/>
        </p:nvSpPr>
        <p:spPr>
          <a:xfrm>
            <a:off x="3517857" y="1549156"/>
            <a:ext cx="5706100" cy="3300904"/>
          </a:xfrm>
          <a:prstGeom prst="rect">
            <a:avLst/>
          </a:prstGeom>
          <a:noFill/>
        </p:spPr>
        <p:txBody>
          <a:bodyPr wrap="square" rtlCol="0">
            <a:spAutoFit/>
          </a:bodyPr>
          <a:lstStyle/>
          <a:p>
            <a:pPr marL="9525">
              <a:lnSpc>
                <a:spcPct val="150000"/>
              </a:lnSpc>
              <a:spcBef>
                <a:spcPts val="68"/>
              </a:spcBef>
            </a:pPr>
            <a:r>
              <a:rPr lang="en-US" sz="1200" b="1" i="1" dirty="0">
                <a:solidFill>
                  <a:srgbClr val="FFFFFF"/>
                </a:solidFill>
                <a:latin typeface="Montserrat"/>
              </a:rPr>
              <a:t>Apply  </a:t>
            </a:r>
            <a:r>
              <a:rPr lang="en-US" sz="1200" b="1" i="1" dirty="0">
                <a:solidFill>
                  <a:srgbClr val="FFFF00"/>
                </a:solidFill>
                <a:latin typeface="Montserrat"/>
              </a:rPr>
              <a:t>AIML at your workplace </a:t>
            </a:r>
            <a:r>
              <a:rPr lang="en-US" sz="1200" b="1" i="1" dirty="0">
                <a:solidFill>
                  <a:srgbClr val="FFFFFF"/>
                </a:solidFill>
                <a:latin typeface="Montserrat"/>
              </a:rPr>
              <a:t>to gain some instant benefits:</a:t>
            </a:r>
          </a:p>
          <a:p>
            <a:pPr marL="433388" marR="1283017" indent="-424339">
              <a:lnSpc>
                <a:spcPct val="150000"/>
              </a:lnSpc>
              <a:buClr>
                <a:schemeClr val="bg1"/>
              </a:buClr>
              <a:buSzPct val="202000"/>
              <a:buChar char="•"/>
              <a:tabLst>
                <a:tab pos="433388" algn="l"/>
                <a:tab pos="433864" algn="l"/>
              </a:tabLst>
            </a:pPr>
            <a:r>
              <a:rPr lang="en-US" sz="1200" b="1" i="1" dirty="0">
                <a:solidFill>
                  <a:srgbClr val="FFFFFF"/>
                </a:solidFill>
                <a:latin typeface="Montserrat"/>
              </a:rPr>
              <a:t>Get noticed by your management with your outstanding analysis backed by data  science.</a:t>
            </a:r>
          </a:p>
          <a:p>
            <a:pPr marL="433388" marR="807720" indent="-424339">
              <a:lnSpc>
                <a:spcPct val="150000"/>
              </a:lnSpc>
              <a:buClr>
                <a:schemeClr val="bg1"/>
              </a:buClr>
              <a:buSzPct val="202000"/>
              <a:buChar char="•"/>
              <a:tabLst>
                <a:tab pos="433388" algn="l"/>
                <a:tab pos="433864" algn="l"/>
              </a:tabLst>
            </a:pPr>
            <a:r>
              <a:rPr lang="en-US" sz="1200" b="1" i="1" dirty="0">
                <a:solidFill>
                  <a:srgbClr val="FFFFFF"/>
                </a:solidFill>
                <a:latin typeface="Montserrat"/>
              </a:rPr>
              <a:t>Create an impact in your organization by taking up small projects/initiatives to solve  critical issues using data science.</a:t>
            </a:r>
          </a:p>
          <a:p>
            <a:pPr marL="433388" marR="786765" indent="-424339">
              <a:lnSpc>
                <a:spcPct val="150000"/>
              </a:lnSpc>
              <a:buClr>
                <a:schemeClr val="bg1"/>
              </a:buClr>
              <a:buSzPct val="202000"/>
              <a:buChar char="•"/>
              <a:tabLst>
                <a:tab pos="433388" algn="l"/>
                <a:tab pos="433864" algn="l"/>
              </a:tabLst>
            </a:pPr>
            <a:r>
              <a:rPr lang="en-US" sz="1200" b="1" i="1" dirty="0">
                <a:solidFill>
                  <a:srgbClr val="FFFFFF"/>
                </a:solidFill>
                <a:latin typeface="Montserrat"/>
              </a:rPr>
              <a:t>Network with members from the data science vertical of your organization and seek  opportunities to contribute in small projects.</a:t>
            </a:r>
          </a:p>
          <a:p>
            <a:pPr marL="433388" marR="3810" indent="-424339">
              <a:lnSpc>
                <a:spcPct val="150000"/>
              </a:lnSpc>
              <a:buClr>
                <a:schemeClr val="bg1"/>
              </a:buClr>
              <a:buSzPct val="202000"/>
              <a:buChar char="•"/>
              <a:tabLst>
                <a:tab pos="433388" algn="l"/>
                <a:tab pos="433864" algn="l"/>
              </a:tabLst>
            </a:pPr>
            <a:r>
              <a:rPr lang="en-US" sz="1200" b="1" i="1" dirty="0">
                <a:solidFill>
                  <a:srgbClr val="FFFFFF"/>
                </a:solidFill>
                <a:latin typeface="Montserrat"/>
              </a:rPr>
              <a:t>Share your success stories with us and the world to position yourself as a subject matter  expert in data science.</a:t>
            </a:r>
          </a:p>
          <a:p>
            <a:endParaRPr lang="en-US" sz="10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Topics covered in week 1</a:t>
            </a:r>
            <a:endParaRPr/>
          </a:p>
        </p:txBody>
      </p:sp>
      <p:sp>
        <p:nvSpPr>
          <p:cNvPr id="73" name="Google Shape;7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Sparse vs. dense vectors</a:t>
            </a:r>
            <a:endParaRPr/>
          </a:p>
          <a:p>
            <a:pPr marL="457200" lvl="0" indent="-342900" algn="l" rtl="0">
              <a:spcBef>
                <a:spcPts val="0"/>
              </a:spcBef>
              <a:spcAft>
                <a:spcPts val="0"/>
              </a:spcAft>
              <a:buSzPts val="1800"/>
              <a:buChar char="●"/>
            </a:pPr>
            <a:r>
              <a:rPr lang="en"/>
              <a:t>Word Embeddings</a:t>
            </a:r>
            <a:endParaRPr/>
          </a:p>
          <a:p>
            <a:pPr marL="914400" lvl="1" indent="-317500" algn="l" rtl="0">
              <a:spcBef>
                <a:spcPts val="0"/>
              </a:spcBef>
              <a:spcAft>
                <a:spcPts val="0"/>
              </a:spcAft>
              <a:buSzPts val="1400"/>
              <a:buChar char="○"/>
            </a:pPr>
            <a:r>
              <a:rPr lang="en"/>
              <a:t>Skip-gram model</a:t>
            </a:r>
            <a:endParaRPr/>
          </a:p>
          <a:p>
            <a:pPr marL="914400" lvl="1" indent="-317500" algn="l" rtl="0">
              <a:spcBef>
                <a:spcPts val="0"/>
              </a:spcBef>
              <a:spcAft>
                <a:spcPts val="0"/>
              </a:spcAft>
              <a:buSzPts val="1400"/>
              <a:buChar char="○"/>
            </a:pPr>
            <a:r>
              <a:rPr lang="en"/>
              <a:t>CBOW model</a:t>
            </a:r>
            <a:endParaRPr/>
          </a:p>
          <a:p>
            <a:pPr marL="457200" lvl="0" indent="-342900" algn="l" rtl="0">
              <a:spcBef>
                <a:spcPts val="0"/>
              </a:spcBef>
              <a:spcAft>
                <a:spcPts val="0"/>
              </a:spcAft>
              <a:buSzPts val="1800"/>
              <a:buChar char="●"/>
            </a:pPr>
            <a:r>
              <a:rPr lang="en"/>
              <a:t>Applications of word embeddings</a:t>
            </a:r>
            <a:endParaRPr/>
          </a:p>
          <a:p>
            <a:pPr marL="914400" lvl="1" indent="-317500" algn="l" rtl="0">
              <a:spcBef>
                <a:spcPts val="0"/>
              </a:spcBef>
              <a:spcAft>
                <a:spcPts val="0"/>
              </a:spcAft>
              <a:buSzPts val="1400"/>
              <a:buChar char="○"/>
            </a:pPr>
            <a:r>
              <a:rPr lang="en"/>
              <a:t>POS tagging </a:t>
            </a:r>
            <a:endParaRPr/>
          </a:p>
          <a:p>
            <a:pPr marL="914400" lvl="1" indent="-317500" algn="l" rtl="0">
              <a:spcBef>
                <a:spcPts val="0"/>
              </a:spcBef>
              <a:spcAft>
                <a:spcPts val="0"/>
              </a:spcAft>
              <a:buSzPts val="1400"/>
              <a:buChar char="○"/>
            </a:pPr>
            <a:r>
              <a:rPr lang="en"/>
              <a:t>Named Entity Recognition(NER)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Session Agenda</a:t>
            </a:r>
            <a:endParaRPr/>
          </a:p>
        </p:txBody>
      </p:sp>
      <p:sp>
        <p:nvSpPr>
          <p:cNvPr id="79" name="Google Shape;7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Understanding word embeddings</a:t>
            </a:r>
            <a:endParaRPr/>
          </a:p>
          <a:p>
            <a:pPr marL="457200" lvl="0" indent="-342900" algn="l" rtl="0">
              <a:spcBef>
                <a:spcPts val="0"/>
              </a:spcBef>
              <a:spcAft>
                <a:spcPts val="0"/>
              </a:spcAft>
              <a:buSzPts val="1800"/>
              <a:buChar char="●"/>
            </a:pPr>
            <a:r>
              <a:rPr lang="en"/>
              <a:t>Semantics in word embeddings</a:t>
            </a:r>
            <a:endParaRPr/>
          </a:p>
          <a:p>
            <a:pPr marL="457200" lvl="0" indent="-342900" algn="l" rtl="0">
              <a:spcBef>
                <a:spcPts val="0"/>
              </a:spcBef>
              <a:spcAft>
                <a:spcPts val="0"/>
              </a:spcAft>
              <a:buSzPts val="1800"/>
              <a:buChar char="●"/>
            </a:pPr>
            <a:r>
              <a:rPr lang="en"/>
              <a:t>Word embeddings model</a:t>
            </a:r>
            <a:endParaRPr/>
          </a:p>
          <a:p>
            <a:pPr marL="457200" lvl="0" indent="-342900" algn="l" rtl="0">
              <a:spcBef>
                <a:spcPts val="0"/>
              </a:spcBef>
              <a:spcAft>
                <a:spcPts val="0"/>
              </a:spcAft>
              <a:buSzPts val="1800"/>
              <a:buChar char="●"/>
            </a:pPr>
            <a:r>
              <a:rPr lang="en"/>
              <a:t>Application of word embeddings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Word Representations: Sparse vs. Dense</a:t>
            </a:r>
            <a:endParaRPr/>
          </a:p>
        </p:txBody>
      </p:sp>
      <p:sp>
        <p:nvSpPr>
          <p:cNvPr id="85" name="Google Shape;85;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Term-document matrix or Term-term matrix</a:t>
            </a:r>
            <a:endParaRPr/>
          </a:p>
          <a:p>
            <a:pPr marL="914400" lvl="1" indent="-317500" algn="l" rtl="0">
              <a:spcBef>
                <a:spcPts val="0"/>
              </a:spcBef>
              <a:spcAft>
                <a:spcPts val="0"/>
              </a:spcAft>
              <a:buSzPts val="1400"/>
              <a:buChar char="○"/>
            </a:pPr>
            <a:r>
              <a:rPr lang="en"/>
              <a:t>Given a fixed vocabulary, we count the number of times each word occurs in a document for all documents. This matrix is the term-document matrix.</a:t>
            </a:r>
            <a:endParaRPr/>
          </a:p>
          <a:p>
            <a:pPr marL="914400" lvl="1" indent="-317500" algn="l" rtl="0">
              <a:spcBef>
                <a:spcPts val="0"/>
              </a:spcBef>
              <a:spcAft>
                <a:spcPts val="0"/>
              </a:spcAft>
              <a:buSzPts val="1400"/>
              <a:buChar char="○"/>
            </a:pPr>
            <a:r>
              <a:rPr lang="en"/>
              <a:t>We count the number of times a each word pair occurs in the document for a given vocabulary, resulting matrix is the term-term matrix.</a:t>
            </a:r>
            <a:endParaRPr/>
          </a:p>
          <a:p>
            <a:pPr marL="457200" lvl="0" indent="-342900" algn="l" rtl="0">
              <a:spcBef>
                <a:spcPts val="0"/>
              </a:spcBef>
              <a:spcAft>
                <a:spcPts val="0"/>
              </a:spcAft>
              <a:buSzPts val="1800"/>
              <a:buChar char="●"/>
            </a:pPr>
            <a:r>
              <a:rPr lang="en"/>
              <a:t>Tf-Idf vectors</a:t>
            </a:r>
            <a:endParaRPr/>
          </a:p>
          <a:p>
            <a:pPr marL="914400" lvl="1" indent="-317500" algn="l" rtl="0">
              <a:spcBef>
                <a:spcPts val="0"/>
              </a:spcBef>
              <a:spcAft>
                <a:spcPts val="0"/>
              </a:spcAft>
              <a:buSzPts val="1400"/>
              <a:buChar char="○"/>
            </a:pPr>
            <a:r>
              <a:rPr lang="en"/>
              <a:t>Tf-idf is similar to term-document matrix with each word occurrence count divided by inverse document matrix.</a:t>
            </a:r>
            <a:endParaRPr/>
          </a:p>
          <a:p>
            <a:pPr marL="457200" lvl="0" indent="-342900" algn="l" rtl="0">
              <a:spcBef>
                <a:spcPts val="0"/>
              </a:spcBef>
              <a:spcAft>
                <a:spcPts val="0"/>
              </a:spcAft>
              <a:buSzPts val="1800"/>
              <a:buChar char="●"/>
            </a:pPr>
            <a:r>
              <a:rPr lang="en"/>
              <a:t>One-hot encoding of words.</a:t>
            </a:r>
            <a:endParaRPr/>
          </a:p>
          <a:p>
            <a:pPr marL="457200" lvl="0" indent="-342900" algn="l" rtl="0">
              <a:spcBef>
                <a:spcPts val="0"/>
              </a:spcBef>
              <a:spcAft>
                <a:spcPts val="0"/>
              </a:spcAft>
              <a:buSzPts val="1800"/>
              <a:buChar char="●"/>
            </a:pPr>
            <a:r>
              <a:rPr lang="en"/>
              <a:t>Above representations of documents are sparse since most of the elements in the matrix will be zero.</a:t>
            </a:r>
            <a:endParaRPr/>
          </a:p>
          <a:p>
            <a:pPr marL="457200" lvl="0" indent="-342900" algn="l" rtl="0">
              <a:spcBef>
                <a:spcPts val="0"/>
              </a:spcBef>
              <a:spcAft>
                <a:spcPts val="0"/>
              </a:spcAft>
              <a:buSzPts val="1800"/>
              <a:buChar char="●"/>
            </a:pPr>
            <a:r>
              <a:rPr lang="en"/>
              <a:t>These representations do not take into account individual word relationships.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Word Embeddings: Word2Vec</a:t>
            </a:r>
            <a:endParaRPr/>
          </a:p>
        </p:txBody>
      </p:sp>
      <p:sp>
        <p:nvSpPr>
          <p:cNvPr id="91" name="Google Shape;91;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Word2Vec introduces an approach to learn word embeddings from the data.</a:t>
            </a:r>
            <a:endParaRPr/>
          </a:p>
          <a:p>
            <a:pPr marL="457200" lvl="0" indent="-342900" algn="l" rtl="0">
              <a:spcBef>
                <a:spcPts val="0"/>
              </a:spcBef>
              <a:spcAft>
                <a:spcPts val="0"/>
              </a:spcAft>
              <a:buSzPts val="1800"/>
              <a:buChar char="●"/>
            </a:pPr>
            <a:r>
              <a:rPr lang="en"/>
              <a:t>Word embeddings learned from this approach are dense and encode semantics between words.</a:t>
            </a:r>
            <a:endParaRPr/>
          </a:p>
          <a:p>
            <a:pPr marL="457200" lvl="0" indent="-342900" algn="l" rtl="0">
              <a:spcBef>
                <a:spcPts val="0"/>
              </a:spcBef>
              <a:spcAft>
                <a:spcPts val="0"/>
              </a:spcAft>
              <a:buSzPts val="1800"/>
              <a:buChar char="●"/>
            </a:pPr>
            <a:r>
              <a:rPr lang="en"/>
              <a:t>One-hot encodings are orthogonal to each other therefore words like king and queen have zero similarity. Word2Vec on the other hand provides us with dense embeddings that understand the similarity between king and queen.</a:t>
            </a:r>
            <a:endParaRPr/>
          </a:p>
          <a:p>
            <a:pPr marL="457200" lvl="0" indent="-342900" algn="l" rtl="0">
              <a:spcBef>
                <a:spcPts val="0"/>
              </a:spcBef>
              <a:spcAft>
                <a:spcPts val="0"/>
              </a:spcAft>
              <a:buSzPts val="1800"/>
              <a:buChar char="●"/>
            </a:pPr>
            <a:r>
              <a:rPr lang="en"/>
              <a:t>There are two methods to train your own Word2Vec model. </a:t>
            </a:r>
            <a:endParaRPr/>
          </a:p>
          <a:p>
            <a:pPr marL="914400" lvl="1" indent="-317500" algn="l" rtl="0">
              <a:spcBef>
                <a:spcPts val="0"/>
              </a:spcBef>
              <a:spcAft>
                <a:spcPts val="0"/>
              </a:spcAft>
              <a:buSzPts val="1400"/>
              <a:buChar char="○"/>
            </a:pPr>
            <a:r>
              <a:rPr lang="en"/>
              <a:t>Skip-gram</a:t>
            </a:r>
            <a:endParaRPr/>
          </a:p>
          <a:p>
            <a:pPr marL="914400" lvl="1" indent="-317500" algn="l" rtl="0">
              <a:spcBef>
                <a:spcPts val="0"/>
              </a:spcBef>
              <a:spcAft>
                <a:spcPts val="0"/>
              </a:spcAft>
              <a:buSzPts val="1400"/>
              <a:buChar char="○"/>
            </a:pPr>
            <a:r>
              <a:rPr lang="en"/>
              <a:t>CBOW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Skip-gram Model</a:t>
            </a:r>
            <a:endParaRPr sz="2400"/>
          </a:p>
        </p:txBody>
      </p:sp>
      <p:sp>
        <p:nvSpPr>
          <p:cNvPr id="97" name="Google Shape;97;p22"/>
          <p:cNvSpPr txBox="1">
            <a:spLocks noGrp="1"/>
          </p:cNvSpPr>
          <p:nvPr>
            <p:ph type="body" idx="1"/>
          </p:nvPr>
        </p:nvSpPr>
        <p:spPr>
          <a:xfrm>
            <a:off x="311700" y="956050"/>
            <a:ext cx="8520600" cy="1983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We’ll train our model on a fake task described below,</a:t>
            </a:r>
            <a:endParaRPr/>
          </a:p>
          <a:p>
            <a:pPr marL="914400" lvl="1" indent="-342900" algn="l" rtl="0">
              <a:spcBef>
                <a:spcPts val="0"/>
              </a:spcBef>
              <a:spcAft>
                <a:spcPts val="0"/>
              </a:spcAft>
              <a:buSzPts val="1800"/>
              <a:buChar char="○"/>
            </a:pPr>
            <a:r>
              <a:rPr lang="en" sz="1800">
                <a:solidFill>
                  <a:srgbClr val="515151"/>
                </a:solidFill>
                <a:highlight>
                  <a:srgbClr val="FFFFFF"/>
                </a:highlight>
              </a:rPr>
              <a:t>Given a specific word in the middle of a sentence (the input word), look at the words nearby and pick one at random. The network is going to  predict the probability for every word in our vocabulary of being the “nearby word” that we chose.</a:t>
            </a:r>
            <a:endParaRPr sz="1800">
              <a:solidFill>
                <a:srgbClr val="515151"/>
              </a:solidFill>
              <a:highlight>
                <a:srgbClr val="FFFFFF"/>
              </a:highlight>
            </a:endParaRPr>
          </a:p>
          <a:p>
            <a:pPr marL="914400" lvl="1" indent="-342900" algn="l" rtl="0">
              <a:spcBef>
                <a:spcPts val="0"/>
              </a:spcBef>
              <a:spcAft>
                <a:spcPts val="0"/>
              </a:spcAft>
              <a:buClr>
                <a:srgbClr val="515151"/>
              </a:buClr>
              <a:buSzPts val="1800"/>
              <a:buChar char="○"/>
            </a:pPr>
            <a:r>
              <a:rPr lang="en" sz="1800">
                <a:solidFill>
                  <a:srgbClr val="515151"/>
                </a:solidFill>
                <a:highlight>
                  <a:srgbClr val="FFFFFF"/>
                </a:highlight>
              </a:rPr>
              <a:t>“Nearby” is defined on the basis of a window size.</a:t>
            </a:r>
            <a:endParaRPr sz="1800">
              <a:solidFill>
                <a:srgbClr val="515151"/>
              </a:solidFill>
              <a:highlight>
                <a:srgbClr val="FFFFFF"/>
              </a:highlight>
            </a:endParaRPr>
          </a:p>
        </p:txBody>
      </p:sp>
      <p:sp>
        <p:nvSpPr>
          <p:cNvPr id="98" name="Google Shape;98;p22"/>
          <p:cNvSpPr txBox="1">
            <a:spLocks noGrp="1"/>
          </p:cNvSpPr>
          <p:nvPr>
            <p:ph type="title"/>
          </p:nvPr>
        </p:nvSpPr>
        <p:spPr>
          <a:xfrm>
            <a:off x="384075" y="29390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CBOW Model</a:t>
            </a:r>
            <a:endParaRPr sz="2400"/>
          </a:p>
        </p:txBody>
      </p:sp>
      <p:sp>
        <p:nvSpPr>
          <p:cNvPr id="99" name="Google Shape;99;p22"/>
          <p:cNvSpPr txBox="1">
            <a:spLocks noGrp="1"/>
          </p:cNvSpPr>
          <p:nvPr>
            <p:ph type="body" idx="1"/>
          </p:nvPr>
        </p:nvSpPr>
        <p:spPr>
          <a:xfrm>
            <a:off x="384075" y="3450075"/>
            <a:ext cx="8520600" cy="1304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We’ll train our model on a fake task described below,</a:t>
            </a:r>
            <a:endParaRPr/>
          </a:p>
          <a:p>
            <a:pPr marL="914400" lvl="1" indent="-342900" algn="l" rtl="0">
              <a:spcBef>
                <a:spcPts val="0"/>
              </a:spcBef>
              <a:spcAft>
                <a:spcPts val="0"/>
              </a:spcAft>
              <a:buSzPts val="1800"/>
              <a:buChar char="○"/>
            </a:pPr>
            <a:r>
              <a:rPr lang="en" sz="1800">
                <a:solidFill>
                  <a:srgbClr val="515151"/>
                </a:solidFill>
                <a:highlight>
                  <a:srgbClr val="FFFFFF"/>
                </a:highlight>
              </a:rPr>
              <a:t>Given nearby words to the input words, the network is going to  predict the probability of input word.</a:t>
            </a:r>
            <a:endParaRPr sz="1800">
              <a:solidFill>
                <a:srgbClr val="515151"/>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3"/>
          <p:cNvPicPr preferRelativeResize="0"/>
          <p:nvPr/>
        </p:nvPicPr>
        <p:blipFill>
          <a:blip r:embed="rId3">
            <a:alphaModFix/>
          </a:blip>
          <a:stretch>
            <a:fillRect/>
          </a:stretch>
        </p:blipFill>
        <p:spPr>
          <a:xfrm>
            <a:off x="984813" y="521050"/>
            <a:ext cx="7174374" cy="4421500"/>
          </a:xfrm>
          <a:prstGeom prst="rect">
            <a:avLst/>
          </a:prstGeom>
          <a:noFill/>
          <a:ln>
            <a:noFill/>
          </a:ln>
        </p:spPr>
      </p:pic>
      <p:sp>
        <p:nvSpPr>
          <p:cNvPr id="105" name="Google Shape;105;p23"/>
          <p:cNvSpPr txBox="1"/>
          <p:nvPr/>
        </p:nvSpPr>
        <p:spPr>
          <a:xfrm>
            <a:off x="189150" y="291000"/>
            <a:ext cx="2626200" cy="51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Helvetica Neue"/>
                <a:ea typeface="Helvetica Neue"/>
                <a:cs typeface="Helvetica Neue"/>
                <a:sym typeface="Helvetica Neue"/>
              </a:rPr>
              <a:t>Training Sample Generation</a:t>
            </a:r>
            <a:endParaRPr sz="1800" b="1">
              <a:latin typeface="Helvetica Neue"/>
              <a:ea typeface="Helvetica Neue"/>
              <a:cs typeface="Helvetica Neue"/>
              <a:sym typeface="Helvetica Neue"/>
            </a:endParaRPr>
          </a:p>
        </p:txBody>
      </p:sp>
      <p:sp>
        <p:nvSpPr>
          <p:cNvPr id="106" name="Google Shape;106;p23"/>
          <p:cNvSpPr txBox="1"/>
          <p:nvPr/>
        </p:nvSpPr>
        <p:spPr>
          <a:xfrm>
            <a:off x="189150" y="4847975"/>
            <a:ext cx="4888800" cy="2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Helvetica Neue"/>
                <a:ea typeface="Helvetica Neue"/>
                <a:cs typeface="Helvetica Neue"/>
                <a:sym typeface="Helvetica Neue"/>
              </a:rPr>
              <a:t>Source: </a:t>
            </a:r>
            <a:r>
              <a:rPr lang="en" sz="800" u="sng">
                <a:solidFill>
                  <a:schemeClr val="hlink"/>
                </a:solidFill>
                <a:latin typeface="Helvetica Neue"/>
                <a:ea typeface="Helvetica Neue"/>
                <a:cs typeface="Helvetica Neue"/>
                <a:sym typeface="Helvetica Neue"/>
                <a:hlinkClick r:id="rId4"/>
              </a:rPr>
              <a:t>http://mccormickml.com/2016/04/19/word2vec-tutorial-the-skip-gram-model/</a:t>
            </a:r>
            <a:endParaRPr sz="800">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4"/>
          <p:cNvSpPr txBox="1"/>
          <p:nvPr/>
        </p:nvSpPr>
        <p:spPr>
          <a:xfrm>
            <a:off x="407400" y="189150"/>
            <a:ext cx="2204400" cy="46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Helvetica Neue"/>
                <a:ea typeface="Helvetica Neue"/>
                <a:cs typeface="Helvetica Neue"/>
                <a:sym typeface="Helvetica Neue"/>
              </a:rPr>
              <a:t>Skip-gram Model</a:t>
            </a:r>
            <a:endParaRPr sz="1800" b="1">
              <a:latin typeface="Helvetica Neue"/>
              <a:ea typeface="Helvetica Neue"/>
              <a:cs typeface="Helvetica Neue"/>
              <a:sym typeface="Helvetica Neue"/>
            </a:endParaRPr>
          </a:p>
        </p:txBody>
      </p:sp>
      <p:pic>
        <p:nvPicPr>
          <p:cNvPr id="112" name="Google Shape;112;p24"/>
          <p:cNvPicPr preferRelativeResize="0"/>
          <p:nvPr/>
        </p:nvPicPr>
        <p:blipFill>
          <a:blip r:embed="rId3">
            <a:alphaModFix/>
          </a:blip>
          <a:stretch>
            <a:fillRect/>
          </a:stretch>
        </p:blipFill>
        <p:spPr>
          <a:xfrm>
            <a:off x="1265538" y="654750"/>
            <a:ext cx="6612931" cy="4183951"/>
          </a:xfrm>
          <a:prstGeom prst="rect">
            <a:avLst/>
          </a:prstGeom>
          <a:noFill/>
          <a:ln>
            <a:noFill/>
          </a:ln>
        </p:spPr>
      </p:pic>
      <p:sp>
        <p:nvSpPr>
          <p:cNvPr id="113" name="Google Shape;113;p24"/>
          <p:cNvSpPr txBox="1"/>
          <p:nvPr/>
        </p:nvSpPr>
        <p:spPr>
          <a:xfrm>
            <a:off x="87325" y="4808850"/>
            <a:ext cx="4670700" cy="18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dk1"/>
                </a:solidFill>
                <a:latin typeface="Helvetica Neue"/>
                <a:ea typeface="Helvetica Neue"/>
                <a:cs typeface="Helvetica Neue"/>
                <a:sym typeface="Helvetica Neue"/>
              </a:rPr>
              <a:t>Source: </a:t>
            </a:r>
            <a:r>
              <a:rPr lang="en" sz="800" u="sng">
                <a:solidFill>
                  <a:schemeClr val="accent5"/>
                </a:solidFill>
                <a:latin typeface="Helvetica Neue"/>
                <a:ea typeface="Helvetica Neue"/>
                <a:cs typeface="Helvetica Neue"/>
                <a:sym typeface="Helvetica Neue"/>
                <a:hlinkClick r:id="rId4"/>
              </a:rPr>
              <a:t>http://mccormickml.com/2016/04/19/word2vec-tutorial-the-skip-gram-model/</a:t>
            </a:r>
            <a:endParaRPr sz="800">
              <a:solidFill>
                <a:schemeClr val="dk1"/>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25"/>
          <p:cNvPicPr preferRelativeResize="0"/>
          <p:nvPr/>
        </p:nvPicPr>
        <p:blipFill>
          <a:blip r:embed="rId3">
            <a:alphaModFix/>
          </a:blip>
          <a:stretch>
            <a:fillRect/>
          </a:stretch>
        </p:blipFill>
        <p:spPr>
          <a:xfrm>
            <a:off x="1563825" y="742075"/>
            <a:ext cx="6016349" cy="4105900"/>
          </a:xfrm>
          <a:prstGeom prst="rect">
            <a:avLst/>
          </a:prstGeom>
          <a:noFill/>
          <a:ln>
            <a:noFill/>
          </a:ln>
        </p:spPr>
      </p:pic>
      <p:sp>
        <p:nvSpPr>
          <p:cNvPr id="119" name="Google Shape;119;p25"/>
          <p:cNvSpPr txBox="1"/>
          <p:nvPr/>
        </p:nvSpPr>
        <p:spPr>
          <a:xfrm>
            <a:off x="181875" y="152775"/>
            <a:ext cx="2291700" cy="72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Helvetica Neue"/>
                <a:ea typeface="Helvetica Neue"/>
                <a:cs typeface="Helvetica Neue"/>
                <a:sym typeface="Helvetica Neue"/>
              </a:rPr>
              <a:t>CBOW Model</a:t>
            </a:r>
            <a:endParaRPr sz="1800" b="1">
              <a:latin typeface="Helvetica Neue"/>
              <a:ea typeface="Helvetica Neue"/>
              <a:cs typeface="Helvetica Neue"/>
              <a:sym typeface="Helvetica Neue"/>
            </a:endParaRPr>
          </a:p>
        </p:txBody>
      </p:sp>
      <p:sp>
        <p:nvSpPr>
          <p:cNvPr id="120" name="Google Shape;120;p25"/>
          <p:cNvSpPr txBox="1"/>
          <p:nvPr/>
        </p:nvSpPr>
        <p:spPr>
          <a:xfrm>
            <a:off x="87325" y="4808850"/>
            <a:ext cx="4670700" cy="18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dk1"/>
                </a:solidFill>
                <a:latin typeface="Helvetica Neue"/>
                <a:ea typeface="Helvetica Neue"/>
                <a:cs typeface="Helvetica Neue"/>
                <a:sym typeface="Helvetica Neue"/>
              </a:rPr>
              <a:t>Source: </a:t>
            </a:r>
            <a:r>
              <a:rPr lang="en" sz="800" u="sng">
                <a:solidFill>
                  <a:schemeClr val="hlink"/>
                </a:solidFill>
                <a:latin typeface="Helvetica Neue"/>
                <a:ea typeface="Helvetica Neue"/>
                <a:cs typeface="Helvetica Neue"/>
                <a:sym typeface="Helvetica Neue"/>
                <a:hlinkClick r:id="rId4"/>
              </a:rPr>
              <a:t>https://lilianweng.github.io/lil-log/2017/10/15/learning-word-embedding.html</a:t>
            </a:r>
            <a:endParaRPr sz="800">
              <a:solidFill>
                <a:schemeClr val="dk1"/>
              </a:solidFill>
              <a:latin typeface="Helvetica Neue"/>
              <a:ea typeface="Helvetica Neue"/>
              <a:cs typeface="Helvetica Neue"/>
              <a:sym typeface="Helvetica Neue"/>
            </a:endParaRPr>
          </a:p>
        </p:txBody>
      </p:sp>
      <p:sp>
        <p:nvSpPr>
          <p:cNvPr id="121" name="Google Shape;121;p25"/>
          <p:cNvSpPr txBox="1"/>
          <p:nvPr/>
        </p:nvSpPr>
        <p:spPr>
          <a:xfrm>
            <a:off x="982150" y="676575"/>
            <a:ext cx="41904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639</Words>
  <Application>Microsoft Office PowerPoint</Application>
  <PresentationFormat>On-screen Show (16:9)</PresentationFormat>
  <Paragraphs>63</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Helvetica Neue Light</vt:lpstr>
      <vt:lpstr>Arial</vt:lpstr>
      <vt:lpstr>Helvetica Neue</vt:lpstr>
      <vt:lpstr>Montserrat</vt:lpstr>
      <vt:lpstr>Just Logo</vt:lpstr>
      <vt:lpstr>Week 2</vt:lpstr>
      <vt:lpstr>Topics covered in week 1</vt:lpstr>
      <vt:lpstr>Session Agenda</vt:lpstr>
      <vt:lpstr>Word Representations: Sparse vs. Dense</vt:lpstr>
      <vt:lpstr>Word Embeddings: Word2Vec</vt:lpstr>
      <vt:lpstr>Skip-gram Model</vt:lpstr>
      <vt:lpstr>PowerPoint Presentation</vt:lpstr>
      <vt:lpstr>PowerPoint Presentation</vt:lpstr>
      <vt:lpstr>PowerPoint Presentation</vt:lpstr>
      <vt:lpstr>PowerPoint Presentation</vt:lpstr>
      <vt:lpstr>POS Tagging and NER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dc:title>
  <dc:creator>Durgesh</dc:creator>
  <cp:lastModifiedBy>Durgesh</cp:lastModifiedBy>
  <cp:revision>2</cp:revision>
  <dcterms:modified xsi:type="dcterms:W3CDTF">2021-10-14T09:41:01Z</dcterms:modified>
</cp:coreProperties>
</file>