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th2J5o9ut/WYC+Lot503S093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how forward propagation uses previous state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Backpropagation uses derivative from future output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Gradient gets repeatedly multiplied by Whh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can lead to vanishing or exploding gradient depending on the norm of  Whh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Vanilla RNNs used the hidden layer activation as a state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0" y="4938900"/>
            <a:ext cx="59988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 i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51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CUSTOM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:)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2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 are always welcome</a:t>
            </a:r>
            <a:endParaRPr sz="28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only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text source: </a:t>
            </a:r>
            <a:r>
              <a:rPr lang="en" sz="600" b="0" i="1" u="sng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enter source name here</a:t>
            </a:r>
            <a:endParaRPr sz="600" b="0" i="1" u="none" strike="noStrike" cap="non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ource">
  <p:cSld name="TITLE_ONL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lah.github.io/posts/2015-08-Understanding-LSTM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Natural Language Processing</a:t>
            </a:r>
            <a:endParaRPr sz="3600"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Backpropagation through time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6509658" y="45720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228666" y="3127508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6509658" y="12192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10"/>
          <p:cNvCxnSpPr>
            <a:stCxn id="207" idx="0"/>
            <a:endCxn id="208" idx="2"/>
          </p:cNvCxnSpPr>
          <p:nvPr/>
        </p:nvCxnSpPr>
        <p:spPr>
          <a:xfrm rot="10800000" flipH="1">
            <a:off x="6738258" y="3551700"/>
            <a:ext cx="3300" cy="1020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11" name="Google Shape;211;p10"/>
          <p:cNvCxnSpPr>
            <a:stCxn id="212" idx="0"/>
            <a:endCxn id="209" idx="4"/>
          </p:cNvCxnSpPr>
          <p:nvPr/>
        </p:nvCxnSpPr>
        <p:spPr>
          <a:xfrm rot="10800000">
            <a:off x="6738366" y="167638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13" name="Google Shape;213;p10"/>
          <p:cNvCxnSpPr>
            <a:endCxn id="208" idx="1"/>
          </p:cNvCxnSpPr>
          <p:nvPr/>
        </p:nvCxnSpPr>
        <p:spPr>
          <a:xfrm>
            <a:off x="5433966" y="3339608"/>
            <a:ext cx="7947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14" name="Google Shape;214;p10"/>
          <p:cNvSpPr/>
          <p:nvPr/>
        </p:nvSpPr>
        <p:spPr>
          <a:xfrm>
            <a:off x="6690701" y="39740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5615006" y="2975106"/>
            <a:ext cx="5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6699894" y="260246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915916" y="3114294"/>
            <a:ext cx="5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7687350" y="3154918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0"/>
          <p:cNvCxnSpPr/>
          <p:nvPr/>
        </p:nvCxnSpPr>
        <p:spPr>
          <a:xfrm>
            <a:off x="7254793" y="3356106"/>
            <a:ext cx="4899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20" name="Google Shape;220;p10"/>
          <p:cNvCxnSpPr>
            <a:stCxn id="208" idx="0"/>
            <a:endCxn id="212" idx="2"/>
          </p:cNvCxnSpPr>
          <p:nvPr/>
        </p:nvCxnSpPr>
        <p:spPr>
          <a:xfrm rot="10800000">
            <a:off x="6741666" y="2461808"/>
            <a:ext cx="0" cy="665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12" name="Google Shape;212;p10"/>
          <p:cNvSpPr/>
          <p:nvPr/>
        </p:nvSpPr>
        <p:spPr>
          <a:xfrm>
            <a:off x="6228666" y="203758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5586408" y="1900536"/>
            <a:ext cx="1876800" cy="25191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2775858" y="4495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2494866" y="3051308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775858" y="11430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10"/>
          <p:cNvCxnSpPr>
            <a:stCxn id="222" idx="0"/>
            <a:endCxn id="223" idx="2"/>
          </p:cNvCxnSpPr>
          <p:nvPr/>
        </p:nvCxnSpPr>
        <p:spPr>
          <a:xfrm rot="10800000" flipH="1">
            <a:off x="3004458" y="3475500"/>
            <a:ext cx="3300" cy="10203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0"/>
          <p:cNvCxnSpPr>
            <a:stCxn id="227" idx="0"/>
            <a:endCxn id="224" idx="4"/>
          </p:cNvCxnSpPr>
          <p:nvPr/>
        </p:nvCxnSpPr>
        <p:spPr>
          <a:xfrm rot="10800000">
            <a:off x="3004566" y="160018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8" name="Google Shape;228;p10"/>
          <p:cNvCxnSpPr>
            <a:endCxn id="223" idx="1"/>
          </p:cNvCxnSpPr>
          <p:nvPr/>
        </p:nvCxnSpPr>
        <p:spPr>
          <a:xfrm>
            <a:off x="1700166" y="3263408"/>
            <a:ext cx="7947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9" name="Google Shape;229;p10"/>
          <p:cNvSpPr/>
          <p:nvPr/>
        </p:nvSpPr>
        <p:spPr>
          <a:xfrm>
            <a:off x="2956901" y="38978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1881206" y="2898906"/>
            <a:ext cx="5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966094" y="252626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1182116" y="3038094"/>
            <a:ext cx="5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3953550" y="3078718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>
            <a:off x="3520993" y="3279906"/>
            <a:ext cx="4899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5" name="Google Shape;235;p10"/>
          <p:cNvCxnSpPr>
            <a:stCxn id="223" idx="0"/>
            <a:endCxn id="227" idx="2"/>
          </p:cNvCxnSpPr>
          <p:nvPr/>
        </p:nvCxnSpPr>
        <p:spPr>
          <a:xfrm rot="10800000">
            <a:off x="3007866" y="2385608"/>
            <a:ext cx="0" cy="665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0"/>
          <p:cNvSpPr/>
          <p:nvPr/>
        </p:nvSpPr>
        <p:spPr>
          <a:xfrm>
            <a:off x="2494866" y="196138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852608" y="1824336"/>
            <a:ext cx="1876800" cy="25191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Vanishing and exploding gradient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228600" y="2884714"/>
            <a:ext cx="8610600" cy="7620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130144" y="4495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6849152" y="3051308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7130144" y="11430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11"/>
          <p:cNvCxnSpPr>
            <a:stCxn id="243" idx="0"/>
            <a:endCxn id="244" idx="2"/>
          </p:cNvCxnSpPr>
          <p:nvPr/>
        </p:nvCxnSpPr>
        <p:spPr>
          <a:xfrm rot="10800000" flipH="1">
            <a:off x="7358744" y="3475500"/>
            <a:ext cx="3300" cy="1020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7" name="Google Shape;247;p11"/>
          <p:cNvCxnSpPr>
            <a:stCxn id="248" idx="0"/>
            <a:endCxn id="245" idx="4"/>
          </p:cNvCxnSpPr>
          <p:nvPr/>
        </p:nvCxnSpPr>
        <p:spPr>
          <a:xfrm rot="10800000">
            <a:off x="7358852" y="160018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9" name="Google Shape;249;p11"/>
          <p:cNvCxnSpPr>
            <a:stCxn id="250" idx="3"/>
            <a:endCxn id="244" idx="1"/>
          </p:cNvCxnSpPr>
          <p:nvPr/>
        </p:nvCxnSpPr>
        <p:spPr>
          <a:xfrm>
            <a:off x="5321436" y="3263408"/>
            <a:ext cx="15276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51" name="Google Shape;251;p11"/>
          <p:cNvSpPr/>
          <p:nvPr/>
        </p:nvSpPr>
        <p:spPr>
          <a:xfrm>
            <a:off x="7311187" y="38978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235492" y="2898906"/>
            <a:ext cx="5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7320380" y="252626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5595258" y="2895600"/>
            <a:ext cx="5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8307836" y="3078718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11"/>
          <p:cNvCxnSpPr/>
          <p:nvPr/>
        </p:nvCxnSpPr>
        <p:spPr>
          <a:xfrm>
            <a:off x="7875279" y="3279906"/>
            <a:ext cx="4899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57" name="Google Shape;257;p11"/>
          <p:cNvCxnSpPr>
            <a:stCxn id="244" idx="0"/>
            <a:endCxn id="248" idx="2"/>
          </p:cNvCxnSpPr>
          <p:nvPr/>
        </p:nvCxnSpPr>
        <p:spPr>
          <a:xfrm rot="10800000">
            <a:off x="7362152" y="2385608"/>
            <a:ext cx="0" cy="665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48" name="Google Shape;248;p11"/>
          <p:cNvSpPr/>
          <p:nvPr/>
        </p:nvSpPr>
        <p:spPr>
          <a:xfrm>
            <a:off x="6849152" y="196138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6206894" y="1824336"/>
            <a:ext cx="1876800" cy="25191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4576428" y="4495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4295436" y="3051308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4576428" y="11430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1"/>
          <p:cNvCxnSpPr>
            <a:stCxn id="259" idx="0"/>
            <a:endCxn id="250" idx="2"/>
          </p:cNvCxnSpPr>
          <p:nvPr/>
        </p:nvCxnSpPr>
        <p:spPr>
          <a:xfrm rot="10800000" flipH="1">
            <a:off x="4805028" y="3475500"/>
            <a:ext cx="3300" cy="1020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62" name="Google Shape;262;p11"/>
          <p:cNvCxnSpPr>
            <a:stCxn id="263" idx="0"/>
            <a:endCxn id="260" idx="4"/>
          </p:cNvCxnSpPr>
          <p:nvPr/>
        </p:nvCxnSpPr>
        <p:spPr>
          <a:xfrm rot="10800000">
            <a:off x="4805136" y="160018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64" name="Google Shape;264;p11"/>
          <p:cNvCxnSpPr>
            <a:endCxn id="250" idx="1"/>
          </p:cNvCxnSpPr>
          <p:nvPr/>
        </p:nvCxnSpPr>
        <p:spPr>
          <a:xfrm>
            <a:off x="3500736" y="3263408"/>
            <a:ext cx="7947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65" name="Google Shape;265;p11"/>
          <p:cNvSpPr/>
          <p:nvPr/>
        </p:nvSpPr>
        <p:spPr>
          <a:xfrm>
            <a:off x="4757471" y="38978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3681776" y="2898906"/>
            <a:ext cx="5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4766664" y="252626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2830286" y="3123809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11"/>
          <p:cNvCxnSpPr>
            <a:stCxn id="250" idx="0"/>
            <a:endCxn id="263" idx="2"/>
          </p:cNvCxnSpPr>
          <p:nvPr/>
        </p:nvCxnSpPr>
        <p:spPr>
          <a:xfrm rot="10800000">
            <a:off x="4808436" y="2385608"/>
            <a:ext cx="0" cy="665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63" name="Google Shape;263;p11"/>
          <p:cNvSpPr/>
          <p:nvPr/>
        </p:nvSpPr>
        <p:spPr>
          <a:xfrm>
            <a:off x="4295436" y="196138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3653178" y="1824336"/>
            <a:ext cx="1876800" cy="25191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1467536" y="4495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1186544" y="3051308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1467536" y="11430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11"/>
          <p:cNvCxnSpPr>
            <a:stCxn id="271" idx="0"/>
            <a:endCxn id="272" idx="2"/>
          </p:cNvCxnSpPr>
          <p:nvPr/>
        </p:nvCxnSpPr>
        <p:spPr>
          <a:xfrm rot="10800000" flipH="1">
            <a:off x="1696136" y="3475500"/>
            <a:ext cx="3300" cy="1020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75" name="Google Shape;275;p11"/>
          <p:cNvCxnSpPr>
            <a:stCxn id="276" idx="0"/>
            <a:endCxn id="273" idx="4"/>
          </p:cNvCxnSpPr>
          <p:nvPr/>
        </p:nvCxnSpPr>
        <p:spPr>
          <a:xfrm rot="10800000">
            <a:off x="1696244" y="160018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77" name="Google Shape;277;p11"/>
          <p:cNvSpPr/>
          <p:nvPr/>
        </p:nvSpPr>
        <p:spPr>
          <a:xfrm>
            <a:off x="1648579" y="38978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1657772" y="252626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11"/>
          <p:cNvCxnSpPr>
            <a:stCxn id="272" idx="0"/>
            <a:endCxn id="276" idx="2"/>
          </p:cNvCxnSpPr>
          <p:nvPr/>
        </p:nvCxnSpPr>
        <p:spPr>
          <a:xfrm rot="10800000">
            <a:off x="1699544" y="2385608"/>
            <a:ext cx="0" cy="665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76" name="Google Shape;276;p11"/>
          <p:cNvSpPr/>
          <p:nvPr/>
        </p:nvSpPr>
        <p:spPr>
          <a:xfrm>
            <a:off x="1186544" y="196138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544286" y="1824336"/>
            <a:ext cx="1876800" cy="25191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11"/>
          <p:cNvCxnSpPr/>
          <p:nvPr/>
        </p:nvCxnSpPr>
        <p:spPr>
          <a:xfrm>
            <a:off x="2200333" y="3279906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82" name="Google Shape;282;p11"/>
          <p:cNvSpPr/>
          <p:nvPr/>
        </p:nvSpPr>
        <p:spPr>
          <a:xfrm>
            <a:off x="2356255" y="2895600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3135086" y="2895600"/>
            <a:ext cx="5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 to</a:t>
            </a:r>
            <a:r>
              <a:rPr lang="en" b="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LSTM</a:t>
            </a:r>
            <a:endParaRPr b="0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LSTM Cell</a:t>
            </a:r>
            <a:endParaRPr/>
          </a:p>
        </p:txBody>
      </p:sp>
      <p:pic>
        <p:nvPicPr>
          <p:cNvPr id="294" name="Google Shape;2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775" y="1532726"/>
            <a:ext cx="7430453" cy="27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3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source:</a:t>
            </a:r>
            <a:r>
              <a:rPr lang="en" sz="600" b="0" i="1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600" b="0" i="1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colah's blog</a:t>
            </a:r>
            <a:endParaRPr sz="600" b="0" i="1" u="none" strike="noStrike" cap="non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311700" y="1229325"/>
            <a:ext cx="8520600" cy="3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CEC:</a:t>
            </a: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forget gate, influence of the state forward can be modulated such that it can be remembered for a long time, until the state or the input changes to make LSTM forget it. This ability or the path to pass the past-state unaltered to the future-state (and the gradient backward) is called constant error carrousel (CEC). It gives LSTM the ability to remember long term (hence, long short term memory)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Blocks:</a:t>
            </a: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Since there are just too many weights to be learnt for a single state bit, several state bits can be combined into a single block such that the state bits in a block share gates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Peepholes:</a:t>
            </a: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state itself can be an input for the gate using peephole connections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GRU:</a:t>
            </a: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variant of LSTM called gated recurrent unit (GRU), input gate can simply be one-minus-forget-gate. That is, if the state is being forgotten, then replace it by input, and if it is being remembered, then block the input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view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rot="2700000">
            <a:off x="4744298" y="1833640"/>
            <a:ext cx="2026285" cy="20262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6579280" y="2610481"/>
            <a:ext cx="473100" cy="473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5513516" y="3657481"/>
            <a:ext cx="473100" cy="473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400" b="0" i="1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4946860" y="2078538"/>
            <a:ext cx="473100" cy="473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5513516" y="2604852"/>
            <a:ext cx="473100" cy="473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1400" b="0" i="1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5631726" y="2196747"/>
            <a:ext cx="236400" cy="23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0" rIns="0" bIns="18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631726" y="3249376"/>
            <a:ext cx="236400" cy="23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0" rIns="0" bIns="18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172113" y="2723062"/>
            <a:ext cx="236400" cy="23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0" rIns="0" bIns="18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4946860" y="3131167"/>
            <a:ext cx="473100" cy="4731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400" b="0" i="1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6" name="Google Shape;316;p15"/>
          <p:cNvCxnSpPr>
            <a:stCxn id="310" idx="6"/>
            <a:endCxn id="312" idx="2"/>
          </p:cNvCxnSpPr>
          <p:nvPr/>
        </p:nvCxnSpPr>
        <p:spPr>
          <a:xfrm>
            <a:off x="5419960" y="2315088"/>
            <a:ext cx="211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7" name="Google Shape;317;p15"/>
          <p:cNvCxnSpPr>
            <a:stCxn id="315" idx="6"/>
            <a:endCxn id="313" idx="2"/>
          </p:cNvCxnSpPr>
          <p:nvPr/>
        </p:nvCxnSpPr>
        <p:spPr>
          <a:xfrm>
            <a:off x="5419960" y="3367717"/>
            <a:ext cx="211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8" name="Google Shape;318;p15"/>
          <p:cNvCxnSpPr>
            <a:stCxn id="308" idx="2"/>
            <a:endCxn id="314" idx="6"/>
          </p:cNvCxnSpPr>
          <p:nvPr/>
        </p:nvCxnSpPr>
        <p:spPr>
          <a:xfrm rot="10800000">
            <a:off x="6408580" y="2841331"/>
            <a:ext cx="170700" cy="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9" name="Google Shape;319;p15"/>
          <p:cNvCxnSpPr>
            <a:stCxn id="309" idx="0"/>
            <a:endCxn id="313" idx="4"/>
          </p:cNvCxnSpPr>
          <p:nvPr/>
        </p:nvCxnSpPr>
        <p:spPr>
          <a:xfrm rot="10800000">
            <a:off x="5750066" y="3485881"/>
            <a:ext cx="0" cy="17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0" name="Google Shape;320;p15"/>
          <p:cNvCxnSpPr>
            <a:stCxn id="313" idx="0"/>
            <a:endCxn id="311" idx="4"/>
          </p:cNvCxnSpPr>
          <p:nvPr/>
        </p:nvCxnSpPr>
        <p:spPr>
          <a:xfrm rot="10800000">
            <a:off x="5749926" y="3078076"/>
            <a:ext cx="0" cy="17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1" name="Google Shape;321;p15"/>
          <p:cNvCxnSpPr>
            <a:stCxn id="311" idx="0"/>
            <a:endCxn id="312" idx="4"/>
          </p:cNvCxnSpPr>
          <p:nvPr/>
        </p:nvCxnSpPr>
        <p:spPr>
          <a:xfrm rot="10800000">
            <a:off x="5750066" y="2433252"/>
            <a:ext cx="0" cy="17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2" name="Google Shape;322;p15"/>
          <p:cNvCxnSpPr>
            <a:stCxn id="312" idx="0"/>
          </p:cNvCxnSpPr>
          <p:nvPr/>
        </p:nvCxnSpPr>
        <p:spPr>
          <a:xfrm rot="10800000">
            <a:off x="5749926" y="1327047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3" name="Google Shape;323;p15"/>
          <p:cNvCxnSpPr>
            <a:stCxn id="314" idx="2"/>
            <a:endCxn id="311" idx="6"/>
          </p:cNvCxnSpPr>
          <p:nvPr/>
        </p:nvCxnSpPr>
        <p:spPr>
          <a:xfrm rot="10800000">
            <a:off x="5986713" y="2841262"/>
            <a:ext cx="185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4" name="Google Shape;324;p15"/>
          <p:cNvCxnSpPr>
            <a:stCxn id="311" idx="7"/>
            <a:endCxn id="314" idx="0"/>
          </p:cNvCxnSpPr>
          <p:nvPr/>
        </p:nvCxnSpPr>
        <p:spPr>
          <a:xfrm rot="-5400000" flipH="1">
            <a:off x="6079332" y="2512136"/>
            <a:ext cx="48900" cy="372900"/>
          </a:xfrm>
          <a:prstGeom prst="curvedConnector3">
            <a:avLst>
              <a:gd name="adj1" fmla="val -50057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5" name="Google Shape;325;p15"/>
          <p:cNvCxnSpPr>
            <a:stCxn id="311" idx="7"/>
            <a:endCxn id="308" idx="0"/>
          </p:cNvCxnSpPr>
          <p:nvPr/>
        </p:nvCxnSpPr>
        <p:spPr>
          <a:xfrm rot="-5400000">
            <a:off x="6334782" y="2193086"/>
            <a:ext cx="63600" cy="898500"/>
          </a:xfrm>
          <a:prstGeom prst="curvedConnector3">
            <a:avLst>
              <a:gd name="adj1" fmla="val 385459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326" name="Google Shape;326;p15"/>
          <p:cNvCxnSpPr>
            <a:stCxn id="311" idx="2"/>
            <a:endCxn id="310" idx="4"/>
          </p:cNvCxnSpPr>
          <p:nvPr/>
        </p:nvCxnSpPr>
        <p:spPr>
          <a:xfrm rot="10800000">
            <a:off x="5183516" y="2551602"/>
            <a:ext cx="330000" cy="2898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327" name="Google Shape;327;p15"/>
          <p:cNvCxnSpPr>
            <a:stCxn id="311" idx="2"/>
            <a:endCxn id="315" idx="0"/>
          </p:cNvCxnSpPr>
          <p:nvPr/>
        </p:nvCxnSpPr>
        <p:spPr>
          <a:xfrm flipH="1">
            <a:off x="5183516" y="2841402"/>
            <a:ext cx="330000" cy="2898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328" name="Google Shape;328;p15"/>
          <p:cNvCxnSpPr/>
          <p:nvPr/>
        </p:nvCxnSpPr>
        <p:spPr>
          <a:xfrm rot="10800000">
            <a:off x="5799523" y="4130514"/>
            <a:ext cx="270000" cy="27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9" name="Google Shape;329;p15"/>
          <p:cNvCxnSpPr/>
          <p:nvPr/>
        </p:nvCxnSpPr>
        <p:spPr>
          <a:xfrm rot="10800000" flipH="1">
            <a:off x="5450329" y="4130513"/>
            <a:ext cx="270000" cy="27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0" name="Google Shape;330;p15"/>
          <p:cNvCxnSpPr/>
          <p:nvPr/>
        </p:nvCxnSpPr>
        <p:spPr>
          <a:xfrm rot="5400000">
            <a:off x="7038569" y="2551375"/>
            <a:ext cx="270000" cy="27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1" name="Google Shape;331;p15"/>
          <p:cNvCxnSpPr/>
          <p:nvPr/>
        </p:nvCxnSpPr>
        <p:spPr>
          <a:xfrm rot="5400000" flipH="1">
            <a:off x="7038569" y="2860604"/>
            <a:ext cx="270000" cy="27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2" name="Google Shape;332;p15"/>
          <p:cNvCxnSpPr>
            <a:stCxn id="333" idx="3"/>
            <a:endCxn id="310" idx="1"/>
          </p:cNvCxnSpPr>
          <p:nvPr/>
        </p:nvCxnSpPr>
        <p:spPr>
          <a:xfrm>
            <a:off x="4774333" y="2146402"/>
            <a:ext cx="2418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4" name="Google Shape;334;p15"/>
          <p:cNvCxnSpPr/>
          <p:nvPr/>
        </p:nvCxnSpPr>
        <p:spPr>
          <a:xfrm>
            <a:off x="5060049" y="1709837"/>
            <a:ext cx="0" cy="40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5" name="Google Shape;335;p15"/>
          <p:cNvCxnSpPr/>
          <p:nvPr/>
        </p:nvCxnSpPr>
        <p:spPr>
          <a:xfrm>
            <a:off x="4846273" y="3557098"/>
            <a:ext cx="19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6" name="Google Shape;336;p15"/>
          <p:cNvCxnSpPr/>
          <p:nvPr/>
        </p:nvCxnSpPr>
        <p:spPr>
          <a:xfrm rot="-5400000">
            <a:off x="4857399" y="3777562"/>
            <a:ext cx="405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7" name="Google Shape;337;p15"/>
          <p:cNvSpPr/>
          <p:nvPr/>
        </p:nvSpPr>
        <p:spPr>
          <a:xfrm>
            <a:off x="5450330" y="1021776"/>
            <a:ext cx="6375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15"/>
          <p:cNvSpPr txBox="1"/>
          <p:nvPr/>
        </p:nvSpPr>
        <p:spPr>
          <a:xfrm>
            <a:off x="5136739" y="4351524"/>
            <a:ext cx="5061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4741390" y="1407228"/>
            <a:ext cx="6375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7052120" y="2278543"/>
            <a:ext cx="6375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4244400" y="3409804"/>
            <a:ext cx="6375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15"/>
          <p:cNvSpPr txBox="1"/>
          <p:nvPr/>
        </p:nvSpPr>
        <p:spPr>
          <a:xfrm>
            <a:off x="7190360" y="3130604"/>
            <a:ext cx="5061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4268233" y="2010052"/>
            <a:ext cx="5061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15"/>
          <p:cNvSpPr txBox="1"/>
          <p:nvPr/>
        </p:nvSpPr>
        <p:spPr>
          <a:xfrm>
            <a:off x="4846274" y="4006986"/>
            <a:ext cx="5061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5971664" y="4375359"/>
            <a:ext cx="6375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865625" y="1882100"/>
            <a:ext cx="26976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CEC is constant error carrousel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vanishing gradients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But, it is not always on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Introducing gates: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or disallow input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or disallow output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 sz="14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 or forget state</a:t>
            </a:r>
            <a:endParaRPr sz="14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311300" y="1117850"/>
            <a:ext cx="85041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Tagging using Sequential Model:</a:t>
            </a:r>
            <a:endParaRPr sz="1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Sequence Tagging is an information extraction technique to identify and classify named entities in text. These entities can be pre-defined and generic like location names, organizations, time and etc.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Please refer to the case study notebook given.  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1" y="7433"/>
            <a:ext cx="9143999" cy="5171527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l="51444" t="2456" r="7298"/>
          <a:stretch/>
        </p:blipFill>
        <p:spPr>
          <a:xfrm>
            <a:off x="1" y="316523"/>
            <a:ext cx="3597812" cy="486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469" y="91841"/>
            <a:ext cx="1723531" cy="60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403926" y="158305"/>
            <a:ext cx="411340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/>
            <a:r>
              <a:rPr lang="en-US" sz="405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sz="405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r>
              <a:rPr lang="en-US" sz="33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lang="en-US" sz="135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5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517856" y="1246709"/>
            <a:ext cx="5022000" cy="32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lvl="0"/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Enabling Learners to Apply the AI/ML Concepts at Work</a:t>
            </a:r>
            <a:endParaRPr sz="1200" b="1" i="1" dirty="0">
              <a:solidFill>
                <a:srgbClr val="FFFFFF"/>
              </a:solidFill>
              <a:latin typeface="Montserrat"/>
              <a:sym typeface="Montserrat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420469" y="4672322"/>
            <a:ext cx="1701213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825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sz="825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881562" y="4876655"/>
            <a:ext cx="4262438" cy="2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sz="60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1BD05-425E-487B-B1CC-9CBEB4843B3D}"/>
              </a:ext>
            </a:extLst>
          </p:cNvPr>
          <p:cNvSpPr txBox="1"/>
          <p:nvPr/>
        </p:nvSpPr>
        <p:spPr>
          <a:xfrm>
            <a:off x="3517857" y="1549156"/>
            <a:ext cx="57061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lnSpc>
                <a:spcPct val="150000"/>
              </a:lnSpc>
              <a:spcBef>
                <a:spcPts val="68"/>
              </a:spcBef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Apply  </a:t>
            </a:r>
            <a:r>
              <a:rPr lang="en-US" sz="1200" b="1" i="1" dirty="0">
                <a:solidFill>
                  <a:srgbClr val="FFFF00"/>
                </a:solidFill>
                <a:latin typeface="Montserrat"/>
              </a:rPr>
              <a:t>AIML at your workplace </a:t>
            </a: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to gain some instant benefits:</a:t>
            </a:r>
          </a:p>
          <a:p>
            <a:pPr marL="433388" marR="1283017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Get noticed by your management with your outstanding analysis backed by data  science.</a:t>
            </a:r>
          </a:p>
          <a:p>
            <a:pPr marL="433388" marR="807720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Create an impact in your organization by taking up small projects/initiatives to solve  critical issues using data science.</a:t>
            </a:r>
          </a:p>
          <a:p>
            <a:pPr marL="433388" marR="786765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Network with members from the data science vertical of your organization and seek  opportunities to contribute in small projects.</a:t>
            </a:r>
          </a:p>
          <a:p>
            <a:pPr marL="433388" marR="3810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Share your success stories with us and the world to position yourself as a subject matter  expert in data science.</a:t>
            </a:r>
          </a:p>
          <a:p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Topics covered in week 4 videos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sequential models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RNNs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LSTMs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forward pass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backprop through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 on demo: POS tagging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Session Agenda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sequential models, RNNs and LSTMs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Sequential</a:t>
            </a:r>
            <a:r>
              <a:rPr lang="en" b="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Models</a:t>
            </a:r>
            <a:endParaRPr b="0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Sequential data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Time series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market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Music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Ordered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DNA Sequence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Need for a memory (recurrence or state) element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Different POS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quick read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like to read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Translation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rgbClr val="0070C0"/>
                </a:solidFill>
              </a:rPr>
              <a:t>am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C00000"/>
                </a:solidFill>
              </a:rPr>
              <a:t>going</a:t>
            </a: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मैं </a:t>
            </a:r>
            <a:r>
              <a:rPr lang="en">
                <a:solidFill>
                  <a:srgbClr val="C00000"/>
                </a:solidFill>
              </a:rPr>
              <a:t>जा रहा </a:t>
            </a:r>
            <a:r>
              <a:rPr lang="en">
                <a:solidFill>
                  <a:srgbClr val="0070C0"/>
                </a:solidFill>
              </a:rPr>
              <a:t>हूँ</a:t>
            </a:r>
            <a:r>
              <a:rPr lang="en">
                <a:solidFill>
                  <a:srgbClr val="C00000"/>
                </a:solidFill>
              </a:rPr>
              <a:t>  </a:t>
            </a:r>
            <a:r>
              <a:rPr lang="en">
                <a:solidFill>
                  <a:srgbClr val="434343"/>
                </a:solidFill>
              </a:rPr>
              <a:t>(Re-ordered, ideal)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मैं </a:t>
            </a:r>
            <a:r>
              <a:rPr lang="en">
                <a:solidFill>
                  <a:srgbClr val="0070C0"/>
                </a:solidFill>
              </a:rPr>
              <a:t>हूँ </a:t>
            </a:r>
            <a:r>
              <a:rPr lang="en">
                <a:solidFill>
                  <a:srgbClr val="C00000"/>
                </a:solidFill>
              </a:rPr>
              <a:t>जा रहा  </a:t>
            </a:r>
            <a:r>
              <a:rPr lang="en">
                <a:solidFill>
                  <a:srgbClr val="434343"/>
                </a:solidFill>
              </a:rPr>
              <a:t>(Word by word, less than ideal)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 to</a:t>
            </a:r>
            <a:r>
              <a:rPr lang="en" b="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RNN</a:t>
            </a:r>
            <a:endParaRPr b="0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Revising feed forward neural network</a:t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1409700" y="4098822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209800" y="4098822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3886200" y="4098822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133168" y="27432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baseline="-250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1922821" y="27432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572000" y="2753032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8"/>
          <p:cNvCxnSpPr>
            <a:stCxn id="103" idx="0"/>
            <a:endCxn id="106" idx="3"/>
          </p:cNvCxnSpPr>
          <p:nvPr/>
        </p:nvCxnSpPr>
        <p:spPr>
          <a:xfrm rot="10800000">
            <a:off x="1211400" y="3198522"/>
            <a:ext cx="465000" cy="900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0" name="Google Shape;110;p8"/>
          <p:cNvCxnSpPr>
            <a:stCxn id="103" idx="0"/>
            <a:endCxn id="107" idx="3"/>
          </p:cNvCxnSpPr>
          <p:nvPr/>
        </p:nvCxnSpPr>
        <p:spPr>
          <a:xfrm rot="10800000" flipH="1">
            <a:off x="1676400" y="3198522"/>
            <a:ext cx="324600" cy="900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" name="Google Shape;111;p8"/>
          <p:cNvCxnSpPr>
            <a:stCxn id="103" idx="0"/>
            <a:endCxn id="108" idx="3"/>
          </p:cNvCxnSpPr>
          <p:nvPr/>
        </p:nvCxnSpPr>
        <p:spPr>
          <a:xfrm rot="10800000" flipH="1">
            <a:off x="1676400" y="3208422"/>
            <a:ext cx="2973600" cy="890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" name="Google Shape;112;p8"/>
          <p:cNvCxnSpPr>
            <a:stCxn id="104" idx="0"/>
            <a:endCxn id="106" idx="4"/>
          </p:cNvCxnSpPr>
          <p:nvPr/>
        </p:nvCxnSpPr>
        <p:spPr>
          <a:xfrm rot="10800000">
            <a:off x="1399800" y="3276522"/>
            <a:ext cx="1076700" cy="822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3" name="Google Shape;113;p8"/>
          <p:cNvCxnSpPr>
            <a:stCxn id="104" idx="0"/>
            <a:endCxn id="107" idx="4"/>
          </p:cNvCxnSpPr>
          <p:nvPr/>
        </p:nvCxnSpPr>
        <p:spPr>
          <a:xfrm rot="10800000">
            <a:off x="2189400" y="3276522"/>
            <a:ext cx="287100" cy="822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8"/>
          <p:cNvCxnSpPr>
            <a:stCxn id="104" idx="0"/>
            <a:endCxn id="108" idx="4"/>
          </p:cNvCxnSpPr>
          <p:nvPr/>
        </p:nvCxnSpPr>
        <p:spPr>
          <a:xfrm rot="10800000" flipH="1">
            <a:off x="2476500" y="3286422"/>
            <a:ext cx="2362200" cy="812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8"/>
          <p:cNvCxnSpPr>
            <a:stCxn id="105" idx="0"/>
            <a:endCxn id="107" idx="5"/>
          </p:cNvCxnSpPr>
          <p:nvPr/>
        </p:nvCxnSpPr>
        <p:spPr>
          <a:xfrm rot="10800000">
            <a:off x="2378100" y="3198522"/>
            <a:ext cx="1774800" cy="900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8"/>
          <p:cNvCxnSpPr>
            <a:stCxn id="105" idx="0"/>
            <a:endCxn id="106" idx="5"/>
          </p:cNvCxnSpPr>
          <p:nvPr/>
        </p:nvCxnSpPr>
        <p:spPr>
          <a:xfrm rot="10800000">
            <a:off x="1588500" y="3198522"/>
            <a:ext cx="2564400" cy="9003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8"/>
          <p:cNvCxnSpPr>
            <a:stCxn id="105" idx="0"/>
            <a:endCxn id="108" idx="5"/>
          </p:cNvCxnSpPr>
          <p:nvPr/>
        </p:nvCxnSpPr>
        <p:spPr>
          <a:xfrm rot="10800000" flipH="1">
            <a:off x="4152900" y="3208422"/>
            <a:ext cx="874500" cy="890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8" name="Google Shape;118;p8"/>
          <p:cNvSpPr/>
          <p:nvPr/>
        </p:nvSpPr>
        <p:spPr>
          <a:xfrm>
            <a:off x="1133239" y="27432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933339" y="27432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4572000" y="2753032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1467536" y="13716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271901" y="13716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4081616" y="13716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8"/>
          <p:cNvCxnSpPr>
            <a:stCxn id="118" idx="0"/>
            <a:endCxn id="121" idx="3"/>
          </p:cNvCxnSpPr>
          <p:nvPr/>
        </p:nvCxnSpPr>
        <p:spPr>
          <a:xfrm rot="10800000" flipH="1">
            <a:off x="1399939" y="1827000"/>
            <a:ext cx="145800" cy="916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5" name="Google Shape;125;p8"/>
          <p:cNvCxnSpPr>
            <a:stCxn id="118" idx="0"/>
            <a:endCxn id="122" idx="3"/>
          </p:cNvCxnSpPr>
          <p:nvPr/>
        </p:nvCxnSpPr>
        <p:spPr>
          <a:xfrm rot="10800000" flipH="1">
            <a:off x="1399939" y="1827000"/>
            <a:ext cx="950100" cy="916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6" name="Google Shape;126;p8"/>
          <p:cNvCxnSpPr>
            <a:stCxn id="118" idx="0"/>
            <a:endCxn id="123" idx="3"/>
          </p:cNvCxnSpPr>
          <p:nvPr/>
        </p:nvCxnSpPr>
        <p:spPr>
          <a:xfrm rot="10800000" flipH="1">
            <a:off x="1399939" y="1827000"/>
            <a:ext cx="2759700" cy="916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7" name="Google Shape;127;p8"/>
          <p:cNvCxnSpPr>
            <a:stCxn id="119" idx="0"/>
            <a:endCxn id="121" idx="4"/>
          </p:cNvCxnSpPr>
          <p:nvPr/>
        </p:nvCxnSpPr>
        <p:spPr>
          <a:xfrm rot="10800000">
            <a:off x="1734139" y="1905000"/>
            <a:ext cx="465900" cy="838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8" name="Google Shape;128;p8"/>
          <p:cNvCxnSpPr>
            <a:stCxn id="119" idx="0"/>
            <a:endCxn id="122" idx="4"/>
          </p:cNvCxnSpPr>
          <p:nvPr/>
        </p:nvCxnSpPr>
        <p:spPr>
          <a:xfrm rot="10800000" flipH="1">
            <a:off x="2200039" y="1905000"/>
            <a:ext cx="338700" cy="838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9" name="Google Shape;129;p8"/>
          <p:cNvCxnSpPr>
            <a:stCxn id="119" idx="0"/>
            <a:endCxn id="123" idx="4"/>
          </p:cNvCxnSpPr>
          <p:nvPr/>
        </p:nvCxnSpPr>
        <p:spPr>
          <a:xfrm rot="10800000" flipH="1">
            <a:off x="2200039" y="1905000"/>
            <a:ext cx="2148300" cy="8382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0" name="Google Shape;130;p8"/>
          <p:cNvCxnSpPr>
            <a:stCxn id="120" idx="0"/>
            <a:endCxn id="122" idx="5"/>
          </p:cNvCxnSpPr>
          <p:nvPr/>
        </p:nvCxnSpPr>
        <p:spPr>
          <a:xfrm rot="10800000">
            <a:off x="2727300" y="1826932"/>
            <a:ext cx="2111400" cy="926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1" name="Google Shape;131;p8"/>
          <p:cNvCxnSpPr>
            <a:stCxn id="120" idx="0"/>
            <a:endCxn id="121" idx="5"/>
          </p:cNvCxnSpPr>
          <p:nvPr/>
        </p:nvCxnSpPr>
        <p:spPr>
          <a:xfrm rot="10800000">
            <a:off x="1922700" y="1826932"/>
            <a:ext cx="2916000" cy="926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2" name="Google Shape;132;p8"/>
          <p:cNvCxnSpPr>
            <a:stCxn id="120" idx="0"/>
            <a:endCxn id="123" idx="5"/>
          </p:cNvCxnSpPr>
          <p:nvPr/>
        </p:nvCxnSpPr>
        <p:spPr>
          <a:xfrm rot="10800000">
            <a:off x="4536900" y="1826932"/>
            <a:ext cx="301800" cy="926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" name="Google Shape;133;p8"/>
          <p:cNvSpPr/>
          <p:nvPr/>
        </p:nvSpPr>
        <p:spPr>
          <a:xfrm>
            <a:off x="1466850" y="1372145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baseline="-250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2267021" y="1372145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4078200" y="1371600"/>
            <a:ext cx="533400" cy="533400"/>
          </a:xfrm>
          <a:prstGeom prst="ellipse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 b="1" i="0" u="none" strike="noStrike" cap="none" baseline="-25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3122391" y="4091448"/>
            <a:ext cx="34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373401" y="2825234"/>
            <a:ext cx="34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3265503" y="1508629"/>
            <a:ext cx="34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7428867" y="40386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7143117" y="3319382"/>
            <a:ext cx="1028700" cy="300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8"/>
          <p:cNvCxnSpPr>
            <a:stCxn id="139" idx="0"/>
            <a:endCxn id="140" idx="2"/>
          </p:cNvCxnSpPr>
          <p:nvPr/>
        </p:nvCxnSpPr>
        <p:spPr>
          <a:xfrm rot="10800000">
            <a:off x="7657467" y="3620400"/>
            <a:ext cx="0" cy="418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2" name="Google Shape;142;p8"/>
          <p:cNvCxnSpPr>
            <a:stCxn id="143" idx="0"/>
            <a:endCxn id="144" idx="2"/>
          </p:cNvCxnSpPr>
          <p:nvPr/>
        </p:nvCxnSpPr>
        <p:spPr>
          <a:xfrm rot="10800000">
            <a:off x="7657467" y="2282219"/>
            <a:ext cx="0" cy="418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5" name="Google Shape;145;p8"/>
          <p:cNvSpPr/>
          <p:nvPr/>
        </p:nvSpPr>
        <p:spPr>
          <a:xfrm>
            <a:off x="7668381" y="366926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7685862" y="2331087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428867" y="1362238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7143117" y="1981201"/>
            <a:ext cx="1028700" cy="300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8"/>
          <p:cNvCxnSpPr>
            <a:stCxn id="144" idx="0"/>
            <a:endCxn id="147" idx="4"/>
          </p:cNvCxnSpPr>
          <p:nvPr/>
        </p:nvCxnSpPr>
        <p:spPr>
          <a:xfrm rot="10800000">
            <a:off x="7657467" y="1819501"/>
            <a:ext cx="0" cy="161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" name="Google Shape;149;p8"/>
          <p:cNvSpPr/>
          <p:nvPr/>
        </p:nvSpPr>
        <p:spPr>
          <a:xfrm>
            <a:off x="3916637" y="3531618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4003998" y="2066722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7428867" y="2700419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8"/>
          <p:cNvCxnSpPr>
            <a:stCxn id="140" idx="0"/>
            <a:endCxn id="143" idx="4"/>
          </p:cNvCxnSpPr>
          <p:nvPr/>
        </p:nvCxnSpPr>
        <p:spPr>
          <a:xfrm rot="10800000">
            <a:off x="7657467" y="3157682"/>
            <a:ext cx="0" cy="161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RNNs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068925" y="3567964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907675" y="2577364"/>
            <a:ext cx="7707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1068925" y="1652078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9"/>
          <p:cNvCxnSpPr>
            <a:stCxn id="157" idx="0"/>
            <a:endCxn id="158" idx="2"/>
          </p:cNvCxnSpPr>
          <p:nvPr/>
        </p:nvCxnSpPr>
        <p:spPr>
          <a:xfrm rot="10800000">
            <a:off x="1293025" y="3110764"/>
            <a:ext cx="4500" cy="457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1" name="Google Shape;161;p9"/>
          <p:cNvCxnSpPr>
            <a:stCxn id="158" idx="0"/>
            <a:endCxn id="159" idx="4"/>
          </p:cNvCxnSpPr>
          <p:nvPr/>
        </p:nvCxnSpPr>
        <p:spPr>
          <a:xfrm rot="10800000" flipH="1">
            <a:off x="1293025" y="2109364"/>
            <a:ext cx="4500" cy="468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2" name="Google Shape;162;p9"/>
          <p:cNvCxnSpPr/>
          <p:nvPr/>
        </p:nvCxnSpPr>
        <p:spPr>
          <a:xfrm>
            <a:off x="679075" y="2838620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3" name="Google Shape;163;p9"/>
          <p:cNvSpPr/>
          <p:nvPr/>
        </p:nvSpPr>
        <p:spPr>
          <a:xfrm>
            <a:off x="2059525" y="357885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1898275" y="2588250"/>
            <a:ext cx="7707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059525" y="1662964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9"/>
          <p:cNvCxnSpPr>
            <a:stCxn id="163" idx="0"/>
            <a:endCxn id="164" idx="2"/>
          </p:cNvCxnSpPr>
          <p:nvPr/>
        </p:nvCxnSpPr>
        <p:spPr>
          <a:xfrm rot="10800000">
            <a:off x="2283625" y="3121650"/>
            <a:ext cx="4500" cy="457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" name="Google Shape;167;p9"/>
          <p:cNvCxnSpPr>
            <a:stCxn id="164" idx="0"/>
            <a:endCxn id="165" idx="4"/>
          </p:cNvCxnSpPr>
          <p:nvPr/>
        </p:nvCxnSpPr>
        <p:spPr>
          <a:xfrm rot="10800000" flipH="1">
            <a:off x="2283625" y="2120250"/>
            <a:ext cx="4500" cy="468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9"/>
          <p:cNvCxnSpPr/>
          <p:nvPr/>
        </p:nvCxnSpPr>
        <p:spPr>
          <a:xfrm>
            <a:off x="1669675" y="2849506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" name="Google Shape;169;p9"/>
          <p:cNvSpPr/>
          <p:nvPr/>
        </p:nvSpPr>
        <p:spPr>
          <a:xfrm>
            <a:off x="3050125" y="3567964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2888875" y="2577364"/>
            <a:ext cx="7707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3050125" y="1652078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>
            <a:stCxn id="169" idx="0"/>
            <a:endCxn id="170" idx="2"/>
          </p:cNvCxnSpPr>
          <p:nvPr/>
        </p:nvCxnSpPr>
        <p:spPr>
          <a:xfrm rot="10800000">
            <a:off x="3274225" y="3110764"/>
            <a:ext cx="4500" cy="457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9"/>
          <p:cNvCxnSpPr>
            <a:stCxn id="170" idx="0"/>
            <a:endCxn id="171" idx="4"/>
          </p:cNvCxnSpPr>
          <p:nvPr/>
        </p:nvCxnSpPr>
        <p:spPr>
          <a:xfrm rot="10800000" flipH="1">
            <a:off x="3274225" y="2109364"/>
            <a:ext cx="4500" cy="468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2660275" y="2838620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9"/>
          <p:cNvSpPr/>
          <p:nvPr/>
        </p:nvSpPr>
        <p:spPr>
          <a:xfrm>
            <a:off x="4040725" y="357885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3879475" y="2588250"/>
            <a:ext cx="7707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x,h</a:t>
            </a: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4040725" y="1662964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9"/>
          <p:cNvCxnSpPr>
            <a:stCxn id="175" idx="0"/>
            <a:endCxn id="176" idx="2"/>
          </p:cNvCxnSpPr>
          <p:nvPr/>
        </p:nvCxnSpPr>
        <p:spPr>
          <a:xfrm rot="10800000">
            <a:off x="4264825" y="3121650"/>
            <a:ext cx="4500" cy="457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9" name="Google Shape;179;p9"/>
          <p:cNvCxnSpPr>
            <a:stCxn id="176" idx="0"/>
            <a:endCxn id="177" idx="4"/>
          </p:cNvCxnSpPr>
          <p:nvPr/>
        </p:nvCxnSpPr>
        <p:spPr>
          <a:xfrm rot="10800000" flipH="1">
            <a:off x="4264825" y="2120250"/>
            <a:ext cx="4500" cy="468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0" name="Google Shape;180;p9"/>
          <p:cNvCxnSpPr/>
          <p:nvPr/>
        </p:nvCxnSpPr>
        <p:spPr>
          <a:xfrm>
            <a:off x="3650875" y="2849506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1" name="Google Shape;181;p9"/>
          <p:cNvSpPr/>
          <p:nvPr/>
        </p:nvSpPr>
        <p:spPr>
          <a:xfrm>
            <a:off x="298075" y="35679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298075" y="16629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298075" y="26535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793875" y="35679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793875" y="16629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793875" y="2653564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273783" y="411225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6992791" y="2958366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7273783" y="121665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9"/>
          <p:cNvCxnSpPr>
            <a:stCxn id="187" idx="0"/>
            <a:endCxn id="188" idx="2"/>
          </p:cNvCxnSpPr>
          <p:nvPr/>
        </p:nvCxnSpPr>
        <p:spPr>
          <a:xfrm rot="10800000" flipH="1">
            <a:off x="7502383" y="3382650"/>
            <a:ext cx="3300" cy="7296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9"/>
          <p:cNvCxnSpPr>
            <a:stCxn id="192" idx="0"/>
            <a:endCxn id="189" idx="4"/>
          </p:cNvCxnSpPr>
          <p:nvPr/>
        </p:nvCxnSpPr>
        <p:spPr>
          <a:xfrm rot="10800000">
            <a:off x="7502491" y="1673834"/>
            <a:ext cx="3300" cy="361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3" name="Google Shape;193;p9"/>
          <p:cNvCxnSpPr>
            <a:stCxn id="194" idx="3"/>
            <a:endCxn id="188" idx="1"/>
          </p:cNvCxnSpPr>
          <p:nvPr/>
        </p:nvCxnSpPr>
        <p:spPr>
          <a:xfrm>
            <a:off x="6198141" y="3170426"/>
            <a:ext cx="7947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5" name="Google Shape;195;p9"/>
          <p:cNvSpPr/>
          <p:nvPr/>
        </p:nvSpPr>
        <p:spPr>
          <a:xfrm>
            <a:off x="7454826" y="3503432"/>
            <a:ext cx="5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6379131" y="2805964"/>
            <a:ext cx="55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7464019" y="2573291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endParaRPr sz="18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5680041" y="2985776"/>
            <a:ext cx="5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8451475" y="2985776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0" i="1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Google Shape;199;p9"/>
          <p:cNvCxnSpPr/>
          <p:nvPr/>
        </p:nvCxnSpPr>
        <p:spPr>
          <a:xfrm>
            <a:off x="8018918" y="3186964"/>
            <a:ext cx="4899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0" name="Google Shape;200;p9"/>
          <p:cNvCxnSpPr>
            <a:stCxn id="188" idx="0"/>
            <a:endCxn id="192" idx="2"/>
          </p:cNvCxnSpPr>
          <p:nvPr/>
        </p:nvCxnSpPr>
        <p:spPr>
          <a:xfrm rot="10800000">
            <a:off x="7505791" y="2459166"/>
            <a:ext cx="0" cy="499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9"/>
          <p:cNvSpPr/>
          <p:nvPr/>
        </p:nvSpPr>
        <p:spPr>
          <a:xfrm>
            <a:off x="6992791" y="2035034"/>
            <a:ext cx="1026000" cy="4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tanh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350533" y="1897986"/>
            <a:ext cx="1876800" cy="1974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(16:9)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 Light</vt:lpstr>
      <vt:lpstr>Times New Roman</vt:lpstr>
      <vt:lpstr>Calibri</vt:lpstr>
      <vt:lpstr>Arial</vt:lpstr>
      <vt:lpstr>Helvetica Neue</vt:lpstr>
      <vt:lpstr>Montserrat</vt:lpstr>
      <vt:lpstr>Just Logo</vt:lpstr>
      <vt:lpstr>Natural Language Processing</vt:lpstr>
      <vt:lpstr>Topics covered in week 4 videos </vt:lpstr>
      <vt:lpstr>Session Agenda</vt:lpstr>
      <vt:lpstr>Sequential Models</vt:lpstr>
      <vt:lpstr>Sequential data</vt:lpstr>
      <vt:lpstr>Need for a memory (recurrence or state) element</vt:lpstr>
      <vt:lpstr>Intro to RNN</vt:lpstr>
      <vt:lpstr>Revising feed forward neural network</vt:lpstr>
      <vt:lpstr>RNNs</vt:lpstr>
      <vt:lpstr>Backpropagation through time</vt:lpstr>
      <vt:lpstr>Vanishing and exploding gradient</vt:lpstr>
      <vt:lpstr>Intro to LSTM</vt:lpstr>
      <vt:lpstr>LSTM Cell</vt:lpstr>
      <vt:lpstr>LSTM</vt:lpstr>
      <vt:lpstr>Another view</vt:lpstr>
      <vt:lpstr>Case Study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Durgesh</dc:creator>
  <cp:lastModifiedBy>Durgesh</cp:lastModifiedBy>
  <cp:revision>2</cp:revision>
  <dcterms:modified xsi:type="dcterms:W3CDTF">2021-10-14T09:41:33Z</dcterms:modified>
</cp:coreProperties>
</file>