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55" r:id="rId2"/>
    <p:sldMasterId id="2147483657" r:id="rId3"/>
  </p:sldMasterIdLst>
  <p:notesMasterIdLst>
    <p:notesMasterId r:id="rId47"/>
  </p:notesMasterIdLst>
  <p:sldIdLst>
    <p:sldId id="256" r:id="rId4"/>
    <p:sldId id="257"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00" r:id="rId44"/>
    <p:sldId id="301" r:id="rId45"/>
    <p:sldId id="302" r:id="rId4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gYZOrJPEOfzDsTTbvGuwT437oo7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5" Type="http://customschemas.google.com/relationships/presentationmetadata" Target="meta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8"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57"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56"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dcda854b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dcda854b2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5dcda854b2_1_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14</a:t>
            </a:fld>
            <a:endParaRPr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dcda854b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dcda854b2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5dcda854b2_0_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15</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dcda854b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dcda854b2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5dcda854b2_0_7: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16</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dcda854b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dcda854b2_0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5dcda854b2_0_14: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17</a:t>
            </a:fld>
            <a:endParaRPr sz="140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dcda854b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dcda854b2_0_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g5dcda854b2_0_2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18</a:t>
            </a:fld>
            <a:endParaRPr sz="1400">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dcda854b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dcda854b2_0_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g5dcda854b2_0_3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19</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5dcda854b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5dcda854b2_0_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g5dcda854b2_0_4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20</a:t>
            </a:fld>
            <a:endParaRPr sz="1400">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dcda854b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dcda854b2_0_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g5dcda854b2_0_5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21</a:t>
            </a:fld>
            <a:endParaRPr sz="1400">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dcda854b2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dcda854b2_0_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g5dcda854b2_0_63: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22</a:t>
            </a:fld>
            <a:endParaRPr sz="1400">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dcda854b2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5dcda854b2_0_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g5dcda854b2_0_7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23</a:t>
            </a:fld>
            <a:endParaRPr sz="1400">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5dcda854b2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5dcda854b2_0_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g5dcda854b2_0_7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24</a:t>
            </a:fld>
            <a:endParaRPr sz="1400">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dcda854b2_0_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g5dcda854b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5dcda854b2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5dcda854b2_0_1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g5dcda854b2_0_14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26</a:t>
            </a:fld>
            <a:endParaRPr sz="1400">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dcda854b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dcda854b2_0_1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g5dcda854b2_0_15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27</a:t>
            </a:fld>
            <a:endParaRPr sz="1400">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dcda854b2_0_1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g5dcda854b2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5dcda854b2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5dcda854b2_0_1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g5dcda854b2_0_163: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29</a:t>
            </a:fld>
            <a:endParaRPr sz="14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dcda854b2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dcda854b2_0_1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g5dcda854b2_0_14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3</a:t>
            </a:fld>
            <a:endParaRPr sz="1400">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dcda854b2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dcda854b2_0_1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g5dcda854b2_0_19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30</a:t>
            </a:fld>
            <a:endParaRPr sz="1400">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5dcda854b2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5dcda854b2_0_1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g5dcda854b2_0_19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31</a:t>
            </a:fld>
            <a:endParaRPr sz="1400">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5dcda854b2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5dcda854b2_1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g5dcda854b2_1_7: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32</a:t>
            </a:fld>
            <a:endParaRPr sz="1400">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5dcda854b2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5dcda854b2_1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g5dcda854b2_1_14: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33</a:t>
            </a:fld>
            <a:endParaRPr sz="1400">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5dcda854b2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5dcda854b2_1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g5dcda854b2_1_23: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34</a:t>
            </a:fld>
            <a:endParaRPr sz="1400">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dcda854b2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dcda854b2_1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g5dcda854b2_1_3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35</a:t>
            </a:fld>
            <a:endParaRPr sz="1400">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5dcda854b2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5dcda854b2_1_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g5dcda854b2_1_3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36</a:t>
            </a:fld>
            <a:endParaRPr sz="1400">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dcda854b2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dcda854b2_1_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g5dcda854b2_1_47: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37</a:t>
            </a:fld>
            <a:endParaRPr sz="1400">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5dcda854b2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5dcda854b2_1_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g5dcda854b2_1_5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38</a:t>
            </a:fld>
            <a:endParaRPr sz="1400">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5dcda854b2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5dcda854b2_1_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g5dcda854b2_1_7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39</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dcda854b2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dcda854b2_1_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g5dcda854b2_1_6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40</a:t>
            </a:fld>
            <a:endParaRPr sz="1400">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5dcda854b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5dcda854b2_2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g5dcda854b2_2_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41</a:t>
            </a:fld>
            <a:endParaRPr sz="1400">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5dcda854b2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5dcda854b2_2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g5dcda854b2_2_7: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42</a:t>
            </a:fld>
            <a:endParaRPr sz="1400">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9" name="Google Shape;43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6"/>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20" name="Google Shape;20;p16"/>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marR="0" lvl="0" algn="ctr">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ndara"/>
                <a:ea typeface="Candara"/>
                <a:cs typeface="Candara"/>
                <a:sym typeface="Candara"/>
              </a:defRPr>
            </a:lvl1pPr>
            <a:lvl2pPr marR="0" lvl="1" algn="ctr">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ndara"/>
                <a:ea typeface="Candara"/>
                <a:cs typeface="Candara"/>
                <a:sym typeface="Candara"/>
              </a:defRPr>
            </a:lvl2pPr>
            <a:lvl3pPr marR="0" lvl="2" algn="ctr">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ndara"/>
                <a:ea typeface="Candara"/>
                <a:cs typeface="Candara"/>
                <a:sym typeface="Candara"/>
              </a:defRPr>
            </a:lvl3pPr>
            <a:lvl4pPr marR="0" lvl="3"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4pPr>
            <a:lvl5pPr marR="0" lvl="4"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1" name="Google Shape;21;p16"/>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6"/>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6"/>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
        <p:cNvGrpSpPr/>
        <p:nvPr/>
      </p:nvGrpSpPr>
      <p:grpSpPr>
        <a:xfrm>
          <a:off x="0" y="0"/>
          <a:ext cx="0" cy="0"/>
          <a:chOff x="0" y="0"/>
          <a:chExt cx="0" cy="0"/>
        </a:xfrm>
      </p:grpSpPr>
      <p:sp>
        <p:nvSpPr>
          <p:cNvPr id="25" name="Google Shape;25;p21"/>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26" name="Google Shape;26;p21"/>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7" name="Google Shape;27;p21"/>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21"/>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21"/>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0"/>
        <p:cNvGrpSpPr/>
        <p:nvPr/>
      </p:nvGrpSpPr>
      <p:grpSpPr>
        <a:xfrm>
          <a:off x="0" y="0"/>
          <a:ext cx="0" cy="0"/>
          <a:chOff x="0" y="0"/>
          <a:chExt cx="0" cy="0"/>
        </a:xfrm>
      </p:grpSpPr>
      <p:sp>
        <p:nvSpPr>
          <p:cNvPr id="31" name="Google Shape;31;p22"/>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32" name="Google Shape;32;p22"/>
          <p:cNvSpPr txBox="1">
            <a:spLocks noGrp="1"/>
          </p:cNvSpPr>
          <p:nvPr>
            <p:ph type="body" idx="1"/>
          </p:nvPr>
        </p:nvSpPr>
        <p:spPr>
          <a:xfrm rot="5400000">
            <a:off x="3833019" y="-1623219"/>
            <a:ext cx="4525962" cy="10972800"/>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3" name="Google Shape;33;p22"/>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22"/>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22"/>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6"/>
        <p:cNvGrpSpPr/>
        <p:nvPr/>
      </p:nvGrpSpPr>
      <p:grpSpPr>
        <a:xfrm>
          <a:off x="0" y="0"/>
          <a:ext cx="0" cy="0"/>
          <a:chOff x="0" y="0"/>
          <a:chExt cx="0" cy="0"/>
        </a:xfrm>
      </p:grpSpPr>
      <p:sp>
        <p:nvSpPr>
          <p:cNvPr id="37" name="Google Shape;37;p23"/>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1"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38" name="Google Shape;38;p23"/>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ndara"/>
                <a:ea typeface="Candara"/>
                <a:cs typeface="Candara"/>
                <a:sym typeface="Candara"/>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ndara"/>
                <a:ea typeface="Candara"/>
                <a:cs typeface="Candara"/>
                <a:sym typeface="Candara"/>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ndara"/>
                <a:ea typeface="Candara"/>
                <a:cs typeface="Candara"/>
                <a:sym typeface="Candara"/>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ndara"/>
                <a:ea typeface="Candara"/>
                <a:cs typeface="Candara"/>
                <a:sym typeface="Candara"/>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ndara"/>
                <a:ea typeface="Candara"/>
                <a:cs typeface="Candara"/>
                <a:sym typeface="Candara"/>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9" name="Google Shape;39;p23"/>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ndara"/>
                <a:ea typeface="Candara"/>
                <a:cs typeface="Candara"/>
                <a:sym typeface="Candara"/>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ndara"/>
                <a:ea typeface="Candara"/>
                <a:cs typeface="Candara"/>
                <a:sym typeface="Candara"/>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ndara"/>
                <a:ea typeface="Candara"/>
                <a:cs typeface="Candara"/>
                <a:sym typeface="Candara"/>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23"/>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23"/>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23"/>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3"/>
        <p:cNvGrpSpPr/>
        <p:nvPr/>
      </p:nvGrpSpPr>
      <p:grpSpPr>
        <a:xfrm>
          <a:off x="0" y="0"/>
          <a:ext cx="0" cy="0"/>
          <a:chOff x="0" y="0"/>
          <a:chExt cx="0" cy="0"/>
        </a:xfrm>
      </p:grpSpPr>
      <p:sp>
        <p:nvSpPr>
          <p:cNvPr id="44" name="Google Shape;44;p24"/>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1"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45" name="Google Shape;45;p24"/>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24"/>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ndara"/>
                <a:ea typeface="Candara"/>
                <a:cs typeface="Candara"/>
                <a:sym typeface="Candara"/>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ndara"/>
                <a:ea typeface="Candara"/>
                <a:cs typeface="Candara"/>
                <a:sym typeface="Candara"/>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ndara"/>
                <a:ea typeface="Candara"/>
                <a:cs typeface="Candara"/>
                <a:sym typeface="Candara"/>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7" name="Google Shape;47;p24"/>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24"/>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24"/>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2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52" name="Google Shape;52;p25"/>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25"/>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4" name="Google Shape;54;p25"/>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5" name="Google Shape;55;p25"/>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6" name="Google Shape;56;p25"/>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25"/>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25"/>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Google Shape;69;p20"/>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20"/>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20"/>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0"/>
        <p:cNvGrpSpPr/>
        <p:nvPr/>
      </p:nvGrpSpPr>
      <p:grpSpPr>
        <a:xfrm>
          <a:off x="0" y="0"/>
          <a:ext cx="0" cy="0"/>
          <a:chOff x="0" y="0"/>
          <a:chExt cx="0" cy="0"/>
        </a:xfrm>
      </p:grpSpPr>
      <p:sp>
        <p:nvSpPr>
          <p:cNvPr id="81" name="Google Shape;81;g5dcda854b2_0_18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82" name="Google Shape;82;g5dcda854b2_0_184"/>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3" name="Google Shape;83;g5dcda854b2_0_184"/>
          <p:cNvSpPr txBox="1">
            <a:spLocks noGrp="1"/>
          </p:cNvSpPr>
          <p:nvPr>
            <p:ph type="ftr" idx="11"/>
          </p:nvPr>
        </p:nvSpPr>
        <p:spPr>
          <a:xfrm>
            <a:off x="4165600" y="6477000"/>
            <a:ext cx="38607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g5dcda854b2_0_184"/>
          <p:cNvSpPr txBox="1">
            <a:spLocks noGrp="1"/>
          </p:cNvSpPr>
          <p:nvPr>
            <p:ph type="sldNum" idx="12"/>
          </p:nvPr>
        </p:nvSpPr>
        <p:spPr>
          <a:xfrm>
            <a:off x="8737600" y="6477000"/>
            <a:ext cx="2844900" cy="3651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11" name="Google Shape;11;p15"/>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5"/>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5"/>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5"/>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15"/>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15"/>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15" descr="E:\Brand &amp; all that\Greatlearning Logo\Greatlearning Logo.jpg"/>
          <p:cNvPicPr preferRelativeResize="0"/>
          <p:nvPr/>
        </p:nvPicPr>
        <p:blipFill rotWithShape="1">
          <a:blip r:embed="rId8">
            <a:alphaModFix/>
          </a:blip>
          <a:srcRect l="19363" t="19598" r="17929" b="71116"/>
          <a:stretch/>
        </p:blipFill>
        <p:spPr>
          <a:xfrm>
            <a:off x="8197850" y="317500"/>
            <a:ext cx="3598862" cy="5651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Google Shape;60;p19"/>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 name="Google Shape;61;p19"/>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62" name="Google Shape;62;p19" descr="E:\Brand &amp; all that\Greatlearning Logo\Greatlearning Logo.jpg"/>
          <p:cNvPicPr preferRelativeResize="0"/>
          <p:nvPr/>
        </p:nvPicPr>
        <p:blipFill rotWithShape="1">
          <a:blip r:embed="rId3">
            <a:alphaModFix/>
          </a:blip>
          <a:srcRect l="19363" t="19598" r="17929" b="71116"/>
          <a:stretch/>
        </p:blipFill>
        <p:spPr>
          <a:xfrm>
            <a:off x="8197850" y="317500"/>
            <a:ext cx="3598862" cy="565150"/>
          </a:xfrm>
          <a:prstGeom prst="rect">
            <a:avLst/>
          </a:prstGeom>
          <a:noFill/>
          <a:ln>
            <a:noFill/>
          </a:ln>
        </p:spPr>
      </p:pic>
      <p:sp>
        <p:nvSpPr>
          <p:cNvPr id="63" name="Google Shape;63;p1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64" name="Google Shape;64;p19"/>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5" name="Google Shape;65;p19"/>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9"/>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9"/>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g5dcda854b2_0_176"/>
          <p:cNvSpPr txBox="1"/>
          <p:nvPr/>
        </p:nvSpPr>
        <p:spPr>
          <a:xfrm>
            <a:off x="0" y="0"/>
            <a:ext cx="5079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g5dcda854b2_0_176"/>
          <p:cNvSpPr txBox="1"/>
          <p:nvPr/>
        </p:nvSpPr>
        <p:spPr>
          <a:xfrm>
            <a:off x="0" y="685800"/>
            <a:ext cx="5079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75" name="Google Shape;75;g5dcda854b2_0_176" descr="E:\Brand &amp; all that\Greatlearning Logo\Greatlearning Logo.jpg"/>
          <p:cNvPicPr preferRelativeResize="0"/>
          <p:nvPr/>
        </p:nvPicPr>
        <p:blipFill rotWithShape="1">
          <a:blip r:embed="rId3">
            <a:alphaModFix/>
          </a:blip>
          <a:srcRect l="19364" t="19598" r="17928" b="71115"/>
          <a:stretch/>
        </p:blipFill>
        <p:spPr>
          <a:xfrm>
            <a:off x="8197850" y="317500"/>
            <a:ext cx="3598863" cy="565151"/>
          </a:xfrm>
          <a:prstGeom prst="rect">
            <a:avLst/>
          </a:prstGeom>
          <a:noFill/>
          <a:ln>
            <a:noFill/>
          </a:ln>
        </p:spPr>
      </p:pic>
      <p:sp>
        <p:nvSpPr>
          <p:cNvPr id="76" name="Google Shape;76;g5dcda854b2_0_17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77" name="Google Shape;77;g5dcda854b2_0_176"/>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8" name="Google Shape;78;g5dcda854b2_0_176"/>
          <p:cNvSpPr txBox="1">
            <a:spLocks noGrp="1"/>
          </p:cNvSpPr>
          <p:nvPr>
            <p:ph type="ftr" idx="11"/>
          </p:nvPr>
        </p:nvSpPr>
        <p:spPr>
          <a:xfrm>
            <a:off x="4165600" y="6477000"/>
            <a:ext cx="38607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g5dcda854b2_0_176"/>
          <p:cNvSpPr txBox="1">
            <a:spLocks noGrp="1"/>
          </p:cNvSpPr>
          <p:nvPr>
            <p:ph type="sldNum" idx="12"/>
          </p:nvPr>
        </p:nvSpPr>
        <p:spPr>
          <a:xfrm>
            <a:off x="8737600" y="6477000"/>
            <a:ext cx="2844900" cy="3651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hyperlink" Target="https://www.kaggle.com/blastchar/telco-customer-churn" TargetMode="External"/><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2438400" y="279717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400"/>
              <a:buFont typeface="Times New Roman"/>
              <a:buNone/>
            </a:pPr>
            <a:r>
              <a:rPr lang="en-IN"/>
              <a:t>Statistical Learning - Basic Statistics</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0"/>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lvl="0"/>
            <a:r>
              <a:rPr lang="en-IN" u="sng" dirty="0">
                <a:latin typeface="Times New Roman"/>
                <a:ea typeface="Times New Roman"/>
                <a:cs typeface="Times New Roman"/>
                <a:sym typeface="Times New Roman"/>
              </a:rPr>
              <a:t/>
            </a:r>
            <a:br>
              <a:rPr lang="en-IN" u="sng" dirty="0">
                <a:latin typeface="Times New Roman"/>
                <a:ea typeface="Times New Roman"/>
                <a:cs typeface="Times New Roman"/>
                <a:sym typeface="Times New Roman"/>
              </a:rPr>
            </a:br>
            <a:r>
              <a:rPr lang="en-IN" sz="3200" u="sng" dirty="0">
                <a:latin typeface="Times New Roman"/>
                <a:ea typeface="Times New Roman"/>
                <a:cs typeface="Times New Roman"/>
                <a:sym typeface="Times New Roman"/>
              </a:rPr>
              <a:t>Statistics - Methods</a:t>
            </a:r>
            <a:br>
              <a:rPr lang="en-IN" sz="3200" u="sng" dirty="0">
                <a:latin typeface="Times New Roman"/>
                <a:ea typeface="Times New Roman"/>
                <a:cs typeface="Times New Roman"/>
                <a:sym typeface="Times New Roman"/>
              </a:rPr>
            </a:br>
            <a:endParaRPr sz="3200" dirty="0"/>
          </a:p>
        </p:txBody>
      </p:sp>
      <p:sp>
        <p:nvSpPr>
          <p:cNvPr id="153" name="Google Shape;153;p10"/>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b="1">
                <a:latin typeface="Times New Roman"/>
                <a:ea typeface="Times New Roman"/>
                <a:cs typeface="Times New Roman"/>
                <a:sym typeface="Times New Roman"/>
              </a:rPr>
              <a:t>Predictive Modeling</a:t>
            </a:r>
            <a:endParaRPr sz="2000" b="1">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b="1">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Both customer segmentation as well as identifying and targeting most profitable customers can be facilitated by predictive models.</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Regression can be used for predicting the amount of expenditure on a particular product based on input variables income, age and gender.</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Organizations can leverage on other advanced models that comprise Logistic Regression, and neural networks for predicting a target variable as well as classifying and predicting into which group the consumer belongs to. </a:t>
            </a:r>
            <a:endParaRPr sz="20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200" u="sng" dirty="0">
                <a:latin typeface="Times New Roman"/>
                <a:ea typeface="Times New Roman"/>
                <a:cs typeface="Times New Roman"/>
                <a:sym typeface="Times New Roman"/>
              </a:rPr>
              <a:t/>
            </a:r>
            <a:br>
              <a:rPr lang="en-IN" sz="3200" u="sng" dirty="0">
                <a:latin typeface="Times New Roman"/>
                <a:ea typeface="Times New Roman"/>
                <a:cs typeface="Times New Roman"/>
                <a:sym typeface="Times New Roman"/>
              </a:rPr>
            </a:br>
            <a:r>
              <a:rPr lang="en-IN" sz="3200" u="sng" dirty="0">
                <a:latin typeface="Times New Roman"/>
                <a:ea typeface="Times New Roman"/>
                <a:cs typeface="Times New Roman"/>
                <a:sym typeface="Times New Roman"/>
              </a:rPr>
              <a:t>Classical definition and Types of stats</a:t>
            </a:r>
            <a:br>
              <a:rPr lang="en-IN" sz="3200" u="sng" dirty="0">
                <a:latin typeface="Times New Roman"/>
                <a:ea typeface="Times New Roman"/>
                <a:cs typeface="Times New Roman"/>
                <a:sym typeface="Times New Roman"/>
              </a:rPr>
            </a:br>
            <a:endParaRPr sz="3200" u="sng" dirty="0"/>
          </a:p>
        </p:txBody>
      </p:sp>
      <p:sp>
        <p:nvSpPr>
          <p:cNvPr id="159" name="Google Shape;159;p11"/>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“By statistics, we mean methods specially adopted to the elucidation of quantitative data affected to a marked extent by multiplicity of causes”.</a:t>
            </a:r>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It is interesting to see what </a:t>
            </a:r>
            <a:r>
              <a:rPr lang="en-IN" sz="2000" i="1">
                <a:latin typeface="Times New Roman"/>
                <a:ea typeface="Times New Roman"/>
                <a:cs typeface="Times New Roman"/>
                <a:sym typeface="Times New Roman"/>
              </a:rPr>
              <a:t>Thomas Davenport </a:t>
            </a:r>
            <a:r>
              <a:rPr lang="en-IN" sz="2000">
                <a:latin typeface="Times New Roman"/>
                <a:ea typeface="Times New Roman"/>
                <a:cs typeface="Times New Roman"/>
                <a:sym typeface="Times New Roman"/>
              </a:rPr>
              <a:t>means by Business Analytics and note the similarities and dissimilarities between the two.</a:t>
            </a:r>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Business Analytics (BA) can be defined as the broad use of data and quantitative analysis for decision making within organizations. </a:t>
            </a: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2"/>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lvl="0"/>
            <a:r>
              <a:rPr lang="en-IN" u="sng" dirty="0">
                <a:latin typeface="Times New Roman"/>
                <a:ea typeface="Times New Roman"/>
                <a:cs typeface="Times New Roman"/>
                <a:sym typeface="Times New Roman"/>
              </a:rPr>
              <a:t/>
            </a:r>
            <a:br>
              <a:rPr lang="en-IN" u="sng" dirty="0">
                <a:latin typeface="Times New Roman"/>
                <a:ea typeface="Times New Roman"/>
                <a:cs typeface="Times New Roman"/>
                <a:sym typeface="Times New Roman"/>
              </a:rPr>
            </a:br>
            <a:r>
              <a:rPr lang="en-IN" sz="3200" u="sng" dirty="0">
                <a:latin typeface="Times New Roman"/>
                <a:ea typeface="Times New Roman"/>
                <a:cs typeface="Times New Roman"/>
                <a:sym typeface="Times New Roman"/>
              </a:rPr>
              <a:t>Classical definition and Types of stats</a:t>
            </a:r>
            <a:br>
              <a:rPr lang="en-IN" sz="3200" u="sng" dirty="0">
                <a:latin typeface="Times New Roman"/>
                <a:ea typeface="Times New Roman"/>
                <a:cs typeface="Times New Roman"/>
                <a:sym typeface="Times New Roman"/>
              </a:rPr>
            </a:br>
            <a:endParaRPr sz="3200" dirty="0"/>
          </a:p>
        </p:txBody>
      </p:sp>
      <p:sp>
        <p:nvSpPr>
          <p:cNvPr id="165" name="Google Shape;165;p12"/>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b="1">
                <a:latin typeface="Times New Roman"/>
                <a:ea typeface="Times New Roman"/>
                <a:cs typeface="Times New Roman"/>
                <a:sym typeface="Times New Roman"/>
              </a:rPr>
              <a:t>Types of statistics </a:t>
            </a:r>
            <a:endParaRPr/>
          </a:p>
          <a:p>
            <a:pPr marL="25400" lvl="0" indent="0" algn="l" rtl="0">
              <a:lnSpc>
                <a:spcPct val="100000"/>
              </a:lnSpc>
              <a:spcBef>
                <a:spcPts val="640"/>
              </a:spcBef>
              <a:spcAft>
                <a:spcPts val="0"/>
              </a:spcAft>
              <a:buSzPts val="3200"/>
              <a:buNone/>
            </a:pPr>
            <a:endParaRPr sz="2000" b="1">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b="1">
                <a:latin typeface="Times New Roman"/>
                <a:ea typeface="Times New Roman"/>
                <a:cs typeface="Times New Roman"/>
                <a:sym typeface="Times New Roman"/>
              </a:rPr>
              <a:t>Descriptive statistics </a:t>
            </a:r>
            <a:r>
              <a:rPr lang="en-IN" sz="2000">
                <a:latin typeface="Times New Roman"/>
                <a:ea typeface="Times New Roman"/>
                <a:cs typeface="Times New Roman"/>
                <a:sym typeface="Times New Roman"/>
              </a:rPr>
              <a:t>is concerned with Data summarization, Graphs/Charts, and tables</a:t>
            </a:r>
            <a:endParaRPr/>
          </a:p>
          <a:p>
            <a:pPr marL="457200" marR="0" lvl="0" indent="-228600" algn="l" rtl="0">
              <a:lnSpc>
                <a:spcPct val="100000"/>
              </a:lnSpc>
              <a:spcBef>
                <a:spcPts val="640"/>
              </a:spcBef>
              <a:spcAft>
                <a:spcPts val="0"/>
              </a:spcAft>
              <a:buClr>
                <a:schemeClr val="dk1"/>
              </a:buClr>
              <a:buSzPts val="3200"/>
              <a:buFont typeface="Arial"/>
              <a:buNone/>
            </a:pPr>
            <a:endParaRPr sz="2000" b="1">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b="1">
                <a:latin typeface="Times New Roman"/>
                <a:ea typeface="Times New Roman"/>
                <a:cs typeface="Times New Roman"/>
                <a:sym typeface="Times New Roman"/>
              </a:rPr>
              <a:t>Inferential statistics </a:t>
            </a:r>
            <a:r>
              <a:rPr lang="en-IN" sz="2000">
                <a:latin typeface="Times New Roman"/>
                <a:ea typeface="Times New Roman"/>
                <a:cs typeface="Times New Roman"/>
                <a:sym typeface="Times New Roman"/>
              </a:rPr>
              <a:t>is a method used to talk about a Population parameter from a sample</a:t>
            </a:r>
            <a:endParaRPr sz="2000" b="1">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200" dirty="0">
                <a:latin typeface="Times New Roman"/>
                <a:ea typeface="Times New Roman"/>
                <a:cs typeface="Times New Roman"/>
                <a:sym typeface="Times New Roman"/>
              </a:rPr>
              <a:t/>
            </a:r>
            <a:br>
              <a:rPr lang="en-IN" sz="3200" dirty="0">
                <a:latin typeface="Times New Roman"/>
                <a:ea typeface="Times New Roman"/>
                <a:cs typeface="Times New Roman"/>
                <a:sym typeface="Times New Roman"/>
              </a:rPr>
            </a:br>
            <a:r>
              <a:rPr lang="en-IN" sz="3200" u="sng" dirty="0">
                <a:latin typeface="Times New Roman"/>
                <a:ea typeface="Times New Roman"/>
                <a:cs typeface="Times New Roman"/>
                <a:sym typeface="Times New Roman"/>
              </a:rPr>
              <a:t>Some vital terms in stats</a:t>
            </a:r>
            <a:br>
              <a:rPr lang="en-IN" sz="3200" u="sng" dirty="0">
                <a:latin typeface="Times New Roman"/>
                <a:ea typeface="Times New Roman"/>
                <a:cs typeface="Times New Roman"/>
                <a:sym typeface="Times New Roman"/>
              </a:rPr>
            </a:br>
            <a:endParaRPr sz="3200" u="sng" dirty="0"/>
          </a:p>
        </p:txBody>
      </p:sp>
      <p:sp>
        <p:nvSpPr>
          <p:cNvPr id="171" name="Google Shape;171;p13"/>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b="1">
                <a:latin typeface="Times New Roman"/>
                <a:ea typeface="Times New Roman"/>
                <a:cs typeface="Times New Roman"/>
                <a:sym typeface="Times New Roman"/>
              </a:rPr>
              <a:t>Population, Parameter, Sample, Statistic</a:t>
            </a:r>
            <a:endParaRPr/>
          </a:p>
          <a:p>
            <a:pPr marL="25400" lvl="0" indent="0" algn="l" rtl="0">
              <a:lnSpc>
                <a:spcPct val="100000"/>
              </a:lnSpc>
              <a:spcBef>
                <a:spcPts val="640"/>
              </a:spcBef>
              <a:spcAft>
                <a:spcPts val="0"/>
              </a:spcAft>
              <a:buSzPts val="3200"/>
              <a:buNone/>
            </a:pPr>
            <a:endParaRPr sz="2000" b="1">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A </a:t>
            </a:r>
            <a:r>
              <a:rPr lang="en-IN" sz="2000" b="1">
                <a:latin typeface="Times New Roman"/>
                <a:ea typeface="Times New Roman"/>
                <a:cs typeface="Times New Roman"/>
                <a:sym typeface="Times New Roman"/>
              </a:rPr>
              <a:t>population</a:t>
            </a:r>
            <a:r>
              <a:rPr lang="en-IN" sz="2000">
                <a:latin typeface="Times New Roman"/>
                <a:ea typeface="Times New Roman"/>
                <a:cs typeface="Times New Roman"/>
                <a:sym typeface="Times New Roman"/>
              </a:rPr>
              <a:t> is the universe of possible data for a specified object.</a:t>
            </a:r>
            <a:endParaRPr sz="2000">
              <a:latin typeface="Times New Roman"/>
              <a:ea typeface="Times New Roman"/>
              <a:cs typeface="Times New Roman"/>
              <a:sym typeface="Times New Roman"/>
            </a:endParaRPr>
          </a:p>
          <a:p>
            <a:pPr marL="457200" marR="0" lvl="0" indent="0" algn="l" rtl="0">
              <a:lnSpc>
                <a:spcPct val="100000"/>
              </a:lnSpc>
              <a:spcBef>
                <a:spcPts val="640"/>
              </a:spcBef>
              <a:spcAft>
                <a:spcPts val="0"/>
              </a:spcAft>
              <a:buNone/>
            </a:pPr>
            <a:endParaRPr sz="2000">
              <a:latin typeface="Times New Roman"/>
              <a:ea typeface="Times New Roman"/>
              <a:cs typeface="Times New Roman"/>
              <a:sym typeface="Times New Roman"/>
            </a:endParaRPr>
          </a:p>
          <a:p>
            <a:pPr marL="457200" marR="0" lvl="0" indent="-355600" algn="l" rtl="0">
              <a:lnSpc>
                <a:spcPct val="100000"/>
              </a:lnSpc>
              <a:spcBef>
                <a:spcPts val="640"/>
              </a:spcBef>
              <a:spcAft>
                <a:spcPts val="0"/>
              </a:spcAft>
              <a:buSzPts val="2000"/>
              <a:buFont typeface="Times New Roman"/>
              <a:buChar char="•"/>
            </a:pPr>
            <a:r>
              <a:rPr lang="en-IN" sz="2000">
                <a:latin typeface="Times New Roman"/>
                <a:ea typeface="Times New Roman"/>
                <a:cs typeface="Times New Roman"/>
                <a:sym typeface="Times New Roman"/>
              </a:rPr>
              <a:t>A </a:t>
            </a:r>
            <a:r>
              <a:rPr lang="en-IN" sz="2000" b="1">
                <a:latin typeface="Times New Roman"/>
                <a:ea typeface="Times New Roman"/>
                <a:cs typeface="Times New Roman"/>
                <a:sym typeface="Times New Roman"/>
              </a:rPr>
              <a:t>parameter </a:t>
            </a:r>
            <a:r>
              <a:rPr lang="en-IN" sz="2000">
                <a:latin typeface="Times New Roman"/>
                <a:ea typeface="Times New Roman"/>
                <a:cs typeface="Times New Roman"/>
                <a:sym typeface="Times New Roman"/>
              </a:rPr>
              <a:t>is a numerical value associated with a population. </a:t>
            </a:r>
            <a:endParaRPr sz="2000">
              <a:latin typeface="Times New Roman"/>
              <a:ea typeface="Times New Roman"/>
              <a:cs typeface="Times New Roman"/>
              <a:sym typeface="Times New Roman"/>
            </a:endParaRPr>
          </a:p>
          <a:p>
            <a:pPr marL="0" marR="0" lvl="0" indent="0" algn="l" rtl="0">
              <a:lnSpc>
                <a:spcPct val="100000"/>
              </a:lnSpc>
              <a:spcBef>
                <a:spcPts val="640"/>
              </a:spcBef>
              <a:spcAft>
                <a:spcPts val="0"/>
              </a:spcAft>
              <a:buNone/>
            </a:pPr>
            <a:endParaRPr sz="2000">
              <a:latin typeface="Times New Roman"/>
              <a:ea typeface="Times New Roman"/>
              <a:cs typeface="Times New Roman"/>
              <a:sym typeface="Times New Roman"/>
            </a:endParaRPr>
          </a:p>
          <a:p>
            <a:pPr marL="457200" marR="0" lvl="0" indent="-355600" algn="l" rtl="0">
              <a:lnSpc>
                <a:spcPct val="100000"/>
              </a:lnSpc>
              <a:spcBef>
                <a:spcPts val="640"/>
              </a:spcBef>
              <a:spcAft>
                <a:spcPts val="0"/>
              </a:spcAft>
              <a:buSzPts val="2000"/>
              <a:buFont typeface="Times New Roman"/>
              <a:buChar char="•"/>
            </a:pPr>
            <a:r>
              <a:rPr lang="en-IN" sz="2000">
                <a:latin typeface="Times New Roman"/>
                <a:ea typeface="Times New Roman"/>
                <a:cs typeface="Times New Roman"/>
                <a:sym typeface="Times New Roman"/>
              </a:rPr>
              <a:t>A </a:t>
            </a:r>
            <a:r>
              <a:rPr lang="en-IN" sz="2000" b="1">
                <a:latin typeface="Times New Roman"/>
                <a:ea typeface="Times New Roman"/>
                <a:cs typeface="Times New Roman"/>
                <a:sym typeface="Times New Roman"/>
              </a:rPr>
              <a:t>sample </a:t>
            </a:r>
            <a:r>
              <a:rPr lang="en-IN" sz="2000">
                <a:latin typeface="Times New Roman"/>
                <a:ea typeface="Times New Roman"/>
                <a:cs typeface="Times New Roman"/>
                <a:sym typeface="Times New Roman"/>
              </a:rPr>
              <a:t>is a selection of observations from a population</a:t>
            </a:r>
            <a:endParaRPr sz="2000">
              <a:latin typeface="Times New Roman"/>
              <a:ea typeface="Times New Roman"/>
              <a:cs typeface="Times New Roman"/>
              <a:sym typeface="Times New Roman"/>
            </a:endParaRPr>
          </a:p>
          <a:p>
            <a:pPr marL="0" marR="0" lvl="0" indent="0" algn="l" rtl="0">
              <a:lnSpc>
                <a:spcPct val="100000"/>
              </a:lnSpc>
              <a:spcBef>
                <a:spcPts val="640"/>
              </a:spcBef>
              <a:spcAft>
                <a:spcPts val="0"/>
              </a:spcAft>
              <a:buNone/>
            </a:pPr>
            <a:endParaRPr sz="2000">
              <a:latin typeface="Times New Roman"/>
              <a:ea typeface="Times New Roman"/>
              <a:cs typeface="Times New Roman"/>
              <a:sym typeface="Times New Roman"/>
            </a:endParaRPr>
          </a:p>
          <a:p>
            <a:pPr marL="457200" marR="0" lvl="0" indent="-355600" algn="l" rtl="0">
              <a:lnSpc>
                <a:spcPct val="100000"/>
              </a:lnSpc>
              <a:spcBef>
                <a:spcPts val="640"/>
              </a:spcBef>
              <a:spcAft>
                <a:spcPts val="0"/>
              </a:spcAft>
              <a:buSzPts val="2000"/>
              <a:buFont typeface="Times New Roman"/>
              <a:buChar char="•"/>
            </a:pPr>
            <a:r>
              <a:rPr lang="en-IN" sz="2000">
                <a:latin typeface="Times New Roman"/>
                <a:ea typeface="Times New Roman"/>
                <a:cs typeface="Times New Roman"/>
                <a:sym typeface="Times New Roman"/>
              </a:rPr>
              <a:t>A </a:t>
            </a:r>
            <a:r>
              <a:rPr lang="en-IN" sz="2000" b="1">
                <a:latin typeface="Times New Roman"/>
                <a:ea typeface="Times New Roman"/>
                <a:cs typeface="Times New Roman"/>
                <a:sym typeface="Times New Roman"/>
              </a:rPr>
              <a:t>Statistic</a:t>
            </a:r>
            <a:r>
              <a:rPr lang="en-IN" sz="2000">
                <a:latin typeface="Times New Roman"/>
                <a:ea typeface="Times New Roman"/>
                <a:cs typeface="Times New Roman"/>
                <a:sym typeface="Times New Roman"/>
              </a:rPr>
              <a:t> is a numerical value associated with an observed sample. </a:t>
            </a:r>
            <a:endParaRPr sz="2000">
              <a:latin typeface="Times New Roman"/>
              <a:ea typeface="Times New Roman"/>
              <a:cs typeface="Times New Roman"/>
              <a:sym typeface="Times New Roman"/>
            </a:endParaRPr>
          </a:p>
          <a:p>
            <a:pPr marL="0" marR="0" lvl="0" indent="0" algn="l" rtl="0">
              <a:lnSpc>
                <a:spcPct val="100000"/>
              </a:lnSpc>
              <a:spcBef>
                <a:spcPts val="640"/>
              </a:spcBef>
              <a:spcAft>
                <a:spcPts val="0"/>
              </a:spcAft>
              <a:buNone/>
            </a:pPr>
            <a:endParaRPr sz="20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5dcda854b2_1_0"/>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spcBef>
                <a:spcPts val="480"/>
              </a:spcBef>
              <a:spcAft>
                <a:spcPts val="0"/>
              </a:spcAft>
              <a:buNone/>
            </a:pPr>
            <a:endParaRPr sz="2400" dirty="0">
              <a:latin typeface="Times New Roman"/>
              <a:ea typeface="Times New Roman"/>
              <a:cs typeface="Times New Roman"/>
              <a:sym typeface="Times New Roman"/>
            </a:endParaRPr>
          </a:p>
          <a:p>
            <a:pPr marL="0" lvl="0" indent="0" algn="l" rtl="0">
              <a:spcBef>
                <a:spcPts val="480"/>
              </a:spcBef>
              <a:spcAft>
                <a:spcPts val="0"/>
              </a:spcAft>
              <a:buNone/>
            </a:pPr>
            <a:r>
              <a:rPr lang="en-IN" sz="3600" u="sng" dirty="0">
                <a:latin typeface="Times New Roman"/>
                <a:ea typeface="Times New Roman"/>
                <a:cs typeface="Times New Roman"/>
                <a:sym typeface="Times New Roman"/>
              </a:rPr>
              <a:t>Sources and </a:t>
            </a:r>
            <a:r>
              <a:rPr lang="en-IN" sz="3600" u="sng" dirty="0" smtClean="0">
                <a:latin typeface="Times New Roman"/>
                <a:ea typeface="Times New Roman"/>
                <a:cs typeface="Times New Roman"/>
                <a:sym typeface="Times New Roman"/>
              </a:rPr>
              <a:t>Types </a:t>
            </a:r>
            <a:r>
              <a:rPr lang="en-IN" sz="3600" u="sng" dirty="0">
                <a:latin typeface="Times New Roman"/>
                <a:ea typeface="Times New Roman"/>
                <a:cs typeface="Times New Roman"/>
                <a:sym typeface="Times New Roman"/>
              </a:rPr>
              <a:t>of data</a:t>
            </a:r>
            <a:endParaRPr sz="3600" u="sng" dirty="0">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178" name="Google Shape;178;g5dcda854b2_1_0"/>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IN" sz="3600" b="1">
                <a:latin typeface="Times New Roman"/>
                <a:ea typeface="Times New Roman"/>
                <a:cs typeface="Times New Roman"/>
                <a:sym typeface="Times New Roman"/>
              </a:rPr>
              <a:t>Data Sources</a:t>
            </a:r>
            <a:endParaRPr sz="3600" b="1">
              <a:latin typeface="Times New Roman"/>
              <a:ea typeface="Times New Roman"/>
              <a:cs typeface="Times New Roman"/>
              <a:sym typeface="Times New Roman"/>
            </a:endParaRPr>
          </a:p>
          <a:p>
            <a:pPr marL="0" lvl="0" indent="0" algn="l" rtl="0">
              <a:spcBef>
                <a:spcPts val="640"/>
              </a:spcBef>
              <a:spcAft>
                <a:spcPts val="0"/>
              </a:spcAft>
              <a:buNone/>
            </a:pPr>
            <a:endParaRPr sz="2400">
              <a:latin typeface="Times New Roman"/>
              <a:ea typeface="Times New Roman"/>
              <a:cs typeface="Times New Roman"/>
              <a:sym typeface="Times New Roman"/>
            </a:endParaRPr>
          </a:p>
          <a:p>
            <a:pPr marL="0" lvl="0" indent="0" algn="l" rtl="0">
              <a:spcBef>
                <a:spcPts val="640"/>
              </a:spcBef>
              <a:spcAft>
                <a:spcPts val="0"/>
              </a:spcAft>
              <a:buNone/>
            </a:pPr>
            <a:r>
              <a:rPr lang="en-IN" sz="2400" b="1">
                <a:latin typeface="Times New Roman"/>
                <a:ea typeface="Times New Roman"/>
                <a:cs typeface="Times New Roman"/>
                <a:sym typeface="Times New Roman"/>
              </a:rPr>
              <a:t>Primary Data</a:t>
            </a:r>
            <a:r>
              <a:rPr lang="en-IN" sz="2400">
                <a:latin typeface="Times New Roman"/>
                <a:ea typeface="Times New Roman"/>
                <a:cs typeface="Times New Roman"/>
                <a:sym typeface="Times New Roman"/>
              </a:rPr>
              <a:t> are collected by organization itself for a particular purpose. The benefits of primary data are that they fits the needs exactly and reliable.</a:t>
            </a:r>
            <a:endParaRPr sz="2400">
              <a:latin typeface="Times New Roman"/>
              <a:ea typeface="Times New Roman"/>
              <a:cs typeface="Times New Roman"/>
              <a:sym typeface="Times New Roman"/>
            </a:endParaRPr>
          </a:p>
          <a:p>
            <a:pPr marL="0" lvl="0" indent="0" algn="l" rtl="0">
              <a:spcBef>
                <a:spcPts val="640"/>
              </a:spcBef>
              <a:spcAft>
                <a:spcPts val="0"/>
              </a:spcAft>
              <a:buNone/>
            </a:pPr>
            <a:endParaRPr sz="2400">
              <a:latin typeface="Times New Roman"/>
              <a:ea typeface="Times New Roman"/>
              <a:cs typeface="Times New Roman"/>
              <a:sym typeface="Times New Roman"/>
            </a:endParaRPr>
          </a:p>
          <a:p>
            <a:pPr marL="0" lvl="0" indent="0" algn="l" rtl="0">
              <a:spcBef>
                <a:spcPts val="640"/>
              </a:spcBef>
              <a:spcAft>
                <a:spcPts val="0"/>
              </a:spcAft>
              <a:buNone/>
            </a:pPr>
            <a:r>
              <a:rPr lang="en-IN" sz="2400" b="1">
                <a:latin typeface="Times New Roman"/>
                <a:ea typeface="Times New Roman"/>
                <a:cs typeface="Times New Roman"/>
                <a:sym typeface="Times New Roman"/>
              </a:rPr>
              <a:t>Secondary Data</a:t>
            </a:r>
            <a:r>
              <a:rPr lang="en-IN" sz="2400">
                <a:latin typeface="Times New Roman"/>
                <a:ea typeface="Times New Roman"/>
                <a:cs typeface="Times New Roman"/>
                <a:sym typeface="Times New Roman"/>
              </a:rPr>
              <a:t> are collected by other organizations or for other purposes. Any data, which are not collected by the organization for the specified purpose, are secondary data. </a:t>
            </a:r>
            <a:endParaRPr sz="2400">
              <a:latin typeface="Times New Roman"/>
              <a:ea typeface="Times New Roman"/>
              <a:cs typeface="Times New Roman"/>
              <a:sym typeface="Times New Roman"/>
            </a:endParaRPr>
          </a:p>
        </p:txBody>
      </p:sp>
      <p:sp>
        <p:nvSpPr>
          <p:cNvPr id="179" name="Google Shape;179;g5dcda854b2_1_0"/>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5dcda854b2_0_0"/>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lvl="0">
              <a:spcBef>
                <a:spcPts val="480"/>
              </a:spcBef>
            </a:pPr>
            <a:r>
              <a:rPr lang="en-US" sz="3200" dirty="0">
                <a:latin typeface="Times New Roman"/>
                <a:ea typeface="Times New Roman"/>
                <a:cs typeface="Times New Roman"/>
                <a:sym typeface="Times New Roman"/>
              </a:rPr>
              <a:t/>
            </a:r>
            <a:br>
              <a:rPr lang="en-US" sz="3200" dirty="0">
                <a:latin typeface="Times New Roman"/>
                <a:ea typeface="Times New Roman"/>
                <a:cs typeface="Times New Roman"/>
                <a:sym typeface="Times New Roman"/>
              </a:rPr>
            </a:br>
            <a:r>
              <a:rPr lang="en-US" sz="3200" u="sng" dirty="0">
                <a:latin typeface="Times New Roman"/>
                <a:ea typeface="Times New Roman"/>
                <a:cs typeface="Times New Roman"/>
                <a:sym typeface="Times New Roman"/>
              </a:rPr>
              <a:t>Sources and Types of data</a:t>
            </a:r>
            <a:br>
              <a:rPr lang="en-US" sz="3200" u="sng" dirty="0">
                <a:latin typeface="Times New Roman"/>
                <a:ea typeface="Times New Roman"/>
                <a:cs typeface="Times New Roman"/>
                <a:sym typeface="Times New Roman"/>
              </a:rPr>
            </a:br>
            <a:endParaRPr sz="3200" dirty="0"/>
          </a:p>
        </p:txBody>
      </p:sp>
      <p:sp>
        <p:nvSpPr>
          <p:cNvPr id="186" name="Google Shape;186;g5dcda854b2_0_0"/>
          <p:cNvSpPr txBox="1">
            <a:spLocks noGrp="1"/>
          </p:cNvSpPr>
          <p:nvPr>
            <p:ph type="body" idx="1"/>
          </p:nvPr>
        </p:nvSpPr>
        <p:spPr>
          <a:xfrm>
            <a:off x="337275" y="1600200"/>
            <a:ext cx="11245200" cy="52419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IN" sz="2400" b="1">
                <a:latin typeface="Times New Roman"/>
                <a:ea typeface="Times New Roman"/>
                <a:cs typeface="Times New Roman"/>
                <a:sym typeface="Times New Roman"/>
              </a:rPr>
              <a:t>Types of Data</a:t>
            </a:r>
            <a:endParaRPr sz="2400" b="1">
              <a:latin typeface="Times New Roman"/>
              <a:ea typeface="Times New Roman"/>
              <a:cs typeface="Times New Roman"/>
              <a:sym typeface="Times New Roman"/>
            </a:endParaRPr>
          </a:p>
          <a:p>
            <a:pPr marL="0" lvl="0" indent="0" algn="l" rtl="0">
              <a:spcBef>
                <a:spcPts val="640"/>
              </a:spcBef>
              <a:spcAft>
                <a:spcPts val="0"/>
              </a:spcAft>
              <a:buNone/>
            </a:pPr>
            <a:endParaRPr sz="2400">
              <a:latin typeface="Times New Roman"/>
              <a:ea typeface="Times New Roman"/>
              <a:cs typeface="Times New Roman"/>
              <a:sym typeface="Times New Roman"/>
            </a:endParaRPr>
          </a:p>
          <a:p>
            <a:pPr marL="457200" lvl="0" indent="-381000" algn="l" rtl="0">
              <a:spcBef>
                <a:spcPts val="640"/>
              </a:spcBef>
              <a:spcAft>
                <a:spcPts val="0"/>
              </a:spcAft>
              <a:buSzPts val="2400"/>
              <a:buFont typeface="Times New Roman"/>
              <a:buChar char="•"/>
            </a:pPr>
            <a:r>
              <a:rPr lang="en-IN" sz="2400" b="1">
                <a:latin typeface="Times New Roman"/>
                <a:ea typeface="Times New Roman"/>
                <a:cs typeface="Times New Roman"/>
                <a:sym typeface="Times New Roman"/>
              </a:rPr>
              <a:t>Qualitative</a:t>
            </a:r>
            <a:r>
              <a:rPr lang="en-IN" sz="2400">
                <a:latin typeface="Times New Roman"/>
                <a:ea typeface="Times New Roman"/>
                <a:cs typeface="Times New Roman"/>
                <a:sym typeface="Times New Roman"/>
              </a:rPr>
              <a:t> data are non numeric in nature and cannot be measured.</a:t>
            </a:r>
            <a:endParaRPr sz="2400">
              <a:latin typeface="Times New Roman"/>
              <a:ea typeface="Times New Roman"/>
              <a:cs typeface="Times New Roman"/>
              <a:sym typeface="Times New Roman"/>
            </a:endParaRPr>
          </a:p>
          <a:p>
            <a:pPr marL="457200" lvl="0" indent="0" algn="l" rtl="0">
              <a:spcBef>
                <a:spcPts val="640"/>
              </a:spcBef>
              <a:spcAft>
                <a:spcPts val="0"/>
              </a:spcAft>
              <a:buNone/>
            </a:pPr>
            <a:endParaRPr sz="2400">
              <a:latin typeface="Times New Roman"/>
              <a:ea typeface="Times New Roman"/>
              <a:cs typeface="Times New Roman"/>
              <a:sym typeface="Times New Roman"/>
            </a:endParaRPr>
          </a:p>
          <a:p>
            <a:pPr marL="457200" lvl="0" indent="-381000" algn="l" rtl="0">
              <a:spcBef>
                <a:spcPts val="640"/>
              </a:spcBef>
              <a:spcAft>
                <a:spcPts val="0"/>
              </a:spcAft>
              <a:buSzPts val="2400"/>
              <a:buFont typeface="Times New Roman"/>
              <a:buChar char="•"/>
            </a:pPr>
            <a:r>
              <a:rPr lang="en-IN" sz="2400" b="1">
                <a:latin typeface="Times New Roman"/>
                <a:ea typeface="Times New Roman"/>
                <a:cs typeface="Times New Roman"/>
                <a:sym typeface="Times New Roman"/>
              </a:rPr>
              <a:t>Quantitative</a:t>
            </a:r>
            <a:r>
              <a:rPr lang="en-IN" sz="2400">
                <a:latin typeface="Times New Roman"/>
                <a:ea typeface="Times New Roman"/>
                <a:cs typeface="Times New Roman"/>
                <a:sym typeface="Times New Roman"/>
              </a:rPr>
              <a:t> data are numerical in nature and can be measured and can be classified into two: discrete and continuous.</a:t>
            </a:r>
            <a:endParaRPr sz="2400">
              <a:latin typeface="Times New Roman"/>
              <a:ea typeface="Times New Roman"/>
              <a:cs typeface="Times New Roman"/>
              <a:sym typeface="Times New Roman"/>
            </a:endParaRPr>
          </a:p>
          <a:p>
            <a:pPr marL="0" lvl="0" indent="0" algn="l" rtl="0">
              <a:spcBef>
                <a:spcPts val="640"/>
              </a:spcBef>
              <a:spcAft>
                <a:spcPts val="0"/>
              </a:spcAft>
              <a:buNone/>
            </a:pPr>
            <a:endParaRPr sz="2400">
              <a:latin typeface="Times New Roman"/>
              <a:ea typeface="Times New Roman"/>
              <a:cs typeface="Times New Roman"/>
              <a:sym typeface="Times New Roman"/>
            </a:endParaRPr>
          </a:p>
          <a:p>
            <a:pPr marL="457200" lvl="0" indent="-381000" algn="l" rtl="0">
              <a:spcBef>
                <a:spcPts val="640"/>
              </a:spcBef>
              <a:spcAft>
                <a:spcPts val="0"/>
              </a:spcAft>
              <a:buSzPts val="2400"/>
              <a:buFont typeface="Times New Roman"/>
              <a:buChar char="•"/>
            </a:pPr>
            <a:r>
              <a:rPr lang="en-IN" sz="2400" b="1">
                <a:latin typeface="Times New Roman"/>
                <a:ea typeface="Times New Roman"/>
                <a:cs typeface="Times New Roman"/>
                <a:sym typeface="Times New Roman"/>
              </a:rPr>
              <a:t>Discrete</a:t>
            </a:r>
            <a:r>
              <a:rPr lang="en-IN" sz="2400">
                <a:latin typeface="Times New Roman"/>
                <a:ea typeface="Times New Roman"/>
                <a:cs typeface="Times New Roman"/>
                <a:sym typeface="Times New Roman"/>
              </a:rPr>
              <a:t> type can take only certain values, and there are discontinuities between values.</a:t>
            </a:r>
            <a:endParaRPr sz="2400">
              <a:latin typeface="Times New Roman"/>
              <a:ea typeface="Times New Roman"/>
              <a:cs typeface="Times New Roman"/>
              <a:sym typeface="Times New Roman"/>
            </a:endParaRPr>
          </a:p>
          <a:p>
            <a:pPr marL="0" lvl="0" indent="0" algn="l" rtl="0">
              <a:spcBef>
                <a:spcPts val="640"/>
              </a:spcBef>
              <a:spcAft>
                <a:spcPts val="0"/>
              </a:spcAft>
              <a:buNone/>
            </a:pPr>
            <a:endParaRPr sz="2400">
              <a:latin typeface="Times New Roman"/>
              <a:ea typeface="Times New Roman"/>
              <a:cs typeface="Times New Roman"/>
              <a:sym typeface="Times New Roman"/>
            </a:endParaRPr>
          </a:p>
          <a:p>
            <a:pPr marL="457200" lvl="0" indent="-381000" algn="l" rtl="0">
              <a:spcBef>
                <a:spcPts val="640"/>
              </a:spcBef>
              <a:spcAft>
                <a:spcPts val="0"/>
              </a:spcAft>
              <a:buSzPts val="2400"/>
              <a:buFont typeface="Times New Roman"/>
              <a:buChar char="•"/>
            </a:pPr>
            <a:r>
              <a:rPr lang="en-IN" sz="2400" b="1">
                <a:latin typeface="Times New Roman"/>
                <a:ea typeface="Times New Roman"/>
                <a:cs typeface="Times New Roman"/>
                <a:sym typeface="Times New Roman"/>
              </a:rPr>
              <a:t>Continuous</a:t>
            </a:r>
            <a:r>
              <a:rPr lang="en-IN" sz="2400">
                <a:latin typeface="Times New Roman"/>
                <a:ea typeface="Times New Roman"/>
                <a:cs typeface="Times New Roman"/>
                <a:sym typeface="Times New Roman"/>
              </a:rPr>
              <a:t> type can take any value within a specific interval.  </a:t>
            </a:r>
            <a:endParaRPr sz="2400">
              <a:latin typeface="Times New Roman"/>
              <a:ea typeface="Times New Roman"/>
              <a:cs typeface="Times New Roman"/>
              <a:sym typeface="Times New Roman"/>
            </a:endParaRPr>
          </a:p>
          <a:p>
            <a:pPr marL="0" lvl="0" indent="0" algn="l" rtl="0">
              <a:spcBef>
                <a:spcPts val="640"/>
              </a:spcBef>
              <a:spcAft>
                <a:spcPts val="0"/>
              </a:spcAft>
              <a:buNone/>
            </a:pPr>
            <a:endParaRPr sz="2400">
              <a:latin typeface="Times New Roman"/>
              <a:ea typeface="Times New Roman"/>
              <a:cs typeface="Times New Roman"/>
              <a:sym typeface="Times New Roman"/>
            </a:endParaRPr>
          </a:p>
        </p:txBody>
      </p:sp>
      <p:sp>
        <p:nvSpPr>
          <p:cNvPr id="187" name="Google Shape;187;g5dcda854b2_0_0"/>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5dcda854b2_0_7"/>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lvl="0"/>
            <a:r>
              <a:rPr lang="en-US" dirty="0">
                <a:latin typeface="Times New Roman"/>
                <a:ea typeface="Times New Roman"/>
                <a:cs typeface="Times New Roman"/>
                <a:sym typeface="Times New Roman"/>
              </a:rPr>
              <a:t/>
            </a:r>
            <a:br>
              <a:rPr lang="en-US" dirty="0">
                <a:latin typeface="Times New Roman"/>
                <a:ea typeface="Times New Roman"/>
                <a:cs typeface="Times New Roman"/>
                <a:sym typeface="Times New Roman"/>
              </a:rPr>
            </a:br>
            <a:r>
              <a:rPr lang="en-US" sz="3200" u="sng" dirty="0">
                <a:latin typeface="Times New Roman"/>
                <a:ea typeface="Times New Roman"/>
                <a:cs typeface="Times New Roman"/>
                <a:sym typeface="Times New Roman"/>
              </a:rPr>
              <a:t>Sources and Types of data</a:t>
            </a:r>
            <a:br>
              <a:rPr lang="en-US" sz="3200" u="sng" dirty="0">
                <a:latin typeface="Times New Roman"/>
                <a:ea typeface="Times New Roman"/>
                <a:cs typeface="Times New Roman"/>
                <a:sym typeface="Times New Roman"/>
              </a:rPr>
            </a:br>
            <a:endParaRPr sz="3200" dirty="0"/>
          </a:p>
        </p:txBody>
      </p:sp>
      <p:sp>
        <p:nvSpPr>
          <p:cNvPr id="194" name="Google Shape;194;g5dcda854b2_0_7"/>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IN" sz="3000" b="1">
                <a:latin typeface="Times New Roman"/>
                <a:ea typeface="Times New Roman"/>
                <a:cs typeface="Times New Roman"/>
                <a:sym typeface="Times New Roman"/>
              </a:rPr>
              <a:t>Types of datasets</a:t>
            </a:r>
            <a:endParaRPr sz="3000" b="1">
              <a:latin typeface="Times New Roman"/>
              <a:ea typeface="Times New Roman"/>
              <a:cs typeface="Times New Roman"/>
              <a:sym typeface="Times New Roman"/>
            </a:endParaRPr>
          </a:p>
          <a:p>
            <a:pPr marL="0" lvl="0" indent="0" algn="l" rtl="0">
              <a:spcBef>
                <a:spcPts val="640"/>
              </a:spcBef>
              <a:spcAft>
                <a:spcPts val="0"/>
              </a:spcAft>
              <a:buNone/>
            </a:pPr>
            <a:endParaRPr sz="3000" b="1">
              <a:latin typeface="Times New Roman"/>
              <a:ea typeface="Times New Roman"/>
              <a:cs typeface="Times New Roman"/>
              <a:sym typeface="Times New Roman"/>
            </a:endParaRPr>
          </a:p>
          <a:p>
            <a:pPr marL="457200" lvl="0" indent="-419100" algn="l" rtl="0">
              <a:spcBef>
                <a:spcPts val="640"/>
              </a:spcBef>
              <a:spcAft>
                <a:spcPts val="0"/>
              </a:spcAft>
              <a:buSzPts val="3000"/>
              <a:buFont typeface="Times New Roman"/>
              <a:buAutoNum type="arabicPeriod"/>
            </a:pPr>
            <a:r>
              <a:rPr lang="en-IN" sz="3000">
                <a:latin typeface="Times New Roman"/>
                <a:ea typeface="Times New Roman"/>
                <a:cs typeface="Times New Roman"/>
                <a:sym typeface="Times New Roman"/>
              </a:rPr>
              <a:t>Record</a:t>
            </a:r>
            <a:endParaRPr sz="3000">
              <a:latin typeface="Times New Roman"/>
              <a:ea typeface="Times New Roman"/>
              <a:cs typeface="Times New Roman"/>
              <a:sym typeface="Times New Roman"/>
            </a:endParaRPr>
          </a:p>
          <a:p>
            <a:pPr marL="457200" lvl="0" indent="-419100" algn="l" rtl="0">
              <a:spcBef>
                <a:spcPts val="0"/>
              </a:spcBef>
              <a:spcAft>
                <a:spcPts val="0"/>
              </a:spcAft>
              <a:buSzPts val="3000"/>
              <a:buFont typeface="Times New Roman"/>
              <a:buAutoNum type="arabicPeriod"/>
            </a:pPr>
            <a:r>
              <a:rPr lang="en-IN" sz="3000">
                <a:latin typeface="Times New Roman"/>
                <a:ea typeface="Times New Roman"/>
                <a:cs typeface="Times New Roman"/>
                <a:sym typeface="Times New Roman"/>
              </a:rPr>
              <a:t>Graph and network</a:t>
            </a:r>
            <a:endParaRPr sz="3000">
              <a:latin typeface="Times New Roman"/>
              <a:ea typeface="Times New Roman"/>
              <a:cs typeface="Times New Roman"/>
              <a:sym typeface="Times New Roman"/>
            </a:endParaRPr>
          </a:p>
          <a:p>
            <a:pPr marL="457200" lvl="0" indent="-419100" algn="l" rtl="0">
              <a:spcBef>
                <a:spcPts val="0"/>
              </a:spcBef>
              <a:spcAft>
                <a:spcPts val="0"/>
              </a:spcAft>
              <a:buSzPts val="3000"/>
              <a:buFont typeface="Times New Roman"/>
              <a:buAutoNum type="arabicPeriod"/>
            </a:pPr>
            <a:r>
              <a:rPr lang="en-IN" sz="3000">
                <a:latin typeface="Times New Roman"/>
                <a:ea typeface="Times New Roman"/>
                <a:cs typeface="Times New Roman"/>
                <a:sym typeface="Times New Roman"/>
              </a:rPr>
              <a:t>Ordered</a:t>
            </a:r>
            <a:endParaRPr sz="3000">
              <a:latin typeface="Times New Roman"/>
              <a:ea typeface="Times New Roman"/>
              <a:cs typeface="Times New Roman"/>
              <a:sym typeface="Times New Roman"/>
            </a:endParaRPr>
          </a:p>
          <a:p>
            <a:pPr marL="457200" lvl="0" indent="-419100" algn="l" rtl="0">
              <a:spcBef>
                <a:spcPts val="0"/>
              </a:spcBef>
              <a:spcAft>
                <a:spcPts val="0"/>
              </a:spcAft>
              <a:buSzPts val="3000"/>
              <a:buFont typeface="Times New Roman"/>
              <a:buAutoNum type="arabicPeriod"/>
            </a:pPr>
            <a:r>
              <a:rPr lang="en-IN" sz="3000">
                <a:latin typeface="Times New Roman"/>
                <a:ea typeface="Times New Roman"/>
                <a:cs typeface="Times New Roman"/>
                <a:sym typeface="Times New Roman"/>
              </a:rPr>
              <a:t>Spatial, image and Multimedia</a:t>
            </a:r>
            <a:endParaRPr sz="3000">
              <a:latin typeface="Times New Roman"/>
              <a:ea typeface="Times New Roman"/>
              <a:cs typeface="Times New Roman"/>
              <a:sym typeface="Times New Roman"/>
            </a:endParaRPr>
          </a:p>
        </p:txBody>
      </p:sp>
      <p:sp>
        <p:nvSpPr>
          <p:cNvPr id="195" name="Google Shape;195;g5dcda854b2_0_7"/>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5dcda854b2_0_14"/>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spcBef>
                <a:spcPts val="480"/>
              </a:spcBef>
              <a:spcAft>
                <a:spcPts val="0"/>
              </a:spcAft>
              <a:buNone/>
            </a:pPr>
            <a:r>
              <a:rPr lang="en-IN" sz="3000" u="sng" dirty="0" smtClean="0">
                <a:latin typeface="Times New Roman"/>
                <a:ea typeface="Times New Roman"/>
                <a:cs typeface="Times New Roman"/>
                <a:sym typeface="Times New Roman"/>
              </a:rPr>
              <a:t>Data objects, attributes and its types</a:t>
            </a:r>
            <a:endParaRPr sz="3000" u="sng" dirty="0"/>
          </a:p>
        </p:txBody>
      </p:sp>
      <p:sp>
        <p:nvSpPr>
          <p:cNvPr id="202" name="Google Shape;202;g5dcda854b2_0_14"/>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IN" sz="2400" b="1">
                <a:latin typeface="Times New Roman"/>
                <a:ea typeface="Times New Roman"/>
                <a:cs typeface="Times New Roman"/>
                <a:sym typeface="Times New Roman"/>
              </a:rPr>
              <a:t>Data objects</a:t>
            </a:r>
            <a:endParaRPr sz="2400" b="1">
              <a:latin typeface="Times New Roman"/>
              <a:ea typeface="Times New Roman"/>
              <a:cs typeface="Times New Roman"/>
              <a:sym typeface="Times New Roman"/>
            </a:endParaRPr>
          </a:p>
          <a:p>
            <a:pPr marL="0" lvl="0" indent="0" algn="l" rtl="0">
              <a:spcBef>
                <a:spcPts val="640"/>
              </a:spcBef>
              <a:spcAft>
                <a:spcPts val="0"/>
              </a:spcAft>
              <a:buNone/>
            </a:pPr>
            <a:endParaRPr sz="2400" b="1">
              <a:latin typeface="Times New Roman"/>
              <a:ea typeface="Times New Roman"/>
              <a:cs typeface="Times New Roman"/>
              <a:sym typeface="Times New Roman"/>
            </a:endParaRPr>
          </a:p>
          <a:p>
            <a:pPr marL="457200" lvl="0" indent="-381000" algn="l" rtl="0">
              <a:spcBef>
                <a:spcPts val="640"/>
              </a:spcBef>
              <a:spcAft>
                <a:spcPts val="0"/>
              </a:spcAft>
              <a:buSzPts val="2400"/>
              <a:buFont typeface="Times New Roman"/>
              <a:buChar char="•"/>
            </a:pPr>
            <a:r>
              <a:rPr lang="en-IN" sz="2400">
                <a:latin typeface="Times New Roman"/>
                <a:ea typeface="Times New Roman"/>
                <a:cs typeface="Times New Roman"/>
                <a:sym typeface="Times New Roman"/>
              </a:rPr>
              <a:t>Data sets are made up of data objects.</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IN" sz="2400">
                <a:latin typeface="Times New Roman"/>
                <a:ea typeface="Times New Roman"/>
                <a:cs typeface="Times New Roman"/>
                <a:sym typeface="Times New Roman"/>
              </a:rPr>
              <a:t>A data object represents an entity.</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IN" sz="2400">
                <a:latin typeface="Times New Roman"/>
                <a:ea typeface="Times New Roman"/>
                <a:cs typeface="Times New Roman"/>
                <a:sym typeface="Times New Roman"/>
              </a:rPr>
              <a:t>Data objects are described by attributes.</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IN" sz="2400">
                <a:latin typeface="Times New Roman"/>
                <a:ea typeface="Times New Roman"/>
                <a:cs typeface="Times New Roman"/>
                <a:sym typeface="Times New Roman"/>
              </a:rPr>
              <a:t>Examples:</a:t>
            </a:r>
            <a:endParaRPr sz="2400">
              <a:latin typeface="Times New Roman"/>
              <a:ea typeface="Times New Roman"/>
              <a:cs typeface="Times New Roman"/>
              <a:sym typeface="Times New Roman"/>
            </a:endParaRPr>
          </a:p>
          <a:p>
            <a:pPr marL="914400" lvl="1" indent="-381000" algn="l" rtl="0">
              <a:spcBef>
                <a:spcPts val="0"/>
              </a:spcBef>
              <a:spcAft>
                <a:spcPts val="0"/>
              </a:spcAft>
              <a:buSzPts val="2400"/>
              <a:buFont typeface="Times New Roman"/>
              <a:buChar char="–"/>
            </a:pPr>
            <a:r>
              <a:rPr lang="en-IN" sz="2400">
                <a:latin typeface="Times New Roman"/>
                <a:ea typeface="Times New Roman"/>
                <a:cs typeface="Times New Roman"/>
                <a:sym typeface="Times New Roman"/>
              </a:rPr>
              <a:t>sale database : customers, sales</a:t>
            </a:r>
            <a:endParaRPr sz="2400">
              <a:latin typeface="Times New Roman"/>
              <a:ea typeface="Times New Roman"/>
              <a:cs typeface="Times New Roman"/>
              <a:sym typeface="Times New Roman"/>
            </a:endParaRPr>
          </a:p>
          <a:p>
            <a:pPr marL="914400" lvl="1" indent="-381000" algn="l" rtl="0">
              <a:spcBef>
                <a:spcPts val="0"/>
              </a:spcBef>
              <a:spcAft>
                <a:spcPts val="0"/>
              </a:spcAft>
              <a:buSzPts val="2400"/>
              <a:buFont typeface="Times New Roman"/>
              <a:buChar char="–"/>
            </a:pPr>
            <a:r>
              <a:rPr lang="en-IN" sz="2400">
                <a:latin typeface="Times New Roman"/>
                <a:ea typeface="Times New Roman"/>
                <a:cs typeface="Times New Roman"/>
                <a:sym typeface="Times New Roman"/>
              </a:rPr>
              <a:t>medical database: patients, treatments</a:t>
            </a:r>
            <a:endParaRPr sz="2400">
              <a:latin typeface="Times New Roman"/>
              <a:ea typeface="Times New Roman"/>
              <a:cs typeface="Times New Roman"/>
              <a:sym typeface="Times New Roman"/>
            </a:endParaRPr>
          </a:p>
          <a:p>
            <a:pPr marL="914400" lvl="0" indent="0" algn="l" rtl="0">
              <a:spcBef>
                <a:spcPts val="640"/>
              </a:spcBef>
              <a:spcAft>
                <a:spcPts val="0"/>
              </a:spcAft>
              <a:buNone/>
            </a:pPr>
            <a:endParaRPr sz="2400">
              <a:latin typeface="Times New Roman"/>
              <a:ea typeface="Times New Roman"/>
              <a:cs typeface="Times New Roman"/>
              <a:sym typeface="Times New Roman"/>
            </a:endParaRPr>
          </a:p>
          <a:p>
            <a:pPr marL="914400" lvl="0" indent="0" algn="l" rtl="0">
              <a:spcBef>
                <a:spcPts val="640"/>
              </a:spcBef>
              <a:spcAft>
                <a:spcPts val="0"/>
              </a:spcAft>
              <a:buNone/>
            </a:pPr>
            <a:endParaRPr sz="2400">
              <a:latin typeface="Times New Roman"/>
              <a:ea typeface="Times New Roman"/>
              <a:cs typeface="Times New Roman"/>
              <a:sym typeface="Times New Roman"/>
            </a:endParaRPr>
          </a:p>
        </p:txBody>
      </p:sp>
      <p:sp>
        <p:nvSpPr>
          <p:cNvPr id="203" name="Google Shape;203;g5dcda854b2_0_14"/>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17</a:t>
            </a:f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5dcda854b2_0_21"/>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lvl="0"/>
            <a:r>
              <a:rPr lang="en-IN" sz="3200" u="sng" dirty="0">
                <a:latin typeface="Times New Roman"/>
                <a:ea typeface="Times New Roman"/>
                <a:cs typeface="Times New Roman"/>
                <a:sym typeface="Times New Roman"/>
              </a:rPr>
              <a:t>Data objects, attributes and its types</a:t>
            </a:r>
            <a:endParaRPr sz="3200" dirty="0"/>
          </a:p>
        </p:txBody>
      </p:sp>
      <p:sp>
        <p:nvSpPr>
          <p:cNvPr id="210" name="Google Shape;210;g5dcda854b2_0_21"/>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IN" sz="3000" b="1">
                <a:latin typeface="Times New Roman"/>
                <a:ea typeface="Times New Roman"/>
                <a:cs typeface="Times New Roman"/>
                <a:sym typeface="Times New Roman"/>
              </a:rPr>
              <a:t>Attributes </a:t>
            </a:r>
            <a:endParaRPr sz="3000" b="1">
              <a:latin typeface="Times New Roman"/>
              <a:ea typeface="Times New Roman"/>
              <a:cs typeface="Times New Roman"/>
              <a:sym typeface="Times New Roman"/>
            </a:endParaRPr>
          </a:p>
          <a:p>
            <a:pPr marL="0" lvl="0" indent="0" algn="l" rtl="0">
              <a:spcBef>
                <a:spcPts val="640"/>
              </a:spcBef>
              <a:spcAft>
                <a:spcPts val="0"/>
              </a:spcAft>
              <a:buNone/>
            </a:pPr>
            <a:endParaRPr sz="3000" b="1">
              <a:latin typeface="Times New Roman"/>
              <a:ea typeface="Times New Roman"/>
              <a:cs typeface="Times New Roman"/>
              <a:sym typeface="Times New Roman"/>
            </a:endParaRPr>
          </a:p>
          <a:p>
            <a:pPr marL="457200" lvl="0" indent="-381000" algn="l" rtl="0">
              <a:spcBef>
                <a:spcPts val="640"/>
              </a:spcBef>
              <a:spcAft>
                <a:spcPts val="0"/>
              </a:spcAft>
              <a:buSzPts val="2400"/>
              <a:buFont typeface="Times New Roman"/>
              <a:buChar char="•"/>
            </a:pPr>
            <a:r>
              <a:rPr lang="en-IN" sz="2400">
                <a:latin typeface="Times New Roman"/>
                <a:ea typeface="Times New Roman"/>
                <a:cs typeface="Times New Roman"/>
                <a:sym typeface="Times New Roman"/>
              </a:rPr>
              <a:t>Attribute: a data field, representing a characteristic or feature of a data object. Example: customer_ID, name, address</a:t>
            </a:r>
            <a:endParaRPr sz="2400">
              <a:latin typeface="Times New Roman"/>
              <a:ea typeface="Times New Roman"/>
              <a:cs typeface="Times New Roman"/>
              <a:sym typeface="Times New Roman"/>
            </a:endParaRPr>
          </a:p>
          <a:p>
            <a:pPr marL="0" lvl="0" indent="0" algn="l" rtl="0">
              <a:spcBef>
                <a:spcPts val="640"/>
              </a:spcBef>
              <a:spcAft>
                <a:spcPts val="0"/>
              </a:spcAft>
              <a:buNone/>
            </a:pPr>
            <a:r>
              <a:rPr lang="en-IN" sz="2400">
                <a:latin typeface="Times New Roman"/>
                <a:ea typeface="Times New Roman"/>
                <a:cs typeface="Times New Roman"/>
                <a:sym typeface="Times New Roman"/>
              </a:rPr>
              <a:t>Types:</a:t>
            </a:r>
            <a:endParaRPr sz="2400">
              <a:latin typeface="Times New Roman"/>
              <a:ea typeface="Times New Roman"/>
              <a:cs typeface="Times New Roman"/>
              <a:sym typeface="Times New Roman"/>
            </a:endParaRPr>
          </a:p>
          <a:p>
            <a:pPr marL="457200" lvl="0" indent="-381000" algn="l" rtl="0">
              <a:spcBef>
                <a:spcPts val="640"/>
              </a:spcBef>
              <a:spcAft>
                <a:spcPts val="0"/>
              </a:spcAft>
              <a:buSzPts val="2400"/>
              <a:buFont typeface="Times New Roman"/>
              <a:buChar char="•"/>
            </a:pPr>
            <a:r>
              <a:rPr lang="en-IN" sz="2400">
                <a:latin typeface="Times New Roman"/>
                <a:ea typeface="Times New Roman"/>
                <a:cs typeface="Times New Roman"/>
                <a:sym typeface="Times New Roman"/>
              </a:rPr>
              <a:t>Nominal</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IN" sz="2400">
                <a:latin typeface="Times New Roman"/>
                <a:ea typeface="Times New Roman"/>
                <a:cs typeface="Times New Roman"/>
                <a:sym typeface="Times New Roman"/>
              </a:rPr>
              <a:t>Binary</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IN" sz="2400">
                <a:latin typeface="Times New Roman"/>
                <a:ea typeface="Times New Roman"/>
                <a:cs typeface="Times New Roman"/>
                <a:sym typeface="Times New Roman"/>
              </a:rPr>
              <a:t>Ordinal</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IN" sz="2400">
                <a:latin typeface="Times New Roman"/>
                <a:ea typeface="Times New Roman"/>
                <a:cs typeface="Times New Roman"/>
                <a:sym typeface="Times New Roman"/>
              </a:rPr>
              <a:t>numeric</a:t>
            </a:r>
            <a:endParaRPr sz="2400">
              <a:latin typeface="Times New Roman"/>
              <a:ea typeface="Times New Roman"/>
              <a:cs typeface="Times New Roman"/>
              <a:sym typeface="Times New Roman"/>
            </a:endParaRPr>
          </a:p>
        </p:txBody>
      </p:sp>
      <p:sp>
        <p:nvSpPr>
          <p:cNvPr id="211" name="Google Shape;211;g5dcda854b2_0_21"/>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18</a:t>
            </a:fld>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5dcda854b2_0_35"/>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lvl="0"/>
            <a:r>
              <a:rPr lang="en-IN" sz="3200" u="sng" dirty="0">
                <a:latin typeface="Times New Roman"/>
                <a:ea typeface="Times New Roman"/>
                <a:cs typeface="Times New Roman"/>
                <a:sym typeface="Times New Roman"/>
              </a:rPr>
              <a:t>Data objects, attributes and its types</a:t>
            </a:r>
            <a:endParaRPr sz="3200" dirty="0"/>
          </a:p>
        </p:txBody>
      </p:sp>
      <p:sp>
        <p:nvSpPr>
          <p:cNvPr id="218" name="Google Shape;218;g5dcda854b2_0_35"/>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IN" sz="3000">
                <a:latin typeface="Times New Roman"/>
                <a:ea typeface="Times New Roman"/>
                <a:cs typeface="Times New Roman"/>
                <a:sym typeface="Times New Roman"/>
              </a:rPr>
              <a:t>Attribute types</a:t>
            </a:r>
            <a:endParaRPr sz="3000">
              <a:latin typeface="Times New Roman"/>
              <a:ea typeface="Times New Roman"/>
              <a:cs typeface="Times New Roman"/>
              <a:sym typeface="Times New Roman"/>
            </a:endParaRPr>
          </a:p>
          <a:p>
            <a:pPr marL="0" lvl="0" indent="0" algn="l" rtl="0">
              <a:spcBef>
                <a:spcPts val="640"/>
              </a:spcBef>
              <a:spcAft>
                <a:spcPts val="0"/>
              </a:spcAft>
              <a:buNone/>
            </a:pPr>
            <a:endParaRPr sz="3000">
              <a:latin typeface="Times New Roman"/>
              <a:ea typeface="Times New Roman"/>
              <a:cs typeface="Times New Roman"/>
              <a:sym typeface="Times New Roman"/>
            </a:endParaRPr>
          </a:p>
          <a:p>
            <a:pPr marL="0" lvl="0" indent="0" algn="l" rtl="0">
              <a:spcBef>
                <a:spcPts val="640"/>
              </a:spcBef>
              <a:spcAft>
                <a:spcPts val="0"/>
              </a:spcAft>
              <a:buNone/>
            </a:pPr>
            <a:r>
              <a:rPr lang="en-IN" sz="2400">
                <a:latin typeface="Times New Roman"/>
                <a:ea typeface="Times New Roman"/>
                <a:cs typeface="Times New Roman"/>
                <a:sym typeface="Times New Roman"/>
              </a:rPr>
              <a:t>1. Nominal: categories, states or “names of things”</a:t>
            </a:r>
            <a:endParaRPr sz="2400">
              <a:latin typeface="Times New Roman"/>
              <a:ea typeface="Times New Roman"/>
              <a:cs typeface="Times New Roman"/>
              <a:sym typeface="Times New Roman"/>
            </a:endParaRPr>
          </a:p>
          <a:p>
            <a:pPr marL="457200" lvl="0" indent="-381000" algn="l" rtl="0">
              <a:spcBef>
                <a:spcPts val="640"/>
              </a:spcBef>
              <a:spcAft>
                <a:spcPts val="0"/>
              </a:spcAft>
              <a:buSzPts val="2400"/>
              <a:buFont typeface="Times New Roman"/>
              <a:buChar char="•"/>
            </a:pPr>
            <a:r>
              <a:rPr lang="en-IN" sz="2400">
                <a:latin typeface="Times New Roman"/>
                <a:ea typeface="Times New Roman"/>
                <a:cs typeface="Times New Roman"/>
                <a:sym typeface="Times New Roman"/>
              </a:rPr>
              <a:t>Hair_color = {black, brown, grey}</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IN" sz="2400">
                <a:latin typeface="Times New Roman"/>
                <a:ea typeface="Times New Roman"/>
                <a:cs typeface="Times New Roman"/>
                <a:sym typeface="Times New Roman"/>
              </a:rPr>
              <a:t>marital status, occupation, ID </a:t>
            </a:r>
            <a:endParaRPr sz="2400">
              <a:latin typeface="Times New Roman"/>
              <a:ea typeface="Times New Roman"/>
              <a:cs typeface="Times New Roman"/>
              <a:sym typeface="Times New Roman"/>
            </a:endParaRPr>
          </a:p>
          <a:p>
            <a:pPr marL="0" lvl="0" indent="0" algn="l" rtl="0">
              <a:spcBef>
                <a:spcPts val="640"/>
              </a:spcBef>
              <a:spcAft>
                <a:spcPts val="0"/>
              </a:spcAft>
              <a:buNone/>
            </a:pPr>
            <a:r>
              <a:rPr lang="en-IN" sz="2400">
                <a:latin typeface="Times New Roman"/>
                <a:ea typeface="Times New Roman"/>
                <a:cs typeface="Times New Roman"/>
                <a:sym typeface="Times New Roman"/>
              </a:rPr>
              <a:t>2. Binary</a:t>
            </a:r>
            <a:endParaRPr sz="2400">
              <a:latin typeface="Times New Roman"/>
              <a:ea typeface="Times New Roman"/>
              <a:cs typeface="Times New Roman"/>
              <a:sym typeface="Times New Roman"/>
            </a:endParaRPr>
          </a:p>
          <a:p>
            <a:pPr marL="457200" lvl="0" indent="-381000" algn="l" rtl="0">
              <a:spcBef>
                <a:spcPts val="640"/>
              </a:spcBef>
              <a:spcAft>
                <a:spcPts val="0"/>
              </a:spcAft>
              <a:buSzPts val="2400"/>
              <a:buFont typeface="Times New Roman"/>
              <a:buChar char="•"/>
            </a:pPr>
            <a:r>
              <a:rPr lang="en-IN" sz="2400">
                <a:latin typeface="Times New Roman"/>
                <a:ea typeface="Times New Roman"/>
                <a:cs typeface="Times New Roman"/>
                <a:sym typeface="Times New Roman"/>
              </a:rPr>
              <a:t>Symmetric binary</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IN" sz="2400">
                <a:latin typeface="Times New Roman"/>
                <a:ea typeface="Times New Roman"/>
                <a:cs typeface="Times New Roman"/>
                <a:sym typeface="Times New Roman"/>
              </a:rPr>
              <a:t>Asymmetric binary</a:t>
            </a:r>
            <a:endParaRPr sz="2400">
              <a:latin typeface="Times New Roman"/>
              <a:ea typeface="Times New Roman"/>
              <a:cs typeface="Times New Roman"/>
              <a:sym typeface="Times New Roman"/>
            </a:endParaRPr>
          </a:p>
          <a:p>
            <a:pPr marL="0" lvl="0" indent="0" algn="l" rtl="0">
              <a:spcBef>
                <a:spcPts val="640"/>
              </a:spcBef>
              <a:spcAft>
                <a:spcPts val="0"/>
              </a:spcAft>
              <a:buNone/>
            </a:pPr>
            <a:r>
              <a:rPr lang="en-IN" sz="2400">
                <a:latin typeface="Times New Roman"/>
                <a:ea typeface="Times New Roman"/>
                <a:cs typeface="Times New Roman"/>
                <a:sym typeface="Times New Roman"/>
              </a:rPr>
              <a:t>3. Ordinal</a:t>
            </a:r>
            <a:endParaRPr sz="2400">
              <a:latin typeface="Times New Roman"/>
              <a:ea typeface="Times New Roman"/>
              <a:cs typeface="Times New Roman"/>
              <a:sym typeface="Times New Roman"/>
            </a:endParaRPr>
          </a:p>
        </p:txBody>
      </p:sp>
      <p:sp>
        <p:nvSpPr>
          <p:cNvPr id="219" name="Google Shape;219;g5dcda854b2_0_35"/>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19</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4000"/>
              <a:buFont typeface="Times New Roman"/>
              <a:buNone/>
            </a:pPr>
            <a:r>
              <a:rPr lang="en-IN" sz="4000" b="0" i="0" u="sng" strike="noStrike" cap="none" dirty="0" smtClean="0">
                <a:solidFill>
                  <a:schemeClr val="dk1"/>
                </a:solidFill>
                <a:latin typeface="Times New Roman"/>
                <a:ea typeface="Times New Roman"/>
                <a:cs typeface="Times New Roman"/>
                <a:sym typeface="Times New Roman"/>
              </a:rPr>
              <a:t>Basic Statistics - Topics  </a:t>
            </a:r>
            <a:endParaRPr dirty="0"/>
          </a:p>
        </p:txBody>
      </p:sp>
      <p:sp>
        <p:nvSpPr>
          <p:cNvPr id="95" name="Google Shape;95;p2"/>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95300" lvl="0" indent="-342900" algn="l" rtl="0">
              <a:lnSpc>
                <a:spcPct val="100000"/>
              </a:lnSpc>
              <a:spcBef>
                <a:spcPts val="480"/>
              </a:spcBef>
              <a:spcAft>
                <a:spcPts val="0"/>
              </a:spcAft>
              <a:buSzPts val="2400"/>
              <a:buChar char="•"/>
            </a:pPr>
            <a:r>
              <a:rPr lang="en-IN" sz="2400" b="0" i="0" u="none">
                <a:solidFill>
                  <a:schemeClr val="dk1"/>
                </a:solidFill>
                <a:latin typeface="Times New Roman"/>
                <a:ea typeface="Times New Roman"/>
                <a:cs typeface="Times New Roman"/>
                <a:sym typeface="Times New Roman"/>
              </a:rPr>
              <a:t>Outline</a:t>
            </a:r>
            <a:endParaRPr/>
          </a:p>
          <a:p>
            <a:pPr marL="495300" lvl="0" indent="-342900" algn="l" rtl="0">
              <a:lnSpc>
                <a:spcPct val="100000"/>
              </a:lnSpc>
              <a:spcBef>
                <a:spcPts val="480"/>
              </a:spcBef>
              <a:spcAft>
                <a:spcPts val="0"/>
              </a:spcAft>
              <a:buSzPts val="2400"/>
              <a:buChar char="•"/>
            </a:pPr>
            <a:r>
              <a:rPr lang="en-IN" sz="2400">
                <a:latin typeface="Times New Roman"/>
                <a:ea typeface="Times New Roman"/>
                <a:cs typeface="Times New Roman"/>
                <a:sym typeface="Times New Roman"/>
              </a:rPr>
              <a:t>Why Statistics and Big data</a:t>
            </a:r>
            <a:endParaRPr/>
          </a:p>
          <a:p>
            <a:pPr marL="495300" lvl="0" indent="-342900" algn="l" rtl="0">
              <a:lnSpc>
                <a:spcPct val="100000"/>
              </a:lnSpc>
              <a:spcBef>
                <a:spcPts val="480"/>
              </a:spcBef>
              <a:spcAft>
                <a:spcPts val="0"/>
              </a:spcAft>
              <a:buSzPts val="2400"/>
              <a:buChar char="•"/>
            </a:pPr>
            <a:r>
              <a:rPr lang="en-IN" sz="2400" b="0" i="0" u="none">
                <a:solidFill>
                  <a:schemeClr val="dk1"/>
                </a:solidFill>
                <a:latin typeface="Times New Roman"/>
                <a:ea typeface="Times New Roman"/>
                <a:cs typeface="Times New Roman"/>
                <a:sym typeface="Times New Roman"/>
              </a:rPr>
              <a:t>Statistics – methods</a:t>
            </a:r>
            <a:endParaRPr/>
          </a:p>
          <a:p>
            <a:pPr marL="495300" lvl="0" indent="-342900" algn="l" rtl="0">
              <a:lnSpc>
                <a:spcPct val="100000"/>
              </a:lnSpc>
              <a:spcBef>
                <a:spcPts val="480"/>
              </a:spcBef>
              <a:spcAft>
                <a:spcPts val="0"/>
              </a:spcAft>
              <a:buSzPts val="2400"/>
              <a:buChar char="•"/>
            </a:pPr>
            <a:r>
              <a:rPr lang="en-IN" sz="2400">
                <a:latin typeface="Times New Roman"/>
                <a:ea typeface="Times New Roman"/>
                <a:cs typeface="Times New Roman"/>
                <a:sym typeface="Times New Roman"/>
              </a:rPr>
              <a:t>Classical definition and Types of stats</a:t>
            </a:r>
            <a:endParaRPr/>
          </a:p>
          <a:p>
            <a:pPr marL="495300" lvl="0" indent="-342900" algn="l" rtl="0">
              <a:lnSpc>
                <a:spcPct val="100000"/>
              </a:lnSpc>
              <a:spcBef>
                <a:spcPts val="480"/>
              </a:spcBef>
              <a:spcAft>
                <a:spcPts val="0"/>
              </a:spcAft>
              <a:buSzPts val="2400"/>
              <a:buChar char="•"/>
            </a:pPr>
            <a:r>
              <a:rPr lang="en-IN" sz="2400" b="0" i="0" u="none">
                <a:solidFill>
                  <a:schemeClr val="dk1"/>
                </a:solidFill>
                <a:latin typeface="Times New Roman"/>
                <a:ea typeface="Times New Roman"/>
                <a:cs typeface="Times New Roman"/>
                <a:sym typeface="Times New Roman"/>
              </a:rPr>
              <a:t>Some vital terms in stats</a:t>
            </a:r>
            <a:endParaRPr sz="2400" b="0" i="0" u="none">
              <a:solidFill>
                <a:schemeClr val="dk1"/>
              </a:solidFill>
              <a:latin typeface="Times New Roman"/>
              <a:ea typeface="Times New Roman"/>
              <a:cs typeface="Times New Roman"/>
              <a:sym typeface="Times New Roman"/>
            </a:endParaRPr>
          </a:p>
          <a:p>
            <a:pPr marL="495300" lvl="0" indent="-342900" algn="l" rtl="0">
              <a:lnSpc>
                <a:spcPct val="100000"/>
              </a:lnSpc>
              <a:spcBef>
                <a:spcPts val="480"/>
              </a:spcBef>
              <a:spcAft>
                <a:spcPts val="0"/>
              </a:spcAft>
              <a:buSzPts val="2400"/>
              <a:buFont typeface="Times New Roman"/>
              <a:buChar char="•"/>
            </a:pPr>
            <a:r>
              <a:rPr lang="en-IN" sz="2400">
                <a:latin typeface="Times New Roman"/>
                <a:ea typeface="Times New Roman"/>
                <a:cs typeface="Times New Roman"/>
                <a:sym typeface="Times New Roman"/>
              </a:rPr>
              <a:t>Sources and types of data and datasets</a:t>
            </a:r>
            <a:endParaRPr sz="2400">
              <a:latin typeface="Times New Roman"/>
              <a:ea typeface="Times New Roman"/>
              <a:cs typeface="Times New Roman"/>
              <a:sym typeface="Times New Roman"/>
            </a:endParaRPr>
          </a:p>
          <a:p>
            <a:pPr marL="495300" lvl="0" indent="-342900" algn="l" rtl="0">
              <a:lnSpc>
                <a:spcPct val="100000"/>
              </a:lnSpc>
              <a:spcBef>
                <a:spcPts val="480"/>
              </a:spcBef>
              <a:spcAft>
                <a:spcPts val="0"/>
              </a:spcAft>
              <a:buSzPts val="2400"/>
              <a:buFont typeface="Times New Roman"/>
              <a:buChar char="•"/>
            </a:pPr>
            <a:r>
              <a:rPr lang="en-IN" sz="2400">
                <a:latin typeface="Times New Roman"/>
                <a:ea typeface="Times New Roman"/>
                <a:cs typeface="Times New Roman"/>
                <a:sym typeface="Times New Roman"/>
              </a:rPr>
              <a:t>Data objects, attributes and its types</a:t>
            </a:r>
            <a:endParaRPr sz="2400">
              <a:latin typeface="Times New Roman"/>
              <a:ea typeface="Times New Roman"/>
              <a:cs typeface="Times New Roman"/>
              <a:sym typeface="Times New Roman"/>
            </a:endParaRPr>
          </a:p>
          <a:p>
            <a:pPr marL="495300" lvl="0" indent="-342900" algn="l" rtl="0">
              <a:lnSpc>
                <a:spcPct val="100000"/>
              </a:lnSpc>
              <a:spcBef>
                <a:spcPts val="480"/>
              </a:spcBef>
              <a:spcAft>
                <a:spcPts val="0"/>
              </a:spcAft>
              <a:buSzPts val="2400"/>
              <a:buFont typeface="Times New Roman"/>
              <a:buChar char="•"/>
            </a:pPr>
            <a:r>
              <a:rPr lang="en-IN" sz="2400">
                <a:latin typeface="Times New Roman"/>
                <a:ea typeface="Times New Roman"/>
                <a:cs typeface="Times New Roman"/>
                <a:sym typeface="Times New Roman"/>
              </a:rPr>
              <a:t>Descriptive Statistics outline </a:t>
            </a:r>
            <a:endParaRPr sz="2400">
              <a:latin typeface="Times New Roman"/>
              <a:ea typeface="Times New Roman"/>
              <a:cs typeface="Times New Roman"/>
              <a:sym typeface="Times New Roman"/>
            </a:endParaRPr>
          </a:p>
          <a:p>
            <a:pPr marL="495300" lvl="0" indent="-342900" algn="l" rtl="0">
              <a:lnSpc>
                <a:spcPct val="100000"/>
              </a:lnSpc>
              <a:spcBef>
                <a:spcPts val="480"/>
              </a:spcBef>
              <a:spcAft>
                <a:spcPts val="0"/>
              </a:spcAft>
              <a:buSzPts val="2400"/>
              <a:buFont typeface="Times New Roman"/>
              <a:buChar char="•"/>
            </a:pPr>
            <a:r>
              <a:rPr lang="en-IN" sz="2400">
                <a:latin typeface="Times New Roman"/>
                <a:ea typeface="Times New Roman"/>
                <a:cs typeface="Times New Roman"/>
                <a:sym typeface="Times New Roman"/>
              </a:rPr>
              <a:t>Data and Histogram</a:t>
            </a:r>
            <a:endParaRPr sz="2400">
              <a:latin typeface="Times New Roman"/>
              <a:ea typeface="Times New Roman"/>
              <a:cs typeface="Times New Roman"/>
              <a:sym typeface="Times New Roman"/>
            </a:endParaRPr>
          </a:p>
          <a:p>
            <a:pPr marL="495300" lvl="0" indent="-342900" algn="l" rtl="0">
              <a:lnSpc>
                <a:spcPct val="100000"/>
              </a:lnSpc>
              <a:spcBef>
                <a:spcPts val="480"/>
              </a:spcBef>
              <a:spcAft>
                <a:spcPts val="0"/>
              </a:spcAft>
              <a:buSzPts val="2400"/>
              <a:buFont typeface="Times New Roman"/>
              <a:buChar char="•"/>
            </a:pPr>
            <a:r>
              <a:rPr lang="en-IN" sz="2400">
                <a:latin typeface="Times New Roman"/>
                <a:ea typeface="Times New Roman"/>
                <a:cs typeface="Times New Roman"/>
                <a:sym typeface="Times New Roman"/>
              </a:rPr>
              <a:t>Central tendency and 3 Ms </a:t>
            </a:r>
            <a:endParaRPr sz="2400">
              <a:latin typeface="Times New Roman"/>
              <a:ea typeface="Times New Roman"/>
              <a:cs typeface="Times New Roman"/>
              <a:sym typeface="Times New Roman"/>
            </a:endParaRPr>
          </a:p>
        </p:txBody>
      </p:sp>
      <p:sp>
        <p:nvSpPr>
          <p:cNvPr id="96" name="Google Shape;96;p2"/>
          <p:cNvSpPr txBox="1"/>
          <p:nvPr/>
        </p:nvSpPr>
        <p:spPr>
          <a:xfrm>
            <a:off x="609600" y="6477000"/>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 name="Google Shape;97;p2"/>
          <p:cNvSpPr txBox="1"/>
          <p:nvPr/>
        </p:nvSpPr>
        <p:spPr>
          <a:xfrm>
            <a:off x="8737600" y="6477000"/>
            <a:ext cx="284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95959"/>
              </a:buClr>
              <a:buSzPts val="1400"/>
              <a:buFont typeface="Times New Roman"/>
              <a:buNone/>
            </a:pPr>
            <a:fld id="{00000000-1234-1234-1234-123412341234}" type="slidenum">
              <a:rPr lang="en-IN" sz="1400" b="0" i="0" u="none" strike="noStrike" cap="none">
                <a:solidFill>
                  <a:srgbClr val="595959"/>
                </a:solidFill>
                <a:latin typeface="Times New Roman"/>
                <a:ea typeface="Times New Roman"/>
                <a:cs typeface="Times New Roman"/>
                <a:sym typeface="Times New Roman"/>
              </a:rPr>
              <a:t>2</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5dcda854b2_0_42"/>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spcBef>
                <a:spcPts val="480"/>
              </a:spcBef>
              <a:spcAft>
                <a:spcPts val="0"/>
              </a:spcAft>
              <a:buNone/>
            </a:pPr>
            <a:endParaRPr sz="2400" u="sng" dirty="0">
              <a:latin typeface="Times New Roman"/>
              <a:ea typeface="Times New Roman"/>
              <a:cs typeface="Times New Roman"/>
              <a:sym typeface="Times New Roman"/>
            </a:endParaRPr>
          </a:p>
          <a:p>
            <a:pPr marL="0" lvl="0" indent="0" algn="l" rtl="0">
              <a:spcBef>
                <a:spcPts val="480"/>
              </a:spcBef>
              <a:spcAft>
                <a:spcPts val="0"/>
              </a:spcAft>
              <a:buNone/>
            </a:pPr>
            <a:r>
              <a:rPr lang="en-IN" sz="3000" u="sng" dirty="0">
                <a:latin typeface="Times New Roman"/>
                <a:ea typeface="Times New Roman"/>
                <a:cs typeface="Times New Roman"/>
                <a:sym typeface="Times New Roman"/>
              </a:rPr>
              <a:t>Descriptive Statistics outline </a:t>
            </a:r>
            <a:endParaRPr sz="3000" u="sng" dirty="0">
              <a:latin typeface="Times New Roman"/>
              <a:ea typeface="Times New Roman"/>
              <a:cs typeface="Times New Roman"/>
              <a:sym typeface="Times New Roman"/>
            </a:endParaRPr>
          </a:p>
          <a:p>
            <a:pPr marL="0" lvl="0" indent="0" algn="l" rtl="0">
              <a:spcBef>
                <a:spcPts val="0"/>
              </a:spcBef>
              <a:spcAft>
                <a:spcPts val="0"/>
              </a:spcAft>
              <a:buNone/>
            </a:pPr>
            <a:endParaRPr u="sng" dirty="0"/>
          </a:p>
        </p:txBody>
      </p:sp>
      <p:sp>
        <p:nvSpPr>
          <p:cNvPr id="226" name="Google Shape;226;g5dcda854b2_0_42"/>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IN" sz="3000" b="1" dirty="0" smtClean="0">
                <a:latin typeface="Times New Roman"/>
                <a:ea typeface="Times New Roman"/>
                <a:cs typeface="Times New Roman"/>
                <a:sym typeface="Times New Roman"/>
              </a:rPr>
              <a:t>Outline</a:t>
            </a:r>
            <a:endParaRPr sz="3000" dirty="0">
              <a:latin typeface="Times New Roman"/>
              <a:ea typeface="Times New Roman"/>
              <a:cs typeface="Times New Roman"/>
              <a:sym typeface="Times New Roman"/>
            </a:endParaRPr>
          </a:p>
          <a:p>
            <a:pPr marL="457200" lvl="0" indent="-381000" algn="l" rtl="0">
              <a:spcBef>
                <a:spcPts val="640"/>
              </a:spcBef>
              <a:spcAft>
                <a:spcPts val="0"/>
              </a:spcAft>
              <a:buSzPts val="2400"/>
              <a:buFont typeface="Times New Roman"/>
              <a:buAutoNum type="arabicPeriod"/>
            </a:pPr>
            <a:r>
              <a:rPr lang="en-IN" sz="1800" dirty="0">
                <a:latin typeface="Times New Roman"/>
                <a:ea typeface="Times New Roman"/>
                <a:cs typeface="Times New Roman"/>
                <a:sym typeface="Times New Roman"/>
              </a:rPr>
              <a:t>Raw data</a:t>
            </a:r>
            <a:endParaRPr sz="1800" dirty="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AutoNum type="arabicPeriod"/>
            </a:pPr>
            <a:r>
              <a:rPr lang="en-IN" sz="1800" dirty="0">
                <a:latin typeface="Times New Roman"/>
                <a:ea typeface="Times New Roman"/>
                <a:cs typeface="Times New Roman"/>
                <a:sym typeface="Times New Roman"/>
              </a:rPr>
              <a:t>Frequency Distribution - histograms</a:t>
            </a:r>
            <a:endParaRPr sz="1800" dirty="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AutoNum type="arabicPeriod"/>
            </a:pPr>
            <a:r>
              <a:rPr lang="en-IN" sz="1800" dirty="0">
                <a:latin typeface="Times New Roman"/>
                <a:ea typeface="Times New Roman"/>
                <a:cs typeface="Times New Roman"/>
                <a:sym typeface="Times New Roman"/>
              </a:rPr>
              <a:t>Cumulative frequency distribution</a:t>
            </a:r>
            <a:endParaRPr sz="1800" dirty="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AutoNum type="arabicPeriod"/>
            </a:pPr>
            <a:r>
              <a:rPr lang="en-IN" sz="1800" dirty="0">
                <a:latin typeface="Times New Roman"/>
                <a:ea typeface="Times New Roman"/>
                <a:cs typeface="Times New Roman"/>
                <a:sym typeface="Times New Roman"/>
              </a:rPr>
              <a:t>Measures of central tendency</a:t>
            </a:r>
            <a:endParaRPr sz="1800" dirty="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AutoNum type="arabicPeriod"/>
            </a:pPr>
            <a:r>
              <a:rPr lang="en-IN" sz="1800" dirty="0">
                <a:latin typeface="Times New Roman"/>
                <a:ea typeface="Times New Roman"/>
                <a:cs typeface="Times New Roman"/>
                <a:sym typeface="Times New Roman"/>
              </a:rPr>
              <a:t>Mean, median, mode</a:t>
            </a:r>
            <a:endParaRPr sz="1800" dirty="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AutoNum type="arabicPeriod"/>
            </a:pPr>
            <a:r>
              <a:rPr lang="en-IN" sz="1800" dirty="0">
                <a:latin typeface="Times New Roman"/>
                <a:ea typeface="Times New Roman"/>
                <a:cs typeface="Times New Roman"/>
                <a:sym typeface="Times New Roman"/>
              </a:rPr>
              <a:t>Measures of dispersion</a:t>
            </a:r>
            <a:endParaRPr sz="1800" dirty="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AutoNum type="arabicPeriod"/>
            </a:pPr>
            <a:r>
              <a:rPr lang="en-IN" sz="1800" dirty="0">
                <a:latin typeface="Times New Roman"/>
                <a:ea typeface="Times New Roman"/>
                <a:cs typeface="Times New Roman"/>
                <a:sym typeface="Times New Roman"/>
              </a:rPr>
              <a:t>Range, IQR, standard deviation, coefficient of variation</a:t>
            </a:r>
            <a:endParaRPr sz="1800" dirty="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AutoNum type="arabicPeriod"/>
            </a:pPr>
            <a:r>
              <a:rPr lang="en-IN" sz="1800" dirty="0">
                <a:latin typeface="Times New Roman"/>
                <a:ea typeface="Times New Roman"/>
                <a:cs typeface="Times New Roman"/>
                <a:sym typeface="Times New Roman"/>
              </a:rPr>
              <a:t>normal distribution</a:t>
            </a:r>
            <a:endParaRPr sz="1800" dirty="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AutoNum type="arabicPeriod"/>
            </a:pPr>
            <a:r>
              <a:rPr lang="en-IN" sz="1800" dirty="0">
                <a:latin typeface="Times New Roman"/>
                <a:ea typeface="Times New Roman"/>
                <a:cs typeface="Times New Roman"/>
                <a:sym typeface="Times New Roman"/>
              </a:rPr>
              <a:t>Five number summary, boxplots, QQ </a:t>
            </a:r>
            <a:r>
              <a:rPr lang="en-IN" sz="1800" dirty="0" smtClean="0">
                <a:latin typeface="Times New Roman"/>
                <a:ea typeface="Times New Roman"/>
                <a:cs typeface="Times New Roman"/>
                <a:sym typeface="Times New Roman"/>
              </a:rPr>
              <a:t>plots</a:t>
            </a:r>
          </a:p>
          <a:p>
            <a:pPr indent="-381000">
              <a:spcBef>
                <a:spcPts val="0"/>
              </a:spcBef>
              <a:buSzPts val="2400"/>
              <a:buFont typeface="Times New Roman"/>
              <a:buAutoNum type="arabicPeriod"/>
            </a:pPr>
            <a:r>
              <a:rPr lang="en-IN" sz="1800" dirty="0">
                <a:latin typeface="Times New Roman"/>
                <a:ea typeface="Times New Roman"/>
                <a:cs typeface="Times New Roman"/>
                <a:sym typeface="Times New Roman"/>
              </a:rPr>
              <a:t>. Visualization: scatter plot matrix</a:t>
            </a:r>
          </a:p>
          <a:p>
            <a:pPr lvl="0" indent="-381000">
              <a:spcBef>
                <a:spcPts val="0"/>
              </a:spcBef>
              <a:buSzPts val="2400"/>
              <a:buFont typeface="Times New Roman"/>
              <a:buAutoNum type="arabicPeriod"/>
            </a:pPr>
            <a:r>
              <a:rPr lang="en-IN" sz="1800" dirty="0">
                <a:latin typeface="Times New Roman"/>
                <a:ea typeface="Times New Roman"/>
                <a:cs typeface="Times New Roman"/>
                <a:sym typeface="Times New Roman"/>
              </a:rPr>
              <a:t>Correlation </a:t>
            </a:r>
            <a:r>
              <a:rPr lang="en-IN" sz="1800" dirty="0" smtClean="0">
                <a:latin typeface="Times New Roman"/>
                <a:ea typeface="Times New Roman"/>
                <a:cs typeface="Times New Roman"/>
                <a:sym typeface="Times New Roman"/>
              </a:rPr>
              <a:t>analysis</a:t>
            </a:r>
            <a:endParaRPr lang="en-IN" sz="1800" dirty="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AutoNum type="arabicPeriod"/>
            </a:pPr>
            <a:endParaRPr lang="en-IN" sz="1800" dirty="0" smtClean="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AutoNum type="arabicPeriod"/>
            </a:pPr>
            <a:endParaRPr sz="2400" dirty="0">
              <a:latin typeface="Times New Roman"/>
              <a:ea typeface="Times New Roman"/>
              <a:cs typeface="Times New Roman"/>
              <a:sym typeface="Times New Roman"/>
            </a:endParaRPr>
          </a:p>
        </p:txBody>
      </p:sp>
      <p:sp>
        <p:nvSpPr>
          <p:cNvPr id="227" name="Google Shape;227;g5dcda854b2_0_42"/>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20</a:t>
            </a:fld>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5dcda854b2_0_56"/>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3200" u="sng" dirty="0">
                <a:latin typeface="Times New Roman"/>
                <a:ea typeface="Times New Roman"/>
                <a:cs typeface="Times New Roman"/>
                <a:sym typeface="Times New Roman"/>
              </a:rPr>
              <a:t>Data and Histogram</a:t>
            </a:r>
            <a:endParaRPr sz="3200" u="sng" dirty="0">
              <a:latin typeface="Times New Roman"/>
              <a:ea typeface="Times New Roman"/>
              <a:cs typeface="Times New Roman"/>
              <a:sym typeface="Times New Roman"/>
            </a:endParaRPr>
          </a:p>
        </p:txBody>
      </p:sp>
      <p:sp>
        <p:nvSpPr>
          <p:cNvPr id="242" name="Google Shape;242;g5dcda854b2_0_56"/>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IN" sz="2400" b="1">
                <a:latin typeface="Times New Roman"/>
                <a:ea typeface="Times New Roman"/>
                <a:cs typeface="Times New Roman"/>
                <a:sym typeface="Times New Roman"/>
              </a:rPr>
              <a:t>Raw data</a:t>
            </a:r>
            <a:endParaRPr sz="2400" b="1">
              <a:latin typeface="Times New Roman"/>
              <a:ea typeface="Times New Roman"/>
              <a:cs typeface="Times New Roman"/>
              <a:sym typeface="Times New Roman"/>
            </a:endParaRPr>
          </a:p>
          <a:p>
            <a:pPr marL="0" lvl="0" indent="0" algn="l" rtl="0">
              <a:spcBef>
                <a:spcPts val="640"/>
              </a:spcBef>
              <a:spcAft>
                <a:spcPts val="0"/>
              </a:spcAft>
              <a:buNone/>
            </a:pPr>
            <a:endParaRPr sz="2400" b="1">
              <a:latin typeface="Times New Roman"/>
              <a:ea typeface="Times New Roman"/>
              <a:cs typeface="Times New Roman"/>
              <a:sym typeface="Times New Roman"/>
            </a:endParaRPr>
          </a:p>
          <a:p>
            <a:pPr marL="0" lvl="0" indent="0" algn="l" rtl="0">
              <a:spcBef>
                <a:spcPts val="640"/>
              </a:spcBef>
              <a:spcAft>
                <a:spcPts val="0"/>
              </a:spcAft>
              <a:buNone/>
            </a:pPr>
            <a:r>
              <a:rPr lang="en-IN" sz="2400">
                <a:latin typeface="Times New Roman"/>
                <a:ea typeface="Times New Roman"/>
                <a:cs typeface="Times New Roman"/>
                <a:sym typeface="Times New Roman"/>
              </a:rPr>
              <a:t>Raw data  represent numbers and facts in the original format in which the data have been collected. We need to convert the raw data into information for decision making.</a:t>
            </a:r>
            <a:endParaRPr sz="2400">
              <a:latin typeface="Times New Roman"/>
              <a:ea typeface="Times New Roman"/>
              <a:cs typeface="Times New Roman"/>
              <a:sym typeface="Times New Roman"/>
            </a:endParaRPr>
          </a:p>
          <a:p>
            <a:pPr marL="0" lvl="0" indent="0" algn="l" rtl="0">
              <a:spcBef>
                <a:spcPts val="640"/>
              </a:spcBef>
              <a:spcAft>
                <a:spcPts val="0"/>
              </a:spcAft>
              <a:buNone/>
            </a:pPr>
            <a:endParaRPr sz="2400">
              <a:latin typeface="Times New Roman"/>
              <a:ea typeface="Times New Roman"/>
              <a:cs typeface="Times New Roman"/>
              <a:sym typeface="Times New Roman"/>
            </a:endParaRPr>
          </a:p>
          <a:p>
            <a:pPr marL="0" lvl="0" indent="0" algn="l" rtl="0">
              <a:spcBef>
                <a:spcPts val="640"/>
              </a:spcBef>
              <a:spcAft>
                <a:spcPts val="0"/>
              </a:spcAft>
              <a:buNone/>
            </a:pPr>
            <a:r>
              <a:rPr lang="en-IN" sz="2400" b="1">
                <a:latin typeface="Times New Roman"/>
                <a:ea typeface="Times New Roman"/>
                <a:cs typeface="Times New Roman"/>
                <a:sym typeface="Times New Roman"/>
              </a:rPr>
              <a:t>Frequency distribution </a:t>
            </a:r>
            <a:endParaRPr sz="2400" b="1">
              <a:latin typeface="Times New Roman"/>
              <a:ea typeface="Times New Roman"/>
              <a:cs typeface="Times New Roman"/>
              <a:sym typeface="Times New Roman"/>
            </a:endParaRPr>
          </a:p>
          <a:p>
            <a:pPr marL="0" lvl="0" indent="0" algn="l" rtl="0">
              <a:spcBef>
                <a:spcPts val="640"/>
              </a:spcBef>
              <a:spcAft>
                <a:spcPts val="0"/>
              </a:spcAft>
              <a:buNone/>
            </a:pPr>
            <a:endParaRPr sz="2400" b="1">
              <a:latin typeface="Times New Roman"/>
              <a:ea typeface="Times New Roman"/>
              <a:cs typeface="Times New Roman"/>
              <a:sym typeface="Times New Roman"/>
            </a:endParaRPr>
          </a:p>
          <a:p>
            <a:pPr marL="0" lvl="0" indent="0" algn="l" rtl="0">
              <a:spcBef>
                <a:spcPts val="640"/>
              </a:spcBef>
              <a:spcAft>
                <a:spcPts val="0"/>
              </a:spcAft>
              <a:buNone/>
            </a:pPr>
            <a:r>
              <a:rPr lang="en-IN" sz="2400">
                <a:latin typeface="Times New Roman"/>
                <a:ea typeface="Times New Roman"/>
                <a:cs typeface="Times New Roman"/>
                <a:sym typeface="Times New Roman"/>
              </a:rPr>
              <a:t>Frequency distribution focuses on classifying raw data into information. It is widely used data reduction technique in descriptive statistics. </a:t>
            </a:r>
            <a:endParaRPr sz="2400">
              <a:latin typeface="Times New Roman"/>
              <a:ea typeface="Times New Roman"/>
              <a:cs typeface="Times New Roman"/>
              <a:sym typeface="Times New Roman"/>
            </a:endParaRPr>
          </a:p>
        </p:txBody>
      </p:sp>
      <p:sp>
        <p:nvSpPr>
          <p:cNvPr id="243" name="Google Shape;243;g5dcda854b2_0_56"/>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21</a:t>
            </a:fld>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5dcda854b2_0_63"/>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3600" u="sng" dirty="0">
                <a:latin typeface="Times New Roman"/>
                <a:ea typeface="Times New Roman"/>
                <a:cs typeface="Times New Roman"/>
                <a:sym typeface="Times New Roman"/>
              </a:rPr>
              <a:t>Histogram</a:t>
            </a:r>
            <a:endParaRPr sz="3600" u="sng" dirty="0">
              <a:latin typeface="Times New Roman"/>
              <a:ea typeface="Times New Roman"/>
              <a:cs typeface="Times New Roman"/>
              <a:sym typeface="Times New Roman"/>
            </a:endParaRPr>
          </a:p>
        </p:txBody>
      </p:sp>
      <p:sp>
        <p:nvSpPr>
          <p:cNvPr id="250" name="Google Shape;250;g5dcda854b2_0_63"/>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endParaRPr/>
          </a:p>
          <a:p>
            <a:pPr marL="0" lvl="0" indent="0" algn="l" rtl="0">
              <a:spcBef>
                <a:spcPts val="640"/>
              </a:spcBef>
              <a:spcAft>
                <a:spcPts val="0"/>
              </a:spcAft>
              <a:buNone/>
            </a:pPr>
            <a:endParaRPr/>
          </a:p>
          <a:p>
            <a:pPr marL="0" lvl="0" indent="0" algn="l" rtl="0">
              <a:spcBef>
                <a:spcPts val="640"/>
              </a:spcBef>
              <a:spcAft>
                <a:spcPts val="0"/>
              </a:spcAft>
              <a:buNone/>
            </a:pPr>
            <a:endParaRPr/>
          </a:p>
          <a:p>
            <a:pPr marL="0" lvl="0" indent="0" algn="l" rtl="0">
              <a:spcBef>
                <a:spcPts val="640"/>
              </a:spcBef>
              <a:spcAft>
                <a:spcPts val="0"/>
              </a:spcAft>
              <a:buNone/>
            </a:pPr>
            <a:endParaRPr/>
          </a:p>
          <a:p>
            <a:pPr marL="0" lvl="0" indent="0" algn="l" rtl="0">
              <a:spcBef>
                <a:spcPts val="640"/>
              </a:spcBef>
              <a:spcAft>
                <a:spcPts val="0"/>
              </a:spcAft>
              <a:buNone/>
            </a:pPr>
            <a:endParaRPr/>
          </a:p>
          <a:p>
            <a:pPr marL="457200" lvl="0" indent="-381000" algn="l" rtl="0">
              <a:spcBef>
                <a:spcPts val="640"/>
              </a:spcBef>
              <a:spcAft>
                <a:spcPts val="0"/>
              </a:spcAft>
              <a:buSzPts val="2400"/>
              <a:buFont typeface="Times New Roman"/>
              <a:buAutoNum type="arabicPeriod"/>
            </a:pPr>
            <a:r>
              <a:rPr lang="en-IN" sz="2400">
                <a:latin typeface="Times New Roman"/>
                <a:ea typeface="Times New Roman"/>
                <a:cs typeface="Times New Roman"/>
                <a:sym typeface="Times New Roman"/>
              </a:rPr>
              <a:t>Histogram is a snapshot of the frequency distribution.</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AutoNum type="arabicPeriod"/>
            </a:pPr>
            <a:r>
              <a:rPr lang="en-IN" sz="2400">
                <a:latin typeface="Times New Roman"/>
                <a:ea typeface="Times New Roman"/>
                <a:cs typeface="Times New Roman"/>
                <a:sym typeface="Times New Roman"/>
              </a:rPr>
              <a:t>histogram depicts the pattern of the distribution emerging from the characteristic being measured. </a:t>
            </a:r>
            <a:endParaRPr sz="2400">
              <a:latin typeface="Times New Roman"/>
              <a:ea typeface="Times New Roman"/>
              <a:cs typeface="Times New Roman"/>
              <a:sym typeface="Times New Roman"/>
            </a:endParaRPr>
          </a:p>
        </p:txBody>
      </p:sp>
      <p:sp>
        <p:nvSpPr>
          <p:cNvPr id="251" name="Google Shape;251;g5dcda854b2_0_63"/>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22</a:t>
            </a:fld>
            <a:endParaRPr/>
          </a:p>
        </p:txBody>
      </p:sp>
      <p:pic>
        <p:nvPicPr>
          <p:cNvPr id="252" name="Google Shape;252;g5dcda854b2_0_63"/>
          <p:cNvPicPr preferRelativeResize="0"/>
          <p:nvPr/>
        </p:nvPicPr>
        <p:blipFill>
          <a:blip r:embed="rId3">
            <a:alphaModFix/>
          </a:blip>
          <a:stretch>
            <a:fillRect/>
          </a:stretch>
        </p:blipFill>
        <p:spPr>
          <a:xfrm>
            <a:off x="737427" y="1781950"/>
            <a:ext cx="3349850" cy="2452775"/>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5dcda854b2_0_70"/>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spcBef>
                <a:spcPts val="480"/>
              </a:spcBef>
              <a:spcAft>
                <a:spcPts val="0"/>
              </a:spcAft>
              <a:buNone/>
            </a:pPr>
            <a:r>
              <a:rPr lang="en-IN" sz="3200" u="sng" dirty="0">
                <a:latin typeface="Times New Roman"/>
                <a:ea typeface="Times New Roman"/>
                <a:cs typeface="Times New Roman"/>
                <a:sym typeface="Times New Roman"/>
              </a:rPr>
              <a:t>Central tendency and 3 Ms </a:t>
            </a:r>
            <a:endParaRPr sz="3200" u="sng" dirty="0"/>
          </a:p>
        </p:txBody>
      </p:sp>
      <p:sp>
        <p:nvSpPr>
          <p:cNvPr id="259" name="Google Shape;259;g5dcda854b2_0_70"/>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IN" sz="2400">
                <a:latin typeface="Times New Roman"/>
                <a:ea typeface="Times New Roman"/>
                <a:cs typeface="Times New Roman"/>
                <a:sym typeface="Times New Roman"/>
              </a:rPr>
              <a:t>Whenever you measure things of the same kind, a fairly large number of such measurements will tend to cluster around the middle value. Such a value is called a measure of “Central tendency”</a:t>
            </a:r>
            <a:endParaRPr sz="2400">
              <a:latin typeface="Times New Roman"/>
              <a:ea typeface="Times New Roman"/>
              <a:cs typeface="Times New Roman"/>
              <a:sym typeface="Times New Roman"/>
            </a:endParaRPr>
          </a:p>
          <a:p>
            <a:pPr marL="0" lvl="0" indent="0" algn="l" rtl="0">
              <a:spcBef>
                <a:spcPts val="640"/>
              </a:spcBef>
              <a:spcAft>
                <a:spcPts val="0"/>
              </a:spcAft>
              <a:buNone/>
            </a:pPr>
            <a:endParaRPr sz="2400">
              <a:latin typeface="Times New Roman"/>
              <a:ea typeface="Times New Roman"/>
              <a:cs typeface="Times New Roman"/>
              <a:sym typeface="Times New Roman"/>
            </a:endParaRPr>
          </a:p>
          <a:p>
            <a:pPr marL="0" lvl="0" indent="0" algn="l" rtl="0">
              <a:spcBef>
                <a:spcPts val="640"/>
              </a:spcBef>
              <a:spcAft>
                <a:spcPts val="0"/>
              </a:spcAft>
              <a:buNone/>
            </a:pPr>
            <a:r>
              <a:rPr lang="en-IN" sz="2400">
                <a:latin typeface="Times New Roman"/>
                <a:ea typeface="Times New Roman"/>
                <a:cs typeface="Times New Roman"/>
                <a:sym typeface="Times New Roman"/>
              </a:rPr>
              <a:t>Mean</a:t>
            </a:r>
            <a:endParaRPr sz="2400">
              <a:latin typeface="Times New Roman"/>
              <a:ea typeface="Times New Roman"/>
              <a:cs typeface="Times New Roman"/>
              <a:sym typeface="Times New Roman"/>
            </a:endParaRPr>
          </a:p>
          <a:p>
            <a:pPr marL="0" lvl="0" indent="0" algn="l" rtl="0">
              <a:spcBef>
                <a:spcPts val="640"/>
              </a:spcBef>
              <a:spcAft>
                <a:spcPts val="0"/>
              </a:spcAft>
              <a:buNone/>
            </a:pPr>
            <a:endParaRPr sz="2400">
              <a:latin typeface="Times New Roman"/>
              <a:ea typeface="Times New Roman"/>
              <a:cs typeface="Times New Roman"/>
              <a:sym typeface="Times New Roman"/>
            </a:endParaRPr>
          </a:p>
          <a:p>
            <a:pPr marL="0" lvl="0" indent="0" algn="l" rtl="0">
              <a:spcBef>
                <a:spcPts val="640"/>
              </a:spcBef>
              <a:spcAft>
                <a:spcPts val="0"/>
              </a:spcAft>
              <a:buNone/>
            </a:pPr>
            <a:r>
              <a:rPr lang="en-IN" sz="2400">
                <a:solidFill>
                  <a:srgbClr val="222222"/>
                </a:solidFill>
                <a:highlight>
                  <a:srgbClr val="FFFFFF"/>
                </a:highlight>
                <a:latin typeface="Times New Roman"/>
                <a:ea typeface="Times New Roman"/>
                <a:cs typeface="Times New Roman"/>
                <a:sym typeface="Times New Roman"/>
              </a:rPr>
              <a:t>The statistical mean refers to the mean or average that is used to derive the central tendency of the data. </a:t>
            </a:r>
            <a:endParaRPr sz="2400">
              <a:solidFill>
                <a:srgbClr val="222222"/>
              </a:solidFill>
              <a:highlight>
                <a:srgbClr val="FFFFFF"/>
              </a:highlight>
              <a:latin typeface="Times New Roman"/>
              <a:ea typeface="Times New Roman"/>
              <a:cs typeface="Times New Roman"/>
              <a:sym typeface="Times New Roman"/>
            </a:endParaRPr>
          </a:p>
          <a:p>
            <a:pPr marL="0" lvl="0" indent="0" algn="l" rtl="0">
              <a:spcBef>
                <a:spcPts val="640"/>
              </a:spcBef>
              <a:spcAft>
                <a:spcPts val="0"/>
              </a:spcAft>
              <a:buNone/>
            </a:pPr>
            <a:endParaRPr sz="2400">
              <a:solidFill>
                <a:srgbClr val="222222"/>
              </a:solidFill>
              <a:highlight>
                <a:srgbClr val="FFFFFF"/>
              </a:highlight>
              <a:latin typeface="Times New Roman"/>
              <a:ea typeface="Times New Roman"/>
              <a:cs typeface="Times New Roman"/>
              <a:sym typeface="Times New Roman"/>
            </a:endParaRPr>
          </a:p>
        </p:txBody>
      </p:sp>
      <p:sp>
        <p:nvSpPr>
          <p:cNvPr id="260" name="Google Shape;260;g5dcda854b2_0_70"/>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23</a:t>
            </a:fld>
            <a:endParaRPr/>
          </a:p>
        </p:txBody>
      </p:sp>
      <p:pic>
        <p:nvPicPr>
          <p:cNvPr id="261" name="Google Shape;261;g5dcda854b2_0_70"/>
          <p:cNvPicPr preferRelativeResize="0"/>
          <p:nvPr/>
        </p:nvPicPr>
        <p:blipFill>
          <a:blip r:embed="rId3">
            <a:alphaModFix/>
          </a:blip>
          <a:stretch>
            <a:fillRect/>
          </a:stretch>
        </p:blipFill>
        <p:spPr>
          <a:xfrm>
            <a:off x="3926625" y="4830900"/>
            <a:ext cx="2914650" cy="129540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5dcda854b2_0_78"/>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68" name="Google Shape;268;g5dcda854b2_0_78"/>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IN" sz="2400" b="1">
                <a:latin typeface="Times New Roman"/>
                <a:ea typeface="Times New Roman"/>
                <a:cs typeface="Times New Roman"/>
                <a:sym typeface="Times New Roman"/>
              </a:rPr>
              <a:t>Median</a:t>
            </a:r>
            <a:endParaRPr sz="2400" b="1">
              <a:latin typeface="Times New Roman"/>
              <a:ea typeface="Times New Roman"/>
              <a:cs typeface="Times New Roman"/>
              <a:sym typeface="Times New Roman"/>
            </a:endParaRPr>
          </a:p>
          <a:p>
            <a:pPr marL="0" lvl="0" indent="0" algn="l" rtl="0">
              <a:spcBef>
                <a:spcPts val="640"/>
              </a:spcBef>
              <a:spcAft>
                <a:spcPts val="0"/>
              </a:spcAft>
              <a:buNone/>
            </a:pPr>
            <a:endParaRPr sz="2400">
              <a:latin typeface="Times New Roman"/>
              <a:ea typeface="Times New Roman"/>
              <a:cs typeface="Times New Roman"/>
              <a:sym typeface="Times New Roman"/>
            </a:endParaRPr>
          </a:p>
          <a:p>
            <a:pPr marL="25400" lvl="0" indent="0" algn="l" rtl="0">
              <a:spcBef>
                <a:spcPts val="640"/>
              </a:spcBef>
              <a:spcAft>
                <a:spcPts val="0"/>
              </a:spcAft>
              <a:buClr>
                <a:schemeClr val="dk1"/>
              </a:buClr>
              <a:buSzPts val="3200"/>
              <a:buFont typeface="Arial"/>
              <a:buNone/>
            </a:pPr>
            <a:r>
              <a:rPr lang="en-IN" sz="2400">
                <a:latin typeface="Times New Roman"/>
                <a:ea typeface="Times New Roman"/>
                <a:cs typeface="Times New Roman"/>
                <a:sym typeface="Times New Roman"/>
              </a:rPr>
              <a:t>The middle value that separates the higher half from the lower half of the data set. The median and the mode are the only measures of central tendency that can be used for original data, in which values are ranked relative to each other but are not measured absolutely.</a:t>
            </a:r>
            <a:endParaRPr sz="2400"/>
          </a:p>
          <a:p>
            <a:pPr marL="25400" lvl="0" indent="0" algn="l" rtl="0">
              <a:spcBef>
                <a:spcPts val="640"/>
              </a:spcBef>
              <a:spcAft>
                <a:spcPts val="0"/>
              </a:spcAft>
              <a:buNone/>
            </a:pPr>
            <a:endParaRPr sz="1800">
              <a:latin typeface="Times New Roman"/>
              <a:ea typeface="Times New Roman"/>
              <a:cs typeface="Times New Roman"/>
              <a:sym typeface="Times New Roman"/>
            </a:endParaRPr>
          </a:p>
          <a:p>
            <a:pPr marL="25400" lvl="0" indent="0" algn="l" rtl="0">
              <a:spcBef>
                <a:spcPts val="640"/>
              </a:spcBef>
              <a:spcAft>
                <a:spcPts val="0"/>
              </a:spcAft>
              <a:buClr>
                <a:schemeClr val="dk1"/>
              </a:buClr>
              <a:buSzPts val="3200"/>
              <a:buFont typeface="Arial"/>
              <a:buNone/>
            </a:pPr>
            <a:endParaRPr sz="1800">
              <a:latin typeface="Times New Roman"/>
              <a:ea typeface="Times New Roman"/>
              <a:cs typeface="Times New Roman"/>
              <a:sym typeface="Times New Roman"/>
            </a:endParaRPr>
          </a:p>
          <a:p>
            <a:pPr marL="25400" lvl="0" indent="0" algn="l" rtl="0">
              <a:spcBef>
                <a:spcPts val="640"/>
              </a:spcBef>
              <a:spcAft>
                <a:spcPts val="0"/>
              </a:spcAft>
              <a:buClr>
                <a:schemeClr val="dk1"/>
              </a:buClr>
              <a:buSzPts val="3200"/>
              <a:buFont typeface="Arial"/>
              <a:buNone/>
            </a:pPr>
            <a:endParaRPr sz="1800">
              <a:latin typeface="Times New Roman"/>
              <a:ea typeface="Times New Roman"/>
              <a:cs typeface="Times New Roman"/>
              <a:sym typeface="Times New Roman"/>
            </a:endParaRPr>
          </a:p>
          <a:p>
            <a:pPr marL="25400" lvl="0" indent="0" algn="l" rtl="0">
              <a:spcBef>
                <a:spcPts val="640"/>
              </a:spcBef>
              <a:spcAft>
                <a:spcPts val="0"/>
              </a:spcAft>
              <a:buClr>
                <a:schemeClr val="dk1"/>
              </a:buClr>
              <a:buSzPts val="3200"/>
              <a:buFont typeface="Arial"/>
              <a:buNone/>
            </a:pPr>
            <a:endParaRPr sz="1800">
              <a:latin typeface="Times New Roman"/>
              <a:ea typeface="Times New Roman"/>
              <a:cs typeface="Times New Roman"/>
              <a:sym typeface="Times New Roman"/>
            </a:endParaRPr>
          </a:p>
          <a:p>
            <a:pPr marL="0" lvl="0" indent="0" algn="l" rtl="0">
              <a:spcBef>
                <a:spcPts val="640"/>
              </a:spcBef>
              <a:spcAft>
                <a:spcPts val="0"/>
              </a:spcAft>
              <a:buNone/>
            </a:pPr>
            <a:endParaRPr>
              <a:latin typeface="Times New Roman"/>
              <a:ea typeface="Times New Roman"/>
              <a:cs typeface="Times New Roman"/>
              <a:sym typeface="Times New Roman"/>
            </a:endParaRPr>
          </a:p>
        </p:txBody>
      </p:sp>
      <p:sp>
        <p:nvSpPr>
          <p:cNvPr id="269" name="Google Shape;269;g5dcda854b2_0_78"/>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24</a:t>
            </a:fld>
            <a:endParaRPr/>
          </a:p>
        </p:txBody>
      </p:sp>
      <p:pic>
        <p:nvPicPr>
          <p:cNvPr id="270" name="Google Shape;270;g5dcda854b2_0_78"/>
          <p:cNvPicPr preferRelativeResize="0"/>
          <p:nvPr/>
        </p:nvPicPr>
        <p:blipFill rotWithShape="1">
          <a:blip r:embed="rId3">
            <a:alphaModFix/>
          </a:blip>
          <a:srcRect/>
          <a:stretch/>
        </p:blipFill>
        <p:spPr>
          <a:xfrm>
            <a:off x="2998155" y="4155928"/>
            <a:ext cx="3267075" cy="8763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5dcda854b2_0_10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endParaRPr/>
          </a:p>
        </p:txBody>
      </p:sp>
      <p:sp>
        <p:nvSpPr>
          <p:cNvPr id="276" name="Google Shape;276;g5dcda854b2_0_103"/>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1800" b="1">
                <a:latin typeface="Times New Roman"/>
                <a:ea typeface="Times New Roman"/>
                <a:cs typeface="Times New Roman"/>
                <a:sym typeface="Times New Roman"/>
              </a:rPr>
              <a:t>Mode</a:t>
            </a:r>
            <a:endParaRPr/>
          </a:p>
          <a:p>
            <a:pPr marL="25400" lvl="0" indent="0" algn="l" rtl="0">
              <a:lnSpc>
                <a:spcPct val="100000"/>
              </a:lnSpc>
              <a:spcBef>
                <a:spcPts val="640"/>
              </a:spcBef>
              <a:spcAft>
                <a:spcPts val="0"/>
              </a:spcAft>
              <a:buSzPts val="3200"/>
              <a:buNone/>
            </a:pPr>
            <a:r>
              <a:rPr lang="en-IN" sz="1800">
                <a:latin typeface="Times New Roman"/>
                <a:ea typeface="Times New Roman"/>
                <a:cs typeface="Times New Roman"/>
                <a:sym typeface="Times New Roman"/>
              </a:rPr>
              <a:t>The most frequent value in the data set. This is the only central tendency measure that can be used with nominal data, which have purely qualitative category assignments.</a:t>
            </a:r>
            <a:endParaRPr/>
          </a:p>
          <a:p>
            <a:pPr marL="25400" lvl="0" indent="0" algn="l" rtl="0">
              <a:lnSpc>
                <a:spcPct val="100000"/>
              </a:lnSpc>
              <a:spcBef>
                <a:spcPts val="640"/>
              </a:spcBef>
              <a:spcAft>
                <a:spcPts val="0"/>
              </a:spcAft>
              <a:buSzPts val="3200"/>
              <a:buNone/>
            </a:pPr>
            <a:endParaRPr sz="1800" b="1">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1800" b="1">
              <a:latin typeface="Times New Roman"/>
              <a:ea typeface="Times New Roman"/>
              <a:cs typeface="Times New Roman"/>
              <a:sym typeface="Times New Roman"/>
            </a:endParaRPr>
          </a:p>
        </p:txBody>
      </p:sp>
      <p:pic>
        <p:nvPicPr>
          <p:cNvPr id="277" name="Google Shape;277;g5dcda854b2_0_103"/>
          <p:cNvPicPr preferRelativeResize="0"/>
          <p:nvPr/>
        </p:nvPicPr>
        <p:blipFill rotWithShape="1">
          <a:blip r:embed="rId3">
            <a:alphaModFix/>
          </a:blip>
          <a:srcRect/>
          <a:stretch/>
        </p:blipFill>
        <p:spPr>
          <a:xfrm>
            <a:off x="2841987" y="3185975"/>
            <a:ext cx="3254013" cy="2474609"/>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5dcda854b2_0_149"/>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spcBef>
                <a:spcPts val="640"/>
              </a:spcBef>
              <a:spcAft>
                <a:spcPts val="0"/>
              </a:spcAft>
              <a:buNone/>
            </a:pPr>
            <a:endParaRPr sz="3200" u="sng" dirty="0">
              <a:latin typeface="Times New Roman"/>
              <a:ea typeface="Times New Roman"/>
              <a:cs typeface="Times New Roman"/>
              <a:sym typeface="Times New Roman"/>
            </a:endParaRPr>
          </a:p>
          <a:p>
            <a:pPr marL="0" lvl="0" indent="0" algn="l" rtl="0">
              <a:spcBef>
                <a:spcPts val="640"/>
              </a:spcBef>
              <a:spcAft>
                <a:spcPts val="0"/>
              </a:spcAft>
              <a:buNone/>
            </a:pPr>
            <a:r>
              <a:rPr lang="en-IN" sz="3200" u="sng" dirty="0">
                <a:latin typeface="Times New Roman"/>
                <a:ea typeface="Times New Roman"/>
                <a:cs typeface="Times New Roman"/>
                <a:sym typeface="Times New Roman"/>
              </a:rPr>
              <a:t>Measure of dispersion, Range, IQR</a:t>
            </a:r>
            <a:endParaRPr sz="3200" u="sng" dirty="0">
              <a:latin typeface="Times New Roman"/>
              <a:ea typeface="Times New Roman"/>
              <a:cs typeface="Times New Roman"/>
              <a:sym typeface="Times New Roman"/>
            </a:endParaRPr>
          </a:p>
          <a:p>
            <a:pPr marL="0" lvl="0" indent="0" algn="l" rtl="0">
              <a:spcBef>
                <a:spcPts val="0"/>
              </a:spcBef>
              <a:spcAft>
                <a:spcPts val="0"/>
              </a:spcAft>
              <a:buNone/>
            </a:pPr>
            <a:endParaRPr sz="3200" u="sng" dirty="0"/>
          </a:p>
        </p:txBody>
      </p:sp>
      <p:sp>
        <p:nvSpPr>
          <p:cNvPr id="284" name="Google Shape;284;g5dcda854b2_0_149"/>
          <p:cNvSpPr txBox="1">
            <a:spLocks noGrp="1"/>
          </p:cNvSpPr>
          <p:nvPr>
            <p:ph type="body" idx="1"/>
          </p:nvPr>
        </p:nvSpPr>
        <p:spPr>
          <a:xfrm>
            <a:off x="524650" y="1600200"/>
            <a:ext cx="11057700" cy="48768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IN" sz="2400" b="1">
                <a:latin typeface="Times New Roman"/>
                <a:ea typeface="Times New Roman"/>
                <a:cs typeface="Times New Roman"/>
                <a:sym typeface="Times New Roman"/>
              </a:rPr>
              <a:t>Measures of dispersion</a:t>
            </a:r>
            <a:endParaRPr sz="2400" b="1">
              <a:latin typeface="Times New Roman"/>
              <a:ea typeface="Times New Roman"/>
              <a:cs typeface="Times New Roman"/>
              <a:sym typeface="Times New Roman"/>
            </a:endParaRPr>
          </a:p>
          <a:p>
            <a:pPr marL="0" lvl="0" indent="0" algn="l" rtl="0">
              <a:spcBef>
                <a:spcPts val="640"/>
              </a:spcBef>
              <a:spcAft>
                <a:spcPts val="0"/>
              </a:spcAft>
              <a:buNone/>
            </a:pPr>
            <a:endParaRPr sz="2400">
              <a:latin typeface="Times New Roman"/>
              <a:ea typeface="Times New Roman"/>
              <a:cs typeface="Times New Roman"/>
              <a:sym typeface="Times New Roman"/>
            </a:endParaRPr>
          </a:p>
          <a:p>
            <a:pPr marL="0" lvl="0" indent="0" algn="l" rtl="0">
              <a:spcBef>
                <a:spcPts val="640"/>
              </a:spcBef>
              <a:spcAft>
                <a:spcPts val="0"/>
              </a:spcAft>
              <a:buNone/>
            </a:pPr>
            <a:r>
              <a:rPr lang="en-IN" sz="2400">
                <a:latin typeface="Times New Roman"/>
                <a:ea typeface="Times New Roman"/>
                <a:cs typeface="Times New Roman"/>
                <a:sym typeface="Times New Roman"/>
              </a:rPr>
              <a:t>Measure of dispersion indicate how large the spread of distribution in around the central tendency. </a:t>
            </a:r>
            <a:endParaRPr sz="2400">
              <a:latin typeface="Times New Roman"/>
              <a:ea typeface="Times New Roman"/>
              <a:cs typeface="Times New Roman"/>
              <a:sym typeface="Times New Roman"/>
            </a:endParaRPr>
          </a:p>
          <a:p>
            <a:pPr marL="0" lvl="0" indent="0" algn="l" rtl="0">
              <a:spcBef>
                <a:spcPts val="640"/>
              </a:spcBef>
              <a:spcAft>
                <a:spcPts val="0"/>
              </a:spcAft>
              <a:buNone/>
            </a:pPr>
            <a:endParaRPr sz="2400">
              <a:latin typeface="Times New Roman"/>
              <a:ea typeface="Times New Roman"/>
              <a:cs typeface="Times New Roman"/>
              <a:sym typeface="Times New Roman"/>
            </a:endParaRPr>
          </a:p>
          <a:p>
            <a:pPr marL="0" lvl="0" indent="0" algn="l" rtl="0">
              <a:spcBef>
                <a:spcPts val="640"/>
              </a:spcBef>
              <a:spcAft>
                <a:spcPts val="0"/>
              </a:spcAft>
              <a:buNone/>
            </a:pPr>
            <a:r>
              <a:rPr lang="en-IN" sz="2400" b="1">
                <a:latin typeface="Times New Roman"/>
                <a:ea typeface="Times New Roman"/>
                <a:cs typeface="Times New Roman"/>
                <a:sym typeface="Times New Roman"/>
              </a:rPr>
              <a:t>Range</a:t>
            </a:r>
            <a:endParaRPr sz="2400" b="1">
              <a:latin typeface="Times New Roman"/>
              <a:ea typeface="Times New Roman"/>
              <a:cs typeface="Times New Roman"/>
              <a:sym typeface="Times New Roman"/>
            </a:endParaRPr>
          </a:p>
          <a:p>
            <a:pPr marL="0" lvl="0" indent="0" algn="l" rtl="0">
              <a:spcBef>
                <a:spcPts val="640"/>
              </a:spcBef>
              <a:spcAft>
                <a:spcPts val="0"/>
              </a:spcAft>
              <a:buNone/>
            </a:pPr>
            <a:r>
              <a:rPr lang="en-IN" sz="2400">
                <a:latin typeface="Times New Roman"/>
                <a:ea typeface="Times New Roman"/>
                <a:cs typeface="Times New Roman"/>
                <a:sym typeface="Times New Roman"/>
              </a:rPr>
              <a:t>Range is the simplest of all measures of dispersion. It is calculated as the difference between maximum and minimum value in dataset. </a:t>
            </a:r>
            <a:endParaRPr sz="2400">
              <a:latin typeface="Times New Roman"/>
              <a:ea typeface="Times New Roman"/>
              <a:cs typeface="Times New Roman"/>
              <a:sym typeface="Times New Roman"/>
            </a:endParaRPr>
          </a:p>
          <a:p>
            <a:pPr marL="0" lvl="0" indent="0" algn="l" rtl="0">
              <a:spcBef>
                <a:spcPts val="640"/>
              </a:spcBef>
              <a:spcAft>
                <a:spcPts val="0"/>
              </a:spcAft>
              <a:buNone/>
            </a:pPr>
            <a:endParaRPr sz="2400">
              <a:latin typeface="Times New Roman"/>
              <a:ea typeface="Times New Roman"/>
              <a:cs typeface="Times New Roman"/>
              <a:sym typeface="Times New Roman"/>
            </a:endParaRPr>
          </a:p>
          <a:p>
            <a:pPr marL="0" lvl="0" indent="0" algn="l" rtl="0">
              <a:spcBef>
                <a:spcPts val="640"/>
              </a:spcBef>
              <a:spcAft>
                <a:spcPts val="0"/>
              </a:spcAft>
              <a:buNone/>
            </a:pPr>
            <a:r>
              <a:rPr lang="en-IN" sz="2400">
                <a:latin typeface="Times New Roman"/>
                <a:ea typeface="Times New Roman"/>
                <a:cs typeface="Times New Roman"/>
                <a:sym typeface="Times New Roman"/>
              </a:rPr>
              <a:t>range = X(maximum) - X (minimum)</a:t>
            </a:r>
            <a:endParaRPr sz="2400">
              <a:latin typeface="Times New Roman"/>
              <a:ea typeface="Times New Roman"/>
              <a:cs typeface="Times New Roman"/>
              <a:sym typeface="Times New Roman"/>
            </a:endParaRPr>
          </a:p>
        </p:txBody>
      </p:sp>
      <p:sp>
        <p:nvSpPr>
          <p:cNvPr id="285" name="Google Shape;285;g5dcda854b2_0_149"/>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26</a:t>
            </a:fld>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5dcda854b2_0_156"/>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92" name="Google Shape;292;g5dcda854b2_0_156"/>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IN"/>
              <a:t>IQR</a:t>
            </a:r>
            <a:endParaRPr/>
          </a:p>
          <a:p>
            <a:pPr marL="0" lvl="0" indent="0" algn="l" rtl="0">
              <a:spcBef>
                <a:spcPts val="640"/>
              </a:spcBef>
              <a:spcAft>
                <a:spcPts val="0"/>
              </a:spcAft>
              <a:buNone/>
            </a:pPr>
            <a:endParaRPr/>
          </a:p>
          <a:p>
            <a:pPr marL="457200" lvl="0" indent="-431800" algn="l" rtl="0">
              <a:spcBef>
                <a:spcPts val="640"/>
              </a:spcBef>
              <a:spcAft>
                <a:spcPts val="0"/>
              </a:spcAft>
              <a:buSzPts val="3200"/>
              <a:buChar char="•"/>
            </a:pPr>
            <a:r>
              <a:rPr lang="en-IN" sz="2000">
                <a:latin typeface="Times New Roman"/>
                <a:ea typeface="Times New Roman"/>
                <a:cs typeface="Times New Roman"/>
                <a:sym typeface="Times New Roman"/>
              </a:rPr>
              <a:t>Q1 divides the values	between minimum and Q2 into 2 equal half. In other words Q1 is that value which has 25% values below it and rest above. </a:t>
            </a:r>
            <a:endParaRPr/>
          </a:p>
          <a:p>
            <a:pPr marL="0" lvl="0" indent="0" algn="l" rtl="0">
              <a:spcBef>
                <a:spcPts val="640"/>
              </a:spcBef>
              <a:spcAft>
                <a:spcPts val="0"/>
              </a:spcAft>
              <a:buNone/>
            </a:pPr>
            <a:endParaRPr sz="2400">
              <a:latin typeface="Times New Roman"/>
              <a:ea typeface="Times New Roman"/>
              <a:cs typeface="Times New Roman"/>
              <a:sym typeface="Times New Roman"/>
            </a:endParaRPr>
          </a:p>
          <a:p>
            <a:pPr marL="0" lvl="0" indent="0" algn="l" rtl="0">
              <a:spcBef>
                <a:spcPts val="640"/>
              </a:spcBef>
              <a:spcAft>
                <a:spcPts val="0"/>
              </a:spcAft>
              <a:buNone/>
            </a:pPr>
            <a:r>
              <a:rPr lang="en-IN" sz="2400">
                <a:latin typeface="Times New Roman"/>
                <a:ea typeface="Times New Roman"/>
                <a:cs typeface="Times New Roman"/>
                <a:sym typeface="Times New Roman"/>
              </a:rPr>
              <a:t>IQR = Q3 - Q1</a:t>
            </a:r>
            <a:endParaRPr sz="2400">
              <a:latin typeface="Times New Roman"/>
              <a:ea typeface="Times New Roman"/>
              <a:cs typeface="Times New Roman"/>
              <a:sym typeface="Times New Roman"/>
            </a:endParaRPr>
          </a:p>
        </p:txBody>
      </p:sp>
      <p:sp>
        <p:nvSpPr>
          <p:cNvPr id="293" name="Google Shape;293;g5dcda854b2_0_156"/>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27</a:t>
            </a:fld>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5dcda854b2_0_170"/>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200" u="sng" dirty="0">
                <a:latin typeface="Times New Roman"/>
                <a:ea typeface="Times New Roman"/>
                <a:cs typeface="Times New Roman"/>
                <a:sym typeface="Times New Roman"/>
              </a:rPr>
              <a:t>Descriptive statistics – Standard Deviation</a:t>
            </a:r>
            <a:endParaRPr sz="3200" u="sng" dirty="0"/>
          </a:p>
        </p:txBody>
      </p:sp>
      <p:sp>
        <p:nvSpPr>
          <p:cNvPr id="299" name="Google Shape;299;g5dcda854b2_0_170"/>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Interpreting variance (a squared term) is not intuitive. Instead we under root it to get Standard deviation which has the same units as variable. </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Standard deviation, is a measure of average spread i.e., on an average what is the difference between any data point and the central value of the variable.</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p:txBody>
      </p:sp>
      <p:pic>
        <p:nvPicPr>
          <p:cNvPr id="300" name="Google Shape;300;g5dcda854b2_0_170"/>
          <p:cNvPicPr preferRelativeResize="0"/>
          <p:nvPr/>
        </p:nvPicPr>
        <p:blipFill rotWithShape="1">
          <a:blip r:embed="rId3">
            <a:alphaModFix/>
          </a:blip>
          <a:srcRect/>
          <a:stretch/>
        </p:blipFill>
        <p:spPr>
          <a:xfrm>
            <a:off x="4382996" y="3977639"/>
            <a:ext cx="1624762" cy="1090749"/>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g5dcda854b2_0_163"/>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3600" u="sng" dirty="0">
                <a:latin typeface="Times New Roman"/>
                <a:ea typeface="Times New Roman"/>
                <a:cs typeface="Times New Roman"/>
                <a:sym typeface="Times New Roman"/>
              </a:rPr>
              <a:t>Coefficient of variation </a:t>
            </a:r>
            <a:endParaRPr sz="3600" u="sng" dirty="0"/>
          </a:p>
        </p:txBody>
      </p:sp>
      <p:sp>
        <p:nvSpPr>
          <p:cNvPr id="307" name="Google Shape;307;g5dcda854b2_0_163"/>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IN" sz="2400">
                <a:latin typeface="Times New Roman"/>
                <a:ea typeface="Times New Roman"/>
                <a:cs typeface="Times New Roman"/>
                <a:sym typeface="Times New Roman"/>
              </a:rPr>
              <a:t>Coefficient variation is defined as ratio of standard deviation to mean.</a:t>
            </a:r>
            <a:endParaRPr sz="2400">
              <a:latin typeface="Times New Roman"/>
              <a:ea typeface="Times New Roman"/>
              <a:cs typeface="Times New Roman"/>
              <a:sym typeface="Times New Roman"/>
            </a:endParaRPr>
          </a:p>
          <a:p>
            <a:pPr marL="0" lvl="0" indent="0" algn="l" rtl="0">
              <a:spcBef>
                <a:spcPts val="640"/>
              </a:spcBef>
              <a:spcAft>
                <a:spcPts val="0"/>
              </a:spcAft>
              <a:buNone/>
            </a:pPr>
            <a:endParaRPr sz="2400">
              <a:latin typeface="Times New Roman"/>
              <a:ea typeface="Times New Roman"/>
              <a:cs typeface="Times New Roman"/>
              <a:sym typeface="Times New Roman"/>
            </a:endParaRPr>
          </a:p>
          <a:p>
            <a:pPr marL="0" lvl="0" indent="0" algn="l" rtl="0">
              <a:spcBef>
                <a:spcPts val="640"/>
              </a:spcBef>
              <a:spcAft>
                <a:spcPts val="0"/>
              </a:spcAft>
              <a:buNone/>
            </a:pPr>
            <a:r>
              <a:rPr lang="en-IN" sz="2400">
                <a:latin typeface="Times New Roman"/>
                <a:ea typeface="Times New Roman"/>
                <a:cs typeface="Times New Roman"/>
                <a:sym typeface="Times New Roman"/>
              </a:rPr>
              <a:t>In symbolic form,</a:t>
            </a:r>
            <a:endParaRPr sz="2400">
              <a:latin typeface="Times New Roman"/>
              <a:ea typeface="Times New Roman"/>
              <a:cs typeface="Times New Roman"/>
              <a:sym typeface="Times New Roman"/>
            </a:endParaRPr>
          </a:p>
          <a:p>
            <a:pPr marL="0" lvl="0" indent="0" algn="l" rtl="0">
              <a:spcBef>
                <a:spcPts val="640"/>
              </a:spcBef>
              <a:spcAft>
                <a:spcPts val="0"/>
              </a:spcAft>
              <a:buNone/>
            </a:pPr>
            <a:endParaRPr sz="2400">
              <a:latin typeface="Times New Roman"/>
              <a:ea typeface="Times New Roman"/>
              <a:cs typeface="Times New Roman"/>
              <a:sym typeface="Times New Roman"/>
            </a:endParaRPr>
          </a:p>
          <a:p>
            <a:pPr marL="0" lvl="0" indent="0" algn="l" rtl="0">
              <a:spcBef>
                <a:spcPts val="640"/>
              </a:spcBef>
              <a:spcAft>
                <a:spcPts val="0"/>
              </a:spcAft>
              <a:buNone/>
            </a:pPr>
            <a:endParaRPr sz="2400">
              <a:latin typeface="Times New Roman"/>
              <a:ea typeface="Times New Roman"/>
              <a:cs typeface="Times New Roman"/>
              <a:sym typeface="Times New Roman"/>
            </a:endParaRPr>
          </a:p>
        </p:txBody>
      </p:sp>
      <p:sp>
        <p:nvSpPr>
          <p:cNvPr id="308" name="Google Shape;308;g5dcda854b2_0_163"/>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29</a:t>
            </a:fld>
            <a:endParaRPr/>
          </a:p>
        </p:txBody>
      </p:sp>
      <p:pic>
        <p:nvPicPr>
          <p:cNvPr id="309" name="Google Shape;309;g5dcda854b2_0_163"/>
          <p:cNvPicPr preferRelativeResize="0"/>
          <p:nvPr/>
        </p:nvPicPr>
        <p:blipFill>
          <a:blip r:embed="rId3">
            <a:alphaModFix/>
          </a:blip>
          <a:stretch>
            <a:fillRect/>
          </a:stretch>
        </p:blipFill>
        <p:spPr>
          <a:xfrm>
            <a:off x="1389100" y="3429000"/>
            <a:ext cx="8391918" cy="1018438"/>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5dcda854b2_0_141"/>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lvl="0"/>
            <a:r>
              <a:rPr lang="en-IN" sz="4000" u="sng" dirty="0">
                <a:latin typeface="Times New Roman"/>
                <a:ea typeface="Times New Roman"/>
                <a:cs typeface="Times New Roman"/>
                <a:sym typeface="Times New Roman"/>
              </a:rPr>
              <a:t>Basic Statistics -</a:t>
            </a:r>
            <a:r>
              <a:rPr lang="en-IN" sz="4000" u="sng" dirty="0" smtClean="0">
                <a:latin typeface="Times New Roman"/>
                <a:ea typeface="Times New Roman"/>
                <a:cs typeface="Times New Roman"/>
                <a:sym typeface="Times New Roman"/>
              </a:rPr>
              <a:t> Topics(Contd.) </a:t>
            </a:r>
            <a:endParaRPr sz="4000" dirty="0"/>
          </a:p>
        </p:txBody>
      </p:sp>
      <p:sp>
        <p:nvSpPr>
          <p:cNvPr id="104" name="Google Shape;104;g5dcda854b2_0_141"/>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457200" lvl="0" indent="-381000" algn="l" rtl="0">
              <a:spcBef>
                <a:spcPts val="640"/>
              </a:spcBef>
              <a:spcAft>
                <a:spcPts val="0"/>
              </a:spcAft>
              <a:buSzPts val="2400"/>
              <a:buFont typeface="Times New Roman"/>
              <a:buChar char="•"/>
            </a:pPr>
            <a:r>
              <a:rPr lang="en-IN" sz="2400" dirty="0">
                <a:latin typeface="Times New Roman"/>
                <a:ea typeface="Times New Roman"/>
                <a:cs typeface="Times New Roman"/>
                <a:sym typeface="Times New Roman"/>
              </a:rPr>
              <a:t>Measure of dispersion, Range, IQR</a:t>
            </a:r>
            <a:endParaRPr sz="2400" dirty="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IN" sz="2400" dirty="0">
                <a:latin typeface="Times New Roman"/>
                <a:ea typeface="Times New Roman"/>
                <a:cs typeface="Times New Roman"/>
                <a:sym typeface="Times New Roman"/>
              </a:rPr>
              <a:t>Descriptive statistics – Standard Deviation</a:t>
            </a:r>
            <a:endParaRPr sz="2400" dirty="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IN" sz="2400" dirty="0">
                <a:latin typeface="Times New Roman"/>
                <a:ea typeface="Times New Roman"/>
                <a:cs typeface="Times New Roman"/>
                <a:sym typeface="Times New Roman"/>
              </a:rPr>
              <a:t>Coefficient of variation </a:t>
            </a:r>
            <a:endParaRPr sz="2400" dirty="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IN" sz="2400" dirty="0">
                <a:latin typeface="Times New Roman"/>
                <a:ea typeface="Times New Roman"/>
                <a:cs typeface="Times New Roman"/>
                <a:sym typeface="Times New Roman"/>
              </a:rPr>
              <a:t>The Empirical Rule and </a:t>
            </a:r>
            <a:r>
              <a:rPr lang="en-IN" sz="2400" dirty="0" err="1">
                <a:latin typeface="Times New Roman"/>
                <a:ea typeface="Times New Roman"/>
                <a:cs typeface="Times New Roman"/>
                <a:sym typeface="Times New Roman"/>
              </a:rPr>
              <a:t>Chebyshev</a:t>
            </a:r>
            <a:r>
              <a:rPr lang="en-IN" sz="2400" dirty="0">
                <a:latin typeface="Times New Roman"/>
                <a:ea typeface="Times New Roman"/>
                <a:cs typeface="Times New Roman"/>
                <a:sym typeface="Times New Roman"/>
              </a:rPr>
              <a:t> Rule</a:t>
            </a:r>
            <a:endParaRPr sz="2400" dirty="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IN" sz="2400" dirty="0">
                <a:latin typeface="Times New Roman"/>
                <a:ea typeface="Times New Roman"/>
                <a:cs typeface="Times New Roman"/>
                <a:sym typeface="Times New Roman"/>
              </a:rPr>
              <a:t>The Five Number Summary and the Boxplot</a:t>
            </a:r>
            <a:endParaRPr sz="2400" dirty="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IN" sz="2400" dirty="0">
                <a:latin typeface="Times New Roman"/>
                <a:ea typeface="Times New Roman"/>
                <a:cs typeface="Times New Roman"/>
                <a:sym typeface="Times New Roman"/>
              </a:rPr>
              <a:t>Quantile Plot and Scatter Plot</a:t>
            </a:r>
            <a:endParaRPr sz="2400" dirty="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IN" sz="2400" dirty="0">
                <a:latin typeface="Times New Roman"/>
                <a:ea typeface="Times New Roman"/>
                <a:cs typeface="Times New Roman"/>
                <a:sym typeface="Times New Roman"/>
              </a:rPr>
              <a:t>Data Visualization</a:t>
            </a:r>
            <a:endParaRPr sz="2400" dirty="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IN" sz="2400" dirty="0">
                <a:latin typeface="Times New Roman"/>
                <a:ea typeface="Times New Roman"/>
                <a:cs typeface="Times New Roman"/>
                <a:sym typeface="Times New Roman"/>
              </a:rPr>
              <a:t>Visually Evaluating Correlation</a:t>
            </a:r>
            <a:endParaRPr sz="2400" dirty="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IN" sz="2400" dirty="0">
                <a:latin typeface="Times New Roman"/>
                <a:ea typeface="Times New Roman"/>
                <a:cs typeface="Times New Roman"/>
                <a:sym typeface="Times New Roman"/>
              </a:rPr>
              <a:t>Summary</a:t>
            </a:r>
            <a:endParaRPr sz="2400" dirty="0">
              <a:latin typeface="Times New Roman"/>
              <a:ea typeface="Times New Roman"/>
              <a:cs typeface="Times New Roman"/>
              <a:sym typeface="Times New Roman"/>
            </a:endParaRPr>
          </a:p>
          <a:p>
            <a:pPr marL="457200" lvl="0" indent="0" algn="l" rtl="0">
              <a:spcBef>
                <a:spcPts val="0"/>
              </a:spcBef>
              <a:spcAft>
                <a:spcPts val="0"/>
              </a:spcAft>
              <a:buNone/>
            </a:pPr>
            <a:endParaRPr lang="en-IN" sz="2400" dirty="0" smtClean="0">
              <a:latin typeface="Times New Roman"/>
              <a:ea typeface="Times New Roman"/>
              <a:cs typeface="Times New Roman"/>
              <a:sym typeface="Times New Roman"/>
            </a:endParaRPr>
          </a:p>
          <a:p>
            <a:pPr marL="457200" lvl="0" indent="0" algn="l" rtl="0">
              <a:spcBef>
                <a:spcPts val="0"/>
              </a:spcBef>
              <a:spcAft>
                <a:spcPts val="0"/>
              </a:spcAft>
              <a:buNone/>
            </a:pPr>
            <a:r>
              <a:rPr lang="en-IN" sz="2400" dirty="0" smtClean="0">
                <a:latin typeface="Times New Roman"/>
                <a:ea typeface="Times New Roman"/>
                <a:cs typeface="Times New Roman"/>
                <a:sym typeface="Times New Roman"/>
              </a:rPr>
              <a:t>Case Study</a:t>
            </a:r>
            <a:endParaRPr sz="2400" dirty="0">
              <a:latin typeface="Times New Roman"/>
              <a:ea typeface="Times New Roman"/>
              <a:cs typeface="Times New Roman"/>
              <a:sym typeface="Times New Roman"/>
            </a:endParaRPr>
          </a:p>
        </p:txBody>
      </p:sp>
      <p:sp>
        <p:nvSpPr>
          <p:cNvPr id="105" name="Google Shape;105;g5dcda854b2_0_141"/>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5dcda854b2_0_190"/>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3000" u="sng" dirty="0">
                <a:latin typeface="Times New Roman"/>
                <a:ea typeface="Times New Roman"/>
                <a:cs typeface="Times New Roman"/>
                <a:sym typeface="Times New Roman"/>
              </a:rPr>
              <a:t>The Empirical Rule and </a:t>
            </a:r>
            <a:r>
              <a:rPr lang="en-IN" sz="3000" u="sng" dirty="0" err="1">
                <a:latin typeface="Times New Roman"/>
                <a:ea typeface="Times New Roman"/>
                <a:cs typeface="Times New Roman"/>
                <a:sym typeface="Times New Roman"/>
              </a:rPr>
              <a:t>Chebyshev</a:t>
            </a:r>
            <a:r>
              <a:rPr lang="en-IN" sz="3000" u="sng" dirty="0">
                <a:latin typeface="Times New Roman"/>
                <a:ea typeface="Times New Roman"/>
                <a:cs typeface="Times New Roman"/>
                <a:sym typeface="Times New Roman"/>
              </a:rPr>
              <a:t> Rule</a:t>
            </a:r>
            <a:endParaRPr sz="3000" u="sng" dirty="0">
              <a:latin typeface="Times New Roman"/>
              <a:ea typeface="Times New Roman"/>
              <a:cs typeface="Times New Roman"/>
              <a:sym typeface="Times New Roman"/>
            </a:endParaRPr>
          </a:p>
        </p:txBody>
      </p:sp>
      <p:sp>
        <p:nvSpPr>
          <p:cNvPr id="316" name="Google Shape;316;g5dcda854b2_0_190"/>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IN" sz="2400" b="1" dirty="0">
                <a:latin typeface="Times New Roman"/>
                <a:ea typeface="Times New Roman"/>
                <a:cs typeface="Times New Roman"/>
                <a:sym typeface="Times New Roman"/>
              </a:rPr>
              <a:t>The Empirical rule</a:t>
            </a:r>
            <a:endParaRPr sz="2400" b="1" dirty="0">
              <a:latin typeface="Times New Roman"/>
              <a:ea typeface="Times New Roman"/>
              <a:cs typeface="Times New Roman"/>
              <a:sym typeface="Times New Roman"/>
            </a:endParaRPr>
          </a:p>
          <a:p>
            <a:pPr marL="0" lvl="0" indent="0" algn="l" rtl="0">
              <a:spcBef>
                <a:spcPts val="640"/>
              </a:spcBef>
              <a:spcAft>
                <a:spcPts val="0"/>
              </a:spcAft>
              <a:buNone/>
            </a:pPr>
            <a:endParaRPr sz="2400" b="1" dirty="0">
              <a:latin typeface="Times New Roman"/>
              <a:ea typeface="Times New Roman"/>
              <a:cs typeface="Times New Roman"/>
              <a:sym typeface="Times New Roman"/>
            </a:endParaRPr>
          </a:p>
          <a:p>
            <a:pPr marL="457200" lvl="0" indent="-381000" algn="l" rtl="0">
              <a:spcBef>
                <a:spcPts val="640"/>
              </a:spcBef>
              <a:spcAft>
                <a:spcPts val="0"/>
              </a:spcAft>
              <a:buSzPts val="2400"/>
              <a:buFont typeface="Times New Roman"/>
              <a:buChar char="•"/>
            </a:pPr>
            <a:r>
              <a:rPr lang="en-IN" sz="2400" dirty="0">
                <a:latin typeface="Times New Roman"/>
                <a:ea typeface="Times New Roman"/>
                <a:cs typeface="Times New Roman"/>
                <a:sym typeface="Times New Roman"/>
              </a:rPr>
              <a:t>The empirical rule approximates the variation of data in a bell-shaped distribution.</a:t>
            </a:r>
            <a:endParaRPr sz="2400" dirty="0">
              <a:latin typeface="Times New Roman"/>
              <a:ea typeface="Times New Roman"/>
              <a:cs typeface="Times New Roman"/>
              <a:sym typeface="Times New Roman"/>
            </a:endParaRPr>
          </a:p>
          <a:p>
            <a:pPr marL="0" lvl="0" indent="0" algn="l" rtl="0">
              <a:spcBef>
                <a:spcPts val="640"/>
              </a:spcBef>
              <a:spcAft>
                <a:spcPts val="0"/>
              </a:spcAft>
              <a:buNone/>
            </a:pPr>
            <a:endParaRPr sz="2400" dirty="0">
              <a:latin typeface="Times New Roman"/>
              <a:ea typeface="Times New Roman"/>
              <a:cs typeface="Times New Roman"/>
              <a:sym typeface="Times New Roman"/>
            </a:endParaRPr>
          </a:p>
          <a:p>
            <a:pPr marL="457200" lvl="0" indent="-381000" algn="l" rtl="0">
              <a:spcBef>
                <a:spcPts val="640"/>
              </a:spcBef>
              <a:spcAft>
                <a:spcPts val="0"/>
              </a:spcAft>
              <a:buSzPts val="2400"/>
              <a:buFont typeface="Times New Roman"/>
              <a:buChar char="•"/>
            </a:pPr>
            <a:r>
              <a:rPr lang="en-IN" sz="2400" dirty="0">
                <a:latin typeface="Times New Roman"/>
                <a:ea typeface="Times New Roman"/>
                <a:cs typeface="Times New Roman"/>
                <a:sym typeface="Times New Roman"/>
              </a:rPr>
              <a:t>Approximately 68% of the data in a bell shaped distribution is within 1 standard deviation of the mean. </a:t>
            </a:r>
            <a:endParaRPr sz="2400" dirty="0">
              <a:latin typeface="Times New Roman"/>
              <a:ea typeface="Times New Roman"/>
              <a:cs typeface="Times New Roman"/>
              <a:sym typeface="Times New Roman"/>
            </a:endParaRPr>
          </a:p>
          <a:p>
            <a:pPr marL="0" lvl="0" indent="0" algn="l" rtl="0">
              <a:spcBef>
                <a:spcPts val="640"/>
              </a:spcBef>
              <a:spcAft>
                <a:spcPts val="0"/>
              </a:spcAft>
              <a:buNone/>
            </a:pPr>
            <a:endParaRPr sz="2400" dirty="0">
              <a:latin typeface="Times New Roman"/>
              <a:ea typeface="Times New Roman"/>
              <a:cs typeface="Times New Roman"/>
              <a:sym typeface="Times New Roman"/>
            </a:endParaRPr>
          </a:p>
          <a:p>
            <a:pPr marL="0" lvl="0" indent="0" algn="l" rtl="0">
              <a:spcBef>
                <a:spcPts val="640"/>
              </a:spcBef>
              <a:spcAft>
                <a:spcPts val="0"/>
              </a:spcAft>
              <a:buNone/>
            </a:pPr>
            <a:endParaRPr sz="2400" dirty="0">
              <a:latin typeface="Times New Roman"/>
              <a:ea typeface="Times New Roman"/>
              <a:cs typeface="Times New Roman"/>
              <a:sym typeface="Times New Roman"/>
            </a:endParaRPr>
          </a:p>
          <a:p>
            <a:pPr marL="0" lvl="0" indent="0" algn="l" rtl="0">
              <a:spcBef>
                <a:spcPts val="640"/>
              </a:spcBef>
              <a:spcAft>
                <a:spcPts val="0"/>
              </a:spcAft>
              <a:buNone/>
            </a:pPr>
            <a:endParaRPr sz="2400" dirty="0">
              <a:latin typeface="Times New Roman"/>
              <a:ea typeface="Times New Roman"/>
              <a:cs typeface="Times New Roman"/>
              <a:sym typeface="Times New Roman"/>
            </a:endParaRPr>
          </a:p>
        </p:txBody>
      </p:sp>
      <p:sp>
        <p:nvSpPr>
          <p:cNvPr id="317" name="Google Shape;317;g5dcda854b2_0_190"/>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30</a:t>
            </a:fld>
            <a:endParaRPr/>
          </a:p>
        </p:txBody>
      </p:sp>
      <p:pic>
        <p:nvPicPr>
          <p:cNvPr id="318" name="Google Shape;318;g5dcda854b2_0_190"/>
          <p:cNvPicPr preferRelativeResize="0"/>
          <p:nvPr/>
        </p:nvPicPr>
        <p:blipFill>
          <a:blip r:embed="rId3">
            <a:alphaModFix/>
          </a:blip>
          <a:stretch>
            <a:fillRect/>
          </a:stretch>
        </p:blipFill>
        <p:spPr>
          <a:xfrm>
            <a:off x="4192488" y="4326063"/>
            <a:ext cx="3057525" cy="1800225"/>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5dcda854b2_0_199"/>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lvl="0"/>
            <a:r>
              <a:rPr lang="en-IN" sz="3200" u="sng" dirty="0">
                <a:latin typeface="Times New Roman"/>
                <a:ea typeface="Times New Roman"/>
                <a:cs typeface="Times New Roman"/>
                <a:sym typeface="Times New Roman"/>
              </a:rPr>
              <a:t>The Empirical Rule and </a:t>
            </a:r>
            <a:r>
              <a:rPr lang="en-IN" sz="3200" u="sng" dirty="0" err="1">
                <a:latin typeface="Times New Roman"/>
                <a:ea typeface="Times New Roman"/>
                <a:cs typeface="Times New Roman"/>
                <a:sym typeface="Times New Roman"/>
              </a:rPr>
              <a:t>Chebyshev</a:t>
            </a:r>
            <a:r>
              <a:rPr lang="en-IN" sz="3200" u="sng" dirty="0">
                <a:latin typeface="Times New Roman"/>
                <a:ea typeface="Times New Roman"/>
                <a:cs typeface="Times New Roman"/>
                <a:sym typeface="Times New Roman"/>
              </a:rPr>
              <a:t> Rule</a:t>
            </a:r>
            <a:endParaRPr sz="3200" dirty="0"/>
          </a:p>
        </p:txBody>
      </p:sp>
      <p:sp>
        <p:nvSpPr>
          <p:cNvPr id="325" name="Google Shape;325;g5dcda854b2_0_199"/>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sz="2400" b="1" dirty="0" err="1">
                <a:latin typeface="Times New Roman"/>
                <a:ea typeface="Times New Roman"/>
                <a:cs typeface="Times New Roman"/>
                <a:sym typeface="Times New Roman"/>
              </a:rPr>
              <a:t>Chebyshev</a:t>
            </a:r>
            <a:r>
              <a:rPr lang="en-IN" sz="2400" b="1" dirty="0">
                <a:latin typeface="Times New Roman"/>
                <a:ea typeface="Times New Roman"/>
                <a:cs typeface="Times New Roman"/>
                <a:sym typeface="Times New Roman"/>
              </a:rPr>
              <a:t> </a:t>
            </a:r>
            <a:r>
              <a:rPr lang="en-IN" sz="2400" b="1" dirty="0" smtClean="0">
                <a:latin typeface="Times New Roman"/>
                <a:ea typeface="Times New Roman"/>
                <a:cs typeface="Times New Roman"/>
                <a:sym typeface="Times New Roman"/>
              </a:rPr>
              <a:t>Rule</a:t>
            </a:r>
            <a:endParaRPr sz="3000" dirty="0">
              <a:latin typeface="Times New Roman"/>
              <a:ea typeface="Times New Roman"/>
              <a:cs typeface="Times New Roman"/>
              <a:sym typeface="Times New Roman"/>
            </a:endParaRPr>
          </a:p>
        </p:txBody>
      </p:sp>
      <p:sp>
        <p:nvSpPr>
          <p:cNvPr id="326" name="Google Shape;326;g5dcda854b2_0_199"/>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31</a:t>
            </a:fld>
            <a:endParaRPr/>
          </a:p>
        </p:txBody>
      </p:sp>
      <p:pic>
        <p:nvPicPr>
          <p:cNvPr id="327" name="Google Shape;327;g5dcda854b2_0_199"/>
          <p:cNvPicPr preferRelativeResize="0"/>
          <p:nvPr/>
        </p:nvPicPr>
        <p:blipFill>
          <a:blip r:embed="rId3">
            <a:alphaModFix/>
          </a:blip>
          <a:stretch>
            <a:fillRect/>
          </a:stretch>
        </p:blipFill>
        <p:spPr>
          <a:xfrm>
            <a:off x="906073" y="2369127"/>
            <a:ext cx="9587050" cy="3757173"/>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5dcda854b2_1_7"/>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3200" u="sng" dirty="0" smtClean="0">
                <a:latin typeface="Times New Roman" panose="02020603050405020304" pitchFamily="18" charset="0"/>
                <a:cs typeface="Times New Roman" panose="02020603050405020304" pitchFamily="18" charset="0"/>
              </a:rPr>
              <a:t>The Five Number Summary</a:t>
            </a:r>
            <a:endParaRPr sz="3200" u="sng" dirty="0">
              <a:latin typeface="Times New Roman" panose="02020603050405020304" pitchFamily="18" charset="0"/>
              <a:cs typeface="Times New Roman" panose="02020603050405020304" pitchFamily="18" charset="0"/>
            </a:endParaRPr>
          </a:p>
        </p:txBody>
      </p:sp>
      <p:sp>
        <p:nvSpPr>
          <p:cNvPr id="334" name="Google Shape;334;g5dcda854b2_1_7"/>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12700" marR="5080" lvl="0" indent="0" algn="l" rtl="0">
              <a:spcBef>
                <a:spcPts val="0"/>
              </a:spcBef>
              <a:spcAft>
                <a:spcPts val="0"/>
              </a:spcAft>
              <a:buClr>
                <a:schemeClr val="dk1"/>
              </a:buClr>
              <a:buSzPts val="2200"/>
              <a:buFont typeface="Arial"/>
              <a:buNone/>
            </a:pPr>
            <a:r>
              <a:rPr lang="en-IN" sz="2400">
                <a:latin typeface="Times New Roman"/>
                <a:ea typeface="Times New Roman"/>
                <a:cs typeface="Times New Roman"/>
                <a:sym typeface="Times New Roman"/>
              </a:rPr>
              <a:t>The five numbers that help describe the center, spread and shape of data are:</a:t>
            </a:r>
            <a:endParaRPr sz="2400">
              <a:latin typeface="Times New Roman"/>
              <a:ea typeface="Times New Roman"/>
              <a:cs typeface="Times New Roman"/>
              <a:sym typeface="Times New Roman"/>
            </a:endParaRPr>
          </a:p>
          <a:p>
            <a:pPr marL="742950" lvl="0" indent="-218440" algn="l" rtl="0">
              <a:lnSpc>
                <a:spcPct val="80000"/>
              </a:lnSpc>
              <a:spcBef>
                <a:spcPts val="1285"/>
              </a:spcBef>
              <a:spcAft>
                <a:spcPts val="0"/>
              </a:spcAft>
              <a:buSzPts val="2400"/>
              <a:buFont typeface="Times New Roman"/>
              <a:buChar char="▪"/>
            </a:pPr>
            <a:r>
              <a:rPr lang="en-IN" sz="2400" baseline="30000">
                <a:latin typeface="Times New Roman"/>
                <a:ea typeface="Times New Roman"/>
                <a:cs typeface="Times New Roman"/>
                <a:sym typeface="Times New Roman"/>
              </a:rPr>
              <a:t>X</a:t>
            </a:r>
            <a:r>
              <a:rPr lang="en-IN" sz="2400">
                <a:latin typeface="Times New Roman"/>
                <a:ea typeface="Times New Roman"/>
                <a:cs typeface="Times New Roman"/>
                <a:sym typeface="Times New Roman"/>
              </a:rPr>
              <a:t>smallest</a:t>
            </a:r>
            <a:endParaRPr sz="2400">
              <a:latin typeface="Times New Roman"/>
              <a:ea typeface="Times New Roman"/>
              <a:cs typeface="Times New Roman"/>
              <a:sym typeface="Times New Roman"/>
            </a:endParaRPr>
          </a:p>
          <a:p>
            <a:pPr marL="742950" lvl="0" indent="-291465" algn="l" rtl="0">
              <a:lnSpc>
                <a:spcPct val="12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First Quartile (Q</a:t>
            </a:r>
            <a:r>
              <a:rPr lang="en-IN" sz="2400" baseline="-25000">
                <a:latin typeface="Times New Roman"/>
                <a:ea typeface="Times New Roman"/>
                <a:cs typeface="Times New Roman"/>
                <a:sym typeface="Times New Roman"/>
              </a:rPr>
              <a:t>1</a:t>
            </a:r>
            <a:r>
              <a:rPr lang="en-IN"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marL="742950" lvl="0" indent="-291465" algn="l" rtl="0">
              <a:spcBef>
                <a:spcPts val="650"/>
              </a:spcBef>
              <a:spcAft>
                <a:spcPts val="0"/>
              </a:spcAft>
              <a:buSzPts val="2400"/>
              <a:buFont typeface="Times New Roman"/>
              <a:buChar char="▪"/>
            </a:pPr>
            <a:r>
              <a:rPr lang="en-IN" sz="2400">
                <a:latin typeface="Times New Roman"/>
                <a:ea typeface="Times New Roman"/>
                <a:cs typeface="Times New Roman"/>
                <a:sym typeface="Times New Roman"/>
              </a:rPr>
              <a:t>Median (Q</a:t>
            </a:r>
            <a:r>
              <a:rPr lang="en-IN" sz="2400" baseline="-25000">
                <a:latin typeface="Times New Roman"/>
                <a:ea typeface="Times New Roman"/>
                <a:cs typeface="Times New Roman"/>
                <a:sym typeface="Times New Roman"/>
              </a:rPr>
              <a:t>2</a:t>
            </a:r>
            <a:r>
              <a:rPr lang="en-IN"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marL="742950" lvl="0" indent="-291465" algn="l" rtl="0">
              <a:spcBef>
                <a:spcPts val="645"/>
              </a:spcBef>
              <a:spcAft>
                <a:spcPts val="0"/>
              </a:spcAft>
              <a:buSzPts val="2400"/>
              <a:buFont typeface="Times New Roman"/>
              <a:buChar char="▪"/>
            </a:pPr>
            <a:r>
              <a:rPr lang="en-IN" sz="2400">
                <a:latin typeface="Times New Roman"/>
                <a:ea typeface="Times New Roman"/>
                <a:cs typeface="Times New Roman"/>
                <a:sym typeface="Times New Roman"/>
              </a:rPr>
              <a:t>Third Quartile (Q</a:t>
            </a:r>
            <a:r>
              <a:rPr lang="en-IN" sz="2400" baseline="-25000">
                <a:latin typeface="Times New Roman"/>
                <a:ea typeface="Times New Roman"/>
                <a:cs typeface="Times New Roman"/>
                <a:sym typeface="Times New Roman"/>
              </a:rPr>
              <a:t>3</a:t>
            </a:r>
            <a:r>
              <a:rPr lang="en-IN"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marL="742950" lvl="0" indent="-218440" algn="l" rtl="0">
              <a:lnSpc>
                <a:spcPct val="78000"/>
              </a:lnSpc>
              <a:spcBef>
                <a:spcPts val="1305"/>
              </a:spcBef>
              <a:spcAft>
                <a:spcPts val="0"/>
              </a:spcAft>
              <a:buSzPts val="2400"/>
              <a:buFont typeface="Times New Roman"/>
              <a:buChar char="▪"/>
            </a:pPr>
            <a:r>
              <a:rPr lang="en-IN" sz="2400" baseline="30000">
                <a:latin typeface="Times New Roman"/>
                <a:ea typeface="Times New Roman"/>
                <a:cs typeface="Times New Roman"/>
                <a:sym typeface="Times New Roman"/>
              </a:rPr>
              <a:t>X</a:t>
            </a:r>
            <a:r>
              <a:rPr lang="en-IN" sz="2400">
                <a:latin typeface="Times New Roman"/>
                <a:ea typeface="Times New Roman"/>
                <a:cs typeface="Times New Roman"/>
                <a:sym typeface="Times New Roman"/>
              </a:rPr>
              <a:t>largest</a:t>
            </a:r>
            <a:endParaRPr sz="2400">
              <a:latin typeface="Times New Roman"/>
              <a:ea typeface="Times New Roman"/>
              <a:cs typeface="Times New Roman"/>
              <a:sym typeface="Times New Roman"/>
            </a:endParaRPr>
          </a:p>
        </p:txBody>
      </p:sp>
      <p:sp>
        <p:nvSpPr>
          <p:cNvPr id="335" name="Google Shape;335;g5dcda854b2_1_7"/>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32</a:t>
            </a:fld>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g5dcda854b2_1_14"/>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1279525" marR="5080" lvl="0" indent="-1266825" algn="l" rtl="0">
              <a:spcBef>
                <a:spcPts val="0"/>
              </a:spcBef>
              <a:spcAft>
                <a:spcPts val="0"/>
              </a:spcAft>
              <a:buNone/>
            </a:pPr>
            <a:r>
              <a:rPr lang="en-IN" sz="3200" u="sng" dirty="0">
                <a:latin typeface="Times New Roman" panose="02020603050405020304" pitchFamily="18" charset="0"/>
                <a:ea typeface="Book Antiqua"/>
                <a:cs typeface="Times New Roman" panose="02020603050405020304" pitchFamily="18" charset="0"/>
                <a:sym typeface="Book Antiqua"/>
              </a:rPr>
              <a:t>Five Number Summary and The </a:t>
            </a:r>
            <a:r>
              <a:rPr lang="en-IN" sz="3200" u="sng" dirty="0" smtClean="0">
                <a:latin typeface="Times New Roman" panose="02020603050405020304" pitchFamily="18" charset="0"/>
                <a:ea typeface="Book Antiqua"/>
                <a:cs typeface="Times New Roman" panose="02020603050405020304" pitchFamily="18" charset="0"/>
                <a:sym typeface="Book Antiqua"/>
              </a:rPr>
              <a:t>Boxplot</a:t>
            </a:r>
            <a:endParaRPr sz="3200" u="sng" dirty="0">
              <a:latin typeface="Times New Roman" panose="02020603050405020304" pitchFamily="18" charset="0"/>
              <a:ea typeface="Book Antiqua"/>
              <a:cs typeface="Times New Roman" panose="02020603050405020304" pitchFamily="18" charset="0"/>
              <a:sym typeface="Book Antiqua"/>
            </a:endParaRPr>
          </a:p>
        </p:txBody>
      </p:sp>
      <p:sp>
        <p:nvSpPr>
          <p:cNvPr id="342" name="Google Shape;342;g5dcda854b2_1_14"/>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355600" marR="5080" lvl="0" indent="-355600" algn="l" rtl="0">
              <a:spcBef>
                <a:spcPts val="0"/>
              </a:spcBef>
              <a:spcAft>
                <a:spcPts val="0"/>
              </a:spcAft>
              <a:buClr>
                <a:schemeClr val="hlink"/>
              </a:buClr>
              <a:buSzPts val="2400"/>
              <a:buFont typeface="Times New Roman"/>
              <a:buChar char="•"/>
            </a:pPr>
            <a:r>
              <a:rPr lang="en-IN" sz="2400">
                <a:solidFill>
                  <a:schemeClr val="hlink"/>
                </a:solidFill>
                <a:latin typeface="Times New Roman"/>
                <a:ea typeface="Times New Roman"/>
                <a:cs typeface="Times New Roman"/>
                <a:sym typeface="Times New Roman"/>
              </a:rPr>
              <a:t>The Boxplot</a:t>
            </a:r>
            <a:r>
              <a:rPr lang="en-IN" sz="2400">
                <a:latin typeface="Times New Roman"/>
                <a:ea typeface="Times New Roman"/>
                <a:cs typeface="Times New Roman"/>
                <a:sym typeface="Times New Roman"/>
              </a:rPr>
              <a:t>: A Graphical display of the data based on the five-number summary:</a:t>
            </a:r>
            <a:endParaRPr sz="2400">
              <a:latin typeface="Times New Roman"/>
              <a:ea typeface="Times New Roman"/>
              <a:cs typeface="Times New Roman"/>
              <a:sym typeface="Times New Roman"/>
            </a:endParaRPr>
          </a:p>
          <a:p>
            <a:pPr marL="0" lvl="0" indent="0" algn="l" rtl="0">
              <a:spcBef>
                <a:spcPts val="640"/>
              </a:spcBef>
              <a:spcAft>
                <a:spcPts val="0"/>
              </a:spcAft>
              <a:buNone/>
            </a:pPr>
            <a:endParaRPr sz="2400">
              <a:latin typeface="Times New Roman"/>
              <a:ea typeface="Times New Roman"/>
              <a:cs typeface="Times New Roman"/>
              <a:sym typeface="Times New Roman"/>
            </a:endParaRPr>
          </a:p>
          <a:p>
            <a:pPr marL="0" lvl="0" indent="0" algn="l" rtl="0">
              <a:spcBef>
                <a:spcPts val="640"/>
              </a:spcBef>
              <a:spcAft>
                <a:spcPts val="0"/>
              </a:spcAft>
              <a:buNone/>
            </a:pPr>
            <a:r>
              <a:rPr lang="en-IN" sz="2400">
                <a:latin typeface="Times New Roman"/>
                <a:ea typeface="Times New Roman"/>
                <a:cs typeface="Times New Roman"/>
                <a:sym typeface="Times New Roman"/>
              </a:rPr>
              <a:t>Example:</a:t>
            </a:r>
            <a:endParaRPr sz="2400">
              <a:latin typeface="Times New Roman"/>
              <a:ea typeface="Times New Roman"/>
              <a:cs typeface="Times New Roman"/>
              <a:sym typeface="Times New Roman"/>
            </a:endParaRPr>
          </a:p>
          <a:p>
            <a:pPr marL="0" lvl="0" indent="0" algn="l" rtl="0">
              <a:spcBef>
                <a:spcPts val="640"/>
              </a:spcBef>
              <a:spcAft>
                <a:spcPts val="0"/>
              </a:spcAft>
              <a:buNone/>
            </a:pPr>
            <a:endParaRPr sz="2400">
              <a:latin typeface="Times New Roman"/>
              <a:ea typeface="Times New Roman"/>
              <a:cs typeface="Times New Roman"/>
              <a:sym typeface="Times New Roman"/>
            </a:endParaRPr>
          </a:p>
          <a:p>
            <a:pPr marL="0" lvl="0" indent="0" algn="l" rtl="0">
              <a:spcBef>
                <a:spcPts val="640"/>
              </a:spcBef>
              <a:spcAft>
                <a:spcPts val="0"/>
              </a:spcAft>
              <a:buNone/>
            </a:pPr>
            <a:endParaRPr sz="2400">
              <a:latin typeface="Times New Roman"/>
              <a:ea typeface="Times New Roman"/>
              <a:cs typeface="Times New Roman"/>
              <a:sym typeface="Times New Roman"/>
            </a:endParaRPr>
          </a:p>
          <a:p>
            <a:pPr marL="0" lvl="0" indent="0" algn="l" rtl="0">
              <a:spcBef>
                <a:spcPts val="640"/>
              </a:spcBef>
              <a:spcAft>
                <a:spcPts val="0"/>
              </a:spcAft>
              <a:buNone/>
            </a:pPr>
            <a:endParaRPr sz="2400">
              <a:latin typeface="Times New Roman"/>
              <a:ea typeface="Times New Roman"/>
              <a:cs typeface="Times New Roman"/>
              <a:sym typeface="Times New Roman"/>
            </a:endParaRPr>
          </a:p>
          <a:p>
            <a:pPr marL="0" lvl="0" indent="0" algn="l" rtl="0">
              <a:spcBef>
                <a:spcPts val="640"/>
              </a:spcBef>
              <a:spcAft>
                <a:spcPts val="0"/>
              </a:spcAft>
              <a:buNone/>
            </a:pPr>
            <a:endParaRPr sz="2400">
              <a:latin typeface="Times New Roman"/>
              <a:ea typeface="Times New Roman"/>
              <a:cs typeface="Times New Roman"/>
              <a:sym typeface="Times New Roman"/>
            </a:endParaRPr>
          </a:p>
          <a:p>
            <a:pPr marL="0" lvl="0" indent="0" algn="l" rtl="0">
              <a:spcBef>
                <a:spcPts val="640"/>
              </a:spcBef>
              <a:spcAft>
                <a:spcPts val="0"/>
              </a:spcAft>
              <a:buNone/>
            </a:pPr>
            <a:endParaRPr sz="2400">
              <a:latin typeface="Times New Roman"/>
              <a:ea typeface="Times New Roman"/>
              <a:cs typeface="Times New Roman"/>
              <a:sym typeface="Times New Roman"/>
            </a:endParaRPr>
          </a:p>
        </p:txBody>
      </p:sp>
      <p:sp>
        <p:nvSpPr>
          <p:cNvPr id="343" name="Google Shape;343;g5dcda854b2_1_14"/>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33</a:t>
            </a:fld>
            <a:endParaRPr/>
          </a:p>
        </p:txBody>
      </p:sp>
      <p:pic>
        <p:nvPicPr>
          <p:cNvPr id="344" name="Google Shape;344;g5dcda854b2_1_14"/>
          <p:cNvPicPr preferRelativeResize="0"/>
          <p:nvPr/>
        </p:nvPicPr>
        <p:blipFill>
          <a:blip r:embed="rId3">
            <a:alphaModFix/>
          </a:blip>
          <a:stretch>
            <a:fillRect/>
          </a:stretch>
        </p:blipFill>
        <p:spPr>
          <a:xfrm>
            <a:off x="2140399" y="3602525"/>
            <a:ext cx="7767075" cy="2214375"/>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g5dcda854b2_1_23"/>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ctr" rtl="0">
              <a:lnSpc>
                <a:spcPct val="108000"/>
              </a:lnSpc>
              <a:spcBef>
                <a:spcPts val="0"/>
              </a:spcBef>
              <a:spcAft>
                <a:spcPts val="0"/>
              </a:spcAft>
              <a:buClr>
                <a:schemeClr val="dk1"/>
              </a:buClr>
              <a:buSzPts val="1100"/>
              <a:buFont typeface="Arial"/>
              <a:buNone/>
            </a:pPr>
            <a:r>
              <a:rPr lang="en-IN" sz="2800" b="1" dirty="0">
                <a:latin typeface="Book Antiqua"/>
                <a:ea typeface="Book Antiqua"/>
                <a:cs typeface="Book Antiqua"/>
                <a:sym typeface="Book Antiqua"/>
              </a:rPr>
              <a:t/>
            </a:r>
            <a:br>
              <a:rPr lang="en-IN" sz="2800" b="1" dirty="0">
                <a:latin typeface="Book Antiqua"/>
                <a:ea typeface="Book Antiqua"/>
                <a:cs typeface="Book Antiqua"/>
                <a:sym typeface="Book Antiqua"/>
              </a:rPr>
            </a:br>
            <a:endParaRPr sz="3200" u="sng" dirty="0">
              <a:latin typeface="Times New Roman" panose="02020603050405020304" pitchFamily="18" charset="0"/>
              <a:ea typeface="Book Antiqua"/>
              <a:cs typeface="Times New Roman" panose="02020603050405020304" pitchFamily="18" charset="0"/>
              <a:sym typeface="Book Antiqua"/>
            </a:endParaRPr>
          </a:p>
          <a:p>
            <a:pPr marL="0" lvl="0" indent="0" rtl="0">
              <a:lnSpc>
                <a:spcPct val="108000"/>
              </a:lnSpc>
              <a:spcBef>
                <a:spcPts val="0"/>
              </a:spcBef>
              <a:spcAft>
                <a:spcPts val="0"/>
              </a:spcAft>
              <a:buClr>
                <a:schemeClr val="dk1"/>
              </a:buClr>
              <a:buSzPts val="1100"/>
              <a:buFont typeface="Arial"/>
              <a:buNone/>
            </a:pPr>
            <a:r>
              <a:rPr lang="en-IN" sz="3200" u="sng" dirty="0">
                <a:latin typeface="Times New Roman" panose="02020603050405020304" pitchFamily="18" charset="0"/>
                <a:ea typeface="Book Antiqua"/>
                <a:cs typeface="Times New Roman" panose="02020603050405020304" pitchFamily="18" charset="0"/>
                <a:sym typeface="Book Antiqua"/>
              </a:rPr>
              <a:t>Distribution Shape </a:t>
            </a:r>
            <a:r>
              <a:rPr lang="en-IN" sz="3200" u="sng" dirty="0" smtClean="0">
                <a:latin typeface="Times New Roman" panose="02020603050405020304" pitchFamily="18" charset="0"/>
                <a:ea typeface="Book Antiqua"/>
                <a:cs typeface="Times New Roman" panose="02020603050405020304" pitchFamily="18" charset="0"/>
                <a:sym typeface="Book Antiqua"/>
              </a:rPr>
              <a:t>and the </a:t>
            </a:r>
            <a:r>
              <a:rPr lang="en-IN" sz="3200" u="sng" dirty="0">
                <a:latin typeface="Times New Roman" panose="02020603050405020304" pitchFamily="18" charset="0"/>
                <a:ea typeface="Book Antiqua"/>
                <a:cs typeface="Times New Roman" panose="02020603050405020304" pitchFamily="18" charset="0"/>
                <a:sym typeface="Book Antiqua"/>
              </a:rPr>
              <a:t>Boxplot</a:t>
            </a:r>
            <a:endParaRPr sz="3200" u="sng" dirty="0">
              <a:latin typeface="Times New Roman" panose="02020603050405020304" pitchFamily="18" charset="0"/>
              <a:ea typeface="Book Antiqua"/>
              <a:cs typeface="Times New Roman" panose="02020603050405020304" pitchFamily="18" charset="0"/>
              <a:sym typeface="Book Antiqua"/>
            </a:endParaRPr>
          </a:p>
          <a:p>
            <a:pPr marL="0" lvl="0" indent="0" algn="l" rtl="0">
              <a:spcBef>
                <a:spcPts val="0"/>
              </a:spcBef>
              <a:spcAft>
                <a:spcPts val="0"/>
              </a:spcAft>
              <a:buClr>
                <a:schemeClr val="dk1"/>
              </a:buClr>
              <a:buSzPts val="1100"/>
              <a:buFont typeface="Arial"/>
              <a:buNone/>
            </a:pPr>
            <a:endParaRPr sz="2800" b="1" dirty="0">
              <a:latin typeface="Book Antiqua"/>
              <a:ea typeface="Book Antiqua"/>
              <a:cs typeface="Book Antiqua"/>
              <a:sym typeface="Book Antiqua"/>
            </a:endParaRPr>
          </a:p>
          <a:p>
            <a:pPr marL="0" lvl="0" indent="0" algn="l" rtl="0">
              <a:spcBef>
                <a:spcPts val="0"/>
              </a:spcBef>
              <a:spcAft>
                <a:spcPts val="0"/>
              </a:spcAft>
              <a:buNone/>
            </a:pPr>
            <a:endParaRPr sz="2800" b="1" dirty="0">
              <a:latin typeface="Book Antiqua"/>
              <a:ea typeface="Book Antiqua"/>
              <a:cs typeface="Book Antiqua"/>
              <a:sym typeface="Book Antiqua"/>
            </a:endParaRPr>
          </a:p>
        </p:txBody>
      </p:sp>
      <p:sp>
        <p:nvSpPr>
          <p:cNvPr id="351" name="Google Shape;351;g5dcda854b2_1_23"/>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endParaRPr/>
          </a:p>
        </p:txBody>
      </p:sp>
      <p:sp>
        <p:nvSpPr>
          <p:cNvPr id="352" name="Google Shape;352;g5dcda854b2_1_23"/>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34</a:t>
            </a:fld>
            <a:endParaRPr/>
          </a:p>
        </p:txBody>
      </p:sp>
      <p:pic>
        <p:nvPicPr>
          <p:cNvPr id="353" name="Google Shape;353;g5dcda854b2_1_23"/>
          <p:cNvPicPr preferRelativeResize="0"/>
          <p:nvPr/>
        </p:nvPicPr>
        <p:blipFill>
          <a:blip r:embed="rId3">
            <a:alphaModFix/>
          </a:blip>
          <a:stretch>
            <a:fillRect/>
          </a:stretch>
        </p:blipFill>
        <p:spPr>
          <a:xfrm>
            <a:off x="2964874" y="2233613"/>
            <a:ext cx="5631440" cy="3446751"/>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g5dcda854b2_1_31"/>
          <p:cNvSpPr txBox="1">
            <a:spLocks noGrp="1"/>
          </p:cNvSpPr>
          <p:nvPr>
            <p:ph type="title"/>
          </p:nvPr>
        </p:nvSpPr>
        <p:spPr>
          <a:xfrm>
            <a:off x="609600" y="831273"/>
            <a:ext cx="10972800" cy="586364"/>
          </a:xfrm>
          <a:prstGeom prst="rect">
            <a:avLst/>
          </a:prstGeom>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170981"/>
              </a:buClr>
              <a:buSzPts val="1400"/>
              <a:buFont typeface="Book Antiqua"/>
              <a:buNone/>
            </a:pPr>
            <a:r>
              <a:rPr lang="en-IN" sz="3200" u="sng" dirty="0" smtClean="0">
                <a:solidFill>
                  <a:schemeClr val="tx1"/>
                </a:solidFill>
                <a:latin typeface="Times New Roman" panose="02020603050405020304" pitchFamily="18" charset="0"/>
                <a:ea typeface="Book Antiqua"/>
                <a:cs typeface="Times New Roman" panose="02020603050405020304" pitchFamily="18" charset="0"/>
                <a:sym typeface="Book Antiqua"/>
              </a:rPr>
              <a:t>Graphic Displays of Basic Statistical</a:t>
            </a:r>
            <a:br>
              <a:rPr lang="en-IN" sz="3200" u="sng" dirty="0" smtClean="0">
                <a:solidFill>
                  <a:schemeClr val="tx1"/>
                </a:solidFill>
                <a:latin typeface="Times New Roman" panose="02020603050405020304" pitchFamily="18" charset="0"/>
                <a:ea typeface="Book Antiqua"/>
                <a:cs typeface="Times New Roman" panose="02020603050405020304" pitchFamily="18" charset="0"/>
                <a:sym typeface="Book Antiqua"/>
              </a:rPr>
            </a:br>
            <a:r>
              <a:rPr lang="en-IN" sz="3200" u="sng" dirty="0" smtClean="0">
                <a:solidFill>
                  <a:schemeClr val="tx1"/>
                </a:solidFill>
                <a:latin typeface="Times New Roman" panose="02020603050405020304" pitchFamily="18" charset="0"/>
                <a:ea typeface="Book Antiqua"/>
                <a:cs typeface="Times New Roman" panose="02020603050405020304" pitchFamily="18" charset="0"/>
                <a:sym typeface="Book Antiqua"/>
              </a:rPr>
              <a:t> Descriptions</a:t>
            </a:r>
            <a:endParaRPr sz="3200" u="sng" dirty="0">
              <a:solidFill>
                <a:schemeClr val="tx1"/>
              </a:solidFill>
              <a:latin typeface="Times New Roman" panose="02020603050405020304" pitchFamily="18" charset="0"/>
              <a:ea typeface="Book Antiqua"/>
              <a:cs typeface="Times New Roman" panose="02020603050405020304" pitchFamily="18" charset="0"/>
              <a:sym typeface="Book Antiqua"/>
            </a:endParaRPr>
          </a:p>
          <a:p>
            <a:pPr marL="12700" lvl="0" indent="0" algn="l" rtl="0">
              <a:spcBef>
                <a:spcPts val="0"/>
              </a:spcBef>
              <a:spcAft>
                <a:spcPts val="0"/>
              </a:spcAft>
              <a:buClr>
                <a:schemeClr val="dk1"/>
              </a:buClr>
              <a:buSzPts val="3600"/>
              <a:buFont typeface="Arial"/>
              <a:buNone/>
            </a:pPr>
            <a:endParaRPr sz="3600" b="1" dirty="0">
              <a:solidFill>
                <a:schemeClr val="tx1"/>
              </a:solidFill>
              <a:latin typeface="Book Antiqua"/>
              <a:ea typeface="Book Antiqua"/>
              <a:cs typeface="Book Antiqua"/>
              <a:sym typeface="Book Antiqua"/>
            </a:endParaRPr>
          </a:p>
        </p:txBody>
      </p:sp>
      <p:sp>
        <p:nvSpPr>
          <p:cNvPr id="360" name="Google Shape;360;g5dcda854b2_1_31"/>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0" lvl="0" indent="0" algn="l" rtl="0">
              <a:lnSpc>
                <a:spcPct val="140000"/>
              </a:lnSpc>
              <a:spcBef>
                <a:spcPts val="0"/>
              </a:spcBef>
              <a:spcAft>
                <a:spcPts val="0"/>
              </a:spcAft>
              <a:buClr>
                <a:schemeClr val="dk1"/>
              </a:buClr>
              <a:buSzPts val="1400"/>
              <a:buFont typeface="Arial"/>
              <a:buNone/>
            </a:pPr>
            <a:r>
              <a:rPr lang="en-IN" sz="2400" b="1">
                <a:latin typeface="Times New Roman"/>
                <a:ea typeface="Times New Roman"/>
                <a:cs typeface="Times New Roman"/>
                <a:sym typeface="Times New Roman"/>
              </a:rPr>
              <a:t>Boxplot</a:t>
            </a:r>
            <a:r>
              <a:rPr lang="en-IN" sz="2400">
                <a:latin typeface="Times New Roman"/>
                <a:ea typeface="Times New Roman"/>
                <a:cs typeface="Times New Roman"/>
                <a:sym typeface="Times New Roman"/>
              </a:rPr>
              <a:t>: graphic display of five-number summary</a:t>
            </a:r>
            <a:endParaRPr sz="2400">
              <a:latin typeface="Times New Roman"/>
              <a:ea typeface="Times New Roman"/>
              <a:cs typeface="Times New Roman"/>
              <a:sym typeface="Times New Roman"/>
            </a:endParaRPr>
          </a:p>
          <a:p>
            <a:pPr marL="0" lvl="0" indent="0" algn="l" rtl="0">
              <a:lnSpc>
                <a:spcPct val="140000"/>
              </a:lnSpc>
              <a:spcBef>
                <a:spcPts val="0"/>
              </a:spcBef>
              <a:spcAft>
                <a:spcPts val="0"/>
              </a:spcAft>
              <a:buClr>
                <a:schemeClr val="dk1"/>
              </a:buClr>
              <a:buSzPts val="1400"/>
              <a:buFont typeface="Arial"/>
              <a:buNone/>
            </a:pPr>
            <a:r>
              <a:rPr lang="en-IN" sz="2400" b="1">
                <a:latin typeface="Times New Roman"/>
                <a:ea typeface="Times New Roman"/>
                <a:cs typeface="Times New Roman"/>
                <a:sym typeface="Times New Roman"/>
              </a:rPr>
              <a:t>Histogram</a:t>
            </a:r>
            <a:r>
              <a:rPr lang="en-IN" sz="2400">
                <a:latin typeface="Times New Roman"/>
                <a:ea typeface="Times New Roman"/>
                <a:cs typeface="Times New Roman"/>
                <a:sym typeface="Times New Roman"/>
              </a:rPr>
              <a:t>: x-axis are values, y-axis repres. frequencies </a:t>
            </a:r>
            <a:endParaRPr sz="2400">
              <a:latin typeface="Times New Roman"/>
              <a:ea typeface="Times New Roman"/>
              <a:cs typeface="Times New Roman"/>
              <a:sym typeface="Times New Roman"/>
            </a:endParaRPr>
          </a:p>
          <a:p>
            <a:pPr marL="0" lvl="0" indent="0" algn="l" rtl="0">
              <a:lnSpc>
                <a:spcPct val="140000"/>
              </a:lnSpc>
              <a:spcBef>
                <a:spcPts val="0"/>
              </a:spcBef>
              <a:spcAft>
                <a:spcPts val="0"/>
              </a:spcAft>
              <a:buClr>
                <a:schemeClr val="dk1"/>
              </a:buClr>
              <a:buSzPts val="1400"/>
              <a:buFont typeface="Arial"/>
              <a:buNone/>
            </a:pPr>
            <a:r>
              <a:rPr lang="en-IN" sz="2400" b="1">
                <a:latin typeface="Times New Roman"/>
                <a:ea typeface="Times New Roman"/>
                <a:cs typeface="Times New Roman"/>
                <a:sym typeface="Times New Roman"/>
              </a:rPr>
              <a:t>Quantile plot</a:t>
            </a:r>
            <a:r>
              <a:rPr lang="en-IN" sz="2400">
                <a:latin typeface="Times New Roman"/>
                <a:ea typeface="Times New Roman"/>
                <a:cs typeface="Times New Roman"/>
                <a:sym typeface="Times New Roman"/>
              </a:rPr>
              <a:t>:  each value </a:t>
            </a:r>
            <a:r>
              <a:rPr lang="en-IN" sz="2400" i="1">
                <a:latin typeface="Times New Roman"/>
                <a:ea typeface="Times New Roman"/>
                <a:cs typeface="Times New Roman"/>
                <a:sym typeface="Times New Roman"/>
              </a:rPr>
              <a:t>x</a:t>
            </a:r>
            <a:r>
              <a:rPr lang="en-IN" sz="2400" i="1" baseline="-25000">
                <a:latin typeface="Times New Roman"/>
                <a:ea typeface="Times New Roman"/>
                <a:cs typeface="Times New Roman"/>
                <a:sym typeface="Times New Roman"/>
              </a:rPr>
              <a:t>i</a:t>
            </a:r>
            <a:r>
              <a:rPr lang="en-IN" sz="2400" baseline="-25000">
                <a:latin typeface="Times New Roman"/>
                <a:ea typeface="Times New Roman"/>
                <a:cs typeface="Times New Roman"/>
                <a:sym typeface="Times New Roman"/>
              </a:rPr>
              <a:t>  </a:t>
            </a:r>
            <a:r>
              <a:rPr lang="en-IN" sz="2400">
                <a:latin typeface="Times New Roman"/>
                <a:ea typeface="Times New Roman"/>
                <a:cs typeface="Times New Roman"/>
                <a:sym typeface="Times New Roman"/>
              </a:rPr>
              <a:t>is paired with </a:t>
            </a:r>
            <a:r>
              <a:rPr lang="en-IN" sz="2400" i="1">
                <a:latin typeface="Times New Roman"/>
                <a:ea typeface="Times New Roman"/>
                <a:cs typeface="Times New Roman"/>
                <a:sym typeface="Times New Roman"/>
              </a:rPr>
              <a:t>f</a:t>
            </a:r>
            <a:r>
              <a:rPr lang="en-IN" sz="2400" i="1" baseline="-25000">
                <a:latin typeface="Times New Roman"/>
                <a:ea typeface="Times New Roman"/>
                <a:cs typeface="Times New Roman"/>
                <a:sym typeface="Times New Roman"/>
              </a:rPr>
              <a:t>i </a:t>
            </a:r>
            <a:r>
              <a:rPr lang="en-IN" sz="2400">
                <a:latin typeface="Times New Roman"/>
                <a:ea typeface="Times New Roman"/>
                <a:cs typeface="Times New Roman"/>
                <a:sym typeface="Times New Roman"/>
              </a:rPr>
              <a:t> indicating that approximately 100 </a:t>
            </a:r>
            <a:r>
              <a:rPr lang="en-IN" sz="2400" i="1">
                <a:latin typeface="Times New Roman"/>
                <a:ea typeface="Times New Roman"/>
                <a:cs typeface="Times New Roman"/>
                <a:sym typeface="Times New Roman"/>
              </a:rPr>
              <a:t>f</a:t>
            </a:r>
            <a:r>
              <a:rPr lang="en-IN" sz="2400" i="1" baseline="-25000">
                <a:latin typeface="Times New Roman"/>
                <a:ea typeface="Times New Roman"/>
                <a:cs typeface="Times New Roman"/>
                <a:sym typeface="Times New Roman"/>
              </a:rPr>
              <a:t>i </a:t>
            </a:r>
            <a:r>
              <a:rPr lang="en-IN" sz="2400">
                <a:latin typeface="Times New Roman"/>
                <a:ea typeface="Times New Roman"/>
                <a:cs typeface="Times New Roman"/>
                <a:sym typeface="Times New Roman"/>
              </a:rPr>
              <a:t>% of data  are ≤ </a:t>
            </a:r>
            <a:r>
              <a:rPr lang="en-IN" sz="2400" i="1">
                <a:latin typeface="Times New Roman"/>
                <a:ea typeface="Times New Roman"/>
                <a:cs typeface="Times New Roman"/>
                <a:sym typeface="Times New Roman"/>
              </a:rPr>
              <a:t>x</a:t>
            </a:r>
            <a:r>
              <a:rPr lang="en-IN" sz="2400" i="1" baseline="-25000">
                <a:latin typeface="Times New Roman"/>
                <a:ea typeface="Times New Roman"/>
                <a:cs typeface="Times New Roman"/>
                <a:sym typeface="Times New Roman"/>
              </a:rPr>
              <a:t>i</a:t>
            </a:r>
            <a:r>
              <a:rPr lang="en-IN" sz="2400" baseline="-250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marL="0" lvl="0" indent="0" algn="l" rtl="0">
              <a:lnSpc>
                <a:spcPct val="140000"/>
              </a:lnSpc>
              <a:spcBef>
                <a:spcPts val="0"/>
              </a:spcBef>
              <a:spcAft>
                <a:spcPts val="0"/>
              </a:spcAft>
              <a:buClr>
                <a:schemeClr val="dk1"/>
              </a:buClr>
              <a:buSzPts val="1400"/>
              <a:buFont typeface="Arial"/>
              <a:buNone/>
            </a:pPr>
            <a:r>
              <a:rPr lang="en-IN" sz="2400" b="1">
                <a:latin typeface="Times New Roman"/>
                <a:ea typeface="Times New Roman"/>
                <a:cs typeface="Times New Roman"/>
                <a:sym typeface="Times New Roman"/>
              </a:rPr>
              <a:t>Quantile-quantile (q-q) plot</a:t>
            </a:r>
            <a:r>
              <a:rPr lang="en-IN" sz="2400">
                <a:latin typeface="Times New Roman"/>
                <a:ea typeface="Times New Roman"/>
                <a:cs typeface="Times New Roman"/>
                <a:sym typeface="Times New Roman"/>
              </a:rPr>
              <a:t>: graphs the quantiles of one univariant distribution against the corresponding quantiles of another</a:t>
            </a:r>
            <a:endParaRPr sz="2400">
              <a:latin typeface="Times New Roman"/>
              <a:ea typeface="Times New Roman"/>
              <a:cs typeface="Times New Roman"/>
              <a:sym typeface="Times New Roman"/>
            </a:endParaRPr>
          </a:p>
          <a:p>
            <a:pPr marL="0" lvl="0" indent="0" algn="l" rtl="0">
              <a:lnSpc>
                <a:spcPct val="140000"/>
              </a:lnSpc>
              <a:spcBef>
                <a:spcPts val="0"/>
              </a:spcBef>
              <a:spcAft>
                <a:spcPts val="0"/>
              </a:spcAft>
              <a:buClr>
                <a:schemeClr val="dk1"/>
              </a:buClr>
              <a:buSzPts val="1400"/>
              <a:buFont typeface="Arial"/>
              <a:buNone/>
            </a:pPr>
            <a:r>
              <a:rPr lang="en-IN" sz="2400" b="1">
                <a:latin typeface="Times New Roman"/>
                <a:ea typeface="Times New Roman"/>
                <a:cs typeface="Times New Roman"/>
                <a:sym typeface="Times New Roman"/>
              </a:rPr>
              <a:t>Scatter plot</a:t>
            </a:r>
            <a:r>
              <a:rPr lang="en-IN" sz="2400">
                <a:latin typeface="Times New Roman"/>
                <a:ea typeface="Times New Roman"/>
                <a:cs typeface="Times New Roman"/>
                <a:sym typeface="Times New Roman"/>
              </a:rPr>
              <a:t>: each pair of values is a pair of coordinates and plotted as points in the plane</a:t>
            </a:r>
            <a:endParaRPr sz="2400">
              <a:latin typeface="Times New Roman"/>
              <a:ea typeface="Times New Roman"/>
              <a:cs typeface="Times New Roman"/>
              <a:sym typeface="Times New Roman"/>
            </a:endParaRPr>
          </a:p>
          <a:p>
            <a:pPr marL="0" lvl="0" indent="0" algn="l" rtl="0">
              <a:spcBef>
                <a:spcPts val="640"/>
              </a:spcBef>
              <a:spcAft>
                <a:spcPts val="0"/>
              </a:spcAft>
              <a:buNone/>
            </a:pPr>
            <a:endParaRPr sz="2400">
              <a:latin typeface="Times New Roman"/>
              <a:ea typeface="Times New Roman"/>
              <a:cs typeface="Times New Roman"/>
              <a:sym typeface="Times New Roman"/>
            </a:endParaRPr>
          </a:p>
        </p:txBody>
      </p:sp>
      <p:sp>
        <p:nvSpPr>
          <p:cNvPr id="361" name="Google Shape;361;g5dcda854b2_1_31"/>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35</a:t>
            </a:fld>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g5dcda854b2_1_38"/>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IN" sz="3200" u="sng" dirty="0" smtClean="0">
                <a:latin typeface="Times New Roman" panose="02020603050405020304" pitchFamily="18" charset="0"/>
                <a:ea typeface="Book Antiqua"/>
                <a:cs typeface="Times New Roman" panose="02020603050405020304" pitchFamily="18" charset="0"/>
                <a:sym typeface="Book Antiqua"/>
              </a:rPr>
              <a:t>Quantile Plot</a:t>
            </a:r>
            <a:endParaRPr sz="3200" u="sng" dirty="0">
              <a:latin typeface="Times New Roman" panose="02020603050405020304" pitchFamily="18" charset="0"/>
              <a:cs typeface="Times New Roman" panose="02020603050405020304" pitchFamily="18" charset="0"/>
            </a:endParaRPr>
          </a:p>
        </p:txBody>
      </p:sp>
      <p:sp>
        <p:nvSpPr>
          <p:cNvPr id="368" name="Google Shape;368;g5dcda854b2_1_38"/>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400"/>
              <a:buFont typeface="Arial"/>
              <a:buNone/>
            </a:pPr>
            <a:r>
              <a:rPr lang="en-IN" sz="2400">
                <a:latin typeface="Times New Roman"/>
                <a:ea typeface="Times New Roman"/>
                <a:cs typeface="Times New Roman"/>
                <a:sym typeface="Times New Roman"/>
              </a:rPr>
              <a:t>Displays all of the data (allowing the user to assess both the overall behavior and unusual occurrences)</a:t>
            </a:r>
            <a:endParaRPr sz="240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1400"/>
              <a:buFont typeface="Arial"/>
              <a:buNone/>
            </a:pPr>
            <a:r>
              <a:rPr lang="en-IN" sz="2400">
                <a:latin typeface="Times New Roman"/>
                <a:ea typeface="Times New Roman"/>
                <a:cs typeface="Times New Roman"/>
                <a:sym typeface="Times New Roman"/>
              </a:rPr>
              <a:t>Plots </a:t>
            </a:r>
            <a:r>
              <a:rPr lang="en-IN" sz="2400" b="1">
                <a:latin typeface="Times New Roman"/>
                <a:ea typeface="Times New Roman"/>
                <a:cs typeface="Times New Roman"/>
                <a:sym typeface="Times New Roman"/>
              </a:rPr>
              <a:t>quantile</a:t>
            </a:r>
            <a:r>
              <a:rPr lang="en-IN" sz="2400">
                <a:latin typeface="Times New Roman"/>
                <a:ea typeface="Times New Roman"/>
                <a:cs typeface="Times New Roman"/>
                <a:sym typeface="Times New Roman"/>
              </a:rPr>
              <a:t> information</a:t>
            </a:r>
            <a:endParaRPr sz="2400">
              <a:latin typeface="Times New Roman"/>
              <a:ea typeface="Times New Roman"/>
              <a:cs typeface="Times New Roman"/>
              <a:sym typeface="Times New Roman"/>
            </a:endParaRPr>
          </a:p>
          <a:p>
            <a:pPr marL="457200" lvl="1" indent="0" algn="l" rtl="0">
              <a:lnSpc>
                <a:spcPct val="90000"/>
              </a:lnSpc>
              <a:spcBef>
                <a:spcPts val="0"/>
              </a:spcBef>
              <a:spcAft>
                <a:spcPts val="0"/>
              </a:spcAft>
              <a:buClr>
                <a:schemeClr val="dk1"/>
              </a:buClr>
              <a:buSzPts val="1400"/>
              <a:buFont typeface="Arial"/>
              <a:buNone/>
            </a:pPr>
            <a:r>
              <a:rPr lang="en-IN" sz="2400">
                <a:latin typeface="Times New Roman"/>
                <a:ea typeface="Times New Roman"/>
                <a:cs typeface="Times New Roman"/>
                <a:sym typeface="Times New Roman"/>
              </a:rPr>
              <a:t>For a data </a:t>
            </a:r>
            <a:r>
              <a:rPr lang="en-IN" sz="2400" i="1">
                <a:latin typeface="Times New Roman"/>
                <a:ea typeface="Times New Roman"/>
                <a:cs typeface="Times New Roman"/>
                <a:sym typeface="Times New Roman"/>
              </a:rPr>
              <a:t>x</a:t>
            </a:r>
            <a:r>
              <a:rPr lang="en-IN" sz="2400" i="1" baseline="-25000">
                <a:latin typeface="Times New Roman"/>
                <a:ea typeface="Times New Roman"/>
                <a:cs typeface="Times New Roman"/>
                <a:sym typeface="Times New Roman"/>
              </a:rPr>
              <a:t>i</a:t>
            </a:r>
            <a:r>
              <a:rPr lang="en-IN" sz="2400" i="1">
                <a:latin typeface="Times New Roman"/>
                <a:ea typeface="Times New Roman"/>
                <a:cs typeface="Times New Roman"/>
                <a:sym typeface="Times New Roman"/>
              </a:rPr>
              <a:t> </a:t>
            </a:r>
            <a:r>
              <a:rPr lang="en-IN" sz="2400">
                <a:latin typeface="Times New Roman"/>
                <a:ea typeface="Times New Roman"/>
                <a:cs typeface="Times New Roman"/>
                <a:sym typeface="Times New Roman"/>
              </a:rPr>
              <a:t>data sorted in increasing order, </a:t>
            </a:r>
            <a:r>
              <a:rPr lang="en-IN" sz="2400" i="1">
                <a:latin typeface="Times New Roman"/>
                <a:ea typeface="Times New Roman"/>
                <a:cs typeface="Times New Roman"/>
                <a:sym typeface="Times New Roman"/>
              </a:rPr>
              <a:t>f</a:t>
            </a:r>
            <a:r>
              <a:rPr lang="en-IN" sz="2400" i="1" baseline="-25000">
                <a:latin typeface="Times New Roman"/>
                <a:ea typeface="Times New Roman"/>
                <a:cs typeface="Times New Roman"/>
                <a:sym typeface="Times New Roman"/>
              </a:rPr>
              <a:t>i</a:t>
            </a:r>
            <a:r>
              <a:rPr lang="en-IN" sz="2400" i="1">
                <a:latin typeface="Times New Roman"/>
                <a:ea typeface="Times New Roman"/>
                <a:cs typeface="Times New Roman"/>
                <a:sym typeface="Times New Roman"/>
              </a:rPr>
              <a:t> </a:t>
            </a:r>
            <a:r>
              <a:rPr lang="en-IN" sz="2400">
                <a:latin typeface="Times New Roman"/>
                <a:ea typeface="Times New Roman"/>
                <a:cs typeface="Times New Roman"/>
                <a:sym typeface="Times New Roman"/>
              </a:rPr>
              <a:t>indicates that approximately 100 </a:t>
            </a:r>
            <a:r>
              <a:rPr lang="en-IN" sz="2400" i="1">
                <a:latin typeface="Times New Roman"/>
                <a:ea typeface="Times New Roman"/>
                <a:cs typeface="Times New Roman"/>
                <a:sym typeface="Times New Roman"/>
              </a:rPr>
              <a:t>f</a:t>
            </a:r>
            <a:r>
              <a:rPr lang="en-IN" sz="2400" i="1" baseline="-25000">
                <a:latin typeface="Times New Roman"/>
                <a:ea typeface="Times New Roman"/>
                <a:cs typeface="Times New Roman"/>
                <a:sym typeface="Times New Roman"/>
              </a:rPr>
              <a:t>i</a:t>
            </a:r>
            <a:r>
              <a:rPr lang="en-IN" sz="2400">
                <a:latin typeface="Times New Roman"/>
                <a:ea typeface="Times New Roman"/>
                <a:cs typeface="Times New Roman"/>
                <a:sym typeface="Times New Roman"/>
              </a:rPr>
              <a:t>% of the data are below or equal to the value </a:t>
            </a:r>
            <a:r>
              <a:rPr lang="en-IN" sz="2400" i="1">
                <a:latin typeface="Times New Roman"/>
                <a:ea typeface="Times New Roman"/>
                <a:cs typeface="Times New Roman"/>
                <a:sym typeface="Times New Roman"/>
              </a:rPr>
              <a:t>x</a:t>
            </a:r>
            <a:r>
              <a:rPr lang="en-IN" sz="2400" i="1" baseline="-25000">
                <a:latin typeface="Times New Roman"/>
                <a:ea typeface="Times New Roman"/>
                <a:cs typeface="Times New Roman"/>
                <a:sym typeface="Times New Roman"/>
              </a:rPr>
              <a:t>i</a:t>
            </a:r>
            <a:endParaRPr sz="2400">
              <a:latin typeface="Times New Roman"/>
              <a:ea typeface="Times New Roman"/>
              <a:cs typeface="Times New Roman"/>
              <a:sym typeface="Times New Roman"/>
            </a:endParaRPr>
          </a:p>
          <a:p>
            <a:pPr marL="0" lvl="0" indent="0" algn="l" rtl="0">
              <a:spcBef>
                <a:spcPts val="640"/>
              </a:spcBef>
              <a:spcAft>
                <a:spcPts val="0"/>
              </a:spcAft>
              <a:buNone/>
            </a:pPr>
            <a:endParaRPr sz="2400">
              <a:latin typeface="Times New Roman"/>
              <a:ea typeface="Times New Roman"/>
              <a:cs typeface="Times New Roman"/>
              <a:sym typeface="Times New Roman"/>
            </a:endParaRPr>
          </a:p>
        </p:txBody>
      </p:sp>
      <p:sp>
        <p:nvSpPr>
          <p:cNvPr id="369" name="Google Shape;369;g5dcda854b2_1_38"/>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36</a:t>
            </a:fld>
            <a:endParaRPr/>
          </a:p>
        </p:txBody>
      </p:sp>
      <p:pic>
        <p:nvPicPr>
          <p:cNvPr id="370" name="Google Shape;370;g5dcda854b2_1_38"/>
          <p:cNvPicPr preferRelativeResize="0"/>
          <p:nvPr/>
        </p:nvPicPr>
        <p:blipFill rotWithShape="1">
          <a:blip r:embed="rId3">
            <a:alphaModFix/>
          </a:blip>
          <a:srcRect/>
          <a:stretch/>
        </p:blipFill>
        <p:spPr>
          <a:xfrm>
            <a:off x="1941725" y="3429000"/>
            <a:ext cx="6400801" cy="3255962"/>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g5dcda854b2_1_47"/>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lvl="0">
              <a:lnSpc>
                <a:spcPct val="90000"/>
              </a:lnSpc>
            </a:pPr>
            <a:r>
              <a:rPr lang="en-IN" sz="2800" u="sng" dirty="0" smtClean="0">
                <a:latin typeface="Times New Roman"/>
                <a:ea typeface="Times New Roman"/>
                <a:cs typeface="Times New Roman"/>
                <a:sym typeface="Times New Roman"/>
              </a:rPr>
              <a:t>Scatter Plot</a:t>
            </a:r>
            <a:endParaRPr u="sng" dirty="0"/>
          </a:p>
        </p:txBody>
      </p:sp>
      <p:sp>
        <p:nvSpPr>
          <p:cNvPr id="377" name="Google Shape;377;g5dcda854b2_1_47"/>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400"/>
              <a:buFont typeface="Arial"/>
              <a:buNone/>
            </a:pPr>
            <a:r>
              <a:rPr lang="en-IN" sz="2400">
                <a:latin typeface="Times New Roman"/>
                <a:ea typeface="Times New Roman"/>
                <a:cs typeface="Times New Roman"/>
                <a:sym typeface="Times New Roman"/>
              </a:rPr>
              <a:t>Provides a first look at bivariate data to see clusters of points, outliers, etc</a:t>
            </a:r>
            <a:endParaRPr sz="2800">
              <a:latin typeface="Times New Roman"/>
              <a:ea typeface="Times New Roman"/>
              <a:cs typeface="Times New Roman"/>
              <a:sym typeface="Times New Roman"/>
            </a:endParaRPr>
          </a:p>
          <a:p>
            <a:pPr marL="0" lvl="0" indent="0" algn="l" rtl="0">
              <a:lnSpc>
                <a:spcPct val="90000"/>
              </a:lnSpc>
              <a:spcBef>
                <a:spcPts val="0"/>
              </a:spcBef>
              <a:spcAft>
                <a:spcPts val="0"/>
              </a:spcAft>
              <a:buNone/>
            </a:pPr>
            <a:r>
              <a:rPr lang="en-IN" sz="2400">
                <a:latin typeface="Times New Roman"/>
                <a:ea typeface="Times New Roman"/>
                <a:cs typeface="Times New Roman"/>
                <a:sym typeface="Times New Roman"/>
              </a:rPr>
              <a:t>Each pair of values is treated as a pair of coordinates and plotted as points in the plane</a:t>
            </a:r>
            <a:endParaRPr sz="2400">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240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1400"/>
              <a:buFont typeface="Arial"/>
              <a:buNone/>
            </a:pPr>
            <a:endParaRPr sz="2400">
              <a:latin typeface="Times New Roman"/>
              <a:ea typeface="Times New Roman"/>
              <a:cs typeface="Times New Roman"/>
              <a:sym typeface="Times New Roman"/>
            </a:endParaRPr>
          </a:p>
        </p:txBody>
      </p:sp>
      <p:sp>
        <p:nvSpPr>
          <p:cNvPr id="378" name="Google Shape;378;g5dcda854b2_1_47"/>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37</a:t>
            </a:fld>
            <a:endParaRPr/>
          </a:p>
        </p:txBody>
      </p:sp>
      <p:pic>
        <p:nvPicPr>
          <p:cNvPr id="379" name="Google Shape;379;g5dcda854b2_1_47"/>
          <p:cNvPicPr preferRelativeResize="0"/>
          <p:nvPr/>
        </p:nvPicPr>
        <p:blipFill rotWithShape="1">
          <a:blip r:embed="rId3">
            <a:alphaModFix/>
          </a:blip>
          <a:srcRect/>
          <a:stretch/>
        </p:blipFill>
        <p:spPr>
          <a:xfrm>
            <a:off x="762000" y="2971800"/>
            <a:ext cx="7391400" cy="3548062"/>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g5dcda854b2_1_55"/>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400"/>
              <a:buFont typeface="Book Antiqua"/>
              <a:buNone/>
            </a:pPr>
            <a:r>
              <a:rPr lang="en-IN" sz="3200" u="sng" dirty="0" smtClean="0">
                <a:latin typeface="Times New Roman" panose="02020603050405020304" pitchFamily="18" charset="0"/>
                <a:ea typeface="Book Antiqua"/>
                <a:cs typeface="Times New Roman" panose="02020603050405020304" pitchFamily="18" charset="0"/>
                <a:sym typeface="Book Antiqua"/>
              </a:rPr>
              <a:t>Data Visualization</a:t>
            </a:r>
            <a:endParaRPr sz="3200" u="sng" dirty="0">
              <a:latin typeface="Times New Roman" panose="02020603050405020304" pitchFamily="18" charset="0"/>
              <a:cs typeface="Times New Roman" panose="02020603050405020304" pitchFamily="18" charset="0"/>
            </a:endParaRPr>
          </a:p>
        </p:txBody>
      </p:sp>
      <p:sp>
        <p:nvSpPr>
          <p:cNvPr id="386" name="Google Shape;386;g5dcda854b2_1_55"/>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400"/>
              <a:buFont typeface="Arial"/>
              <a:buNone/>
            </a:pPr>
            <a:r>
              <a:rPr lang="en-IN" sz="2400" dirty="0">
                <a:latin typeface="Times New Roman"/>
                <a:ea typeface="Times New Roman"/>
                <a:cs typeface="Times New Roman"/>
                <a:sym typeface="Times New Roman"/>
              </a:rPr>
              <a:t>Why data visualization?</a:t>
            </a:r>
            <a:endParaRPr sz="2400" dirty="0">
              <a:latin typeface="Times New Roman"/>
              <a:ea typeface="Times New Roman"/>
              <a:cs typeface="Times New Roman"/>
              <a:sym typeface="Times New Roman"/>
            </a:endParaRPr>
          </a:p>
          <a:p>
            <a:pPr marL="457200" lvl="1" indent="0" algn="l" rtl="0">
              <a:lnSpc>
                <a:spcPct val="90000"/>
              </a:lnSpc>
              <a:spcBef>
                <a:spcPts val="0"/>
              </a:spcBef>
              <a:spcAft>
                <a:spcPts val="0"/>
              </a:spcAft>
              <a:buClr>
                <a:srgbClr val="44546A"/>
              </a:buClr>
              <a:buSzPts val="1400"/>
              <a:buFont typeface="Arial"/>
              <a:buNone/>
            </a:pPr>
            <a:r>
              <a:rPr lang="en-IN" sz="2400" dirty="0">
                <a:solidFill>
                  <a:srgbClr val="44546A"/>
                </a:solidFill>
                <a:latin typeface="Times New Roman"/>
                <a:ea typeface="Times New Roman"/>
                <a:cs typeface="Times New Roman"/>
                <a:sym typeface="Times New Roman"/>
              </a:rPr>
              <a:t>Gain insight</a:t>
            </a:r>
            <a:r>
              <a:rPr lang="en-IN" sz="2400" dirty="0">
                <a:latin typeface="Times New Roman"/>
                <a:ea typeface="Times New Roman"/>
                <a:cs typeface="Times New Roman"/>
                <a:sym typeface="Times New Roman"/>
              </a:rPr>
              <a:t> into an information space by mapping data onto graphical primitives</a:t>
            </a:r>
            <a:endParaRPr sz="2400" dirty="0">
              <a:latin typeface="Times New Roman"/>
              <a:ea typeface="Times New Roman"/>
              <a:cs typeface="Times New Roman"/>
              <a:sym typeface="Times New Roman"/>
            </a:endParaRPr>
          </a:p>
          <a:p>
            <a:pPr marL="457200" lvl="1" indent="0" algn="l" rtl="0">
              <a:lnSpc>
                <a:spcPct val="90000"/>
              </a:lnSpc>
              <a:spcBef>
                <a:spcPts val="0"/>
              </a:spcBef>
              <a:spcAft>
                <a:spcPts val="0"/>
              </a:spcAft>
              <a:buClr>
                <a:srgbClr val="44546A"/>
              </a:buClr>
              <a:buSzPts val="1400"/>
              <a:buFont typeface="Arial"/>
              <a:buNone/>
            </a:pPr>
            <a:r>
              <a:rPr lang="en-IN" sz="2400" dirty="0">
                <a:solidFill>
                  <a:srgbClr val="44546A"/>
                </a:solidFill>
                <a:latin typeface="Times New Roman"/>
                <a:ea typeface="Times New Roman"/>
                <a:cs typeface="Times New Roman"/>
                <a:sym typeface="Times New Roman"/>
              </a:rPr>
              <a:t>Provide qualitative overview</a:t>
            </a:r>
            <a:r>
              <a:rPr lang="en-IN" sz="2400" dirty="0">
                <a:latin typeface="Times New Roman"/>
                <a:ea typeface="Times New Roman"/>
                <a:cs typeface="Times New Roman"/>
                <a:sym typeface="Times New Roman"/>
              </a:rPr>
              <a:t> of large data sets</a:t>
            </a:r>
            <a:endParaRPr sz="2400" dirty="0">
              <a:latin typeface="Times New Roman"/>
              <a:ea typeface="Times New Roman"/>
              <a:cs typeface="Times New Roman"/>
              <a:sym typeface="Times New Roman"/>
            </a:endParaRPr>
          </a:p>
          <a:p>
            <a:pPr marL="457200" lvl="1" indent="0" algn="l" rtl="0">
              <a:lnSpc>
                <a:spcPct val="90000"/>
              </a:lnSpc>
              <a:spcBef>
                <a:spcPts val="0"/>
              </a:spcBef>
              <a:spcAft>
                <a:spcPts val="0"/>
              </a:spcAft>
              <a:buClr>
                <a:srgbClr val="44546A"/>
              </a:buClr>
              <a:buSzPts val="1400"/>
              <a:buFont typeface="Arial"/>
              <a:buNone/>
            </a:pPr>
            <a:r>
              <a:rPr lang="en-IN" sz="2400" dirty="0">
                <a:solidFill>
                  <a:srgbClr val="44546A"/>
                </a:solidFill>
                <a:latin typeface="Times New Roman"/>
                <a:ea typeface="Times New Roman"/>
                <a:cs typeface="Times New Roman"/>
                <a:sym typeface="Times New Roman"/>
              </a:rPr>
              <a:t>Search</a:t>
            </a:r>
            <a:r>
              <a:rPr lang="en-IN" sz="2400" dirty="0">
                <a:latin typeface="Times New Roman"/>
                <a:ea typeface="Times New Roman"/>
                <a:cs typeface="Times New Roman"/>
                <a:sym typeface="Times New Roman"/>
              </a:rPr>
              <a:t> for patterns, trends, structure, irregularities, relationships among data</a:t>
            </a:r>
            <a:endParaRPr sz="2400" dirty="0">
              <a:latin typeface="Times New Roman"/>
              <a:ea typeface="Times New Roman"/>
              <a:cs typeface="Times New Roman"/>
              <a:sym typeface="Times New Roman"/>
            </a:endParaRPr>
          </a:p>
          <a:p>
            <a:pPr marL="457200" lvl="1" indent="0" algn="l" rtl="0">
              <a:lnSpc>
                <a:spcPct val="90000"/>
              </a:lnSpc>
              <a:spcBef>
                <a:spcPts val="0"/>
              </a:spcBef>
              <a:spcAft>
                <a:spcPts val="0"/>
              </a:spcAft>
              <a:buClr>
                <a:srgbClr val="44546A"/>
              </a:buClr>
              <a:buSzPts val="1400"/>
              <a:buFont typeface="Arial"/>
              <a:buNone/>
            </a:pPr>
            <a:r>
              <a:rPr lang="en-IN" sz="2400" dirty="0">
                <a:solidFill>
                  <a:srgbClr val="44546A"/>
                </a:solidFill>
                <a:latin typeface="Times New Roman"/>
                <a:ea typeface="Times New Roman"/>
                <a:cs typeface="Times New Roman"/>
                <a:sym typeface="Times New Roman"/>
              </a:rPr>
              <a:t>Help find interesting regions and suitable parameters</a:t>
            </a:r>
            <a:r>
              <a:rPr lang="en-IN" sz="2400" dirty="0">
                <a:latin typeface="Times New Roman"/>
                <a:ea typeface="Times New Roman"/>
                <a:cs typeface="Times New Roman"/>
                <a:sym typeface="Times New Roman"/>
              </a:rPr>
              <a:t> for further quantitative analysis</a:t>
            </a:r>
            <a:endParaRPr sz="2400" dirty="0">
              <a:latin typeface="Times New Roman"/>
              <a:ea typeface="Times New Roman"/>
              <a:cs typeface="Times New Roman"/>
              <a:sym typeface="Times New Roman"/>
            </a:endParaRPr>
          </a:p>
          <a:p>
            <a:pPr marL="457200" lvl="1" indent="0" algn="l" rtl="0">
              <a:lnSpc>
                <a:spcPct val="90000"/>
              </a:lnSpc>
              <a:spcBef>
                <a:spcPts val="0"/>
              </a:spcBef>
              <a:spcAft>
                <a:spcPts val="0"/>
              </a:spcAft>
              <a:buClr>
                <a:srgbClr val="44546A"/>
              </a:buClr>
              <a:buSzPts val="1400"/>
              <a:buFont typeface="Arial"/>
              <a:buNone/>
            </a:pPr>
            <a:r>
              <a:rPr lang="en-IN" sz="2400" dirty="0">
                <a:solidFill>
                  <a:srgbClr val="44546A"/>
                </a:solidFill>
                <a:latin typeface="Times New Roman"/>
                <a:ea typeface="Times New Roman"/>
                <a:cs typeface="Times New Roman"/>
                <a:sym typeface="Times New Roman"/>
              </a:rPr>
              <a:t>Provide a visual proof</a:t>
            </a:r>
            <a:r>
              <a:rPr lang="en-IN" sz="2400" dirty="0">
                <a:latin typeface="Times New Roman"/>
                <a:ea typeface="Times New Roman"/>
                <a:cs typeface="Times New Roman"/>
                <a:sym typeface="Times New Roman"/>
              </a:rPr>
              <a:t> of computer representations </a:t>
            </a:r>
            <a:r>
              <a:rPr lang="en-IN" sz="2400" dirty="0" smtClean="0">
                <a:latin typeface="Times New Roman"/>
                <a:ea typeface="Times New Roman"/>
                <a:cs typeface="Times New Roman"/>
                <a:sym typeface="Times New Roman"/>
              </a:rPr>
              <a:t>derived</a:t>
            </a:r>
          </a:p>
          <a:p>
            <a:pPr marL="457200" lvl="1" indent="0" algn="l" rtl="0">
              <a:lnSpc>
                <a:spcPct val="90000"/>
              </a:lnSpc>
              <a:spcBef>
                <a:spcPts val="0"/>
              </a:spcBef>
              <a:spcAft>
                <a:spcPts val="0"/>
              </a:spcAft>
              <a:buClr>
                <a:srgbClr val="44546A"/>
              </a:buClr>
              <a:buSzPts val="1400"/>
              <a:buFont typeface="Arial"/>
              <a:buNone/>
            </a:pPr>
            <a:endParaRPr sz="2400" dirty="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1400"/>
              <a:buFont typeface="Arial"/>
              <a:buNone/>
            </a:pPr>
            <a:r>
              <a:rPr lang="en-IN" sz="2400" dirty="0">
                <a:latin typeface="Times New Roman"/>
                <a:ea typeface="Times New Roman"/>
                <a:cs typeface="Times New Roman"/>
                <a:sym typeface="Times New Roman"/>
              </a:rPr>
              <a:t>Categorization of visualization methods:</a:t>
            </a:r>
            <a:endParaRPr sz="2400" dirty="0">
              <a:latin typeface="Times New Roman"/>
              <a:ea typeface="Times New Roman"/>
              <a:cs typeface="Times New Roman"/>
              <a:sym typeface="Times New Roman"/>
            </a:endParaRPr>
          </a:p>
          <a:p>
            <a:pPr marL="457200" lvl="1" indent="0" algn="l" rtl="0">
              <a:lnSpc>
                <a:spcPct val="90000"/>
              </a:lnSpc>
              <a:spcBef>
                <a:spcPts val="0"/>
              </a:spcBef>
              <a:spcAft>
                <a:spcPts val="0"/>
              </a:spcAft>
              <a:buClr>
                <a:schemeClr val="dk1"/>
              </a:buClr>
              <a:buSzPts val="1400"/>
              <a:buFont typeface="Arial"/>
              <a:buNone/>
            </a:pPr>
            <a:r>
              <a:rPr lang="en-IN" sz="2400" dirty="0">
                <a:latin typeface="Times New Roman"/>
                <a:ea typeface="Times New Roman"/>
                <a:cs typeface="Times New Roman"/>
                <a:sym typeface="Times New Roman"/>
              </a:rPr>
              <a:t>Pixel-oriented visualization techniques</a:t>
            </a:r>
            <a:endParaRPr sz="2400" dirty="0">
              <a:latin typeface="Times New Roman"/>
              <a:ea typeface="Times New Roman"/>
              <a:cs typeface="Times New Roman"/>
              <a:sym typeface="Times New Roman"/>
            </a:endParaRPr>
          </a:p>
          <a:p>
            <a:pPr marL="457200" lvl="1" indent="0" algn="l" rtl="0">
              <a:lnSpc>
                <a:spcPct val="90000"/>
              </a:lnSpc>
              <a:spcBef>
                <a:spcPts val="0"/>
              </a:spcBef>
              <a:spcAft>
                <a:spcPts val="0"/>
              </a:spcAft>
              <a:buClr>
                <a:schemeClr val="dk1"/>
              </a:buClr>
              <a:buSzPts val="1400"/>
              <a:buFont typeface="Arial"/>
              <a:buNone/>
            </a:pPr>
            <a:r>
              <a:rPr lang="en-IN" sz="2400" dirty="0">
                <a:latin typeface="Times New Roman"/>
                <a:ea typeface="Times New Roman"/>
                <a:cs typeface="Times New Roman"/>
                <a:sym typeface="Times New Roman"/>
              </a:rPr>
              <a:t>Geometric projection visualization techniques</a:t>
            </a:r>
            <a:endParaRPr sz="2400" dirty="0">
              <a:latin typeface="Times New Roman"/>
              <a:ea typeface="Times New Roman"/>
              <a:cs typeface="Times New Roman"/>
              <a:sym typeface="Times New Roman"/>
            </a:endParaRPr>
          </a:p>
          <a:p>
            <a:pPr marL="457200" lvl="1" indent="0" algn="l" rtl="0">
              <a:lnSpc>
                <a:spcPct val="90000"/>
              </a:lnSpc>
              <a:spcBef>
                <a:spcPts val="0"/>
              </a:spcBef>
              <a:spcAft>
                <a:spcPts val="0"/>
              </a:spcAft>
              <a:buClr>
                <a:schemeClr val="dk1"/>
              </a:buClr>
              <a:buSzPts val="1400"/>
              <a:buFont typeface="Arial"/>
              <a:buNone/>
            </a:pPr>
            <a:r>
              <a:rPr lang="en-IN" sz="2400" dirty="0">
                <a:latin typeface="Times New Roman"/>
                <a:ea typeface="Times New Roman"/>
                <a:cs typeface="Times New Roman"/>
                <a:sym typeface="Times New Roman"/>
              </a:rPr>
              <a:t>Icon-based visualization techniques</a:t>
            </a:r>
            <a:endParaRPr sz="2400" dirty="0">
              <a:latin typeface="Times New Roman"/>
              <a:ea typeface="Times New Roman"/>
              <a:cs typeface="Times New Roman"/>
              <a:sym typeface="Times New Roman"/>
            </a:endParaRPr>
          </a:p>
          <a:p>
            <a:pPr marL="457200" lvl="1" indent="0" algn="l" rtl="0">
              <a:lnSpc>
                <a:spcPct val="90000"/>
              </a:lnSpc>
              <a:spcBef>
                <a:spcPts val="0"/>
              </a:spcBef>
              <a:spcAft>
                <a:spcPts val="0"/>
              </a:spcAft>
              <a:buClr>
                <a:schemeClr val="dk1"/>
              </a:buClr>
              <a:buSzPts val="1400"/>
              <a:buFont typeface="Arial"/>
              <a:buNone/>
            </a:pPr>
            <a:r>
              <a:rPr lang="en-IN" sz="2400" dirty="0">
                <a:latin typeface="Times New Roman"/>
                <a:ea typeface="Times New Roman"/>
                <a:cs typeface="Times New Roman"/>
                <a:sym typeface="Times New Roman"/>
              </a:rPr>
              <a:t>Hierarchical visualization techniques</a:t>
            </a:r>
            <a:endParaRPr sz="2400" dirty="0">
              <a:latin typeface="Times New Roman"/>
              <a:ea typeface="Times New Roman"/>
              <a:cs typeface="Times New Roman"/>
              <a:sym typeface="Times New Roman"/>
            </a:endParaRPr>
          </a:p>
          <a:p>
            <a:pPr marL="457200" lvl="1" indent="0" algn="l" rtl="0">
              <a:lnSpc>
                <a:spcPct val="90000"/>
              </a:lnSpc>
              <a:spcBef>
                <a:spcPts val="0"/>
              </a:spcBef>
              <a:spcAft>
                <a:spcPts val="0"/>
              </a:spcAft>
              <a:buClr>
                <a:schemeClr val="dk1"/>
              </a:buClr>
              <a:buSzPts val="1400"/>
              <a:buFont typeface="Arial"/>
              <a:buNone/>
            </a:pPr>
            <a:r>
              <a:rPr lang="en-IN" sz="2400" dirty="0">
                <a:latin typeface="Times New Roman"/>
                <a:ea typeface="Times New Roman"/>
                <a:cs typeface="Times New Roman"/>
                <a:sym typeface="Times New Roman"/>
              </a:rPr>
              <a:t>Visualizing complex data and relations</a:t>
            </a:r>
            <a:endParaRPr sz="2400" dirty="0">
              <a:latin typeface="Times New Roman"/>
              <a:ea typeface="Times New Roman"/>
              <a:cs typeface="Times New Roman"/>
              <a:sym typeface="Times New Roman"/>
            </a:endParaRPr>
          </a:p>
          <a:p>
            <a:pPr marL="0" lvl="0" indent="0" algn="l" rtl="0">
              <a:spcBef>
                <a:spcPts val="640"/>
              </a:spcBef>
              <a:spcAft>
                <a:spcPts val="0"/>
              </a:spcAft>
              <a:buNone/>
            </a:pPr>
            <a:endParaRPr sz="2400" dirty="0">
              <a:latin typeface="Times New Roman"/>
              <a:ea typeface="Times New Roman"/>
              <a:cs typeface="Times New Roman"/>
              <a:sym typeface="Times New Roman"/>
            </a:endParaRPr>
          </a:p>
        </p:txBody>
      </p:sp>
      <p:sp>
        <p:nvSpPr>
          <p:cNvPr id="387" name="Google Shape;387;g5dcda854b2_1_55"/>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38</a:t>
            </a:fld>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g5dcda854b2_1_78"/>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3200" u="sng" dirty="0">
                <a:latin typeface="Times New Roman" panose="02020603050405020304" pitchFamily="18" charset="0"/>
                <a:cs typeface="Times New Roman" panose="02020603050405020304" pitchFamily="18" charset="0"/>
              </a:rPr>
              <a:t>Visually Evaluating Correlation</a:t>
            </a:r>
            <a:endParaRPr sz="3200" u="sng" dirty="0">
              <a:latin typeface="Times New Roman" panose="02020603050405020304" pitchFamily="18" charset="0"/>
              <a:cs typeface="Times New Roman" panose="02020603050405020304" pitchFamily="18" charset="0"/>
            </a:endParaRPr>
          </a:p>
        </p:txBody>
      </p:sp>
      <p:sp>
        <p:nvSpPr>
          <p:cNvPr id="394" name="Google Shape;394;g5dcda854b2_1_78"/>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endParaRPr>
              <a:latin typeface="Times New Roman"/>
              <a:ea typeface="Times New Roman"/>
              <a:cs typeface="Times New Roman"/>
              <a:sym typeface="Times New Roman"/>
            </a:endParaRPr>
          </a:p>
          <a:p>
            <a:pPr marL="0" lvl="0" indent="0" algn="l" rtl="0">
              <a:spcBef>
                <a:spcPts val="640"/>
              </a:spcBef>
              <a:spcAft>
                <a:spcPts val="0"/>
              </a:spcAft>
              <a:buNone/>
            </a:pPr>
            <a:endParaRPr>
              <a:latin typeface="Times New Roman"/>
              <a:ea typeface="Times New Roman"/>
              <a:cs typeface="Times New Roman"/>
              <a:sym typeface="Times New Roman"/>
            </a:endParaRPr>
          </a:p>
          <a:p>
            <a:pPr marL="0" lvl="0" indent="0" algn="l" rtl="0">
              <a:spcBef>
                <a:spcPts val="640"/>
              </a:spcBef>
              <a:spcAft>
                <a:spcPts val="0"/>
              </a:spcAft>
              <a:buNone/>
            </a:pPr>
            <a:endParaRPr>
              <a:latin typeface="Times New Roman"/>
              <a:ea typeface="Times New Roman"/>
              <a:cs typeface="Times New Roman"/>
              <a:sym typeface="Times New Roman"/>
            </a:endParaRPr>
          </a:p>
          <a:p>
            <a:pPr marL="0" lvl="0" indent="0" algn="l" rtl="0">
              <a:spcBef>
                <a:spcPts val="640"/>
              </a:spcBef>
              <a:spcAft>
                <a:spcPts val="0"/>
              </a:spcAft>
              <a:buNone/>
            </a:pPr>
            <a:endParaRPr>
              <a:latin typeface="Times New Roman"/>
              <a:ea typeface="Times New Roman"/>
              <a:cs typeface="Times New Roman"/>
              <a:sym typeface="Times New Roman"/>
            </a:endParaRPr>
          </a:p>
          <a:p>
            <a:pPr marL="0" lvl="0" indent="0" algn="l" rtl="0">
              <a:spcBef>
                <a:spcPts val="640"/>
              </a:spcBef>
              <a:spcAft>
                <a:spcPts val="0"/>
              </a:spcAft>
              <a:buNone/>
            </a:pPr>
            <a:endParaRPr>
              <a:latin typeface="Times New Roman"/>
              <a:ea typeface="Times New Roman"/>
              <a:cs typeface="Times New Roman"/>
              <a:sym typeface="Times New Roman"/>
            </a:endParaRPr>
          </a:p>
          <a:p>
            <a:pPr marL="0" lvl="0" indent="0" algn="l" rtl="0">
              <a:spcBef>
                <a:spcPts val="640"/>
              </a:spcBef>
              <a:spcAft>
                <a:spcPts val="0"/>
              </a:spcAft>
              <a:buNone/>
            </a:pPr>
            <a:endParaRPr>
              <a:latin typeface="Times New Roman"/>
              <a:ea typeface="Times New Roman"/>
              <a:cs typeface="Times New Roman"/>
              <a:sym typeface="Times New Roman"/>
            </a:endParaRPr>
          </a:p>
          <a:p>
            <a:pPr marL="0" lvl="0" indent="0" algn="l" rtl="0">
              <a:spcBef>
                <a:spcPts val="640"/>
              </a:spcBef>
              <a:spcAft>
                <a:spcPts val="0"/>
              </a:spcAft>
              <a:buNone/>
            </a:pPr>
            <a:endParaRPr>
              <a:latin typeface="Times New Roman"/>
              <a:ea typeface="Times New Roman"/>
              <a:cs typeface="Times New Roman"/>
              <a:sym typeface="Times New Roman"/>
            </a:endParaRPr>
          </a:p>
          <a:p>
            <a:pPr marL="0" lvl="0" indent="0" algn="l" rtl="0">
              <a:spcBef>
                <a:spcPts val="640"/>
              </a:spcBef>
              <a:spcAft>
                <a:spcPts val="0"/>
              </a:spcAft>
              <a:buNone/>
            </a:pPr>
            <a:r>
              <a:rPr lang="en-IN">
                <a:latin typeface="Times New Roman"/>
                <a:ea typeface="Times New Roman"/>
                <a:cs typeface="Times New Roman"/>
                <a:sym typeface="Times New Roman"/>
              </a:rPr>
              <a:t>Scatter plots showing the similarity from -1 to 1</a:t>
            </a:r>
            <a:endParaRPr>
              <a:latin typeface="Times New Roman"/>
              <a:ea typeface="Times New Roman"/>
              <a:cs typeface="Times New Roman"/>
              <a:sym typeface="Times New Roman"/>
            </a:endParaRPr>
          </a:p>
        </p:txBody>
      </p:sp>
      <p:sp>
        <p:nvSpPr>
          <p:cNvPr id="395" name="Google Shape;395;g5dcda854b2_1_78"/>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39</a:t>
            </a:fld>
            <a:endParaRPr/>
          </a:p>
        </p:txBody>
      </p:sp>
      <p:pic>
        <p:nvPicPr>
          <p:cNvPr id="396" name="Google Shape;396;g5dcda854b2_1_78"/>
          <p:cNvPicPr preferRelativeResize="0"/>
          <p:nvPr/>
        </p:nvPicPr>
        <p:blipFill rotWithShape="1">
          <a:blip r:embed="rId3">
            <a:alphaModFix/>
          </a:blip>
          <a:srcRect b="7918"/>
          <a:stretch/>
        </p:blipFill>
        <p:spPr>
          <a:xfrm>
            <a:off x="1273178" y="1514638"/>
            <a:ext cx="6703696" cy="403622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200" u="sng" dirty="0">
                <a:latin typeface="Times New Roman"/>
                <a:ea typeface="Times New Roman"/>
                <a:cs typeface="Times New Roman"/>
                <a:sym typeface="Times New Roman"/>
              </a:rPr>
              <a:t/>
            </a:r>
            <a:br>
              <a:rPr lang="en-IN" sz="3200" u="sng" dirty="0">
                <a:latin typeface="Times New Roman"/>
                <a:ea typeface="Times New Roman"/>
                <a:cs typeface="Times New Roman"/>
                <a:sym typeface="Times New Roman"/>
              </a:rPr>
            </a:br>
            <a:r>
              <a:rPr lang="en-IN" sz="3200" u="sng" dirty="0">
                <a:latin typeface="Times New Roman"/>
                <a:ea typeface="Times New Roman"/>
                <a:cs typeface="Times New Roman"/>
                <a:sym typeface="Times New Roman"/>
              </a:rPr>
              <a:t>Why Statistics and Big data</a:t>
            </a:r>
            <a:br>
              <a:rPr lang="en-IN" sz="3200" u="sng" dirty="0">
                <a:latin typeface="Times New Roman"/>
                <a:ea typeface="Times New Roman"/>
                <a:cs typeface="Times New Roman"/>
                <a:sym typeface="Times New Roman"/>
              </a:rPr>
            </a:br>
            <a:endParaRPr sz="3200" u="sng" dirty="0"/>
          </a:p>
        </p:txBody>
      </p:sp>
      <p:sp>
        <p:nvSpPr>
          <p:cNvPr id="117" name="Google Shape;117;p4"/>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b="1">
                <a:latin typeface="Times New Roman"/>
                <a:ea typeface="Times New Roman"/>
                <a:cs typeface="Times New Roman"/>
                <a:sym typeface="Times New Roman"/>
              </a:rPr>
              <a:t>Why statistics is so important</a:t>
            </a:r>
            <a:endParaRPr/>
          </a:p>
          <a:p>
            <a:pPr marL="25400" lvl="0" indent="0" algn="l" rtl="0">
              <a:lnSpc>
                <a:spcPct val="100000"/>
              </a:lnSpc>
              <a:spcBef>
                <a:spcPts val="640"/>
              </a:spcBef>
              <a:spcAft>
                <a:spcPts val="0"/>
              </a:spcAft>
              <a:buSzPts val="3200"/>
              <a:buNone/>
            </a:pPr>
            <a:endParaRPr sz="2000" b="1">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The significant events triggered the current meteoric growth in the use of analytical decision making and Statistics is central to all of them.</a:t>
            </a:r>
            <a:endParaRPr/>
          </a:p>
          <a:p>
            <a:pPr marL="25400" lvl="0" indent="0" algn="l" rtl="0">
              <a:lnSpc>
                <a:spcPct val="100000"/>
              </a:lnSpc>
              <a:spcBef>
                <a:spcPts val="640"/>
              </a:spcBef>
              <a:spcAft>
                <a:spcPts val="0"/>
              </a:spcAft>
              <a:buSzPts val="3200"/>
              <a:buNone/>
            </a:pPr>
            <a:endParaRPr sz="2000" b="1">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b="1">
                <a:latin typeface="Times New Roman"/>
                <a:ea typeface="Times New Roman"/>
                <a:cs typeface="Times New Roman"/>
                <a:sym typeface="Times New Roman"/>
              </a:rPr>
              <a:t>Event 1</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Technological developments, Revolution of Internet and Social Networks, data generated from mobile phones produce large amount of data from which insights will be shifted.</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The</a:t>
            </a:r>
            <a:r>
              <a:rPr lang="en-IN" sz="2000" b="1">
                <a:latin typeface="Times New Roman"/>
                <a:ea typeface="Times New Roman"/>
                <a:cs typeface="Times New Roman"/>
                <a:sym typeface="Times New Roman"/>
              </a:rPr>
              <a:t> </a:t>
            </a:r>
            <a:r>
              <a:rPr lang="en-IN" sz="2000">
                <a:latin typeface="Times New Roman"/>
                <a:ea typeface="Times New Roman"/>
                <a:cs typeface="Times New Roman"/>
                <a:sym typeface="Times New Roman"/>
              </a:rPr>
              <a:t>discovery of  pattern and trends from these data for organizations will pay the way for improving profitability, understanding customer expectations so that they can gain competitive advantage in the market place. </a:t>
            </a:r>
            <a:endParaRPr sz="20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g5dcda854b2_1_69"/>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400"/>
              <a:buFont typeface="Book Antiqua"/>
              <a:buNone/>
            </a:pPr>
            <a:r>
              <a:rPr lang="en-IN" sz="3200" u="sng" dirty="0">
                <a:latin typeface="Times New Roman"/>
                <a:ea typeface="Times New Roman"/>
                <a:cs typeface="Times New Roman"/>
                <a:sym typeface="Times New Roman"/>
              </a:rPr>
              <a:t>Summary</a:t>
            </a:r>
            <a:endParaRPr sz="3200" u="sng" dirty="0">
              <a:latin typeface="Times New Roman"/>
              <a:ea typeface="Times New Roman"/>
              <a:cs typeface="Times New Roman"/>
              <a:sym typeface="Times New Roman"/>
            </a:endParaRPr>
          </a:p>
        </p:txBody>
      </p:sp>
      <p:sp>
        <p:nvSpPr>
          <p:cNvPr id="403" name="Google Shape;403;g5dcda854b2_1_69"/>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Histograms</a:t>
            </a:r>
            <a:endParaRPr sz="2400">
              <a:latin typeface="Times New Roman"/>
              <a:ea typeface="Times New Roman"/>
              <a:cs typeface="Times New Roman"/>
              <a:sym typeface="Times New Roman"/>
            </a:endParaRPr>
          </a:p>
          <a:p>
            <a:pPr marL="342900" lvl="0" indent="-342900" algn="l" rtl="0">
              <a:lnSpc>
                <a:spcPct val="9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Measures of central tendency: mean, mode, median</a:t>
            </a:r>
            <a:endParaRPr sz="2400">
              <a:latin typeface="Times New Roman"/>
              <a:ea typeface="Times New Roman"/>
              <a:cs typeface="Times New Roman"/>
              <a:sym typeface="Times New Roman"/>
            </a:endParaRPr>
          </a:p>
          <a:p>
            <a:pPr marL="342900" lvl="0" indent="-342900" algn="l" rtl="0">
              <a:lnSpc>
                <a:spcPct val="9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Measures of dispersion: range, IQR, variance, std deviation, coefficient of variation.</a:t>
            </a:r>
            <a:endParaRPr sz="2400">
              <a:latin typeface="Times New Roman"/>
              <a:ea typeface="Times New Roman"/>
              <a:cs typeface="Times New Roman"/>
              <a:sym typeface="Times New Roman"/>
            </a:endParaRPr>
          </a:p>
          <a:p>
            <a:pPr marL="342900" lvl="0" indent="-342900" algn="l" rtl="0">
              <a:lnSpc>
                <a:spcPct val="9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Normal distribution, Chebyshev Rule.</a:t>
            </a:r>
            <a:endParaRPr sz="2400">
              <a:latin typeface="Times New Roman"/>
              <a:ea typeface="Times New Roman"/>
              <a:cs typeface="Times New Roman"/>
              <a:sym typeface="Times New Roman"/>
            </a:endParaRPr>
          </a:p>
          <a:p>
            <a:pPr marL="342900" lvl="0" indent="-342900" algn="l" rtl="0">
              <a:lnSpc>
                <a:spcPct val="9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Five number summary, boxplots, QQ plots, Quantile plot, scatter plot.</a:t>
            </a:r>
            <a:endParaRPr sz="2400">
              <a:latin typeface="Times New Roman"/>
              <a:ea typeface="Times New Roman"/>
              <a:cs typeface="Times New Roman"/>
              <a:sym typeface="Times New Roman"/>
            </a:endParaRPr>
          </a:p>
          <a:p>
            <a:pPr marL="342900" lvl="0" indent="-342900" algn="l" rtl="0">
              <a:lnSpc>
                <a:spcPct val="9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Visualization: scatter plot matrix, parallel coordinates.</a:t>
            </a:r>
            <a:endParaRPr sz="2400">
              <a:latin typeface="Times New Roman"/>
              <a:ea typeface="Times New Roman"/>
              <a:cs typeface="Times New Roman"/>
              <a:sym typeface="Times New Roman"/>
            </a:endParaRPr>
          </a:p>
          <a:p>
            <a:pPr marL="342900" lvl="0" indent="-342900" algn="l" rtl="0">
              <a:lnSpc>
                <a:spcPct val="9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Correlation analysis.</a:t>
            </a:r>
            <a:endParaRPr sz="2400">
              <a:latin typeface="Times New Roman"/>
              <a:ea typeface="Times New Roman"/>
              <a:cs typeface="Times New Roman"/>
              <a:sym typeface="Times New Roman"/>
            </a:endParaRPr>
          </a:p>
          <a:p>
            <a:pPr marL="342900" lvl="0" indent="-190500" algn="l" rtl="0">
              <a:lnSpc>
                <a:spcPct val="90000"/>
              </a:lnSpc>
              <a:spcBef>
                <a:spcPts val="0"/>
              </a:spcBef>
              <a:spcAft>
                <a:spcPts val="0"/>
              </a:spcAft>
              <a:buClr>
                <a:schemeClr val="dk1"/>
              </a:buClr>
              <a:buSzPts val="2400"/>
              <a:buFont typeface="Arial"/>
              <a:buNone/>
            </a:pPr>
            <a:endParaRPr sz="2400">
              <a:latin typeface="Times New Roman"/>
              <a:ea typeface="Times New Roman"/>
              <a:cs typeface="Times New Roman"/>
              <a:sym typeface="Times New Roman"/>
            </a:endParaRPr>
          </a:p>
          <a:p>
            <a:pPr marL="0" lvl="0" indent="0" algn="l" rtl="0">
              <a:spcBef>
                <a:spcPts val="640"/>
              </a:spcBef>
              <a:spcAft>
                <a:spcPts val="0"/>
              </a:spcAft>
              <a:buNone/>
            </a:pPr>
            <a:endParaRPr sz="2400">
              <a:latin typeface="Times New Roman"/>
              <a:ea typeface="Times New Roman"/>
              <a:cs typeface="Times New Roman"/>
              <a:sym typeface="Times New Roman"/>
            </a:endParaRPr>
          </a:p>
        </p:txBody>
      </p:sp>
      <p:sp>
        <p:nvSpPr>
          <p:cNvPr id="404" name="Google Shape;404;g5dcda854b2_1_69"/>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40</a:t>
            </a:fld>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g5dcda854b2_2_0"/>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3200" u="sng" dirty="0">
                <a:latin typeface="Times New Roman"/>
                <a:ea typeface="Times New Roman"/>
                <a:cs typeface="Times New Roman"/>
                <a:sym typeface="Times New Roman"/>
              </a:rPr>
              <a:t>Case Study</a:t>
            </a:r>
            <a:endParaRPr sz="3200" u="sng" dirty="0">
              <a:latin typeface="Times New Roman"/>
              <a:ea typeface="Times New Roman"/>
              <a:cs typeface="Times New Roman"/>
              <a:sym typeface="Times New Roman"/>
            </a:endParaRPr>
          </a:p>
        </p:txBody>
      </p:sp>
      <p:sp>
        <p:nvSpPr>
          <p:cNvPr id="427" name="Google Shape;427;g5dcda854b2_2_0"/>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25400" lvl="0" indent="0" algn="l" rtl="0">
              <a:spcBef>
                <a:spcPts val="640"/>
              </a:spcBef>
              <a:spcAft>
                <a:spcPts val="0"/>
              </a:spcAft>
              <a:buClr>
                <a:schemeClr val="dk1"/>
              </a:buClr>
              <a:buSzPts val="3200"/>
              <a:buFont typeface="Arial"/>
              <a:buNone/>
            </a:pPr>
            <a:r>
              <a:rPr lang="en-IN" sz="2400" b="1" dirty="0">
                <a:latin typeface="Times New Roman"/>
                <a:ea typeface="Times New Roman"/>
                <a:cs typeface="Times New Roman"/>
                <a:sym typeface="Times New Roman"/>
              </a:rPr>
              <a:t>Churn in Telecom’s dataset- </a:t>
            </a:r>
            <a:endParaRPr sz="2400" b="1" dirty="0">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Font typeface="Arial"/>
              <a:buNone/>
            </a:pPr>
            <a:r>
              <a:rPr lang="en-IN" sz="2400" dirty="0">
                <a:latin typeface="Times New Roman"/>
                <a:ea typeface="Times New Roman"/>
                <a:cs typeface="Times New Roman"/>
                <a:sym typeface="Times New Roman"/>
              </a:rPr>
              <a:t>The dataset is about telecom industry which tells about the number of customers who churned the service. It consists of 3333 observations having 21 variables. We have to predict which customer is going to churn the service.</a:t>
            </a:r>
            <a:endParaRPr sz="2400" dirty="0">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Font typeface="Arial"/>
              <a:buNone/>
            </a:pPr>
            <a:endParaRPr sz="2400" dirty="0">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Font typeface="Arial"/>
              <a:buNone/>
            </a:pPr>
            <a:r>
              <a:rPr lang="en-IN" sz="2400" b="1" dirty="0">
                <a:latin typeface="Times New Roman"/>
                <a:ea typeface="Times New Roman"/>
                <a:cs typeface="Times New Roman"/>
                <a:sym typeface="Times New Roman"/>
              </a:rPr>
              <a:t>Dataset - </a:t>
            </a:r>
            <a:endParaRPr sz="2400" b="1" dirty="0">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Font typeface="Arial"/>
              <a:buNone/>
            </a:pPr>
            <a:r>
              <a:rPr lang="en-IN" sz="2400" dirty="0">
                <a:latin typeface="Times New Roman"/>
                <a:ea typeface="Times New Roman"/>
                <a:cs typeface="Times New Roman"/>
                <a:sym typeface="Times New Roman"/>
              </a:rPr>
              <a:t>The dataset contains State, Account Length, area code, phone  number, international plan, voice mail plan and important variables like call charges, international call charges, customer service calls, etc.</a:t>
            </a:r>
            <a:endParaRPr sz="2400" dirty="0">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Font typeface="Arial"/>
              <a:buNone/>
            </a:pPr>
            <a:r>
              <a:rPr lang="en-IN" sz="2400" dirty="0">
                <a:latin typeface="Times New Roman"/>
                <a:ea typeface="Times New Roman"/>
                <a:cs typeface="Times New Roman"/>
                <a:sym typeface="Times New Roman"/>
              </a:rPr>
              <a:t>For Reference: </a:t>
            </a:r>
            <a:r>
              <a:rPr lang="en-IN" sz="2400" u="sng" dirty="0">
                <a:solidFill>
                  <a:schemeClr val="hlink"/>
                </a:solidFill>
                <a:latin typeface="Times New Roman"/>
                <a:ea typeface="Times New Roman"/>
                <a:cs typeface="Times New Roman"/>
                <a:sym typeface="Times New Roman"/>
                <a:hlinkClick r:id="rId3"/>
              </a:rPr>
              <a:t>https://www.kaggle.com/blastchar/telco-customer-churn</a:t>
            </a:r>
            <a:endParaRPr sz="2400" dirty="0">
              <a:latin typeface="Times New Roman"/>
              <a:ea typeface="Times New Roman"/>
              <a:cs typeface="Times New Roman"/>
              <a:sym typeface="Times New Roman"/>
            </a:endParaRPr>
          </a:p>
          <a:p>
            <a:pPr marL="0" lvl="0" indent="0" algn="l" rtl="0">
              <a:spcBef>
                <a:spcPts val="640"/>
              </a:spcBef>
              <a:spcAft>
                <a:spcPts val="0"/>
              </a:spcAft>
              <a:buNone/>
            </a:pPr>
            <a:endParaRPr sz="2400" dirty="0">
              <a:latin typeface="Times New Roman"/>
              <a:ea typeface="Times New Roman"/>
              <a:cs typeface="Times New Roman"/>
              <a:sym typeface="Times New Roman"/>
            </a:endParaRPr>
          </a:p>
        </p:txBody>
      </p:sp>
      <p:sp>
        <p:nvSpPr>
          <p:cNvPr id="428" name="Google Shape;428;g5dcda854b2_2_0"/>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41</a:t>
            </a:fld>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g5dcda854b2_2_7"/>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3200" u="sng" dirty="0" smtClean="0">
                <a:latin typeface="Times New Roman"/>
                <a:ea typeface="Times New Roman"/>
                <a:cs typeface="Times New Roman"/>
                <a:sym typeface="Times New Roman"/>
              </a:rPr>
              <a:t>Steps Followed</a:t>
            </a:r>
            <a:endParaRPr sz="3200" u="sng" dirty="0">
              <a:latin typeface="Times New Roman"/>
              <a:ea typeface="Times New Roman"/>
              <a:cs typeface="Times New Roman"/>
              <a:sym typeface="Times New Roman"/>
            </a:endParaRPr>
          </a:p>
        </p:txBody>
      </p:sp>
      <p:sp>
        <p:nvSpPr>
          <p:cNvPr id="435" name="Google Shape;435;g5dcda854b2_2_7"/>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0" indent="0">
              <a:buNone/>
            </a:pPr>
            <a:r>
              <a:rPr lang="en-US" sz="2400" b="1" dirty="0" smtClean="0">
                <a:highlight>
                  <a:schemeClr val="lt1"/>
                </a:highlight>
                <a:latin typeface="Times New Roman"/>
                <a:ea typeface="Times New Roman"/>
                <a:cs typeface="Times New Roman"/>
                <a:sym typeface="Times New Roman"/>
              </a:rPr>
              <a:t>Objective </a:t>
            </a:r>
            <a:r>
              <a:rPr lang="en-US" sz="2400" b="1" dirty="0">
                <a:highlight>
                  <a:schemeClr val="lt1"/>
                </a:highlight>
                <a:latin typeface="Times New Roman"/>
                <a:ea typeface="Times New Roman"/>
                <a:cs typeface="Times New Roman"/>
                <a:sym typeface="Times New Roman"/>
              </a:rPr>
              <a:t>- </a:t>
            </a:r>
            <a:r>
              <a:rPr lang="en-US" sz="2400" dirty="0">
                <a:highlight>
                  <a:schemeClr val="lt1"/>
                </a:highlight>
                <a:latin typeface="Times New Roman"/>
                <a:ea typeface="Times New Roman"/>
                <a:cs typeface="Times New Roman"/>
                <a:sym typeface="Times New Roman"/>
              </a:rPr>
              <a:t>Predict behavior to retain customers. You can analyze all relevant customer data and develop focused customer retention programs</a:t>
            </a:r>
            <a:r>
              <a:rPr lang="en-US" sz="2400" dirty="0" smtClean="0">
                <a:highlight>
                  <a:schemeClr val="lt1"/>
                </a:highlight>
                <a:latin typeface="Times New Roman"/>
                <a:ea typeface="Times New Roman"/>
                <a:cs typeface="Times New Roman"/>
                <a:sym typeface="Times New Roman"/>
              </a:rPr>
              <a:t>.</a:t>
            </a:r>
          </a:p>
          <a:p>
            <a:pPr marL="0" indent="0">
              <a:buNone/>
            </a:pPr>
            <a:endParaRPr lang="en-US" sz="1800" b="1" dirty="0">
              <a:highlight>
                <a:schemeClr val="lt1"/>
              </a:highlight>
              <a:latin typeface="Times New Roman"/>
              <a:ea typeface="Times New Roman"/>
              <a:cs typeface="Times New Roman"/>
              <a:sym typeface="Times New Roman"/>
            </a:endParaRPr>
          </a:p>
          <a:p>
            <a:pPr marL="0" indent="0">
              <a:buNone/>
            </a:pPr>
            <a:r>
              <a:rPr lang="en-US" sz="1800" b="1" dirty="0" smtClean="0">
                <a:highlight>
                  <a:schemeClr val="lt1"/>
                </a:highlight>
                <a:latin typeface="Times New Roman"/>
                <a:ea typeface="Times New Roman"/>
                <a:cs typeface="Times New Roman"/>
                <a:sym typeface="Times New Roman"/>
              </a:rPr>
              <a:t>Steps-</a:t>
            </a:r>
            <a:endParaRPr lang="en-US" sz="1800" b="1" dirty="0">
              <a:latin typeface="Times New Roman"/>
              <a:ea typeface="Times New Roman"/>
              <a:cs typeface="Times New Roman"/>
              <a:sym typeface="Times New Roman"/>
            </a:endParaRPr>
          </a:p>
          <a:p>
            <a:pPr lvl="0" indent="-342900">
              <a:buSzPts val="1800"/>
              <a:buFont typeface="Times New Roman"/>
              <a:buChar char="•"/>
            </a:pPr>
            <a:r>
              <a:rPr lang="en-US" sz="1800" dirty="0">
                <a:latin typeface="Times New Roman"/>
                <a:ea typeface="Times New Roman"/>
                <a:cs typeface="Times New Roman"/>
                <a:sym typeface="Times New Roman"/>
              </a:rPr>
              <a:t>Import pandas, </a:t>
            </a:r>
            <a:r>
              <a:rPr lang="en-US" sz="1800" dirty="0" err="1">
                <a:latin typeface="Times New Roman"/>
                <a:ea typeface="Times New Roman"/>
                <a:cs typeface="Times New Roman"/>
                <a:sym typeface="Times New Roman"/>
              </a:rPr>
              <a:t>numpy</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seaborn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matplotlib.pyplot</a:t>
            </a:r>
            <a:r>
              <a:rPr lang="en-US" sz="1800" dirty="0">
                <a:latin typeface="Times New Roman"/>
                <a:ea typeface="Times New Roman"/>
                <a:cs typeface="Times New Roman"/>
                <a:sym typeface="Times New Roman"/>
              </a:rPr>
              <a:t> packages</a:t>
            </a:r>
          </a:p>
          <a:p>
            <a:pPr lvl="0" indent="-342900">
              <a:spcBef>
                <a:spcPts val="0"/>
              </a:spcBef>
              <a:buSzPts val="1800"/>
              <a:buFont typeface="Times New Roman"/>
              <a:buChar char="•"/>
            </a:pPr>
            <a:r>
              <a:rPr lang="en-US" sz="1800" dirty="0">
                <a:latin typeface="Times New Roman"/>
                <a:ea typeface="Times New Roman"/>
                <a:cs typeface="Times New Roman"/>
                <a:sym typeface="Times New Roman"/>
              </a:rPr>
              <a:t>Get the data</a:t>
            </a:r>
          </a:p>
          <a:p>
            <a:pPr lvl="0" indent="-342900">
              <a:spcBef>
                <a:spcPts val="0"/>
              </a:spcBef>
              <a:buSzPts val="1800"/>
              <a:buFont typeface="Times New Roman"/>
              <a:buChar char="•"/>
            </a:pPr>
            <a:r>
              <a:rPr lang="en-US" sz="1800" dirty="0">
                <a:latin typeface="Times New Roman"/>
                <a:ea typeface="Times New Roman"/>
                <a:cs typeface="Times New Roman"/>
                <a:sym typeface="Times New Roman"/>
              </a:rPr>
              <a:t>Calculate histogram for minutes per day spent by customers. 	</a:t>
            </a:r>
          </a:p>
          <a:p>
            <a:pPr lvl="0" indent="-342900">
              <a:spcBef>
                <a:spcPts val="0"/>
              </a:spcBef>
              <a:buSzPts val="1800"/>
              <a:buFont typeface="Times New Roman"/>
              <a:buChar char="•"/>
            </a:pPr>
            <a:r>
              <a:rPr lang="en-US" sz="1800" dirty="0">
                <a:latin typeface="Times New Roman"/>
                <a:ea typeface="Times New Roman"/>
                <a:cs typeface="Times New Roman"/>
                <a:sym typeface="Times New Roman"/>
              </a:rPr>
              <a:t>How do we categorize the churner and the non-churner for the time spent on day calls?</a:t>
            </a:r>
          </a:p>
          <a:p>
            <a:pPr lvl="0" indent="-342900">
              <a:spcBef>
                <a:spcPts val="0"/>
              </a:spcBef>
              <a:buSzPts val="1800"/>
              <a:buFont typeface="Times New Roman"/>
              <a:buChar char="•"/>
            </a:pPr>
            <a:r>
              <a:rPr lang="en-US" sz="1800" dirty="0">
                <a:latin typeface="Times New Roman"/>
                <a:ea typeface="Times New Roman"/>
                <a:cs typeface="Times New Roman"/>
                <a:sym typeface="Times New Roman"/>
              </a:rPr>
              <a:t>Find the number of customers who did opt for voicemail plan.</a:t>
            </a:r>
          </a:p>
          <a:p>
            <a:pPr lvl="0" indent="-342900">
              <a:spcBef>
                <a:spcPts val="0"/>
              </a:spcBef>
              <a:buSzPts val="1800"/>
              <a:buFont typeface="Times New Roman"/>
              <a:buChar char="•"/>
            </a:pPr>
            <a:r>
              <a:rPr lang="en-US" sz="1800" dirty="0">
                <a:latin typeface="Times New Roman"/>
                <a:ea typeface="Times New Roman"/>
                <a:cs typeface="Times New Roman"/>
                <a:sym typeface="Times New Roman"/>
              </a:rPr>
              <a:t>Create a boxplot for a categorical variable and continuous variable. </a:t>
            </a:r>
          </a:p>
          <a:p>
            <a:pPr lvl="0" indent="-342900">
              <a:spcBef>
                <a:spcPts val="0"/>
              </a:spcBef>
              <a:buSzPts val="1800"/>
              <a:buFont typeface="Times New Roman"/>
              <a:buChar char="•"/>
            </a:pPr>
            <a:r>
              <a:rPr lang="en-US" sz="1800" dirty="0">
                <a:latin typeface="Times New Roman"/>
                <a:ea typeface="Times New Roman"/>
                <a:cs typeface="Times New Roman"/>
                <a:sym typeface="Times New Roman"/>
              </a:rPr>
              <a:t>How to pivot information using python for categorical values?</a:t>
            </a:r>
          </a:p>
          <a:p>
            <a:pPr lvl="0" indent="-342900">
              <a:spcBef>
                <a:spcPts val="0"/>
              </a:spcBef>
              <a:buSzPts val="1800"/>
              <a:buFont typeface="Times New Roman"/>
              <a:buChar char="•"/>
            </a:pPr>
            <a:r>
              <a:rPr lang="en-US" sz="1800" dirty="0">
                <a:latin typeface="Times New Roman"/>
                <a:ea typeface="Times New Roman"/>
                <a:cs typeface="Times New Roman"/>
                <a:sym typeface="Times New Roman"/>
              </a:rPr>
              <a:t>Understand the correlation between all variables. </a:t>
            </a:r>
          </a:p>
          <a:p>
            <a:pPr lvl="0" indent="-342900">
              <a:spcBef>
                <a:spcPts val="0"/>
              </a:spcBef>
              <a:buSzPts val="1800"/>
              <a:buFont typeface="Times New Roman"/>
              <a:buChar char="•"/>
            </a:pPr>
            <a:r>
              <a:rPr lang="en-US" sz="1800" dirty="0">
                <a:latin typeface="Times New Roman"/>
                <a:ea typeface="Times New Roman"/>
                <a:cs typeface="Times New Roman"/>
                <a:sym typeface="Times New Roman"/>
              </a:rPr>
              <a:t>Plot a </a:t>
            </a:r>
            <a:r>
              <a:rPr lang="en-US" sz="1800" dirty="0" err="1">
                <a:latin typeface="Times New Roman"/>
                <a:ea typeface="Times New Roman"/>
                <a:cs typeface="Times New Roman"/>
                <a:sym typeface="Times New Roman"/>
              </a:rPr>
              <a:t>distplot</a:t>
            </a:r>
            <a:r>
              <a:rPr lang="en-US" sz="1800" dirty="0">
                <a:latin typeface="Times New Roman"/>
                <a:ea typeface="Times New Roman"/>
                <a:cs typeface="Times New Roman"/>
                <a:sym typeface="Times New Roman"/>
              </a:rPr>
              <a:t> to check total night calls.</a:t>
            </a:r>
          </a:p>
          <a:p>
            <a:pPr lvl="0" indent="-342900">
              <a:spcBef>
                <a:spcPts val="0"/>
              </a:spcBef>
              <a:buSzPts val="1800"/>
              <a:buFont typeface="Times New Roman"/>
              <a:buChar char="•"/>
            </a:pPr>
            <a:r>
              <a:rPr lang="en-US" sz="1800" dirty="0">
                <a:latin typeface="Times New Roman"/>
                <a:ea typeface="Times New Roman"/>
                <a:cs typeface="Times New Roman"/>
                <a:sym typeface="Times New Roman"/>
              </a:rPr>
              <a:t>Calculate area wise churner or non-churner</a:t>
            </a:r>
            <a:endParaRPr sz="1800" dirty="0"/>
          </a:p>
        </p:txBody>
      </p:sp>
      <p:sp>
        <p:nvSpPr>
          <p:cNvPr id="436" name="Google Shape;436;g5dcda854b2_2_7"/>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42</a:t>
            </a:fld>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14"/>
          <p:cNvSpPr txBox="1"/>
          <p:nvPr/>
        </p:nvSpPr>
        <p:spPr>
          <a:xfrm>
            <a:off x="4219575" y="4572000"/>
            <a:ext cx="3454400" cy="9239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5400"/>
              <a:buFont typeface="Times New Roman"/>
              <a:buNone/>
            </a:pPr>
            <a:r>
              <a:rPr lang="en-IN" sz="5400" b="1" i="0" u="none" strike="noStrike" cap="none">
                <a:solidFill>
                  <a:schemeClr val="accent1"/>
                </a:solidFill>
                <a:latin typeface="Times New Roman"/>
                <a:ea typeface="Times New Roman"/>
                <a:cs typeface="Times New Roman"/>
                <a:sym typeface="Times New Roman"/>
              </a:rPr>
              <a:t>Questions?</a:t>
            </a:r>
            <a:endParaRPr sz="1400" b="0" i="0" u="none" strike="noStrike" cap="none">
              <a:solidFill>
                <a:srgbClr val="000000"/>
              </a:solidFill>
              <a:latin typeface="Arial"/>
              <a:ea typeface="Arial"/>
              <a:cs typeface="Arial"/>
              <a:sym typeface="Arial"/>
            </a:endParaRPr>
          </a:p>
        </p:txBody>
      </p:sp>
      <p:pic>
        <p:nvPicPr>
          <p:cNvPr id="442" name="Google Shape;442;p14"/>
          <p:cNvPicPr preferRelativeResize="0"/>
          <p:nvPr/>
        </p:nvPicPr>
        <p:blipFill rotWithShape="1">
          <a:blip r:embed="rId3">
            <a:alphaModFix/>
          </a:blip>
          <a:srcRect/>
          <a:stretch/>
        </p:blipFill>
        <p:spPr>
          <a:xfrm>
            <a:off x="7639050" y="3798887"/>
            <a:ext cx="3028950" cy="3028950"/>
          </a:xfrm>
          <a:prstGeom prst="rect">
            <a:avLst/>
          </a:prstGeom>
          <a:noFill/>
          <a:ln>
            <a:noFill/>
          </a:ln>
        </p:spPr>
      </p:pic>
      <p:pic>
        <p:nvPicPr>
          <p:cNvPr id="443" name="Google Shape;443;p14"/>
          <p:cNvPicPr preferRelativeResize="0"/>
          <p:nvPr/>
        </p:nvPicPr>
        <p:blipFill rotWithShape="1">
          <a:blip r:embed="rId4">
            <a:alphaModFix/>
          </a:blip>
          <a:srcRect/>
          <a:stretch/>
        </p:blipFill>
        <p:spPr>
          <a:xfrm>
            <a:off x="1584325" y="1450975"/>
            <a:ext cx="4359275" cy="2663825"/>
          </a:xfrm>
          <a:prstGeom prst="rect">
            <a:avLst/>
          </a:prstGeom>
          <a:noFill/>
          <a:ln>
            <a:noFill/>
          </a:ln>
        </p:spPr>
      </p:pic>
      <p:sp>
        <p:nvSpPr>
          <p:cNvPr id="444" name="Google Shape;444;p14"/>
          <p:cNvSpPr txBox="1"/>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95959"/>
              </a:buClr>
              <a:buSzPts val="1400"/>
              <a:buFont typeface="Candara"/>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lvl="0"/>
            <a:r>
              <a:rPr lang="en-IN" sz="3400" u="sng" dirty="0">
                <a:latin typeface="Times New Roman"/>
                <a:ea typeface="Times New Roman"/>
                <a:cs typeface="Times New Roman"/>
                <a:sym typeface="Times New Roman"/>
              </a:rPr>
              <a:t/>
            </a:r>
            <a:br>
              <a:rPr lang="en-IN" sz="3400" u="sng" dirty="0">
                <a:latin typeface="Times New Roman"/>
                <a:ea typeface="Times New Roman"/>
                <a:cs typeface="Times New Roman"/>
                <a:sym typeface="Times New Roman"/>
              </a:rPr>
            </a:br>
            <a:r>
              <a:rPr lang="en-IN" sz="3400" u="sng" dirty="0">
                <a:latin typeface="Times New Roman"/>
                <a:ea typeface="Times New Roman"/>
                <a:cs typeface="Times New Roman"/>
                <a:sym typeface="Times New Roman"/>
              </a:rPr>
              <a:t>Why Statistics and Big </a:t>
            </a:r>
            <a:r>
              <a:rPr lang="en-IN" sz="3400" u="sng" dirty="0" smtClean="0">
                <a:latin typeface="Times New Roman"/>
                <a:ea typeface="Times New Roman"/>
                <a:cs typeface="Times New Roman"/>
                <a:sym typeface="Times New Roman"/>
              </a:rPr>
              <a:t>data (Contd.)</a:t>
            </a:r>
            <a:r>
              <a:rPr lang="en-IN" sz="3400" u="sng" dirty="0">
                <a:latin typeface="Times New Roman"/>
                <a:ea typeface="Times New Roman"/>
                <a:cs typeface="Times New Roman"/>
                <a:sym typeface="Times New Roman"/>
              </a:rPr>
              <a:t/>
            </a:r>
            <a:br>
              <a:rPr lang="en-IN" sz="3400" u="sng" dirty="0">
                <a:latin typeface="Times New Roman"/>
                <a:ea typeface="Times New Roman"/>
                <a:cs typeface="Times New Roman"/>
                <a:sym typeface="Times New Roman"/>
              </a:rPr>
            </a:br>
            <a:endParaRPr sz="3400" dirty="0"/>
          </a:p>
        </p:txBody>
      </p:sp>
      <p:sp>
        <p:nvSpPr>
          <p:cNvPr id="123" name="Google Shape;123;p5"/>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b="1">
                <a:latin typeface="Times New Roman"/>
                <a:ea typeface="Times New Roman"/>
                <a:cs typeface="Times New Roman"/>
                <a:sym typeface="Times New Roman"/>
              </a:rPr>
              <a:t>Event 2</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Advances in enormous computing power to effectively process and analyse massive amounts of data.</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Sophisticated and faster algorithms for solving problems.</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Data visualization for Business intelligence and artificial intelligence. </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b="1">
                <a:latin typeface="Times New Roman"/>
                <a:ea typeface="Times New Roman"/>
                <a:cs typeface="Times New Roman"/>
                <a:sym typeface="Times New Roman"/>
              </a:rPr>
              <a:t>Event 3</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Large data storage capability.</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Parallel and cloud computing have enabled business to solve large scale problems.</a:t>
            </a:r>
            <a:endParaRPr sz="20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lvl="0"/>
            <a:r>
              <a:rPr lang="en-IN" u="sng" dirty="0">
                <a:latin typeface="Times New Roman"/>
                <a:ea typeface="Times New Roman"/>
                <a:cs typeface="Times New Roman"/>
                <a:sym typeface="Times New Roman"/>
              </a:rPr>
              <a:t/>
            </a:r>
            <a:br>
              <a:rPr lang="en-IN" u="sng" dirty="0">
                <a:latin typeface="Times New Roman"/>
                <a:ea typeface="Times New Roman"/>
                <a:cs typeface="Times New Roman"/>
                <a:sym typeface="Times New Roman"/>
              </a:rPr>
            </a:br>
            <a:r>
              <a:rPr lang="en-IN" sz="3600" u="sng" dirty="0" smtClean="0">
                <a:latin typeface="Times New Roman"/>
                <a:ea typeface="Times New Roman"/>
                <a:cs typeface="Times New Roman"/>
                <a:sym typeface="Times New Roman"/>
              </a:rPr>
              <a:t>Why Statistics and Big data (Contd.)</a:t>
            </a:r>
            <a:br>
              <a:rPr lang="en-IN" sz="3600" u="sng" dirty="0" smtClean="0">
                <a:latin typeface="Times New Roman"/>
                <a:ea typeface="Times New Roman"/>
                <a:cs typeface="Times New Roman"/>
                <a:sym typeface="Times New Roman"/>
              </a:rPr>
            </a:br>
            <a:endParaRPr sz="3600" dirty="0"/>
          </a:p>
        </p:txBody>
      </p:sp>
      <p:sp>
        <p:nvSpPr>
          <p:cNvPr id="129" name="Google Shape;129;p6"/>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b="1">
                <a:latin typeface="Times New Roman"/>
                <a:ea typeface="Times New Roman"/>
                <a:cs typeface="Times New Roman"/>
                <a:sym typeface="Times New Roman"/>
              </a:rPr>
              <a:t>Big Data</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A set of data that cannot be managed, processed, or analysed with traditional software/algorithms within a reasonable amount of time.</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Big data revolves around</a:t>
            </a:r>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                 Volume, Velocity, Variety, Value, Veracity</a:t>
            </a:r>
            <a:endParaRPr sz="20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200" u="sng" dirty="0">
                <a:latin typeface="Times New Roman"/>
                <a:ea typeface="Times New Roman"/>
                <a:cs typeface="Times New Roman"/>
                <a:sym typeface="Times New Roman"/>
              </a:rPr>
              <a:t/>
            </a:r>
            <a:br>
              <a:rPr lang="en-IN" sz="3200" u="sng" dirty="0">
                <a:latin typeface="Times New Roman"/>
                <a:ea typeface="Times New Roman"/>
                <a:cs typeface="Times New Roman"/>
                <a:sym typeface="Times New Roman"/>
              </a:rPr>
            </a:br>
            <a:r>
              <a:rPr lang="en-IN" sz="3200" u="sng" dirty="0">
                <a:latin typeface="Times New Roman"/>
                <a:ea typeface="Times New Roman"/>
                <a:cs typeface="Times New Roman"/>
                <a:sym typeface="Times New Roman"/>
              </a:rPr>
              <a:t>Statistics - </a:t>
            </a:r>
            <a:r>
              <a:rPr lang="en-IN" sz="3200" u="sng" dirty="0" smtClean="0">
                <a:latin typeface="Times New Roman"/>
                <a:ea typeface="Times New Roman"/>
                <a:cs typeface="Times New Roman"/>
                <a:sym typeface="Times New Roman"/>
              </a:rPr>
              <a:t>Methods</a:t>
            </a:r>
            <a:r>
              <a:rPr lang="en-IN" sz="3200" u="sng" dirty="0">
                <a:latin typeface="Times New Roman"/>
                <a:ea typeface="Times New Roman"/>
                <a:cs typeface="Times New Roman"/>
                <a:sym typeface="Times New Roman"/>
              </a:rPr>
              <a:t/>
            </a:r>
            <a:br>
              <a:rPr lang="en-IN" sz="3200" u="sng" dirty="0">
                <a:latin typeface="Times New Roman"/>
                <a:ea typeface="Times New Roman"/>
                <a:cs typeface="Times New Roman"/>
                <a:sym typeface="Times New Roman"/>
              </a:rPr>
            </a:br>
            <a:endParaRPr sz="3200" u="sng" dirty="0"/>
          </a:p>
        </p:txBody>
      </p:sp>
      <p:sp>
        <p:nvSpPr>
          <p:cNvPr id="135" name="Google Shape;135;p7"/>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b="1">
                <a:latin typeface="Times New Roman"/>
                <a:ea typeface="Times New Roman"/>
                <a:cs typeface="Times New Roman"/>
                <a:sym typeface="Times New Roman"/>
              </a:rPr>
              <a:t>Classification</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Classification techniques helps in segmenting the customers into appropriate groups based on key characteristics.</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For example, using appropriate statistical model, an organization could easily segment the customers into Long term customers, medium term customers, and Brand switchers.</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Classification helps professionals understand the customer behaviour and position their products and brands using appropriate strategies. </a:t>
            </a:r>
            <a:endParaRPr sz="20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lvl="0"/>
            <a:r>
              <a:rPr lang="en-IN" u="sng" dirty="0">
                <a:latin typeface="Times New Roman"/>
                <a:ea typeface="Times New Roman"/>
                <a:cs typeface="Times New Roman"/>
                <a:sym typeface="Times New Roman"/>
              </a:rPr>
              <a:t/>
            </a:r>
            <a:br>
              <a:rPr lang="en-IN" u="sng" dirty="0">
                <a:latin typeface="Times New Roman"/>
                <a:ea typeface="Times New Roman"/>
                <a:cs typeface="Times New Roman"/>
                <a:sym typeface="Times New Roman"/>
              </a:rPr>
            </a:br>
            <a:r>
              <a:rPr lang="en-IN" sz="3200" u="sng" dirty="0">
                <a:latin typeface="Times New Roman"/>
                <a:ea typeface="Times New Roman"/>
                <a:cs typeface="Times New Roman"/>
                <a:sym typeface="Times New Roman"/>
              </a:rPr>
              <a:t>Statistics - Methods</a:t>
            </a:r>
            <a:br>
              <a:rPr lang="en-IN" sz="3200" u="sng" dirty="0">
                <a:latin typeface="Times New Roman"/>
                <a:ea typeface="Times New Roman"/>
                <a:cs typeface="Times New Roman"/>
                <a:sym typeface="Times New Roman"/>
              </a:rPr>
            </a:br>
            <a:endParaRPr sz="3200" dirty="0"/>
          </a:p>
        </p:txBody>
      </p:sp>
      <p:sp>
        <p:nvSpPr>
          <p:cNvPr id="141" name="Google Shape;141;p8"/>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b="1">
                <a:latin typeface="Times New Roman"/>
                <a:ea typeface="Times New Roman"/>
                <a:cs typeface="Times New Roman"/>
                <a:sym typeface="Times New Roman"/>
              </a:rPr>
              <a:t>Pattern Recognition</a:t>
            </a:r>
            <a:endParaRPr/>
          </a:p>
          <a:p>
            <a:pPr marL="25400" lvl="0" indent="0" algn="l" rtl="0">
              <a:lnSpc>
                <a:spcPct val="100000"/>
              </a:lnSpc>
              <a:spcBef>
                <a:spcPts val="640"/>
              </a:spcBef>
              <a:spcAft>
                <a:spcPts val="0"/>
              </a:spcAft>
              <a:buSzPts val="3200"/>
              <a:buNone/>
            </a:pPr>
            <a:endParaRPr sz="2000" b="1">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“A picture is worth thousand words” and it reveals hidden pattern in the data that could be leveraged be retail professionals. Pattern recognition techniques include </a:t>
            </a:r>
            <a:r>
              <a:rPr lang="en-IN" sz="2000" i="1">
                <a:latin typeface="Times New Roman"/>
                <a:ea typeface="Times New Roman"/>
                <a:cs typeface="Times New Roman"/>
                <a:sym typeface="Times New Roman"/>
              </a:rPr>
              <a:t>Histogram, Box Plot, Scatter plot and other visual analytics. </a:t>
            </a:r>
            <a:endParaRPr/>
          </a:p>
          <a:p>
            <a:pPr marL="457200" marR="0" lvl="0" indent="-228600" algn="l" rtl="0">
              <a:lnSpc>
                <a:spcPct val="100000"/>
              </a:lnSpc>
              <a:spcBef>
                <a:spcPts val="640"/>
              </a:spcBef>
              <a:spcAft>
                <a:spcPts val="0"/>
              </a:spcAft>
              <a:buClr>
                <a:schemeClr val="dk1"/>
              </a:buClr>
              <a:buSzPts val="3200"/>
              <a:buFont typeface="Arial"/>
              <a:buNone/>
            </a:pPr>
            <a:endParaRPr sz="2000" i="1">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For example, histogram drawn for income of a particular class of customers may reveal a symmetrical bell curve pattern or may be left or right skewed.</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Relationship between age and expenditure could be captured using a scatter plot. </a:t>
            </a:r>
            <a:endParaRPr sz="20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lvl="0"/>
            <a:r>
              <a:rPr lang="en-IN" u="sng" dirty="0">
                <a:latin typeface="Times New Roman"/>
                <a:ea typeface="Times New Roman"/>
                <a:cs typeface="Times New Roman"/>
                <a:sym typeface="Times New Roman"/>
              </a:rPr>
              <a:t/>
            </a:r>
            <a:br>
              <a:rPr lang="en-IN" u="sng" dirty="0">
                <a:latin typeface="Times New Roman"/>
                <a:ea typeface="Times New Roman"/>
                <a:cs typeface="Times New Roman"/>
                <a:sym typeface="Times New Roman"/>
              </a:rPr>
            </a:br>
            <a:r>
              <a:rPr lang="en-IN" sz="3200" u="sng" dirty="0">
                <a:latin typeface="Times New Roman"/>
                <a:ea typeface="Times New Roman"/>
                <a:cs typeface="Times New Roman"/>
                <a:sym typeface="Times New Roman"/>
              </a:rPr>
              <a:t>Statistics - Methods</a:t>
            </a:r>
            <a:br>
              <a:rPr lang="en-IN" sz="3200" u="sng" dirty="0">
                <a:latin typeface="Times New Roman"/>
                <a:ea typeface="Times New Roman"/>
                <a:cs typeface="Times New Roman"/>
                <a:sym typeface="Times New Roman"/>
              </a:rPr>
            </a:br>
            <a:endParaRPr sz="3200" dirty="0"/>
          </a:p>
        </p:txBody>
      </p:sp>
      <p:sp>
        <p:nvSpPr>
          <p:cNvPr id="147" name="Google Shape;147;p9"/>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b="1">
                <a:latin typeface="Times New Roman"/>
                <a:ea typeface="Times New Roman"/>
                <a:cs typeface="Times New Roman"/>
                <a:sym typeface="Times New Roman"/>
              </a:rPr>
              <a:t>Association </a:t>
            </a:r>
            <a:endParaRPr/>
          </a:p>
          <a:p>
            <a:pPr marL="25400" lvl="0" indent="0" algn="l" rtl="0">
              <a:lnSpc>
                <a:spcPct val="100000"/>
              </a:lnSpc>
              <a:spcBef>
                <a:spcPts val="640"/>
              </a:spcBef>
              <a:spcAft>
                <a:spcPts val="0"/>
              </a:spcAft>
              <a:buSzPts val="3200"/>
              <a:buNone/>
            </a:pPr>
            <a:endParaRPr sz="2000" b="1">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i="1">
                <a:latin typeface="Times New Roman"/>
                <a:ea typeface="Times New Roman"/>
                <a:cs typeface="Times New Roman"/>
                <a:sym typeface="Times New Roman"/>
              </a:rPr>
              <a:t>Association</a:t>
            </a:r>
            <a:r>
              <a:rPr lang="en-IN" sz="2000">
                <a:latin typeface="Times New Roman"/>
                <a:ea typeface="Times New Roman"/>
                <a:cs typeface="Times New Roman"/>
                <a:sym typeface="Times New Roman"/>
              </a:rPr>
              <a:t> analysis helps in determining which of the items go together. Association rules include a set of analytics that focuses on discovering relationships. </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In this context, market basket analysis refers to an association rule that generates the probability for an outcome.</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Association rules can be adapted by organizations to store layout, items bundling, discount and sales promotion decisions, and cross selling among others.</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2037</Words>
  <Application>Microsoft Office PowerPoint</Application>
  <PresentationFormat>Widescreen</PresentationFormat>
  <Paragraphs>374</Paragraphs>
  <Slides>43</Slides>
  <Notes>43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43</vt:i4>
      </vt:variant>
    </vt:vector>
  </HeadingPairs>
  <TitlesOfParts>
    <vt:vector size="52" baseType="lpstr">
      <vt:lpstr>Arial</vt:lpstr>
      <vt:lpstr>Book Antiqua</vt:lpstr>
      <vt:lpstr>Calibri</vt:lpstr>
      <vt:lpstr>Candara</vt:lpstr>
      <vt:lpstr>Corbel</vt:lpstr>
      <vt:lpstr>Times New Roman</vt:lpstr>
      <vt:lpstr>Office Theme</vt:lpstr>
      <vt:lpstr>5_Office Theme</vt:lpstr>
      <vt:lpstr>1_Office Theme</vt:lpstr>
      <vt:lpstr>Statistical Learning - Basic Statistics</vt:lpstr>
      <vt:lpstr>Basic Statistics - Topics  </vt:lpstr>
      <vt:lpstr>Basic Statistics - Topics(Contd.) </vt:lpstr>
      <vt:lpstr> Why Statistics and Big data </vt:lpstr>
      <vt:lpstr> Why Statistics and Big data (Contd.) </vt:lpstr>
      <vt:lpstr> Why Statistics and Big data (Contd.) </vt:lpstr>
      <vt:lpstr> Statistics - Methods </vt:lpstr>
      <vt:lpstr> Statistics - Methods </vt:lpstr>
      <vt:lpstr> Statistics - Methods </vt:lpstr>
      <vt:lpstr> Statistics - Methods </vt:lpstr>
      <vt:lpstr> Classical definition and Types of stats </vt:lpstr>
      <vt:lpstr> Classical definition and Types of stats </vt:lpstr>
      <vt:lpstr> Some vital terms in stats </vt:lpstr>
      <vt:lpstr> Sources and Types of data </vt:lpstr>
      <vt:lpstr> Sources and Types of data </vt:lpstr>
      <vt:lpstr> Sources and Types of data </vt:lpstr>
      <vt:lpstr>Data objects, attributes and its types</vt:lpstr>
      <vt:lpstr>Data objects, attributes and its types</vt:lpstr>
      <vt:lpstr>Data objects, attributes and its types</vt:lpstr>
      <vt:lpstr> Descriptive Statistics outline  </vt:lpstr>
      <vt:lpstr>Data and Histogram</vt:lpstr>
      <vt:lpstr>Histogram</vt:lpstr>
      <vt:lpstr>Central tendency and 3 Ms </vt:lpstr>
      <vt:lpstr>PowerPoint Presentation</vt:lpstr>
      <vt:lpstr>PowerPoint Presentation</vt:lpstr>
      <vt:lpstr> Measure of dispersion, Range, IQR </vt:lpstr>
      <vt:lpstr>PowerPoint Presentation</vt:lpstr>
      <vt:lpstr>Descriptive statistics – Standard Deviation</vt:lpstr>
      <vt:lpstr>Coefficient of variation </vt:lpstr>
      <vt:lpstr>The Empirical Rule and Chebyshev Rule</vt:lpstr>
      <vt:lpstr>The Empirical Rule and Chebyshev Rule</vt:lpstr>
      <vt:lpstr>The Five Number Summary</vt:lpstr>
      <vt:lpstr>Five Number Summary and The Boxplot</vt:lpstr>
      <vt:lpstr>  Distribution Shape and the Boxplot  </vt:lpstr>
      <vt:lpstr>Graphic Displays of Basic Statistical  Descriptions </vt:lpstr>
      <vt:lpstr>Quantile Plot</vt:lpstr>
      <vt:lpstr>Scatter Plot</vt:lpstr>
      <vt:lpstr>Data Visualization</vt:lpstr>
      <vt:lpstr>Visually Evaluating Correlation</vt:lpstr>
      <vt:lpstr>Summary</vt:lpstr>
      <vt:lpstr>Case Study</vt:lpstr>
      <vt:lpstr>Steps Followed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Learning - Basic Statistics</dc:title>
  <cp:lastModifiedBy>Windows User</cp:lastModifiedBy>
  <cp:revision>3</cp:revision>
  <dcterms:modified xsi:type="dcterms:W3CDTF">2019-09-16T12:59:20Z</dcterms:modified>
</cp:coreProperties>
</file>