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andara" panose="020E0502030303020204" pitchFamily="34" charset="0"/>
      <p:regular r:id="rId37"/>
      <p:bold r:id="rId38"/>
      <p:italic r:id="rId39"/>
      <p:boldItalic r:id="rId40"/>
    </p:embeddedFont>
    <p:embeddedFont>
      <p:font typeface="Corbel" panose="020B0503020204020204" pitchFamily="34" charset="0"/>
      <p:regular r:id="rId41"/>
      <p:bold r:id="rId42"/>
      <p:italic r:id="rId43"/>
      <p:boldItalic r:id="rId44"/>
    </p:embeddedFont>
    <p:embeddedFont>
      <p:font typeface="Helvetica Neue"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2d7DM50ExPgA4fuwqX0P8zp3m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011931-FA79-4818-8FA6-29FCAB273D93}">
  <a:tblStyle styleId="{E4011931-FA79-4818-8FA6-29FCAB273D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28" y="4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B5D4A6C4-E495-43B7-A169-5C2F5A54CCEB}"/>
    <pc:docChg chg="modSld">
      <pc:chgData name="Aniket Chhabra" userId="598e0514-bef3-4e71-b6aa-f2edd6441cff" providerId="ADAL" clId="{B5D4A6C4-E495-43B7-A169-5C2F5A54CCEB}" dt="2021-08-28T03:01:06.879" v="4" actId="1076"/>
      <pc:docMkLst>
        <pc:docMk/>
      </pc:docMkLst>
      <pc:sldChg chg="modSp mod">
        <pc:chgData name="Aniket Chhabra" userId="598e0514-bef3-4e71-b6aa-f2edd6441cff" providerId="ADAL" clId="{B5D4A6C4-E495-43B7-A169-5C2F5A54CCEB}" dt="2021-08-28T03:01:06.879" v="4" actId="1076"/>
        <pc:sldMkLst>
          <pc:docMk/>
          <pc:sldMk cId="0" sldId="262"/>
        </pc:sldMkLst>
        <pc:graphicFrameChg chg="mod">
          <ac:chgData name="Aniket Chhabra" userId="598e0514-bef3-4e71-b6aa-f2edd6441cff" providerId="ADAL" clId="{B5D4A6C4-E495-43B7-A169-5C2F5A54CCEB}" dt="2021-08-28T03:01:06.879" v="4" actId="1076"/>
          <ac:graphicFrameMkLst>
            <pc:docMk/>
            <pc:sldMk cId="0" sldId="262"/>
            <ac:graphicFrameMk id="67" creationId="{00000000-0000-0000-0000-000000000000}"/>
          </ac:graphicFrameMkLst>
        </pc:graphicFrameChg>
      </pc:sldChg>
      <pc:sldChg chg="addSp mod">
        <pc:chgData name="Aniket Chhabra" userId="598e0514-bef3-4e71-b6aa-f2edd6441cff" providerId="ADAL" clId="{B5D4A6C4-E495-43B7-A169-5C2F5A54CCEB}" dt="2021-08-28T03:00:12.162" v="2" actId="9405"/>
        <pc:sldMkLst>
          <pc:docMk/>
          <pc:sldMk cId="0" sldId="263"/>
        </pc:sldMkLst>
        <pc:inkChg chg="add">
          <ac:chgData name="Aniket Chhabra" userId="598e0514-bef3-4e71-b6aa-f2edd6441cff" providerId="ADAL" clId="{B5D4A6C4-E495-43B7-A169-5C2F5A54CCEB}" dt="2021-08-28T03:00:08.597" v="0" actId="9405"/>
          <ac:inkMkLst>
            <pc:docMk/>
            <pc:sldMk cId="0" sldId="263"/>
            <ac:inkMk id="2" creationId="{097841A6-3B0C-42C7-A457-30A5A7CFC85C}"/>
          </ac:inkMkLst>
        </pc:inkChg>
        <pc:inkChg chg="add">
          <ac:chgData name="Aniket Chhabra" userId="598e0514-bef3-4e71-b6aa-f2edd6441cff" providerId="ADAL" clId="{B5D4A6C4-E495-43B7-A169-5C2F5A54CCEB}" dt="2021-08-28T03:00:11.820" v="1" actId="9405"/>
          <ac:inkMkLst>
            <pc:docMk/>
            <pc:sldMk cId="0" sldId="263"/>
            <ac:inkMk id="3" creationId="{AD3A52C4-67C5-4DD6-BD31-F9F385BBBA10}"/>
          </ac:inkMkLst>
        </pc:inkChg>
        <pc:inkChg chg="add">
          <ac:chgData name="Aniket Chhabra" userId="598e0514-bef3-4e71-b6aa-f2edd6441cff" providerId="ADAL" clId="{B5D4A6C4-E495-43B7-A169-5C2F5A54CCEB}" dt="2021-08-28T03:00:12.162" v="2" actId="9405"/>
          <ac:inkMkLst>
            <pc:docMk/>
            <pc:sldMk cId="0" sldId="263"/>
            <ac:inkMk id="4" creationId="{EEAC2540-1089-41AF-8E32-2B100E552373}"/>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28T03:00:08.595"/>
    </inkml:context>
    <inkml:brush xml:id="br0">
      <inkml:brushProperty name="width" value="0.2" units="cm"/>
      <inkml:brushProperty name="height" value="0.2" units="cm"/>
    </inkml:brush>
  </inkml:definitions>
  <inkml:trace contextRef="#ctx0" brushRef="#br0">70 329 420 0 0,'-69'-82'12671'0'0,"69"77"-12223"0"0,-1 5-426 0 0,1-1-1 0 0,0 0 0 0 0,0 1 1 0 0,0-1-1 0 0,0 1 1 0 0,0-1-1 0 0,0 1 1 0 0,0-1-1 0 0,0 1 1 0 0,0-1-1 0 0,1 1 0 0 0,-1-1 1 0 0,0 1-1 0 0,0-1 1 0 0,0 1-1 0 0,1-1 1 0 0,-1 1-1 0 0,0-1 0 0 0,0 1 1 0 0,1-1-1 0 0,-1 1 1 0 0,0 0-1 0 0,1-1 1 0 0,-1 1-1 0 0,1 0 1 0 0,-1-1-1 0 0,0 1 0 0 0,1 0 1 0 0,-1-1-1 0 0,1 1 1 0 0,-1 0-1 0 0,1 0 1 0 0,-1 0-1 0 0,1-1 1 0 0,-1 1-1 0 0,1 0 0 0 0,-1 0 1 0 0,1 0-1 0 0,10-4 58 0 0,-1 1-1 0 0,1 1 1 0 0,-1 0-1 0 0,1 0 1 0 0,0 1-1 0 0,11 0 1 0 0,1-1-15 0 0,614-24 539 0 0,-354 19-487 0 0,256-9 7 0 0,1075-50 89 0 0,-1150 22 616 0 0,-451 43-870 0 0,0-1 0 0 0,0-1 0 0 0,0 0 0 0 0,-1-1 0 0 0,1-1 0 0 0,18-8 0 0 0,-29 11-467 0 0,-5-4-899 0 0,3 5 1351 0 0,0 1 0 0 0,0 0 0 0 0,0-1-1 0 0,0 1 1 0 0,0-1 0 0 0,0 1 0 0 0,0 0 0 0 0,-1-1 0 0 0,1 1 0 0 0,0 0 0 0 0,0-1 0 0 0,-1 1 0 0 0,1 0 0 0 0,0-1 0 0 0,0 1 0 0 0,-1 0 0 0 0,1 0 0 0 0,0-1 0 0 0,-1 1 0 0 0,1 0 0 0 0,0 0 0 0 0,-1 0 0 0 0,1 0 0 0 0,0-1 0 0 0,-1 1 0 0 0,1 0 0 0 0,-1 0 0 0 0,-3-1-510 0 0,-3-1-117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28T03:00:11.820"/>
    </inkml:context>
    <inkml:brush xml:id="br0">
      <inkml:brushProperty name="width" value="0.2" units="cm"/>
      <inkml:brushProperty name="height" value="0.2" units="cm"/>
    </inkml:brush>
  </inkml:definitions>
  <inkml:trace contextRef="#ctx0" brushRef="#br0">24 33 952 0 0,'-24'10'9010'0'0,"27"-10"-8603"0"0,7 2-216 0 0,0-1 1 0 0,0-1-1 0 0,0 0 0 0 0,0-1 1 0 0,18-2-1 0 0,2 0 14 0 0,632-36 507 0 0,-558 43-2686 0 0,-38 7-3581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28T03:00:12.162"/>
    </inkml:context>
    <inkml:brush xml:id="br0">
      <inkml:brushProperty name="width" value="0.2" units="cm"/>
      <inkml:brushProperty name="height" value="0.2" units="cm"/>
    </inkml:brush>
  </inkml:definitions>
  <inkml:trace contextRef="#ctx0" brushRef="#br0">72 5 684 0 0,'-12'5'1652'0'0,"0"1"0"0"0,0 0-1 0 0,1 1 1 0 0,-13 9 602 0 0,28-14-1708 0 0,7 1-260 0 0,0-1-1 0 0,0 0 1 0 0,1-1 0 0 0,-1 0-1 0 0,18-1 1 0 0,67-7 396 0 0,-39 1-290 0 0,180-17 648 0 0,-49 4-766 0 0,-184 19-396 0 0,1 0 425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 name="Google Shape;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 name="Google Shape;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1" name="Google Shape;17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48: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24</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9" name="Google Shape;17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4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25</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87" name="Google Shape;18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5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95" name="Google Shape;195;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51: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03" name="Google Shape;20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5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28</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11" name="Google Shape;211;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5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29</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21"/>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1"/>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20"/>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 name="Google Shape;12;p20"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13" name="Google Shape;13;p2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4" name="Google Shape;14;p2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Google Shape;15;p20"/>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0"/>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888/notebooks/Downloads/M3%20W3-%20Case%20study%20-%20NB.ipynb#Objectiv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what0919/intrusion-detection"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27" name="Google Shape;27;p1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ctr" rtl="0">
              <a:lnSpc>
                <a:spcPct val="100000"/>
              </a:lnSpc>
              <a:spcBef>
                <a:spcPts val="640"/>
              </a:spcBef>
              <a:spcAft>
                <a:spcPts val="0"/>
              </a:spcAft>
              <a:buSzPts val="3200"/>
              <a:buNone/>
            </a:pPr>
            <a:endParaRPr/>
          </a:p>
          <a:p>
            <a:pPr marL="25400" lvl="0" indent="0" algn="ctr" rtl="0">
              <a:lnSpc>
                <a:spcPct val="100000"/>
              </a:lnSpc>
              <a:spcBef>
                <a:spcPts val="640"/>
              </a:spcBef>
              <a:spcAft>
                <a:spcPts val="0"/>
              </a:spcAft>
              <a:buSzPts val="3200"/>
              <a:buNone/>
            </a:pPr>
            <a:endParaRPr/>
          </a:p>
          <a:p>
            <a:pPr marL="25400" lvl="0" indent="0" algn="ctr" rtl="0">
              <a:lnSpc>
                <a:spcPct val="100000"/>
              </a:lnSpc>
              <a:spcBef>
                <a:spcPts val="640"/>
              </a:spcBef>
              <a:spcAft>
                <a:spcPts val="0"/>
              </a:spcAft>
              <a:buSzPts val="3200"/>
              <a:buNone/>
            </a:pPr>
            <a:endParaRPr/>
          </a:p>
          <a:p>
            <a:pPr marL="25400" lvl="0" indent="0" algn="ctr" rtl="0">
              <a:lnSpc>
                <a:spcPct val="100000"/>
              </a:lnSpc>
              <a:spcBef>
                <a:spcPts val="640"/>
              </a:spcBef>
              <a:spcAft>
                <a:spcPts val="0"/>
              </a:spcAft>
              <a:buSzPts val="3200"/>
              <a:buNone/>
            </a:pPr>
            <a:r>
              <a:rPr lang="en-IN" sz="4400" u="sng">
                <a:latin typeface="Times New Roman"/>
                <a:ea typeface="Times New Roman"/>
                <a:cs typeface="Times New Roman"/>
                <a:sym typeface="Times New Roman"/>
              </a:rPr>
              <a:t>Naïve Bayes and KNN</a:t>
            </a:r>
            <a:endParaRPr sz="4400" u="sng">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Naïve Bayes Classiﬁers - Pros and Cons</a:t>
            </a: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86" name="Google Shape;86;p3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Char char="•"/>
            </a:pPr>
            <a:r>
              <a:rPr lang="en-IN" sz="1600">
                <a:latin typeface="Times New Roman"/>
                <a:ea typeface="Times New Roman"/>
                <a:cs typeface="Times New Roman"/>
                <a:sym typeface="Times New Roman"/>
              </a:rPr>
              <a:t>Advantages</a:t>
            </a:r>
            <a:br>
              <a:rPr lang="en-I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Simple, Fast in processing and effective</a:t>
            </a:r>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Does well with noisy data and missing data </a:t>
            </a:r>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Requires few examples for training  (assuming the data set is a true representative of the population)</a:t>
            </a:r>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Easy to obtain estimated probability for a prediction</a:t>
            </a:r>
            <a:endParaRPr/>
          </a:p>
          <a:p>
            <a:pPr marL="457200" lvl="0" indent="-431800" algn="l" rtl="0">
              <a:lnSpc>
                <a:spcPct val="100000"/>
              </a:lnSpc>
              <a:spcBef>
                <a:spcPts val="640"/>
              </a:spcBef>
              <a:spcAft>
                <a:spcPts val="0"/>
              </a:spcAft>
              <a:buSzPts val="3200"/>
              <a:buChar char="•"/>
            </a:pPr>
            <a:r>
              <a:rPr lang="en-IN" sz="1600">
                <a:latin typeface="Times New Roman"/>
                <a:ea typeface="Times New Roman"/>
                <a:cs typeface="Times New Roman"/>
                <a:sym typeface="Times New Roman"/>
              </a:rPr>
              <a:t>Dis-advantages</a:t>
            </a:r>
            <a:br>
              <a:rPr lang="en-I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Relies on and often incorrect assumption of independent features</a:t>
            </a:r>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Not ideal for data sets with large number of numerical attributes</a:t>
            </a:r>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Estimated probabilities are less reliable in practice than predicted classes</a:t>
            </a:r>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If rare events are not captured in the training set but appears in the test set the probability calculation will be incorrect</a:t>
            </a:r>
            <a:endParaRPr/>
          </a:p>
          <a:p>
            <a:pPr marL="457200" marR="0" lvl="0" indent="-228600" algn="l" rtl="0">
              <a:lnSpc>
                <a:spcPct val="100000"/>
              </a:lnSpc>
              <a:spcBef>
                <a:spcPts val="640"/>
              </a:spcBef>
              <a:spcAft>
                <a:spcPts val="0"/>
              </a:spcAft>
              <a:buClr>
                <a:schemeClr val="dk1"/>
              </a:buClr>
              <a:buSzPts val="3200"/>
              <a:buFont typeface="Arial"/>
              <a:buNone/>
            </a:pP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Gaussian Naive Bayes classifier</a:t>
            </a: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92" name="Google Shape;92;p3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When some of our independent variables are continuous we cannot calculate conditional probabilities!</a:t>
            </a:r>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In Gaussian Naive Bayes, continuous values associated with each feature (or independent variable) are assumed to be distributed according to a Gaussian distribution.</a:t>
            </a:r>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All we would have to do is estimate the mean and standard deviation of the continuous variable.</a:t>
            </a:r>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KNN</a:t>
            </a:r>
            <a:endParaRPr sz="3400">
              <a:latin typeface="Times New Roman"/>
              <a:ea typeface="Times New Roman"/>
              <a:cs typeface="Times New Roman"/>
              <a:sym typeface="Times New Roman"/>
            </a:endParaRPr>
          </a:p>
        </p:txBody>
      </p:sp>
      <p:sp>
        <p:nvSpPr>
          <p:cNvPr id="98" name="Google Shape;98;p3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KNN (K — Nearest Neighbors) is one of many (supervised learning) algorithms used in data mining and machine learning.</a:t>
            </a: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It’s a classifier algorithm where the learning is based “how similar” is a data (a vector) from other. </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Let’s take a simple case to understand this algorithm. Following is a spread of red circles (RC) and green squares (GS)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KNN Contd.</a:t>
            </a:r>
            <a:endParaRPr sz="3400">
              <a:latin typeface="Times New Roman"/>
              <a:ea typeface="Times New Roman"/>
              <a:cs typeface="Times New Roman"/>
              <a:sym typeface="Times New Roman"/>
            </a:endParaRPr>
          </a:p>
        </p:txBody>
      </p:sp>
      <p:sp>
        <p:nvSpPr>
          <p:cNvPr id="104" name="Google Shape;104;p3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You intend to find out the class of the blue star (BS) . BS can either be RC or GS and nothing else. The “K” is KNN algorithm is the nearest neighbors we wish to take vote from. Let’s say K = 3. Hence, we will now make a circle with BS as center just as big as to enclose only three data points on the plane. Refer to following diagram for more details:</a:t>
            </a:r>
            <a:endParaRPr/>
          </a:p>
        </p:txBody>
      </p:sp>
      <p:pic>
        <p:nvPicPr>
          <p:cNvPr id="105" name="Google Shape;105;p37"/>
          <p:cNvPicPr preferRelativeResize="0"/>
          <p:nvPr/>
        </p:nvPicPr>
        <p:blipFill rotWithShape="1">
          <a:blip r:embed="rId3">
            <a:alphaModFix/>
          </a:blip>
          <a:srcRect/>
          <a:stretch/>
        </p:blipFill>
        <p:spPr>
          <a:xfrm>
            <a:off x="789709" y="1600201"/>
            <a:ext cx="3882035" cy="17941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KNN Contd.</a:t>
            </a:r>
            <a:endParaRPr sz="3400">
              <a:latin typeface="Times New Roman"/>
              <a:ea typeface="Times New Roman"/>
              <a:cs typeface="Times New Roman"/>
              <a:sym typeface="Times New Roman"/>
            </a:endParaRPr>
          </a:p>
        </p:txBody>
      </p:sp>
      <p:sp>
        <p:nvSpPr>
          <p:cNvPr id="111" name="Google Shape;111;p3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640"/>
              </a:spcBef>
              <a:spcAft>
                <a:spcPts val="0"/>
              </a:spcAft>
              <a:buClr>
                <a:schemeClr val="dk1"/>
              </a:buClr>
              <a:buSzPts val="3200"/>
              <a:buFont typeface="Arial"/>
              <a:buNone/>
            </a:pPr>
            <a:endParaRPr/>
          </a:p>
          <a:p>
            <a:pPr marL="457200" marR="0" lvl="0" indent="-228600" algn="l" rtl="0">
              <a:lnSpc>
                <a:spcPct val="100000"/>
              </a:lnSpc>
              <a:spcBef>
                <a:spcPts val="640"/>
              </a:spcBef>
              <a:spcAft>
                <a:spcPts val="0"/>
              </a:spcAft>
              <a:buClr>
                <a:schemeClr val="dk1"/>
              </a:buClr>
              <a:buSzPts val="3200"/>
              <a:buFont typeface="Arial"/>
              <a:buNone/>
            </a:pPr>
            <a:endParaRPr/>
          </a:p>
          <a:p>
            <a:pPr marL="457200" marR="0" lvl="0" indent="-228600" algn="l" rtl="0">
              <a:lnSpc>
                <a:spcPct val="100000"/>
              </a:lnSpc>
              <a:spcBef>
                <a:spcPts val="640"/>
              </a:spcBef>
              <a:spcAft>
                <a:spcPts val="0"/>
              </a:spcAft>
              <a:buClr>
                <a:schemeClr val="dk1"/>
              </a:buClr>
              <a:buSzPts val="3200"/>
              <a:buFont typeface="Arial"/>
              <a:buNone/>
            </a:pPr>
            <a:endParaRPr/>
          </a:p>
          <a:p>
            <a:pPr marL="457200" marR="0" lvl="0" indent="-228600" algn="l" rtl="0">
              <a:lnSpc>
                <a:spcPct val="100000"/>
              </a:lnSpc>
              <a:spcBef>
                <a:spcPts val="640"/>
              </a:spcBef>
              <a:spcAft>
                <a:spcPts val="0"/>
              </a:spcAft>
              <a:buClr>
                <a:schemeClr val="dk1"/>
              </a:buClr>
              <a:buSzPts val="3200"/>
              <a:buFont typeface="Arial"/>
              <a:buNone/>
            </a:pPr>
            <a:endParaRPr/>
          </a:p>
          <a:p>
            <a:pPr marL="457200" marR="0" lvl="0" indent="-228600" algn="l" rtl="0">
              <a:lnSpc>
                <a:spcPct val="100000"/>
              </a:lnSpc>
              <a:spcBef>
                <a:spcPts val="640"/>
              </a:spcBef>
              <a:spcAft>
                <a:spcPts val="0"/>
              </a:spcAft>
              <a:buClr>
                <a:schemeClr val="dk1"/>
              </a:buClr>
              <a:buSzPts val="3200"/>
              <a:buFont typeface="Arial"/>
              <a:buNone/>
            </a:pPr>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The three closest points to BS is all RC. Hence, with good confidence level we can say that the BS should belong to the class RC. Here, the choice became very obvious as all three votes from the closest neighbor went to RC. The choice of the parameter K is very crucial in this algorithm. </a:t>
            </a:r>
            <a:endParaRPr/>
          </a:p>
        </p:txBody>
      </p:sp>
      <p:pic>
        <p:nvPicPr>
          <p:cNvPr id="112" name="Google Shape;112;p38"/>
          <p:cNvPicPr preferRelativeResize="0"/>
          <p:nvPr/>
        </p:nvPicPr>
        <p:blipFill rotWithShape="1">
          <a:blip r:embed="rId3">
            <a:alphaModFix/>
          </a:blip>
          <a:srcRect/>
          <a:stretch/>
        </p:blipFill>
        <p:spPr>
          <a:xfrm>
            <a:off x="2438400" y="1745673"/>
            <a:ext cx="4475018" cy="23783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Classification Steps</a:t>
            </a:r>
            <a:br>
              <a:rPr lang="en-IN" sz="3400">
                <a:latin typeface="Times New Roman"/>
                <a:ea typeface="Times New Roman"/>
                <a:cs typeface="Times New Roman"/>
                <a:sym typeface="Times New Roman"/>
              </a:rPr>
            </a:br>
            <a:endParaRPr sz="3400">
              <a:latin typeface="Times New Roman"/>
              <a:ea typeface="Times New Roman"/>
              <a:cs typeface="Times New Roman"/>
              <a:sym typeface="Times New Roman"/>
            </a:endParaRPr>
          </a:p>
        </p:txBody>
      </p:sp>
      <p:sp>
        <p:nvSpPr>
          <p:cNvPr id="118" name="Google Shape;118;p3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b="1">
                <a:latin typeface="Times New Roman"/>
                <a:ea typeface="Times New Roman"/>
                <a:cs typeface="Times New Roman"/>
                <a:sym typeface="Times New Roman"/>
              </a:rPr>
              <a:t>The KNN’s steps are:</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368300" lvl="0" indent="-342900" algn="l" rtl="0">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Receive an unclassified data;</a:t>
            </a:r>
            <a:endParaRPr/>
          </a:p>
          <a:p>
            <a:pPr marL="368300" lvl="0" indent="-342900" algn="l" rtl="0">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 Measure the distance (Euclidian, Manhattan, Minkowski or Weighted) from the new data to all others data that is already classified;</a:t>
            </a:r>
            <a:endParaRPr/>
          </a:p>
          <a:p>
            <a:pPr marL="368300" lvl="0" indent="-342900" algn="l" rtl="0">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 Gets the K(K is a parameter that you define) smaller distances;</a:t>
            </a:r>
            <a:endParaRPr/>
          </a:p>
          <a:p>
            <a:pPr marL="368300" lvl="0" indent="-342900" algn="l" rtl="0">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Check the list of classes had the shortest distance and count the amount of each class that appears;</a:t>
            </a:r>
            <a:endParaRPr/>
          </a:p>
          <a:p>
            <a:pPr marL="368300" lvl="0" indent="-342900" algn="l" rtl="0">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Takes as correct class the class that appeared the most times;</a:t>
            </a:r>
            <a:endParaRPr/>
          </a:p>
          <a:p>
            <a:pPr marL="368300" lvl="0" indent="-342900" algn="l" rtl="0">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Classifies the new data with the class that you took in step 5;</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Distance</a:t>
            </a:r>
            <a:endParaRPr sz="3400">
              <a:latin typeface="Times New Roman"/>
              <a:ea typeface="Times New Roman"/>
              <a:cs typeface="Times New Roman"/>
              <a:sym typeface="Times New Roman"/>
            </a:endParaRPr>
          </a:p>
        </p:txBody>
      </p:sp>
      <p:sp>
        <p:nvSpPr>
          <p:cNvPr id="124" name="Google Shape;124;p4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Distance measure is important</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Most commonly distance is measured using Euclidean distance</a:t>
            </a:r>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We should always Normalize data</a:t>
            </a:r>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Other distance measurement methods include</a:t>
            </a:r>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 Manhattan distance</a:t>
            </a: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	- Minkowski distance</a:t>
            </a:r>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	- Mahalanobis distance</a:t>
            </a:r>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	- Cosine similarity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Calculating distance</a:t>
            </a:r>
            <a:endParaRPr sz="3200">
              <a:latin typeface="Times New Roman"/>
              <a:ea typeface="Times New Roman"/>
              <a:cs typeface="Times New Roman"/>
              <a:sym typeface="Times New Roman"/>
            </a:endParaRPr>
          </a:p>
        </p:txBody>
      </p:sp>
      <p:sp>
        <p:nvSpPr>
          <p:cNvPr id="130" name="Google Shape;130;p4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To calculate the distance between two points is very simple,  there are several ways to get this value, here we will use the Euclidean distance.</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The Euclidean distance’s formula is:</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p:txBody>
      </p:sp>
      <p:pic>
        <p:nvPicPr>
          <p:cNvPr id="131" name="Google Shape;131;p41"/>
          <p:cNvPicPr preferRelativeResize="0"/>
          <p:nvPr/>
        </p:nvPicPr>
        <p:blipFill rotWithShape="1">
          <a:blip r:embed="rId3">
            <a:alphaModFix/>
          </a:blip>
          <a:srcRect/>
          <a:stretch/>
        </p:blipFill>
        <p:spPr>
          <a:xfrm>
            <a:off x="3128962" y="3418610"/>
            <a:ext cx="5019675"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Distances contd.</a:t>
            </a:r>
            <a:endParaRPr sz="3400">
              <a:latin typeface="Times New Roman"/>
              <a:ea typeface="Times New Roman"/>
              <a:cs typeface="Times New Roman"/>
              <a:sym typeface="Times New Roman"/>
            </a:endParaRPr>
          </a:p>
        </p:txBody>
      </p:sp>
      <p:sp>
        <p:nvSpPr>
          <p:cNvPr id="137" name="Google Shape;137;p4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b="1">
                <a:latin typeface="Times New Roman"/>
                <a:ea typeface="Times New Roman"/>
                <a:cs typeface="Times New Roman"/>
                <a:sym typeface="Times New Roman"/>
              </a:rPr>
              <a:t>Manhattan distance</a:t>
            </a:r>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Definition: The </a:t>
            </a:r>
            <a:r>
              <a:rPr lang="en-IN" sz="1800" b="1">
                <a:latin typeface="Times New Roman"/>
                <a:ea typeface="Times New Roman"/>
                <a:cs typeface="Times New Roman"/>
                <a:sym typeface="Times New Roman"/>
              </a:rPr>
              <a:t>distance</a:t>
            </a:r>
            <a:r>
              <a:rPr lang="en-IN" sz="1800">
                <a:latin typeface="Times New Roman"/>
                <a:ea typeface="Times New Roman"/>
                <a:cs typeface="Times New Roman"/>
                <a:sym typeface="Times New Roman"/>
              </a:rPr>
              <a:t> between two points measured along axes at right angles. In a plane with p</a:t>
            </a:r>
            <a:r>
              <a:rPr lang="en-IN" sz="1800" baseline="-250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at (x</a:t>
            </a:r>
            <a:r>
              <a:rPr lang="en-IN" sz="1800" baseline="-250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y</a:t>
            </a:r>
            <a:r>
              <a:rPr lang="en-IN" sz="1800" baseline="-250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and p</a:t>
            </a:r>
            <a:r>
              <a:rPr lang="en-IN" sz="1800" baseline="-250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at (x</a:t>
            </a:r>
            <a:r>
              <a:rPr lang="en-IN" sz="1800" baseline="-250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y</a:t>
            </a:r>
            <a:r>
              <a:rPr lang="en-IN" sz="1800" baseline="-250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it is |x</a:t>
            </a:r>
            <a:r>
              <a:rPr lang="en-IN" sz="1800" baseline="-250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 x</a:t>
            </a:r>
            <a:r>
              <a:rPr lang="en-IN" sz="1800" baseline="-250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 |y</a:t>
            </a:r>
            <a:r>
              <a:rPr lang="en-IN" sz="1800" baseline="-250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 y</a:t>
            </a:r>
            <a:r>
              <a:rPr lang="en-IN" sz="1800" baseline="-250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b="1">
                <a:latin typeface="Times New Roman"/>
                <a:ea typeface="Times New Roman"/>
                <a:cs typeface="Times New Roman"/>
                <a:sym typeface="Times New Roman"/>
              </a:rPr>
              <a:t>Minkowski distance</a:t>
            </a:r>
            <a:r>
              <a:rPr lang="en-I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It is a metric in a normed vector space. Minkowski distance is used for distance similarity of vector. Given two or more vectors, find distance similarity of these vectors. Mainly Minkowski distance is applied in machine learning to find out distance similarity.</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b="1">
                <a:latin typeface="Times New Roman"/>
                <a:ea typeface="Times New Roman"/>
                <a:cs typeface="Times New Roman"/>
                <a:sym typeface="Times New Roman"/>
              </a:rPr>
              <a:t>Cosine similarity</a:t>
            </a:r>
            <a:r>
              <a:rPr lang="en-I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It is a measure of </a:t>
            </a:r>
            <a:r>
              <a:rPr lang="en-IN" sz="1800" b="1">
                <a:latin typeface="Times New Roman"/>
                <a:ea typeface="Times New Roman"/>
                <a:cs typeface="Times New Roman"/>
                <a:sym typeface="Times New Roman"/>
              </a:rPr>
              <a:t>similarity</a:t>
            </a:r>
            <a:r>
              <a:rPr lang="en-IN" sz="1800">
                <a:latin typeface="Times New Roman"/>
                <a:ea typeface="Times New Roman"/>
                <a:cs typeface="Times New Roman"/>
                <a:sym typeface="Times New Roman"/>
              </a:rPr>
              <a:t> between two non-zero vectors of an inner product space that measures the</a:t>
            </a:r>
            <a:r>
              <a:rPr lang="en-IN" sz="1800" b="1">
                <a:latin typeface="Times New Roman"/>
                <a:ea typeface="Times New Roman"/>
                <a:cs typeface="Times New Roman"/>
                <a:sym typeface="Times New Roman"/>
              </a:rPr>
              <a:t>cosine</a:t>
            </a:r>
            <a:r>
              <a:rPr lang="en-IN" sz="1800">
                <a:latin typeface="Times New Roman"/>
                <a:ea typeface="Times New Roman"/>
                <a:cs typeface="Times New Roman"/>
                <a:sym typeface="Times New Roman"/>
              </a:rPr>
              <a:t> of the angle between them. The </a:t>
            </a:r>
            <a:r>
              <a:rPr lang="en-IN" sz="1800" b="1">
                <a:latin typeface="Times New Roman"/>
                <a:ea typeface="Times New Roman"/>
                <a:cs typeface="Times New Roman"/>
                <a:sym typeface="Times New Roman"/>
              </a:rPr>
              <a:t>cosine</a:t>
            </a:r>
            <a:r>
              <a:rPr lang="en-IN" sz="1800">
                <a:latin typeface="Times New Roman"/>
                <a:ea typeface="Times New Roman"/>
                <a:cs typeface="Times New Roman"/>
                <a:sym typeface="Times New Roman"/>
              </a:rPr>
              <a:t> of 0° is 1, and it is less than 1 for any angle in the interval (0,π] radians.</a:t>
            </a: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Other Variants</a:t>
            </a:r>
            <a:endParaRPr sz="2800">
              <a:latin typeface="Times New Roman"/>
              <a:ea typeface="Times New Roman"/>
              <a:cs typeface="Times New Roman"/>
              <a:sym typeface="Times New Roman"/>
            </a:endParaRPr>
          </a:p>
        </p:txBody>
      </p:sp>
      <p:sp>
        <p:nvSpPr>
          <p:cNvPr id="143" name="Google Shape;143;p4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Radius Neighbor Classifier</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Implements learning based on number of neighbors within a fixed radius r of each training point, where r is a floating point value specified by the user</a:t>
            </a:r>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May be a better choice when the sampling is not uniform. However, when there are many attributes and data is sparse, this method becomes ineffective due to curse of dimensionality.</a:t>
            </a:r>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KD Tree nearest neighbour</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Approach helps reduce the computation time.</a:t>
            </a:r>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Very effective when we have large data points but still not too many dimensions</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33" name="Google Shape;33;p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6477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Naïve Bayes theory</a:t>
            </a:r>
            <a:endParaRPr/>
          </a:p>
          <a:p>
            <a:pPr marL="6477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Hands-on exercise Naïve Bayes</a:t>
            </a:r>
            <a:endParaRPr sz="2400">
              <a:latin typeface="Times New Roman"/>
              <a:ea typeface="Times New Roman"/>
              <a:cs typeface="Times New Roman"/>
              <a:sym typeface="Times New Roman"/>
            </a:endParaRPr>
          </a:p>
          <a:p>
            <a:pPr marL="6477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KNN Theory</a:t>
            </a:r>
            <a:endParaRPr/>
          </a:p>
          <a:p>
            <a:pPr marL="6477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for KNN</a:t>
            </a:r>
            <a:endParaRPr/>
          </a:p>
          <a:p>
            <a:pPr marL="647700" lvl="0" indent="-190500" algn="l" rtl="0">
              <a:lnSpc>
                <a:spcPct val="100000"/>
              </a:lnSpc>
              <a:spcBef>
                <a:spcPts val="480"/>
              </a:spcBef>
              <a:spcAft>
                <a:spcPts val="0"/>
              </a:spcAft>
              <a:buSzPts val="2400"/>
              <a:buNone/>
            </a:pPr>
            <a:endParaRPr sz="240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a:latin typeface="Times New Roman"/>
              <a:ea typeface="Times New Roman"/>
              <a:cs typeface="Times New Roman"/>
              <a:sym typeface="Times New Roman"/>
            </a:endParaRPr>
          </a:p>
          <a:p>
            <a:pPr marL="152400" lvl="0" indent="0" algn="l" rtl="0">
              <a:lnSpc>
                <a:spcPct val="100000"/>
              </a:lnSpc>
              <a:spcBef>
                <a:spcPts val="480"/>
              </a:spcBef>
              <a:spcAft>
                <a:spcPts val="0"/>
              </a:spcAft>
              <a:buSzPts val="2400"/>
              <a:buNone/>
            </a:pPr>
            <a:endParaRPr sz="2400" b="0" i="0" u="none">
              <a:solidFill>
                <a:schemeClr val="dk1"/>
              </a:solidFill>
              <a:latin typeface="Times New Roman"/>
              <a:ea typeface="Times New Roman"/>
              <a:cs typeface="Times New Roman"/>
              <a:sym typeface="Times New Roman"/>
            </a:endParaRPr>
          </a:p>
        </p:txBody>
      </p:sp>
      <p:sp>
        <p:nvSpPr>
          <p:cNvPr id="34" name="Google Shape;34;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Google Shape;35;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KNN features</a:t>
            </a:r>
            <a:endParaRPr sz="3400">
              <a:latin typeface="Times New Roman"/>
              <a:ea typeface="Times New Roman"/>
              <a:cs typeface="Times New Roman"/>
              <a:sym typeface="Times New Roman"/>
            </a:endParaRPr>
          </a:p>
        </p:txBody>
      </p:sp>
      <p:sp>
        <p:nvSpPr>
          <p:cNvPr id="149" name="Google Shape;149;p4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K-NN</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 does not construct a “model”. Known as a non-parametric method.</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Classification is computed from a simple majority vote of the nearest neighbors of each point</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Suited for classification where relationship between features and target classes is numerous, complex and difficult to understand and yet items in a class tend to be fairly homogenous on the values of attributes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Not suitable if the data is too noisy and the target classes do not have clear demarcation in terms of attribute values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Can also be used for regression. </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K-NN for regression</a:t>
            </a:r>
            <a:br>
              <a:rPr lang="en-IN" sz="3400">
                <a:latin typeface="Times New Roman"/>
                <a:ea typeface="Times New Roman"/>
                <a:cs typeface="Times New Roman"/>
                <a:sym typeface="Times New Roman"/>
              </a:rPr>
            </a:br>
            <a:endParaRPr sz="3400"/>
          </a:p>
        </p:txBody>
      </p:sp>
      <p:sp>
        <p:nvSpPr>
          <p:cNvPr id="155" name="Google Shape;155;p4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The Neighbors based algorithm can also be used for regression where the labels are continuous data and the label of query point can be average of the labels of the neighbors.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56" name="Google Shape;156;p45"/>
          <p:cNvPicPr preferRelativeResize="0"/>
          <p:nvPr/>
        </p:nvPicPr>
        <p:blipFill rotWithShape="1">
          <a:blip r:embed="rId3">
            <a:alphaModFix/>
          </a:blip>
          <a:srcRect/>
          <a:stretch/>
        </p:blipFill>
        <p:spPr>
          <a:xfrm>
            <a:off x="2936730" y="2926339"/>
            <a:ext cx="5210175" cy="360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Advantages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Makes no assumptions about distributions of classes in feature space</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Can work for multi classes simultaneously</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Easy to implement and understand</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Not impacted by outliers.</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Dis-advantages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Fixing the optimal value of K is a challenge</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Will not be effective when the class distributions overlap</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Does not output any models. Calculates distances for every new point(lazy learner)•Computationally intensive</a:t>
            </a:r>
            <a:endParaRPr/>
          </a:p>
        </p:txBody>
      </p:sp>
      <p:sp>
        <p:nvSpPr>
          <p:cNvPr id="162" name="Google Shape;162;p4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br>
              <a:rPr lang="en-IN" b="1">
                <a:latin typeface="Times New Roman"/>
                <a:ea typeface="Times New Roman"/>
                <a:cs typeface="Times New Roman"/>
                <a:sym typeface="Times New Roman"/>
              </a:rPr>
            </a:br>
            <a:r>
              <a:rPr lang="en-IN" sz="3400">
                <a:latin typeface="Times New Roman"/>
                <a:ea typeface="Times New Roman"/>
                <a:cs typeface="Times New Roman"/>
                <a:sym typeface="Times New Roman"/>
              </a:rPr>
              <a:t>K Nearest Neighbours</a:t>
            </a:r>
            <a:br>
              <a:rPr lang="en-IN" sz="3400" b="1">
                <a:latin typeface="Times New Roman"/>
                <a:ea typeface="Times New Roman"/>
                <a:cs typeface="Times New Roman"/>
                <a:sym typeface="Times New Roman"/>
              </a:rPr>
            </a:br>
            <a:r>
              <a:rPr lang="en-IN" sz="3400" b="1">
                <a:latin typeface="Times New Roman"/>
                <a:ea typeface="Times New Roman"/>
                <a:cs typeface="Times New Roman"/>
                <a:sym typeface="Times New Roman"/>
              </a:rPr>
              <a:t>P</a:t>
            </a:r>
            <a:r>
              <a:rPr lang="en-IN" sz="2800">
                <a:latin typeface="Times New Roman"/>
                <a:ea typeface="Times New Roman"/>
                <a:cs typeface="Times New Roman"/>
                <a:sym typeface="Times New Roman"/>
              </a:rPr>
              <a:t>ros and </a:t>
            </a:r>
            <a:r>
              <a:rPr lang="en-IN" sz="2800" b="1">
                <a:latin typeface="Times New Roman"/>
                <a:ea typeface="Times New Roman"/>
                <a:cs typeface="Times New Roman"/>
                <a:sym typeface="Times New Roman"/>
              </a:rPr>
              <a:t>C</a:t>
            </a:r>
            <a:r>
              <a:rPr lang="en-IN" sz="2800">
                <a:latin typeface="Times New Roman"/>
                <a:ea typeface="Times New Roman"/>
                <a:cs typeface="Times New Roman"/>
                <a:sym typeface="Times New Roman"/>
              </a:rPr>
              <a:t>ons</a:t>
            </a:r>
            <a:br>
              <a:rPr lang="en-IN" b="1">
                <a:latin typeface="Times New Roman"/>
                <a:ea typeface="Times New Roman"/>
                <a:cs typeface="Times New Roman"/>
                <a:sym typeface="Times New Roman"/>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u="sng">
                <a:latin typeface="Times New Roman"/>
                <a:ea typeface="Times New Roman"/>
                <a:cs typeface="Times New Roman"/>
                <a:sym typeface="Times New Roman"/>
              </a:rPr>
              <a:t>Case Studies</a:t>
            </a:r>
            <a:endParaRPr u="sng">
              <a:latin typeface="Times New Roman"/>
              <a:ea typeface="Times New Roman"/>
              <a:cs typeface="Times New Roman"/>
              <a:sym typeface="Times New Roman"/>
            </a:endParaRPr>
          </a:p>
        </p:txBody>
      </p:sp>
      <p:sp>
        <p:nvSpPr>
          <p:cNvPr id="168" name="Google Shape;168;p4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a:latin typeface="Calibri"/>
                <a:ea typeface="Calibri"/>
                <a:cs typeface="Calibri"/>
                <a:sym typeface="Calibri"/>
              </a:rPr>
              <a:t>Let us now have case studies for the above two topics.</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3400" b="1">
                <a:latin typeface="Times New Roman"/>
                <a:ea typeface="Times New Roman"/>
                <a:cs typeface="Times New Roman"/>
                <a:sym typeface="Times New Roman"/>
              </a:rPr>
              <a:t>Case Study 1</a:t>
            </a:r>
            <a:r>
              <a:rPr lang="en-IN" sz="3400">
                <a:latin typeface="Times New Roman"/>
                <a:ea typeface="Times New Roman"/>
                <a:cs typeface="Times New Roman"/>
                <a:sym typeface="Times New Roman"/>
              </a:rPr>
              <a:t> - </a:t>
            </a:r>
            <a:r>
              <a:rPr lang="en-IN" sz="3400" b="1">
                <a:latin typeface="Times New Roman"/>
                <a:ea typeface="Times New Roman"/>
                <a:cs typeface="Times New Roman"/>
                <a:sym typeface="Times New Roman"/>
              </a:rPr>
              <a:t>NB</a:t>
            </a:r>
            <a:endParaRPr sz="3400" b="1">
              <a:latin typeface="Times New Roman"/>
              <a:ea typeface="Times New Roman"/>
              <a:cs typeface="Times New Roman"/>
              <a:sym typeface="Times New Roman"/>
            </a:endParaRPr>
          </a:p>
        </p:txBody>
      </p:sp>
      <p:sp>
        <p:nvSpPr>
          <p:cNvPr id="175" name="Google Shape;175;p48"/>
          <p:cNvSpPr txBox="1">
            <a:spLocks noGrp="1"/>
          </p:cNvSpPr>
          <p:nvPr>
            <p:ph type="body" idx="1"/>
          </p:nvPr>
        </p:nvSpPr>
        <p:spPr>
          <a:xfrm>
            <a:off x="609600" y="1277900"/>
            <a:ext cx="11423100" cy="5490600"/>
          </a:xfrm>
          <a:prstGeom prst="rect">
            <a:avLst/>
          </a:prstGeom>
          <a:noFill/>
          <a:ln>
            <a:noFill/>
          </a:ln>
        </p:spPr>
        <p:txBody>
          <a:bodyPr spcFirstLastPara="1" wrap="square" lIns="91425" tIns="45700" rIns="91425" bIns="45700" anchor="t" anchorCtr="0">
            <a:noAutofit/>
          </a:bodyPr>
          <a:lstStyle/>
          <a:p>
            <a:pPr marL="0" marR="190500" lvl="0" indent="0" algn="l" rtl="0">
              <a:lnSpc>
                <a:spcPct val="100000"/>
              </a:lnSpc>
              <a:spcBef>
                <a:spcPts val="1000"/>
              </a:spcBef>
              <a:spcAft>
                <a:spcPts val="0"/>
              </a:spcAft>
              <a:buClr>
                <a:schemeClr val="dk1"/>
              </a:buClr>
              <a:buSzPts val="1100"/>
              <a:buFont typeface="Arial"/>
              <a:buNone/>
            </a:pPr>
            <a:r>
              <a:rPr lang="en-IN" sz="2400" b="1">
                <a:latin typeface="Calibri"/>
                <a:ea typeface="Calibri"/>
                <a:cs typeface="Calibri"/>
                <a:sym typeface="Calibri"/>
              </a:rPr>
              <a:t>Objective:</a:t>
            </a:r>
            <a:endParaRPr sz="2400" b="1" u="sng">
              <a:solidFill>
                <a:srgbClr val="337AB7"/>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lnSpc>
                <a:spcPct val="115000"/>
              </a:lnSpc>
              <a:spcBef>
                <a:spcPts val="1100"/>
              </a:spcBef>
              <a:spcAft>
                <a:spcPts val="0"/>
              </a:spcAft>
              <a:buSzPts val="3200"/>
              <a:buNone/>
            </a:pPr>
            <a:r>
              <a:rPr lang="en-IN" sz="1800">
                <a:latin typeface="Calibri"/>
                <a:ea typeface="Calibri"/>
                <a:cs typeface="Calibri"/>
                <a:sym typeface="Calibri"/>
              </a:rPr>
              <a:t>To predict whether income exceeds 50K/yr based on census data.</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endParaRPr sz="1800">
              <a:latin typeface="Calibri"/>
              <a:ea typeface="Calibri"/>
              <a:cs typeface="Calibri"/>
              <a:sym typeface="Calibri"/>
            </a:endParaRPr>
          </a:p>
          <a:p>
            <a:pPr marL="0" lvl="0" indent="0" algn="l" rtl="0">
              <a:lnSpc>
                <a:spcPct val="115000"/>
              </a:lnSpc>
              <a:spcBef>
                <a:spcPts val="0"/>
              </a:spcBef>
              <a:spcAft>
                <a:spcPts val="0"/>
              </a:spcAft>
              <a:buSzPts val="3200"/>
              <a:buNone/>
            </a:pPr>
            <a:r>
              <a:rPr lang="en-IN" sz="2400" b="1">
                <a:latin typeface="Calibri"/>
                <a:ea typeface="Calibri"/>
                <a:cs typeface="Calibri"/>
                <a:sym typeface="Calibri"/>
              </a:rPr>
              <a:t>Feature description:</a:t>
            </a:r>
            <a:endParaRPr sz="2400" b="1">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Age:</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Workclass: </a:t>
            </a:r>
            <a:r>
              <a:rPr lang="en-IN" sz="1800">
                <a:latin typeface="Calibri"/>
                <a:ea typeface="Calibri"/>
                <a:cs typeface="Calibri"/>
                <a:sym typeface="Calibri"/>
              </a:rPr>
              <a:t>Private, Self-emp-not-inc, Self-emp-inc, Federal-gov, Local-gov, State-gov, Without-pay, Never-worked.</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Fnlwgt: </a:t>
            </a:r>
            <a:r>
              <a:rPr lang="en-IN" sz="1800">
                <a:latin typeface="Calibri"/>
                <a:ea typeface="Calibri"/>
                <a:cs typeface="Calibri"/>
                <a:sym typeface="Calibri"/>
              </a:rPr>
              <a:t>continuous.</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Education:</a:t>
            </a:r>
            <a:r>
              <a:rPr lang="en-IN" sz="1800">
                <a:latin typeface="Calibri"/>
                <a:ea typeface="Calibri"/>
                <a:cs typeface="Calibri"/>
                <a:sym typeface="Calibri"/>
              </a:rPr>
              <a:t> Bachelors, Some-college, 11th, HS-grad, Prof-school, Assoc-acdm, Assoc-voc, 9th, 7th-8th, 12th, Masters, 1st-4th, 10th, Doctorate, 5th-6th, Preschool.</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Education-num:</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Marital-status:</a:t>
            </a:r>
            <a:r>
              <a:rPr lang="en-IN" sz="1800">
                <a:latin typeface="Calibri"/>
                <a:ea typeface="Calibri"/>
                <a:cs typeface="Calibri"/>
                <a:sym typeface="Calibri"/>
              </a:rPr>
              <a:t> Married-civ-spouse, Divorced, Never-married, Separated, Widowed, Married-spouse-absent, Married-AF-spouse.</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lnSpc>
                <a:spcPct val="100000"/>
              </a:lnSpc>
              <a:spcBef>
                <a:spcPts val="640"/>
              </a:spcBef>
              <a:spcAft>
                <a:spcPts val="0"/>
              </a:spcAft>
              <a:buSzPts val="3200"/>
              <a:buNone/>
            </a:pPr>
            <a:endParaRPr sz="1800">
              <a:latin typeface="Calibri"/>
              <a:ea typeface="Calibri"/>
              <a:cs typeface="Calibri"/>
              <a:sym typeface="Calibri"/>
            </a:endParaRPr>
          </a:p>
        </p:txBody>
      </p:sp>
      <p:sp>
        <p:nvSpPr>
          <p:cNvPr id="176" name="Google Shape;176;p48"/>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9"/>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Occupation: </a:t>
            </a:r>
            <a:r>
              <a:rPr lang="en-IN" sz="1800">
                <a:latin typeface="Calibri"/>
                <a:ea typeface="Calibri"/>
                <a:cs typeface="Calibri"/>
                <a:sym typeface="Calibri"/>
              </a:rPr>
              <a:t>Tech-support, Craft-repair, Other-service, Sales, Exec-managerial, Prof-specialty, Handlers-cleaners, Machine-op-inspct, Adm-clerical, Farming-fishing, Transport-moving, Priv-house-serv, Protective-serv, Armed-Forces.</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Relationship:</a:t>
            </a:r>
            <a:r>
              <a:rPr lang="en-IN" sz="1800">
                <a:latin typeface="Calibri"/>
                <a:ea typeface="Calibri"/>
                <a:cs typeface="Calibri"/>
                <a:sym typeface="Calibri"/>
              </a:rPr>
              <a:t> Wife, Own-child, Husband, Not-in-family, Other-relative, Unmarried.</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Race:</a:t>
            </a:r>
            <a:r>
              <a:rPr lang="en-IN" sz="1800">
                <a:latin typeface="Calibri"/>
                <a:ea typeface="Calibri"/>
                <a:cs typeface="Calibri"/>
                <a:sym typeface="Calibri"/>
              </a:rPr>
              <a:t> White, Asian-Pac-Islander, Amer-Indian-Eskimo, Other, Black.</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Sex:</a:t>
            </a:r>
            <a:r>
              <a:rPr lang="en-IN" sz="1800">
                <a:latin typeface="Calibri"/>
                <a:ea typeface="Calibri"/>
                <a:cs typeface="Calibri"/>
                <a:sym typeface="Calibri"/>
              </a:rPr>
              <a:t> Female, Male.</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Capital-gain:</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Capital-loss: </a:t>
            </a:r>
            <a:r>
              <a:rPr lang="en-IN" sz="1800">
                <a:latin typeface="Calibri"/>
                <a:ea typeface="Calibri"/>
                <a:cs typeface="Calibri"/>
                <a:sym typeface="Calibri"/>
              </a:rPr>
              <a:t>continuous.</a:t>
            </a:r>
            <a:endParaRPr sz="18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1800" b="1">
                <a:latin typeface="Calibri"/>
                <a:ea typeface="Calibri"/>
                <a:cs typeface="Calibri"/>
                <a:sym typeface="Calibri"/>
              </a:rPr>
              <a:t>Hours-per-week:</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Native-country: </a:t>
            </a:r>
            <a:r>
              <a:rPr lang="en-IN" sz="1800">
                <a:latin typeface="Calibri"/>
                <a:ea typeface="Calibri"/>
                <a:cs typeface="Calibri"/>
                <a:sym typeface="Calibri"/>
              </a:rPr>
              <a:t>United-States, Cambodia, England, Puerto-Rico, Canada, Germany, Outlying-US(Guam-USVI-etc), India, Japan, Greece, etc. </a:t>
            </a:r>
            <a:endParaRPr sz="1800">
              <a:latin typeface="Calibri"/>
              <a:ea typeface="Calibri"/>
              <a:cs typeface="Calibri"/>
              <a:sym typeface="Calibri"/>
            </a:endParaRPr>
          </a:p>
          <a:p>
            <a:pPr marL="0" lvl="0" indent="0" algn="l" rtl="0">
              <a:lnSpc>
                <a:spcPct val="100000"/>
              </a:lnSpc>
              <a:spcBef>
                <a:spcPts val="640"/>
              </a:spcBef>
              <a:spcAft>
                <a:spcPts val="0"/>
              </a:spcAft>
              <a:buSzPts val="3200"/>
              <a:buNone/>
            </a:pPr>
            <a:endParaRPr sz="1800">
              <a:latin typeface="Calibri"/>
              <a:ea typeface="Calibri"/>
              <a:cs typeface="Calibri"/>
              <a:sym typeface="Calibri"/>
            </a:endParaRPr>
          </a:p>
        </p:txBody>
      </p:sp>
      <p:sp>
        <p:nvSpPr>
          <p:cNvPr id="183" name="Google Shape;183;p49"/>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25</a:t>
            </a:fld>
            <a:endParaRPr/>
          </a:p>
        </p:txBody>
      </p:sp>
      <p:sp>
        <p:nvSpPr>
          <p:cNvPr id="184" name="Google Shape;184;p49"/>
          <p:cNvSpPr txBox="1"/>
          <p:nvPr/>
        </p:nvSpPr>
        <p:spPr>
          <a:xfrm>
            <a:off x="609600" y="427037"/>
            <a:ext cx="11125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400" b="1" i="0" u="none" strike="noStrike" cap="none">
                <a:solidFill>
                  <a:schemeClr val="dk1"/>
                </a:solidFill>
                <a:latin typeface="Calibri"/>
                <a:ea typeface="Calibri"/>
                <a:cs typeface="Calibri"/>
                <a:sym typeface="Calibri"/>
              </a:rPr>
              <a:t>Feature description contd.</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3000">
                <a:latin typeface="Times New Roman"/>
                <a:ea typeface="Times New Roman"/>
                <a:cs typeface="Times New Roman"/>
                <a:sym typeface="Times New Roman"/>
              </a:rPr>
              <a:t>Steps to follow</a:t>
            </a:r>
            <a:endParaRPr sz="3000">
              <a:latin typeface="Times New Roman"/>
              <a:ea typeface="Times New Roman"/>
              <a:cs typeface="Times New Roman"/>
              <a:sym typeface="Times New Roman"/>
            </a:endParaRPr>
          </a:p>
        </p:txBody>
      </p:sp>
      <p:sp>
        <p:nvSpPr>
          <p:cNvPr id="191" name="Google Shape;191;p5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640"/>
              </a:spcBef>
              <a:spcAft>
                <a:spcPts val="0"/>
              </a:spcAft>
              <a:buSzPts val="2400"/>
              <a:buFont typeface="Calibri"/>
              <a:buAutoNum type="arabicPeriod"/>
            </a:pPr>
            <a:r>
              <a:rPr lang="en-IN" sz="2400">
                <a:latin typeface="Calibri"/>
                <a:ea typeface="Calibri"/>
                <a:cs typeface="Calibri"/>
                <a:sym typeface="Calibri"/>
              </a:rPr>
              <a:t>Import the libraries.</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Get the data.</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Add headers to the dataframe</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Handle missing data</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Perform Data preprocessing by duplicating copy of the original dataframe.</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Perform Hot encoding</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Initialize the encoded categorical columns</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Split the data into train and test</a:t>
            </a:r>
            <a:endParaRPr sz="2400">
              <a:latin typeface="Calibri"/>
              <a:ea typeface="Calibri"/>
              <a:cs typeface="Calibri"/>
              <a:sym typeface="Calibri"/>
            </a:endParaRPr>
          </a:p>
          <a:p>
            <a:pPr marL="457200" marR="63500" lvl="0" indent="-381000" algn="l" rtl="0">
              <a:lnSpc>
                <a:spcPct val="115000"/>
              </a:lnSpc>
              <a:spcBef>
                <a:spcPts val="0"/>
              </a:spcBef>
              <a:spcAft>
                <a:spcPts val="0"/>
              </a:spcAft>
              <a:buSzPts val="2400"/>
              <a:buFont typeface="Calibri"/>
              <a:buAutoNum type="arabicPeriod"/>
            </a:pPr>
            <a:r>
              <a:rPr lang="en-IN" sz="2400">
                <a:latin typeface="Calibri"/>
                <a:ea typeface="Calibri"/>
                <a:cs typeface="Calibri"/>
                <a:sym typeface="Calibri"/>
              </a:rPr>
              <a:t>Implement Gaussian Naive Bayes</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Calculate Accuracy</a:t>
            </a:r>
            <a:endParaRPr sz="2400">
              <a:latin typeface="Calibri"/>
              <a:ea typeface="Calibri"/>
              <a:cs typeface="Calibri"/>
              <a:sym typeface="Calibri"/>
            </a:endParaRPr>
          </a:p>
        </p:txBody>
      </p:sp>
      <p:sp>
        <p:nvSpPr>
          <p:cNvPr id="192" name="Google Shape;192;p50"/>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3400" b="1">
                <a:latin typeface="Times New Roman"/>
                <a:ea typeface="Times New Roman"/>
                <a:cs typeface="Times New Roman"/>
                <a:sym typeface="Times New Roman"/>
              </a:rPr>
              <a:t>Case Study 2 - KNN </a:t>
            </a:r>
            <a:endParaRPr sz="3400" b="1">
              <a:latin typeface="Times New Roman"/>
              <a:ea typeface="Times New Roman"/>
              <a:cs typeface="Times New Roman"/>
              <a:sym typeface="Times New Roman"/>
            </a:endParaRPr>
          </a:p>
        </p:txBody>
      </p:sp>
      <p:sp>
        <p:nvSpPr>
          <p:cNvPr id="199" name="Google Shape;199;p51"/>
          <p:cNvSpPr txBox="1">
            <a:spLocks noGrp="1"/>
          </p:cNvSpPr>
          <p:nvPr>
            <p:ph type="body" idx="1"/>
          </p:nvPr>
        </p:nvSpPr>
        <p:spPr>
          <a:xfrm>
            <a:off x="609600" y="1600200"/>
            <a:ext cx="11090400" cy="5241900"/>
          </a:xfrm>
          <a:prstGeom prst="rect">
            <a:avLst/>
          </a:prstGeom>
          <a:noFill/>
          <a:ln>
            <a:noFill/>
          </a:ln>
        </p:spPr>
        <p:txBody>
          <a:bodyPr spcFirstLastPara="1" wrap="square" lIns="91425" tIns="45700" rIns="91425" bIns="45700" anchor="t" anchorCtr="0">
            <a:noAutofit/>
          </a:bodyPr>
          <a:lstStyle/>
          <a:p>
            <a:pPr marL="0" marR="190500" lvl="0" indent="0" algn="l" rtl="0">
              <a:lnSpc>
                <a:spcPct val="100000"/>
              </a:lnSpc>
              <a:spcBef>
                <a:spcPts val="1000"/>
              </a:spcBef>
              <a:spcAft>
                <a:spcPts val="0"/>
              </a:spcAft>
              <a:buClr>
                <a:schemeClr val="dk1"/>
              </a:buClr>
              <a:buSzPts val="1100"/>
              <a:buFont typeface="Arial"/>
              <a:buNone/>
            </a:pPr>
            <a:r>
              <a:rPr lang="en-IN" sz="2400" b="1">
                <a:latin typeface="Corbel"/>
                <a:ea typeface="Corbel"/>
                <a:cs typeface="Corbel"/>
                <a:sym typeface="Corbel"/>
              </a:rPr>
              <a:t>Context:</a:t>
            </a:r>
            <a:endParaRPr sz="2400" b="1">
              <a:latin typeface="Corbel"/>
              <a:ea typeface="Corbel"/>
              <a:cs typeface="Corbel"/>
              <a:sym typeface="Corbel"/>
            </a:endParaRPr>
          </a:p>
          <a:p>
            <a:pPr marL="0" lvl="0" indent="0" algn="l" rtl="0">
              <a:lnSpc>
                <a:spcPct val="115000"/>
              </a:lnSpc>
              <a:spcBef>
                <a:spcPts val="1100"/>
              </a:spcBef>
              <a:spcAft>
                <a:spcPts val="0"/>
              </a:spcAft>
              <a:buSzPts val="3200"/>
              <a:buNone/>
            </a:pPr>
            <a:r>
              <a:rPr lang="en-IN" sz="2200">
                <a:latin typeface="Calibri"/>
                <a:ea typeface="Calibri"/>
                <a:cs typeface="Calibri"/>
                <a:sym typeface="Calibri"/>
              </a:rPr>
              <a:t>The dataset to be audited was provided which consists of a wide variety of intrusions simulated in a military network environment It created an environment to acquire raw TCP/IP dump data for a network by simulating a typical US Air Force LAN. The LAN was focused like a real environment and blasted with multiple attacks. For each TCP/IP connection, 41 quantitative and qualitative features are obtained from normal and attack data (3 qualitative and 38 quantitative features) .</a:t>
            </a:r>
            <a:endParaRPr sz="22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2200">
                <a:latin typeface="Calibri"/>
                <a:ea typeface="Calibri"/>
                <a:cs typeface="Calibri"/>
                <a:sym typeface="Calibri"/>
              </a:rPr>
              <a:t>The class variable has two categories: </a:t>
            </a:r>
            <a:endParaRPr sz="22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2200">
                <a:latin typeface="Calibri"/>
                <a:ea typeface="Calibri"/>
                <a:cs typeface="Calibri"/>
                <a:sym typeface="Calibri"/>
              </a:rPr>
              <a:t>• Normal </a:t>
            </a:r>
            <a:endParaRPr sz="22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2200">
                <a:latin typeface="Calibri"/>
                <a:ea typeface="Calibri"/>
                <a:cs typeface="Calibri"/>
                <a:sym typeface="Calibri"/>
              </a:rPr>
              <a:t>• Anomalous</a:t>
            </a:r>
            <a:endParaRPr sz="2200">
              <a:latin typeface="Calibri"/>
              <a:ea typeface="Calibri"/>
              <a:cs typeface="Calibri"/>
              <a:sym typeface="Calibri"/>
            </a:endParaRPr>
          </a:p>
          <a:p>
            <a:pPr marL="0" lvl="0" indent="0" algn="l" rtl="0">
              <a:lnSpc>
                <a:spcPct val="100000"/>
              </a:lnSpc>
              <a:spcBef>
                <a:spcPts val="640"/>
              </a:spcBef>
              <a:spcAft>
                <a:spcPts val="0"/>
              </a:spcAft>
              <a:buSzPts val="3200"/>
              <a:buNone/>
            </a:pPr>
            <a:endParaRPr sz="2400"/>
          </a:p>
        </p:txBody>
      </p:sp>
      <p:sp>
        <p:nvSpPr>
          <p:cNvPr id="200" name="Google Shape;200;p51"/>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Dataset Info</a:t>
            </a:r>
            <a:endParaRPr/>
          </a:p>
        </p:txBody>
      </p:sp>
      <p:sp>
        <p:nvSpPr>
          <p:cNvPr id="207" name="Google Shape;207;p5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marR="190500" lvl="0" indent="0" algn="l" rtl="0">
              <a:lnSpc>
                <a:spcPct val="100000"/>
              </a:lnSpc>
              <a:spcBef>
                <a:spcPts val="1000"/>
              </a:spcBef>
              <a:spcAft>
                <a:spcPts val="0"/>
              </a:spcAft>
              <a:buClr>
                <a:schemeClr val="dk1"/>
              </a:buClr>
              <a:buSzPts val="1100"/>
              <a:buFont typeface="Arial"/>
              <a:buNone/>
            </a:pPr>
            <a:r>
              <a:rPr lang="en-IN" sz="2400">
                <a:latin typeface="Calibri"/>
                <a:ea typeface="Calibri"/>
                <a:cs typeface="Calibri"/>
                <a:sym typeface="Calibri"/>
              </a:rPr>
              <a:t>Dataset:</a:t>
            </a:r>
            <a:endParaRPr sz="24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2400" u="sng">
                <a:solidFill>
                  <a:srgbClr val="337AB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https://www.kaggle.com/what0919/intrusion-detection</a:t>
            </a:r>
            <a:endParaRPr sz="2400" u="sng">
              <a:solidFill>
                <a:srgbClr val="337AB7"/>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lnSpc>
                <a:spcPct val="115000"/>
              </a:lnSpc>
              <a:spcBef>
                <a:spcPts val="1100"/>
              </a:spcBef>
              <a:spcAft>
                <a:spcPts val="0"/>
              </a:spcAft>
              <a:buSzPts val="3200"/>
              <a:buNone/>
            </a:pPr>
            <a:r>
              <a:rPr lang="en-IN" sz="2400">
                <a:latin typeface="Calibri"/>
                <a:ea typeface="Calibri"/>
                <a:cs typeface="Calibri"/>
                <a:sym typeface="Calibri"/>
              </a:rPr>
              <a:t>Data basically represents the packet data for a time duration of 2 seconds. </a:t>
            </a:r>
            <a:endParaRPr sz="24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1-9 Columns: basic features of packet (type 1)</a:t>
            </a:r>
            <a:endParaRPr sz="24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10-22 columns: employ the content features (type 2)</a:t>
            </a:r>
            <a:endParaRPr sz="24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23-31 columns: employ the traffic features with 2 seconds of time window (type 4)</a:t>
            </a:r>
            <a:endParaRPr sz="24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32-41 columns: employ the host based features</a:t>
            </a:r>
            <a:endParaRPr sz="2400">
              <a:latin typeface="Calibri"/>
              <a:ea typeface="Calibri"/>
              <a:cs typeface="Calibri"/>
              <a:sym typeface="Calibri"/>
            </a:endParaRPr>
          </a:p>
          <a:p>
            <a:pPr marL="0" lvl="0" indent="0" algn="l" rtl="0">
              <a:lnSpc>
                <a:spcPct val="100000"/>
              </a:lnSpc>
              <a:spcBef>
                <a:spcPts val="640"/>
              </a:spcBef>
              <a:spcAft>
                <a:spcPts val="0"/>
              </a:spcAft>
              <a:buSzPts val="3200"/>
              <a:buNone/>
            </a:pPr>
            <a:endParaRPr>
              <a:latin typeface="Calibri"/>
              <a:ea typeface="Calibri"/>
              <a:cs typeface="Calibri"/>
              <a:sym typeface="Calibri"/>
            </a:endParaRPr>
          </a:p>
        </p:txBody>
      </p:sp>
      <p:sp>
        <p:nvSpPr>
          <p:cNvPr id="208" name="Google Shape;208;p52"/>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Objective and Steps</a:t>
            </a:r>
            <a:endParaRPr/>
          </a:p>
        </p:txBody>
      </p:sp>
      <p:sp>
        <p:nvSpPr>
          <p:cNvPr id="215" name="Google Shape;215;p53"/>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100"/>
              </a:spcBef>
              <a:spcAft>
                <a:spcPts val="0"/>
              </a:spcAft>
              <a:buSzPts val="3200"/>
              <a:buNone/>
            </a:pPr>
            <a:r>
              <a:rPr lang="en-IN" sz="2400">
                <a:latin typeface="Calibri"/>
                <a:ea typeface="Calibri"/>
                <a:cs typeface="Calibri"/>
                <a:sym typeface="Calibri"/>
              </a:rPr>
              <a:t>To detect Network Intrusion using KNN</a:t>
            </a:r>
            <a:endParaRPr sz="2400">
              <a:latin typeface="Calibri"/>
              <a:ea typeface="Calibri"/>
              <a:cs typeface="Calibri"/>
              <a:sym typeface="Calibri"/>
            </a:endParaRPr>
          </a:p>
          <a:p>
            <a:pPr marL="0" lvl="0" indent="0" algn="l" rtl="0">
              <a:lnSpc>
                <a:spcPct val="115000"/>
              </a:lnSpc>
              <a:spcBef>
                <a:spcPts val="1100"/>
              </a:spcBef>
              <a:spcAft>
                <a:spcPts val="0"/>
              </a:spcAft>
              <a:buSzPts val="3200"/>
              <a:buNone/>
            </a:pPr>
            <a:r>
              <a:rPr lang="en-IN" sz="2400" b="1">
                <a:latin typeface="Calibri"/>
                <a:ea typeface="Calibri"/>
                <a:cs typeface="Calibri"/>
                <a:sym typeface="Calibri"/>
              </a:rPr>
              <a:t>Steps:</a:t>
            </a:r>
            <a:endParaRPr sz="2400" b="1">
              <a:latin typeface="Calibri"/>
              <a:ea typeface="Calibri"/>
              <a:cs typeface="Calibri"/>
              <a:sym typeface="Calibri"/>
            </a:endParaRPr>
          </a:p>
          <a:p>
            <a:pPr marL="457200" lvl="0" indent="-381000" algn="l" rtl="0">
              <a:lnSpc>
                <a:spcPct val="115000"/>
              </a:lnSpc>
              <a:spcBef>
                <a:spcPts val="1100"/>
              </a:spcBef>
              <a:spcAft>
                <a:spcPts val="0"/>
              </a:spcAft>
              <a:buSzPts val="2400"/>
              <a:buFont typeface="Arial"/>
              <a:buAutoNum type="arabicPeriod"/>
            </a:pPr>
            <a:r>
              <a:rPr lang="en-IN" sz="2400">
                <a:latin typeface="Calibri"/>
                <a:ea typeface="Calibri"/>
                <a:cs typeface="Calibri"/>
                <a:sym typeface="Calibri"/>
              </a:rPr>
              <a:t>Import Libraries and Data</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Arial"/>
              <a:buAutoNum type="arabicPeriod"/>
            </a:pPr>
            <a:r>
              <a:rPr lang="en-IN" sz="2400">
                <a:latin typeface="Calibri"/>
                <a:ea typeface="Calibri"/>
                <a:cs typeface="Calibri"/>
                <a:sym typeface="Calibri"/>
              </a:rPr>
              <a:t>Data Preparation and analysis(standardization)</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Arial"/>
              <a:buAutoNum type="arabicPeriod"/>
            </a:pPr>
            <a:r>
              <a:rPr lang="en-IN" sz="2400">
                <a:latin typeface="Calibri"/>
                <a:ea typeface="Calibri"/>
                <a:cs typeface="Calibri"/>
                <a:sym typeface="Calibri"/>
              </a:rPr>
              <a:t>Split the dataset into training and test datasets</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AutoNum type="arabicPeriod"/>
            </a:pPr>
            <a:r>
              <a:rPr lang="en-IN" sz="2400">
                <a:latin typeface="Calibri"/>
                <a:ea typeface="Calibri"/>
                <a:cs typeface="Calibri"/>
                <a:sym typeface="Calibri"/>
              </a:rPr>
              <a:t>Build the model and train and test on training and test sets respectively using scikit-learn. Print the Accuracy of the model with different values of k=3,5,9.</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Arial"/>
              <a:buAutoNum type="arabicPeriod"/>
            </a:pPr>
            <a:r>
              <a:rPr lang="en-IN" sz="2400">
                <a:latin typeface="Calibri"/>
                <a:ea typeface="Calibri"/>
                <a:cs typeface="Calibri"/>
                <a:sym typeface="Calibri"/>
              </a:rPr>
              <a:t>Cross Validation</a:t>
            </a:r>
            <a:endParaRPr sz="2400">
              <a:latin typeface="Calibri"/>
              <a:ea typeface="Calibri"/>
              <a:cs typeface="Calibri"/>
              <a:sym typeface="Calibri"/>
            </a:endParaRPr>
          </a:p>
        </p:txBody>
      </p:sp>
      <p:sp>
        <p:nvSpPr>
          <p:cNvPr id="216" name="Google Shape;216;p53"/>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Naïve Bayes theory</a:t>
            </a:r>
            <a:br>
              <a:rPr lang="en-IN" sz="3200">
                <a:latin typeface="Times New Roman"/>
                <a:ea typeface="Times New Roman"/>
                <a:cs typeface="Times New Roman"/>
                <a:sym typeface="Times New Roman"/>
              </a:rPr>
            </a:br>
            <a:endParaRPr sz="3200"/>
          </a:p>
        </p:txBody>
      </p:sp>
      <p:sp>
        <p:nvSpPr>
          <p:cNvPr id="41" name="Google Shape;41;p1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Naïve Bayes classification is a form of classification that relies on the Bayes theorem. </a:t>
            </a:r>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And Bayes theorem is a theorem in probability that tells us how we would re-visit the probability of an event given that we have more information. </a:t>
            </a:r>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Bayes theorem takes information and constructs beliefs for the future.</a:t>
            </a:r>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In simple terms, a Naive Bayes classifier assumes that the presence of a particular feature in a class is unrelated to the presence of any other feature. </a:t>
            </a:r>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22" name="Google Shape;222;p17"/>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23" name="Google Shape;223;p17"/>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24" name="Google Shape;224;p17"/>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
        <p:nvSpPr>
          <p:cNvPr id="225" name="Google Shape;225;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226" name="Google Shape;226;p1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u="sng">
                <a:latin typeface="Times New Roman"/>
                <a:ea typeface="Times New Roman"/>
                <a:cs typeface="Times New Roman"/>
                <a:sym typeface="Times New Roman"/>
              </a:rPr>
              <a:t>Naïve Bayes Contd</a:t>
            </a:r>
            <a:endParaRPr sz="3400" u="sng">
              <a:latin typeface="Times New Roman"/>
              <a:ea typeface="Times New Roman"/>
              <a:cs typeface="Times New Roman"/>
              <a:sym typeface="Times New Roman"/>
            </a:endParaRPr>
          </a:p>
        </p:txBody>
      </p:sp>
      <p:sp>
        <p:nvSpPr>
          <p:cNvPr id="47" name="Google Shape;47;p2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A -&gt; event</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P(A) = 0.5                P(Ā) = 1 – P(A)</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For eg: Rolling a 6 face dice</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A -&gt; event that you roll a 1</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B -&gt; event that you roll an odd number</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P(A) = 1/6     P(B) = 3/6 = ½</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Conditional Probability : Probability of event A conditioned on the probability that event B happened</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P(A/B) = P(A and B) / P(B)= (1/6) / (1/2)= 1/3</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Naïve Bayes contd.</a:t>
            </a:r>
            <a:endParaRPr sz="3400">
              <a:latin typeface="Times New Roman"/>
              <a:ea typeface="Times New Roman"/>
              <a:cs typeface="Times New Roman"/>
              <a:sym typeface="Times New Roman"/>
            </a:endParaRPr>
          </a:p>
        </p:txBody>
      </p:sp>
      <p:sp>
        <p:nvSpPr>
          <p:cNvPr id="53" name="Google Shape;53;p2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A -&gt; event that you roll a 1 on dice 1</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B -&gt; event that you roll a 1 on dice 2</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P(A and B) = 1/36 = P(A) * P(B) </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P(A/B) = 1/6 = P (A and B) / P(B)	= (P(A)*P(B)) / P(B) = P(A)</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P(B/A) = 1/6 = P(B)</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u="sng">
                <a:latin typeface="Times New Roman"/>
                <a:ea typeface="Times New Roman"/>
                <a:cs typeface="Times New Roman"/>
                <a:sym typeface="Times New Roman"/>
              </a:rPr>
              <a:t>Bayes Theorem</a:t>
            </a:r>
            <a:endParaRPr sz="3400" u="sng">
              <a:latin typeface="Times New Roman"/>
              <a:ea typeface="Times New Roman"/>
              <a:cs typeface="Times New Roman"/>
              <a:sym typeface="Times New Roman"/>
            </a:endParaRPr>
          </a:p>
        </p:txBody>
      </p:sp>
      <p:sp>
        <p:nvSpPr>
          <p:cNvPr id="59" name="Google Shape;59;p3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Bayes theorem</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P(A|B), reads “A given B,” represents the probability of A if B was known to have occurred.</a:t>
            </a:r>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In many situations we would like to understand the relation between P(A|B) and P(B|A).</a:t>
            </a:r>
            <a:endParaRPr/>
          </a:p>
          <a:p>
            <a:pPr marL="457200" lvl="0" indent="-431800" algn="l" rtl="0">
              <a:lnSpc>
                <a:spcPct val="100000"/>
              </a:lnSpc>
              <a:spcBef>
                <a:spcPts val="640"/>
              </a:spcBef>
              <a:spcAft>
                <a:spcPts val="0"/>
              </a:spcAft>
              <a:buSzPts val="3200"/>
              <a:buChar char="•"/>
            </a:pP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You are planning an outdoor event tomorrow. When it actually rains, the weatherman correctly forecasts rain 90% of the time. When it doesn't rain, he incorrectly forecasts rain 10% of the time. Historically it has rained only 5 days each year. Unfortunately, the weatherman has predicted rain for tomorrow. What is the probability that it will rain tomorrow?</a:t>
            </a:r>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p:txBody>
      </p:sp>
      <p:pic>
        <p:nvPicPr>
          <p:cNvPr id="60" name="Google Shape;60;p30"/>
          <p:cNvPicPr preferRelativeResize="0"/>
          <p:nvPr/>
        </p:nvPicPr>
        <p:blipFill rotWithShape="1">
          <a:blip r:embed="rId3">
            <a:alphaModFix/>
          </a:blip>
          <a:srcRect/>
          <a:stretch/>
        </p:blipFill>
        <p:spPr>
          <a:xfrm>
            <a:off x="4300537" y="5019675"/>
            <a:ext cx="2905125" cy="93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Naïve Bayes classification</a:t>
            </a:r>
            <a:endParaRPr sz="3200">
              <a:latin typeface="Times New Roman"/>
              <a:ea typeface="Times New Roman"/>
              <a:cs typeface="Times New Roman"/>
              <a:sym typeface="Times New Roman"/>
            </a:endParaRPr>
          </a:p>
        </p:txBody>
      </p:sp>
      <p:sp>
        <p:nvSpPr>
          <p:cNvPr id="66" name="Google Shape;66;p3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Example</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Will my flight be on time? It is sunny, hot, Normal Humidity, and not windy!</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Data from the last several times we took this flight. </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Sunny      Hot        Normal      0            ?</a:t>
            </a:r>
            <a:endParaRPr sz="2000">
              <a:latin typeface="Times New Roman"/>
              <a:ea typeface="Times New Roman"/>
              <a:cs typeface="Times New Roman"/>
              <a:sym typeface="Times New Roman"/>
            </a:endParaRPr>
          </a:p>
        </p:txBody>
      </p:sp>
      <p:graphicFrame>
        <p:nvGraphicFramePr>
          <p:cNvPr id="67" name="Google Shape;67;p31"/>
          <p:cNvGraphicFramePr/>
          <p:nvPr>
            <p:extLst>
              <p:ext uri="{D42A27DB-BD31-4B8C-83A1-F6EECF244321}">
                <p14:modId xmlns:p14="http://schemas.microsoft.com/office/powerpoint/2010/main" val="2989818335"/>
              </p:ext>
            </p:extLst>
          </p:nvPr>
        </p:nvGraphicFramePr>
        <p:xfrm>
          <a:off x="8181029" y="2363500"/>
          <a:ext cx="3582125" cy="3945225"/>
        </p:xfrm>
        <a:graphic>
          <a:graphicData uri="http://schemas.openxmlformats.org/drawingml/2006/table">
            <a:tbl>
              <a:tblPr>
                <a:noFill/>
                <a:tableStyleId>{E4011931-FA79-4818-8FA6-29FCAB273D93}</a:tableStyleId>
              </a:tblPr>
              <a:tblGrid>
                <a:gridCol w="716425">
                  <a:extLst>
                    <a:ext uri="{9D8B030D-6E8A-4147-A177-3AD203B41FA5}">
                      <a16:colId xmlns:a16="http://schemas.microsoft.com/office/drawing/2014/main" val="20000"/>
                    </a:ext>
                  </a:extLst>
                </a:gridCol>
                <a:gridCol w="716425">
                  <a:extLst>
                    <a:ext uri="{9D8B030D-6E8A-4147-A177-3AD203B41FA5}">
                      <a16:colId xmlns:a16="http://schemas.microsoft.com/office/drawing/2014/main" val="20001"/>
                    </a:ext>
                  </a:extLst>
                </a:gridCol>
                <a:gridCol w="716425">
                  <a:extLst>
                    <a:ext uri="{9D8B030D-6E8A-4147-A177-3AD203B41FA5}">
                      <a16:colId xmlns:a16="http://schemas.microsoft.com/office/drawing/2014/main" val="20002"/>
                    </a:ext>
                  </a:extLst>
                </a:gridCol>
                <a:gridCol w="716425">
                  <a:extLst>
                    <a:ext uri="{9D8B030D-6E8A-4147-A177-3AD203B41FA5}">
                      <a16:colId xmlns:a16="http://schemas.microsoft.com/office/drawing/2014/main" val="20003"/>
                    </a:ext>
                  </a:extLst>
                </a:gridCol>
                <a:gridCol w="716425">
                  <a:extLst>
                    <a:ext uri="{9D8B030D-6E8A-4147-A177-3AD203B41FA5}">
                      <a16:colId xmlns:a16="http://schemas.microsoft.com/office/drawing/2014/main" val="20004"/>
                    </a:ext>
                  </a:extLst>
                </a:gridCol>
              </a:tblGrid>
              <a:tr h="454525">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OUTLOOK</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BB96A"/>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TEMPERATURE</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BB96A"/>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HUMIDITY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BB96A"/>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WINDY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BB96A"/>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Flight On Time</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BB96A"/>
                    </a:solidFill>
                  </a:tcPr>
                </a:tc>
                <a:extLst>
                  <a:ext uri="{0D108BD9-81ED-4DB2-BD59-A6C34878D82A}">
                    <a16:rowId xmlns:a16="http://schemas.microsoft.com/office/drawing/2014/main" val="10000"/>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Rainy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Hot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Rainy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Hot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1</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02"/>
                  </a:ext>
                </a:extLst>
              </a:tr>
              <a:tr h="303475">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Overcast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Hot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Sunny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Mild</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04"/>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Sunny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Cool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Sunny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Cool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1</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06"/>
                  </a:ext>
                </a:extLst>
              </a:tr>
              <a:tr h="303475">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Overcast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Cool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1</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Rainy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Mild</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08"/>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Rainy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Cool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Sunny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Mild</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10"/>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Rainy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Mild</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1</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303475">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Overcast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Mild</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1</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12"/>
                  </a:ext>
                </a:extLst>
              </a:tr>
              <a:tr h="303475">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Overcast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Hot</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Normal</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0</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Yes</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14000">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Sunny</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Mild</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High</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Helvetica Neue"/>
                          <a:ea typeface="Helvetica Neue"/>
                          <a:cs typeface="Helvetica Neue"/>
                          <a:sym typeface="Helvetica Neue"/>
                        </a:rPr>
                        <a:t>1</a:t>
                      </a:r>
                      <a:endParaRPr sz="700" u="none" strike="noStrike" cap="none"/>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tc>
                  <a:txBody>
                    <a:bodyPr/>
                    <a:lstStyle/>
                    <a:p>
                      <a:pPr marL="0" marR="0" lvl="0" indent="0" algn="ctr" rtl="0">
                        <a:lnSpc>
                          <a:spcPct val="100000"/>
                        </a:lnSpc>
                        <a:spcBef>
                          <a:spcPts val="0"/>
                        </a:spcBef>
                        <a:spcAft>
                          <a:spcPts val="0"/>
                        </a:spcAft>
                        <a:buNone/>
                      </a:pPr>
                      <a:r>
                        <a:rPr lang="en-IN" sz="1200" b="0" i="0" u="none" strike="noStrike" cap="none" dirty="0">
                          <a:solidFill>
                            <a:srgbClr val="000000"/>
                          </a:solidFill>
                          <a:latin typeface="Helvetica Neue"/>
                          <a:ea typeface="Helvetica Neue"/>
                          <a:cs typeface="Helvetica Neue"/>
                          <a:sym typeface="Helvetica Neue"/>
                        </a:rPr>
                        <a:t>No</a:t>
                      </a:r>
                      <a:endParaRPr sz="700" u="none" strike="noStrike" cap="none" dirty="0"/>
                    </a:p>
                  </a:txBody>
                  <a:tcPr marL="40300" marR="40300" marT="22400" marB="224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DFB6"/>
                    </a:solidFill>
                  </a:tcPr>
                </a:tc>
                <a:extLst>
                  <a:ext uri="{0D108BD9-81ED-4DB2-BD59-A6C34878D82A}">
                    <a16:rowId xmlns:a16="http://schemas.microsoft.com/office/drawing/2014/main" val="10014"/>
                  </a:ext>
                </a:extLst>
              </a:tr>
            </a:tbl>
          </a:graphicData>
        </a:graphic>
      </p:graphicFrame>
      <p:sp>
        <p:nvSpPr>
          <p:cNvPr id="68" name="Google Shape;68;p31"/>
          <p:cNvSpPr/>
          <p:nvPr/>
        </p:nvSpPr>
        <p:spPr>
          <a:xfrm>
            <a:off x="7248525" y="2500312"/>
            <a:ext cx="12192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400">
                <a:latin typeface="Times New Roman"/>
                <a:ea typeface="Times New Roman"/>
                <a:cs typeface="Times New Roman"/>
                <a:sym typeface="Times New Roman"/>
              </a:rPr>
              <a:t>NB Classification contd.</a:t>
            </a:r>
            <a:endParaRPr sz="3400">
              <a:latin typeface="Times New Roman"/>
              <a:ea typeface="Times New Roman"/>
              <a:cs typeface="Times New Roman"/>
              <a:sym typeface="Times New Roman"/>
            </a:endParaRPr>
          </a:p>
        </p:txBody>
      </p:sp>
      <p:sp>
        <p:nvSpPr>
          <p:cNvPr id="74" name="Google Shape;74;p3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P(Flight on time | Sunny, Hot, Normal humidity, 0) = </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P(Yes| S, H, N,  0 )  = (P(Sunny|Yes)* P(Hot|Yes)* P(Normal|Yes)* P(0|Yes)*P(Yes))/ (P(Sunny)* P(Hot)* P(Normal)* P(0))</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 </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P(Yes) = 9/14</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P(Yes| S, H, N,  0 ) = (P(Sunny|Yes)* P(Hot|Yes)* P(Normal|Yes)* P(0|Yes)*P(Yes)/ ((P(Sunny)* P(Hot)* P(Normal)* P(0))</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                                   = ((2/9 * 3/9 * 6/9 * 5/9)*(9/14)) / (5/14)* (4/14)* (7/14) (8/14)</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P(S, H, N,  0 | Yes) = 0.604938</a:t>
            </a: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P(Flight on time | Sunny, Hot, Normal humidity, 0) = 60%</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97841A6-3B0C-42C7-A457-30A5A7CFC85C}"/>
                  </a:ext>
                </a:extLst>
              </p14:cNvPr>
              <p14:cNvContentPartPr/>
              <p14:nvPr/>
            </p14:nvContentPartPr>
            <p14:xfrm>
              <a:off x="2695174" y="4956642"/>
              <a:ext cx="1356480" cy="118440"/>
            </p14:xfrm>
          </p:contentPart>
        </mc:Choice>
        <mc:Fallback>
          <p:pic>
            <p:nvPicPr>
              <p:cNvPr id="2" name="Ink 1">
                <a:extLst>
                  <a:ext uri="{FF2B5EF4-FFF2-40B4-BE49-F238E27FC236}">
                    <a16:creationId xmlns:a16="http://schemas.microsoft.com/office/drawing/2014/main" id="{097841A6-3B0C-42C7-A457-30A5A7CFC85C}"/>
                  </a:ext>
                </a:extLst>
              </p:cNvPr>
              <p:cNvPicPr/>
              <p:nvPr/>
            </p:nvPicPr>
            <p:blipFill>
              <a:blip r:embed="rId4"/>
              <a:stretch>
                <a:fillRect/>
              </a:stretch>
            </p:blipFill>
            <p:spPr>
              <a:xfrm>
                <a:off x="2659174" y="4921002"/>
                <a:ext cx="14281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D3A52C4-67C5-4DD6-BD31-F9F385BBBA10}"/>
                  </a:ext>
                </a:extLst>
              </p14:cNvPr>
              <p14:cNvContentPartPr/>
              <p14:nvPr/>
            </p14:nvContentPartPr>
            <p14:xfrm>
              <a:off x="4284214" y="4845042"/>
              <a:ext cx="339480" cy="16920"/>
            </p14:xfrm>
          </p:contentPart>
        </mc:Choice>
        <mc:Fallback>
          <p:pic>
            <p:nvPicPr>
              <p:cNvPr id="3" name="Ink 2">
                <a:extLst>
                  <a:ext uri="{FF2B5EF4-FFF2-40B4-BE49-F238E27FC236}">
                    <a16:creationId xmlns:a16="http://schemas.microsoft.com/office/drawing/2014/main" id="{AD3A52C4-67C5-4DD6-BD31-F9F385BBBA10}"/>
                  </a:ext>
                </a:extLst>
              </p:cNvPr>
              <p:cNvPicPr/>
              <p:nvPr/>
            </p:nvPicPr>
            <p:blipFill>
              <a:blip r:embed="rId6"/>
              <a:stretch>
                <a:fillRect/>
              </a:stretch>
            </p:blipFill>
            <p:spPr>
              <a:xfrm>
                <a:off x="4248214" y="4809042"/>
                <a:ext cx="4111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EEAC2540-1089-41AF-8E32-2B100E552373}"/>
                  </a:ext>
                </a:extLst>
              </p14:cNvPr>
              <p14:cNvContentPartPr/>
              <p14:nvPr/>
            </p14:nvContentPartPr>
            <p14:xfrm>
              <a:off x="4454854" y="4944042"/>
              <a:ext cx="243720" cy="20160"/>
            </p14:xfrm>
          </p:contentPart>
        </mc:Choice>
        <mc:Fallback>
          <p:pic>
            <p:nvPicPr>
              <p:cNvPr id="4" name="Ink 3">
                <a:extLst>
                  <a:ext uri="{FF2B5EF4-FFF2-40B4-BE49-F238E27FC236}">
                    <a16:creationId xmlns:a16="http://schemas.microsoft.com/office/drawing/2014/main" id="{EEAC2540-1089-41AF-8E32-2B100E552373}"/>
                  </a:ext>
                </a:extLst>
              </p:cNvPr>
              <p:cNvPicPr/>
              <p:nvPr/>
            </p:nvPicPr>
            <p:blipFill>
              <a:blip r:embed="rId8"/>
              <a:stretch>
                <a:fillRect/>
              </a:stretch>
            </p:blipFill>
            <p:spPr>
              <a:xfrm>
                <a:off x="4419214" y="4908402"/>
                <a:ext cx="315360" cy="918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Naïve Bayes Classiﬁers</a:t>
            </a:r>
            <a:endParaRPr/>
          </a:p>
        </p:txBody>
      </p:sp>
      <p:sp>
        <p:nvSpPr>
          <p:cNvPr id="80" name="Google Shape;80;p3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Probabilistic models based on Bayes’ theorem. </a:t>
            </a:r>
            <a:endParaRPr sz="18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It is called “naive” due to the assumption that the features in the dataset are mutually independent.</a:t>
            </a:r>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In real world, the independence assumption is often violated, but naïve Bayes classifiers still tend to perform very well.</a:t>
            </a:r>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Idea is to factor all available evidence in form of predictors into the naïve Bayes rule to obtain more accurate probability for class prediction.</a:t>
            </a:r>
            <a:endParaRPr/>
          </a:p>
          <a:p>
            <a:pPr marL="457200" lvl="0" indent="-2286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1800">
                <a:latin typeface="Times New Roman"/>
                <a:ea typeface="Times New Roman"/>
                <a:cs typeface="Times New Roman"/>
                <a:sym typeface="Times New Roman"/>
              </a:rPr>
              <a:t>It estimates conditional probability which is the probability that something will happen, given that something else has already occurred. For e.g. the given mail is likely a spam given appearance of words such as “prize”</a:t>
            </a:r>
            <a:endParaRPr/>
          </a:p>
          <a:p>
            <a:pPr marL="25400" lvl="0" indent="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2428</Words>
  <Application>Microsoft Office PowerPoint</Application>
  <PresentationFormat>Widescreen</PresentationFormat>
  <Paragraphs>326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Times New Roman</vt:lpstr>
      <vt:lpstr>Helvetica Neue</vt:lpstr>
      <vt:lpstr>Candara</vt:lpstr>
      <vt:lpstr>Corbel</vt:lpstr>
      <vt:lpstr>Calibri</vt:lpstr>
      <vt:lpstr>Arial</vt:lpstr>
      <vt:lpstr>1_Office Theme</vt:lpstr>
      <vt:lpstr>PowerPoint Presentation</vt:lpstr>
      <vt:lpstr>Learning Objectives </vt:lpstr>
      <vt:lpstr> Naïve Bayes theory </vt:lpstr>
      <vt:lpstr>Naïve Bayes Contd</vt:lpstr>
      <vt:lpstr>Naïve Bayes contd.</vt:lpstr>
      <vt:lpstr>Bayes Theorem</vt:lpstr>
      <vt:lpstr>Naïve Bayes classification</vt:lpstr>
      <vt:lpstr>NB Classification contd.</vt:lpstr>
      <vt:lpstr>Naïve Bayes Classiﬁers</vt:lpstr>
      <vt:lpstr>  Naïve Bayes Classiﬁers - Pros and Cons  </vt:lpstr>
      <vt:lpstr> Gaussian Naive Bayes classifier  </vt:lpstr>
      <vt:lpstr>KNN</vt:lpstr>
      <vt:lpstr>KNN Contd.</vt:lpstr>
      <vt:lpstr>KNN Contd.</vt:lpstr>
      <vt:lpstr> Classification Steps </vt:lpstr>
      <vt:lpstr>Distance</vt:lpstr>
      <vt:lpstr>Calculating distance</vt:lpstr>
      <vt:lpstr>Distances contd.</vt:lpstr>
      <vt:lpstr>Other Variants</vt:lpstr>
      <vt:lpstr>KNN features</vt:lpstr>
      <vt:lpstr> K-NN for regression </vt:lpstr>
      <vt:lpstr> K Nearest Neighbours Pros and Cons </vt:lpstr>
      <vt:lpstr>Case Studies</vt:lpstr>
      <vt:lpstr>Case Study 1 - NB</vt:lpstr>
      <vt:lpstr>PowerPoint Presentation</vt:lpstr>
      <vt:lpstr>Steps to follow</vt:lpstr>
      <vt:lpstr>Case Study 2 - KNN </vt:lpstr>
      <vt:lpstr>Dataset Info</vt:lpstr>
      <vt:lpstr>Objective and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Aniket Chhabra</cp:lastModifiedBy>
  <cp:revision>1</cp:revision>
  <dcterms:modified xsi:type="dcterms:W3CDTF">2021-08-28T03:01:10Z</dcterms:modified>
</cp:coreProperties>
</file>