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6858000" cx="12192000"/>
  <p:notesSz cx="6858000" cy="9144000"/>
  <p:embeddedFontLst>
    <p:embeddedFont>
      <p:font typeface="Roboto"/>
      <p:regular r:id="rId37"/>
      <p:bold r:id="rId38"/>
      <p:italic r:id="rId39"/>
      <p:boldItalic r:id="rId40"/>
    </p:embeddedFont>
    <p:embeddedFont>
      <p:font typeface="Corbel"/>
      <p:regular r:id="rId41"/>
      <p:bold r:id="rId42"/>
      <p:italic r:id="rId43"/>
      <p:boldItalic r:id="rId44"/>
    </p:embeddedFont>
    <p:embeddedFont>
      <p:font typeface="Candara"/>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9" roundtripDataSignature="AMtx7mgVaSHfBZN2X88YRAPEiFDjOyEa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Corbel-bold.fntdata"/><Relationship Id="rId41" Type="http://schemas.openxmlformats.org/officeDocument/2006/relationships/font" Target="fonts/Corbel-regular.fntdata"/><Relationship Id="rId44" Type="http://schemas.openxmlformats.org/officeDocument/2006/relationships/font" Target="fonts/Corbel-boldItalic.fntdata"/><Relationship Id="rId43" Type="http://schemas.openxmlformats.org/officeDocument/2006/relationships/font" Target="fonts/Corbel-italic.fntdata"/><Relationship Id="rId46" Type="http://schemas.openxmlformats.org/officeDocument/2006/relationships/font" Target="fonts/Candara-bold.fntdata"/><Relationship Id="rId45" Type="http://schemas.openxmlformats.org/officeDocument/2006/relationships/font" Target="fonts/Canda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Candara-boldItalic.fntdata"/><Relationship Id="rId47" Type="http://schemas.openxmlformats.org/officeDocument/2006/relationships/font" Target="fonts/Candara-italic.fntdata"/><Relationship Id="rId4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Roboto-regular.fntdata"/><Relationship Id="rId36" Type="http://schemas.openxmlformats.org/officeDocument/2006/relationships/slide" Target="slides/slide29.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dccd27b4e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9" name="Google Shape;139;g5dccd27b4e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5dccd27b4e_0_1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dccd27b4e_0_4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1" name="Google Shape;161;g5dccd27b4e_0_4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5dccd27b4e_0_40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dccd27b4e_0_4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0" name="Google Shape;170;g5dccd27b4e_0_4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5dccd27b4e_0_4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5dccd27b4e_0_4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91" name="Google Shape;191;g5dccd27b4e_0_4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5dccd27b4e_0_42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5dccd27b4e_0_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01" name="Google Shape;201;g5dccd27b4e_0_4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5dccd27b4e_0_43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dccd27b4e_0_4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32" name="Google Shape;232;g5dccd27b4e_0_4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5dccd27b4e_0_44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71" name="Google Shape;27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79" name="Google Shape;27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dccd27b4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7" name="Google Shape;117;g5dccd27b4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5dccd27b4e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dccd27b4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1" name="Google Shape;131;g5dccd27b4e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5dccd27b4e_0_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9"/>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0" name="Google Shape;20;p29"/>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1" name="Google Shape;21;p2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2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 name="Shape 24"/>
        <p:cNvGrpSpPr/>
        <p:nvPr/>
      </p:nvGrpSpPr>
      <p:grpSpPr>
        <a:xfrm>
          <a:off x="0" y="0"/>
          <a:ext cx="0" cy="0"/>
          <a:chOff x="0" y="0"/>
          <a:chExt cx="0" cy="0"/>
        </a:xfrm>
      </p:grpSpPr>
      <p:sp>
        <p:nvSpPr>
          <p:cNvPr id="25" name="Google Shape;25;p34"/>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6" name="Google Shape;26;p34"/>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3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3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3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 name="Shape 30"/>
        <p:cNvGrpSpPr/>
        <p:nvPr/>
      </p:nvGrpSpPr>
      <p:grpSpPr>
        <a:xfrm>
          <a:off x="0" y="0"/>
          <a:ext cx="0" cy="0"/>
          <a:chOff x="0" y="0"/>
          <a:chExt cx="0" cy="0"/>
        </a:xfrm>
      </p:grpSpPr>
      <p:sp>
        <p:nvSpPr>
          <p:cNvPr id="31" name="Google Shape;31;p3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2" name="Google Shape;32;p35"/>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3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3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3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3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8" name="Google Shape;38;p3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3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Google Shape;40;p3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45" name="Google Shape;45;p3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3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3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3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Google Shape;49;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3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62" name="Google Shape;62;p3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31"/>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31"/>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3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3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3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8"/>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8"/>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8"/>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17" name="Google Shape;17;p28"/>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30"/>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30"/>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55" name="Google Shape;55;p30"/>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
        <p:nvSpPr>
          <p:cNvPr id="56" name="Google Shape;56;p3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57" name="Google Shape;57;p30"/>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30"/>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30"/>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32"/>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32"/>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68" name="Google Shape;68;p32"/>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
        <p:nvSpPr>
          <p:cNvPr id="69" name="Google Shape;69;p3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70" name="Google Shape;70;p3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3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3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3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2.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2438400" y="279717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None/>
            </a:pPr>
            <a:r>
              <a:rPr lang="en-IN" sz="4000"/>
              <a:t>Unsupervised learning - Clustering</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5dccd27b4e_0_16"/>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
        <p:nvSpPr>
          <p:cNvPr id="143" name="Google Shape;143;g5dccd27b4e_0_1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What is Manhattan distance?</a:t>
            </a:r>
            <a:endParaRPr/>
          </a:p>
        </p:txBody>
      </p:sp>
      <p:pic>
        <p:nvPicPr>
          <p:cNvPr id="144" name="Google Shape;144;g5dccd27b4e_0_16"/>
          <p:cNvPicPr preferRelativeResize="0"/>
          <p:nvPr/>
        </p:nvPicPr>
        <p:blipFill rotWithShape="1">
          <a:blip r:embed="rId3">
            <a:alphaModFix/>
          </a:blip>
          <a:srcRect b="0" l="0" r="0" t="0"/>
          <a:stretch/>
        </p:blipFill>
        <p:spPr>
          <a:xfrm>
            <a:off x="772024" y="1417625"/>
            <a:ext cx="5078267" cy="3812025"/>
          </a:xfrm>
          <a:prstGeom prst="rect">
            <a:avLst/>
          </a:prstGeom>
          <a:noFill/>
          <a:ln>
            <a:noFill/>
          </a:ln>
        </p:spPr>
      </p:pic>
      <p:pic>
        <p:nvPicPr>
          <p:cNvPr id="145" name="Google Shape;145;g5dccd27b4e_0_16"/>
          <p:cNvPicPr preferRelativeResize="0"/>
          <p:nvPr/>
        </p:nvPicPr>
        <p:blipFill rotWithShape="1">
          <a:blip r:embed="rId4">
            <a:alphaModFix/>
          </a:blip>
          <a:srcRect b="0" l="0" r="0" t="0"/>
          <a:stretch/>
        </p:blipFill>
        <p:spPr>
          <a:xfrm>
            <a:off x="7010425" y="1522988"/>
            <a:ext cx="3534925" cy="3601300"/>
          </a:xfrm>
          <a:prstGeom prst="rect">
            <a:avLst/>
          </a:prstGeom>
          <a:noFill/>
          <a:ln>
            <a:noFill/>
          </a:ln>
        </p:spPr>
      </p:pic>
      <p:sp>
        <p:nvSpPr>
          <p:cNvPr id="146" name="Google Shape;146;g5dccd27b4e_0_16"/>
          <p:cNvSpPr txBox="1"/>
          <p:nvPr/>
        </p:nvSpPr>
        <p:spPr>
          <a:xfrm>
            <a:off x="2716300" y="5524825"/>
            <a:ext cx="7404300" cy="65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ndara"/>
                <a:ea typeface="Candara"/>
                <a:cs typeface="Candara"/>
                <a:sym typeface="Candara"/>
              </a:rPr>
              <a:t>The same can be extended for multiple dimensions</a:t>
            </a:r>
            <a:endParaRPr b="0" i="0" sz="1800" u="none" cap="none" strike="noStrike">
              <a:solidFill>
                <a:srgbClr val="000000"/>
              </a:solidFill>
              <a:latin typeface="Candara"/>
              <a:ea typeface="Candara"/>
              <a:cs typeface="Candara"/>
              <a:sym typeface="Canda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Types of clustering</a:t>
            </a:r>
            <a:endParaRPr/>
          </a:p>
        </p:txBody>
      </p:sp>
      <p:sp>
        <p:nvSpPr>
          <p:cNvPr id="152" name="Google Shape;152;p7"/>
          <p:cNvSpPr/>
          <p:nvPr/>
        </p:nvSpPr>
        <p:spPr>
          <a:xfrm>
            <a:off x="5070591" y="1934467"/>
            <a:ext cx="2050800" cy="590100"/>
          </a:xfrm>
          <a:prstGeom prst="roundRect">
            <a:avLst>
              <a:gd fmla="val 50000" name="adj"/>
            </a:avLst>
          </a:prstGeom>
          <a:solidFill>
            <a:srgbClr val="0944A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Roboto"/>
                <a:ea typeface="Roboto"/>
                <a:cs typeface="Roboto"/>
                <a:sym typeface="Roboto"/>
              </a:rPr>
              <a:t>Clustering</a:t>
            </a:r>
            <a:endParaRPr b="0" i="0" sz="1800" u="none" cap="none" strike="noStrike">
              <a:solidFill>
                <a:srgbClr val="FFFFFF"/>
              </a:solidFill>
              <a:latin typeface="Arial"/>
              <a:ea typeface="Arial"/>
              <a:cs typeface="Arial"/>
              <a:sym typeface="Arial"/>
            </a:endParaRPr>
          </a:p>
        </p:txBody>
      </p:sp>
      <p:sp>
        <p:nvSpPr>
          <p:cNvPr id="153" name="Google Shape;153;p7"/>
          <p:cNvSpPr/>
          <p:nvPr/>
        </p:nvSpPr>
        <p:spPr>
          <a:xfrm>
            <a:off x="7430974" y="3134079"/>
            <a:ext cx="2360400" cy="918900"/>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Roboto"/>
                <a:ea typeface="Roboto"/>
                <a:cs typeface="Roboto"/>
                <a:sym typeface="Roboto"/>
              </a:rPr>
              <a:t>Centroid based Clustering</a:t>
            </a:r>
            <a:endParaRPr b="0" i="0" sz="1800" u="none" cap="none" strike="noStrike">
              <a:solidFill>
                <a:srgbClr val="FFFFFF"/>
              </a:solidFill>
              <a:latin typeface="Arial"/>
              <a:ea typeface="Arial"/>
              <a:cs typeface="Arial"/>
              <a:sym typeface="Arial"/>
            </a:endParaRPr>
          </a:p>
        </p:txBody>
      </p:sp>
      <p:sp>
        <p:nvSpPr>
          <p:cNvPr id="154" name="Google Shape;154;p7"/>
          <p:cNvSpPr/>
          <p:nvPr/>
        </p:nvSpPr>
        <p:spPr>
          <a:xfrm>
            <a:off x="2710201" y="3134079"/>
            <a:ext cx="2524800" cy="918900"/>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FFFFFF"/>
                </a:solidFill>
                <a:latin typeface="Roboto"/>
                <a:ea typeface="Roboto"/>
                <a:cs typeface="Roboto"/>
                <a:sym typeface="Roboto"/>
              </a:rPr>
              <a:t>Connectivity based clustering</a:t>
            </a:r>
            <a:endParaRPr b="0" i="0" sz="1800" u="none" cap="none" strike="noStrike">
              <a:solidFill>
                <a:srgbClr val="FFFFFF"/>
              </a:solidFill>
              <a:latin typeface="Arial"/>
              <a:ea typeface="Arial"/>
              <a:cs typeface="Arial"/>
              <a:sym typeface="Arial"/>
            </a:endParaRPr>
          </a:p>
        </p:txBody>
      </p:sp>
      <p:cxnSp>
        <p:nvCxnSpPr>
          <p:cNvPr id="155" name="Google Shape;155;p7"/>
          <p:cNvCxnSpPr>
            <a:stCxn id="152" idx="2"/>
            <a:endCxn id="153" idx="0"/>
          </p:cNvCxnSpPr>
          <p:nvPr/>
        </p:nvCxnSpPr>
        <p:spPr>
          <a:xfrm flipH="1" rot="-5400000">
            <a:off x="7048791" y="1571767"/>
            <a:ext cx="609600" cy="2515200"/>
          </a:xfrm>
          <a:prstGeom prst="bentConnector3">
            <a:avLst>
              <a:gd fmla="val 49993" name="adj1"/>
            </a:avLst>
          </a:prstGeom>
          <a:noFill/>
          <a:ln cap="flat" cmpd="sng" w="9525">
            <a:solidFill>
              <a:srgbClr val="C2C2C2"/>
            </a:solidFill>
            <a:prstDash val="solid"/>
            <a:round/>
            <a:headEnd len="sm" w="sm" type="none"/>
            <a:tailEnd len="sm" w="sm" type="none"/>
          </a:ln>
        </p:spPr>
      </p:cxnSp>
      <p:cxnSp>
        <p:nvCxnSpPr>
          <p:cNvPr id="156" name="Google Shape;156;p7"/>
          <p:cNvCxnSpPr>
            <a:stCxn id="154" idx="0"/>
            <a:endCxn id="152" idx="2"/>
          </p:cNvCxnSpPr>
          <p:nvPr/>
        </p:nvCxnSpPr>
        <p:spPr>
          <a:xfrm rot="-5400000">
            <a:off x="4729501" y="1767579"/>
            <a:ext cx="609600" cy="2123400"/>
          </a:xfrm>
          <a:prstGeom prst="bentConnector3">
            <a:avLst>
              <a:gd fmla="val 49993" name="adj1"/>
            </a:avLst>
          </a:prstGeom>
          <a:noFill/>
          <a:ln cap="flat" cmpd="sng" w="9525">
            <a:solidFill>
              <a:srgbClr val="C2C2C2"/>
            </a:solidFill>
            <a:prstDash val="solid"/>
            <a:round/>
            <a:headEnd len="sm" w="sm" type="none"/>
            <a:tailEnd len="sm" w="sm" type="none"/>
          </a:ln>
        </p:spPr>
      </p:cxnSp>
      <p:sp>
        <p:nvSpPr>
          <p:cNvPr id="157" name="Google Shape;157;p7"/>
          <p:cNvSpPr txBox="1"/>
          <p:nvPr/>
        </p:nvSpPr>
        <p:spPr>
          <a:xfrm>
            <a:off x="2594925" y="4447425"/>
            <a:ext cx="29130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ndara"/>
                <a:ea typeface="Candara"/>
                <a:cs typeface="Candara"/>
                <a:sym typeface="Candara"/>
              </a:rPr>
              <a:t>ex: Hierarchical clustering</a:t>
            </a:r>
            <a:endParaRPr b="0" i="0" sz="1800" u="none" cap="none" strike="noStrike">
              <a:solidFill>
                <a:srgbClr val="000000"/>
              </a:solidFill>
              <a:latin typeface="Candara"/>
              <a:ea typeface="Candara"/>
              <a:cs typeface="Candara"/>
              <a:sym typeface="Candara"/>
            </a:endParaRPr>
          </a:p>
        </p:txBody>
      </p:sp>
      <p:sp>
        <p:nvSpPr>
          <p:cNvPr id="158" name="Google Shape;158;p7"/>
          <p:cNvSpPr txBox="1"/>
          <p:nvPr/>
        </p:nvSpPr>
        <p:spPr>
          <a:xfrm>
            <a:off x="7329425" y="4357075"/>
            <a:ext cx="29130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ndara"/>
                <a:ea typeface="Candara"/>
                <a:cs typeface="Candara"/>
                <a:sym typeface="Candara"/>
              </a:rPr>
              <a:t>ex: K Means clustering</a:t>
            </a:r>
            <a:endParaRPr b="0" i="0" sz="1800" u="none" cap="none" strike="noStrike">
              <a:solidFill>
                <a:srgbClr val="000000"/>
              </a:solidFill>
              <a:latin typeface="Candara"/>
              <a:ea typeface="Candara"/>
              <a:cs typeface="Candara"/>
              <a:sym typeface="Canda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5dccd27b4e_0_40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Connectivity based Clustering</a:t>
            </a:r>
            <a:endParaRPr/>
          </a:p>
        </p:txBody>
      </p:sp>
      <p:sp>
        <p:nvSpPr>
          <p:cNvPr id="165" name="Google Shape;165;g5dccd27b4e_0_405"/>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166" name="Google Shape;166;g5dccd27b4e_0_405"/>
          <p:cNvPicPr preferRelativeResize="0"/>
          <p:nvPr/>
        </p:nvPicPr>
        <p:blipFill rotWithShape="1">
          <a:blip r:embed="rId3">
            <a:alphaModFix/>
          </a:blip>
          <a:srcRect b="0" l="0" r="0" t="0"/>
          <a:stretch/>
        </p:blipFill>
        <p:spPr>
          <a:xfrm>
            <a:off x="1936863" y="1567089"/>
            <a:ext cx="8318275" cy="3723825"/>
          </a:xfrm>
          <a:prstGeom prst="rect">
            <a:avLst/>
          </a:prstGeom>
          <a:noFill/>
          <a:ln>
            <a:noFill/>
          </a:ln>
        </p:spPr>
      </p:pic>
      <p:sp>
        <p:nvSpPr>
          <p:cNvPr id="167" name="Google Shape;167;g5dccd27b4e_0_405"/>
          <p:cNvSpPr txBox="1"/>
          <p:nvPr/>
        </p:nvSpPr>
        <p:spPr>
          <a:xfrm>
            <a:off x="2381500" y="5646342"/>
            <a:ext cx="8318100" cy="65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ndara"/>
                <a:ea typeface="Candara"/>
                <a:cs typeface="Candara"/>
                <a:sym typeface="Candara"/>
              </a:rPr>
              <a:t>Computational complexity:  n(n-1)/2 where n denoted no of data points</a:t>
            </a:r>
            <a:endParaRPr b="0" i="0" sz="1800" u="none" cap="none" strike="noStrike">
              <a:solidFill>
                <a:srgbClr val="000000"/>
              </a:solidFill>
              <a:latin typeface="Candara"/>
              <a:ea typeface="Candara"/>
              <a:cs typeface="Candara"/>
              <a:sym typeface="Canda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5dccd27b4e_0_41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Centroid based Clustering</a:t>
            </a:r>
            <a:endParaRPr/>
          </a:p>
        </p:txBody>
      </p:sp>
      <p:sp>
        <p:nvSpPr>
          <p:cNvPr id="174" name="Google Shape;174;g5dccd27b4e_0_413"/>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175" name="Google Shape;175;g5dccd27b4e_0_413"/>
          <p:cNvPicPr preferRelativeResize="0"/>
          <p:nvPr/>
        </p:nvPicPr>
        <p:blipFill rotWithShape="1">
          <a:blip r:embed="rId3">
            <a:alphaModFix/>
          </a:blip>
          <a:srcRect b="0" l="0" r="0" t="0"/>
          <a:stretch/>
        </p:blipFill>
        <p:spPr>
          <a:xfrm>
            <a:off x="2582480" y="1588805"/>
            <a:ext cx="6155122" cy="44113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600">
                <a:latin typeface="Times New Roman"/>
                <a:ea typeface="Times New Roman"/>
                <a:cs typeface="Times New Roman"/>
                <a:sym typeface="Times New Roman"/>
              </a:rPr>
            </a:br>
            <a:r>
              <a:rPr lang="en-IN" sz="3600">
                <a:latin typeface="Times New Roman"/>
                <a:ea typeface="Times New Roman"/>
                <a:cs typeface="Times New Roman"/>
                <a:sym typeface="Times New Roman"/>
              </a:rPr>
              <a:t>K-means clustering</a:t>
            </a:r>
            <a:br>
              <a:rPr lang="en-IN" sz="3600">
                <a:latin typeface="Times New Roman"/>
                <a:ea typeface="Times New Roman"/>
                <a:cs typeface="Times New Roman"/>
                <a:sym typeface="Times New Roman"/>
              </a:rPr>
            </a:br>
            <a:endParaRPr sz="3600"/>
          </a:p>
        </p:txBody>
      </p:sp>
      <p:sp>
        <p:nvSpPr>
          <p:cNvPr id="181" name="Google Shape;181;p1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K-means clusters data be separating data points into groups of equal variance.</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It requires the number of clusters to be specified, hence the term “K” in its name</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It divides the samples into K disjoint clusters.</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The K-means algorithm chooses centroids that minimizes the inertia across all the clusters.</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4000">
                <a:latin typeface="Times New Roman"/>
                <a:ea typeface="Times New Roman"/>
                <a:cs typeface="Times New Roman"/>
                <a:sym typeface="Times New Roman"/>
              </a:rPr>
              <a:t>Elbow method</a:t>
            </a:r>
            <a:endParaRPr sz="4000">
              <a:latin typeface="Times New Roman"/>
              <a:ea typeface="Times New Roman"/>
              <a:cs typeface="Times New Roman"/>
              <a:sym typeface="Times New Roman"/>
            </a:endParaRPr>
          </a:p>
        </p:txBody>
      </p:sp>
      <p:sp>
        <p:nvSpPr>
          <p:cNvPr id="187" name="Google Shape;187;p18"/>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The elbow method runs k-means clustering on the dataset for a range of values for k (say from 1-10) and then for each value of k computes an average score for all clusters.</a:t>
            </a:r>
            <a:endParaRPr/>
          </a:p>
          <a:p>
            <a:pPr indent="0" lvl="0" marL="25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pic>
        <p:nvPicPr>
          <p:cNvPr id="188" name="Google Shape;188;p18"/>
          <p:cNvPicPr preferRelativeResize="0"/>
          <p:nvPr/>
        </p:nvPicPr>
        <p:blipFill rotWithShape="1">
          <a:blip r:embed="rId3">
            <a:alphaModFix/>
          </a:blip>
          <a:srcRect b="0" l="0" r="0" t="0"/>
          <a:stretch/>
        </p:blipFill>
        <p:spPr>
          <a:xfrm>
            <a:off x="2943497" y="2813277"/>
            <a:ext cx="4476205" cy="33471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5dccd27b4e_0_422"/>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IN" sz="2400"/>
              <a:t>It is important to normalize the data using either Z score or standard scaler before performing K means clustering</a:t>
            </a:r>
            <a:endParaRPr sz="2400"/>
          </a:p>
          <a:p>
            <a:pPr indent="0" lvl="0" marL="0" rtl="0" algn="l">
              <a:lnSpc>
                <a:spcPct val="100000"/>
              </a:lnSpc>
              <a:spcBef>
                <a:spcPts val="640"/>
              </a:spcBef>
              <a:spcAft>
                <a:spcPts val="0"/>
              </a:spcAft>
              <a:buSzPts val="3200"/>
              <a:buNone/>
            </a:pPr>
            <a:r>
              <a:rPr lang="en-IN" sz="2400"/>
              <a:t>This ensure different attributes are of same standard values</a:t>
            </a:r>
            <a:endParaRPr sz="2400"/>
          </a:p>
        </p:txBody>
      </p:sp>
      <p:sp>
        <p:nvSpPr>
          <p:cNvPr id="195" name="Google Shape;195;g5dccd27b4e_0_422"/>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
        <p:nvSpPr>
          <p:cNvPr id="196" name="Google Shape;196;g5dccd27b4e_0_42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4000">
                <a:latin typeface="Times New Roman"/>
                <a:ea typeface="Times New Roman"/>
                <a:cs typeface="Times New Roman"/>
                <a:sym typeface="Times New Roman"/>
              </a:rPr>
              <a:t>Scaling - Z score</a:t>
            </a:r>
            <a:endParaRPr sz="4000">
              <a:latin typeface="Times New Roman"/>
              <a:ea typeface="Times New Roman"/>
              <a:cs typeface="Times New Roman"/>
              <a:sym typeface="Times New Roman"/>
            </a:endParaRPr>
          </a:p>
        </p:txBody>
      </p:sp>
      <p:pic>
        <p:nvPicPr>
          <p:cNvPr id="197" name="Google Shape;197;g5dccd27b4e_0_422"/>
          <p:cNvPicPr preferRelativeResize="0"/>
          <p:nvPr/>
        </p:nvPicPr>
        <p:blipFill rotWithShape="1">
          <a:blip r:embed="rId3">
            <a:alphaModFix/>
          </a:blip>
          <a:srcRect b="0" l="0" r="0" t="0"/>
          <a:stretch/>
        </p:blipFill>
        <p:spPr>
          <a:xfrm>
            <a:off x="1826900" y="3325125"/>
            <a:ext cx="3958326" cy="3151875"/>
          </a:xfrm>
          <a:prstGeom prst="rect">
            <a:avLst/>
          </a:prstGeom>
          <a:noFill/>
          <a:ln>
            <a:noFill/>
          </a:ln>
        </p:spPr>
      </p:pic>
      <p:pic>
        <p:nvPicPr>
          <p:cNvPr id="198" name="Google Shape;198;g5dccd27b4e_0_422"/>
          <p:cNvPicPr preferRelativeResize="0"/>
          <p:nvPr/>
        </p:nvPicPr>
        <p:blipFill rotWithShape="1">
          <a:blip r:embed="rId4">
            <a:alphaModFix/>
          </a:blip>
          <a:srcRect b="0" l="0" r="0" t="0"/>
          <a:stretch/>
        </p:blipFill>
        <p:spPr>
          <a:xfrm>
            <a:off x="6812713" y="3472313"/>
            <a:ext cx="4295775" cy="285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5dccd27b4e_0_432"/>
          <p:cNvSpPr txBox="1"/>
          <p:nvPr>
            <p:ph type="title"/>
          </p:nvPr>
        </p:nvSpPr>
        <p:spPr>
          <a:xfrm>
            <a:off x="533400" y="1222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More distance measures</a:t>
            </a:r>
            <a:endParaRPr/>
          </a:p>
        </p:txBody>
      </p:sp>
      <p:sp>
        <p:nvSpPr>
          <p:cNvPr id="205" name="Google Shape;205;g5dccd27b4e_0_432"/>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206" name="Google Shape;206;g5dccd27b4e_0_432"/>
          <p:cNvPicPr preferRelativeResize="0"/>
          <p:nvPr/>
        </p:nvPicPr>
        <p:blipFill rotWithShape="1">
          <a:blip r:embed="rId3">
            <a:alphaModFix/>
          </a:blip>
          <a:srcRect b="0" l="0" r="0" t="0"/>
          <a:stretch/>
        </p:blipFill>
        <p:spPr>
          <a:xfrm>
            <a:off x="5893475" y="4923300"/>
            <a:ext cx="6050050" cy="1633525"/>
          </a:xfrm>
          <a:prstGeom prst="rect">
            <a:avLst/>
          </a:prstGeom>
          <a:noFill/>
          <a:ln>
            <a:noFill/>
          </a:ln>
        </p:spPr>
      </p:pic>
      <p:pic>
        <p:nvPicPr>
          <p:cNvPr id="207" name="Google Shape;207;g5dccd27b4e_0_432"/>
          <p:cNvPicPr preferRelativeResize="0"/>
          <p:nvPr/>
        </p:nvPicPr>
        <p:blipFill rotWithShape="1">
          <a:blip r:embed="rId4">
            <a:alphaModFix/>
          </a:blip>
          <a:srcRect b="0" l="0" r="0" t="0"/>
          <a:stretch/>
        </p:blipFill>
        <p:spPr>
          <a:xfrm>
            <a:off x="7733350" y="1646237"/>
            <a:ext cx="3516970" cy="2697163"/>
          </a:xfrm>
          <a:prstGeom prst="rect">
            <a:avLst/>
          </a:prstGeom>
          <a:noFill/>
          <a:ln>
            <a:noFill/>
          </a:ln>
        </p:spPr>
      </p:pic>
      <p:sp>
        <p:nvSpPr>
          <p:cNvPr id="208" name="Google Shape;208;g5dccd27b4e_0_432"/>
          <p:cNvSpPr txBox="1"/>
          <p:nvPr/>
        </p:nvSpPr>
        <p:spPr>
          <a:xfrm>
            <a:off x="726050" y="5307375"/>
            <a:ext cx="4911000" cy="55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IN" sz="3000" u="none" cap="none" strike="noStrike">
                <a:solidFill>
                  <a:srgbClr val="000000"/>
                </a:solidFill>
                <a:latin typeface="Candara"/>
                <a:ea typeface="Candara"/>
                <a:cs typeface="Candara"/>
                <a:sym typeface="Candara"/>
              </a:rPr>
              <a:t>Jaccard distance</a:t>
            </a:r>
            <a:endParaRPr b="0" i="0" sz="3000" u="none" cap="none" strike="noStrike">
              <a:solidFill>
                <a:srgbClr val="000000"/>
              </a:solidFill>
              <a:latin typeface="Candara"/>
              <a:ea typeface="Candara"/>
              <a:cs typeface="Candara"/>
              <a:sym typeface="Candara"/>
            </a:endParaRPr>
          </a:p>
        </p:txBody>
      </p:sp>
      <p:sp>
        <p:nvSpPr>
          <p:cNvPr id="209" name="Google Shape;209;g5dccd27b4e_0_432"/>
          <p:cNvSpPr txBox="1"/>
          <p:nvPr/>
        </p:nvSpPr>
        <p:spPr>
          <a:xfrm>
            <a:off x="647175" y="1281025"/>
            <a:ext cx="4911000" cy="55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IN" sz="3000" u="none" cap="none" strike="noStrike">
                <a:solidFill>
                  <a:srgbClr val="000000"/>
                </a:solidFill>
                <a:latin typeface="Candara"/>
                <a:ea typeface="Candara"/>
                <a:cs typeface="Candara"/>
                <a:sym typeface="Candara"/>
              </a:rPr>
              <a:t>Mahalanobis distance</a:t>
            </a:r>
            <a:endParaRPr b="0" i="0" sz="3000" u="none" cap="none" strike="noStrike">
              <a:solidFill>
                <a:srgbClr val="000000"/>
              </a:solidFill>
              <a:latin typeface="Candara"/>
              <a:ea typeface="Candara"/>
              <a:cs typeface="Candara"/>
              <a:sym typeface="Candara"/>
            </a:endParaRPr>
          </a:p>
        </p:txBody>
      </p:sp>
      <p:pic>
        <p:nvPicPr>
          <p:cNvPr id="210" name="Google Shape;210;g5dccd27b4e_0_432"/>
          <p:cNvPicPr preferRelativeResize="0"/>
          <p:nvPr/>
        </p:nvPicPr>
        <p:blipFill rotWithShape="1">
          <a:blip r:embed="rId5">
            <a:alphaModFix/>
          </a:blip>
          <a:srcRect b="0" l="0" r="0" t="0"/>
          <a:stretch/>
        </p:blipFill>
        <p:spPr>
          <a:xfrm>
            <a:off x="563275" y="2181675"/>
            <a:ext cx="6895550" cy="2697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Applications of clustering</a:t>
            </a:r>
            <a:endParaRPr sz="3600">
              <a:latin typeface="Times New Roman"/>
              <a:ea typeface="Times New Roman"/>
              <a:cs typeface="Times New Roman"/>
              <a:sym typeface="Times New Roman"/>
            </a:endParaRPr>
          </a:p>
        </p:txBody>
      </p:sp>
      <p:sp>
        <p:nvSpPr>
          <p:cNvPr id="216" name="Google Shape;216;p1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800">
                <a:latin typeface="Times New Roman"/>
                <a:ea typeface="Times New Roman"/>
                <a:cs typeface="Times New Roman"/>
                <a:sym typeface="Times New Roman"/>
              </a:rPr>
              <a:t>Image processing : </a:t>
            </a:r>
            <a:r>
              <a:rPr lang="en-IN" sz="2400">
                <a:latin typeface="Times New Roman"/>
                <a:ea typeface="Times New Roman"/>
                <a:cs typeface="Times New Roman"/>
                <a:sym typeface="Times New Roman"/>
              </a:rPr>
              <a:t>used to cluster of pixels representing objects in each frame.</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800">
                <a:latin typeface="Times New Roman"/>
                <a:ea typeface="Times New Roman"/>
                <a:cs typeface="Times New Roman"/>
                <a:sym typeface="Times New Roman"/>
              </a:rPr>
              <a:t>Medical: </a:t>
            </a:r>
            <a:r>
              <a:rPr lang="en-IN" sz="2400">
                <a:latin typeface="Times New Roman"/>
                <a:ea typeface="Times New Roman"/>
                <a:cs typeface="Times New Roman"/>
                <a:sym typeface="Times New Roman"/>
              </a:rPr>
              <a:t>Patient attributes such as age, height, weight, systolic, etc. can identify naturally occurring clusters under various health conditions.</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800">
                <a:latin typeface="Times New Roman"/>
                <a:ea typeface="Times New Roman"/>
                <a:cs typeface="Times New Roman"/>
                <a:sym typeface="Times New Roman"/>
              </a:rPr>
              <a:t>Customer segmentation: </a:t>
            </a:r>
            <a:r>
              <a:rPr lang="en-IN" sz="2400">
                <a:latin typeface="Times New Roman"/>
                <a:ea typeface="Times New Roman"/>
                <a:cs typeface="Times New Roman"/>
                <a:sym typeface="Times New Roman"/>
              </a:rPr>
              <a:t>cluster customers on basis of frequency look for common attributes among high value customers.</a:t>
            </a:r>
            <a:endParaRPr sz="2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Industry applications - clustering</a:t>
            </a:r>
            <a:endParaRPr/>
          </a:p>
        </p:txBody>
      </p:sp>
      <p:sp>
        <p:nvSpPr>
          <p:cNvPr id="222" name="Google Shape;222;p2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a:t>Customer segmentation – buying patterns, income, spending behaviour, loyalty, customer lifetime value</a:t>
            </a:r>
            <a:endParaRPr/>
          </a:p>
          <a:p>
            <a:pPr indent="-431800" lvl="0" marL="457200" marR="0" rtl="0" algn="l">
              <a:lnSpc>
                <a:spcPct val="100000"/>
              </a:lnSpc>
              <a:spcBef>
                <a:spcPts val="640"/>
              </a:spcBef>
              <a:spcAft>
                <a:spcPts val="0"/>
              </a:spcAft>
              <a:buClr>
                <a:schemeClr val="dk1"/>
              </a:buClr>
              <a:buSzPts val="3200"/>
              <a:buFont typeface="Arial"/>
              <a:buChar char="•"/>
            </a:pPr>
            <a:r>
              <a:rPr lang="en-IN"/>
              <a:t>Anomaly detection</a:t>
            </a:r>
            <a:endParaRPr/>
          </a:p>
          <a:p>
            <a:pPr indent="-431800" lvl="0" marL="457200" marR="0" rtl="0" algn="l">
              <a:lnSpc>
                <a:spcPct val="100000"/>
              </a:lnSpc>
              <a:spcBef>
                <a:spcPts val="640"/>
              </a:spcBef>
              <a:spcAft>
                <a:spcPts val="0"/>
              </a:spcAft>
              <a:buClr>
                <a:schemeClr val="dk1"/>
              </a:buClr>
              <a:buSzPts val="3200"/>
              <a:buFont typeface="Arial"/>
              <a:buChar char="•"/>
            </a:pPr>
            <a:r>
              <a:rPr lang="en-IN"/>
              <a:t>Creating newsfeeds – cluster articles based on their similarity</a:t>
            </a:r>
            <a:endParaRPr/>
          </a:p>
          <a:p>
            <a:pPr indent="-431800" lvl="0" marL="457200" marR="0" rtl="0" algn="l">
              <a:lnSpc>
                <a:spcPct val="100000"/>
              </a:lnSpc>
              <a:spcBef>
                <a:spcPts val="640"/>
              </a:spcBef>
              <a:spcAft>
                <a:spcPts val="0"/>
              </a:spcAft>
              <a:buClr>
                <a:schemeClr val="dk1"/>
              </a:buClr>
              <a:buSzPts val="3200"/>
              <a:buFont typeface="Arial"/>
              <a:buChar char="•"/>
            </a:pPr>
            <a:r>
              <a:rPr lang="en-IN"/>
              <a:t>Pattern detection in medical imaging for diagnostics</a:t>
            </a:r>
            <a:endParaRPr/>
          </a:p>
          <a:p>
            <a:pPr indent="-228600" lvl="0" marL="457200" marR="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Times New Roman"/>
              <a:buNone/>
            </a:pPr>
            <a:r>
              <a:rPr b="0" i="0" lang="en-IN" sz="4000" u="sng" cap="none" strike="noStrike">
                <a:solidFill>
                  <a:schemeClr val="dk1"/>
                </a:solidFill>
                <a:latin typeface="Times New Roman"/>
                <a:ea typeface="Times New Roman"/>
                <a:cs typeface="Times New Roman"/>
                <a:sym typeface="Times New Roman"/>
              </a:rPr>
              <a:t>Learning Objectives </a:t>
            </a:r>
            <a:endParaRPr/>
          </a:p>
        </p:txBody>
      </p:sp>
      <p:sp>
        <p:nvSpPr>
          <p:cNvPr id="88" name="Google Shape;88;p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Introduction to Unsupervised learning</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Types of clustering and distance calculation</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Euclidean and Non Euclidean distance</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K-means clustering</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Elbow method</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Visual analysis and Dynamic Clustering</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Hands on exercise on K-means clustering</a:t>
            </a:r>
            <a:endParaRPr sz="2400">
              <a:latin typeface="Times New Roman"/>
              <a:ea typeface="Times New Roman"/>
              <a:cs typeface="Times New Roman"/>
              <a:sym typeface="Times New Roman"/>
            </a:endParaRPr>
          </a:p>
          <a:p>
            <a:pPr indent="-342900" lvl="0" marL="495300" rtl="0" algn="l">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Case study </a:t>
            </a:r>
            <a:endParaRPr sz="2400">
              <a:latin typeface="Times New Roman"/>
              <a:ea typeface="Times New Roman"/>
              <a:cs typeface="Times New Roman"/>
              <a:sym typeface="Times New Roman"/>
            </a:endParaRPr>
          </a:p>
        </p:txBody>
      </p:sp>
      <p:sp>
        <p:nvSpPr>
          <p:cNvPr id="89" name="Google Shape;89;p2"/>
          <p:cNvSpPr txBox="1"/>
          <p:nvPr/>
        </p:nvSpPr>
        <p:spPr>
          <a:xfrm>
            <a:off x="609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2"/>
          <p:cNvSpPr txBox="1"/>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400"/>
              <a:buFont typeface="Times New Roman"/>
              <a:buNone/>
            </a:pPr>
            <a:fld id="{00000000-1234-1234-1234-123412341234}" type="slidenum">
              <a:rPr b="0" i="0" lang="en-IN" sz="1400" u="none" cap="none" strike="noStrike">
                <a:solidFill>
                  <a:srgbClr val="59595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1"/>
          <p:cNvSpPr txBox="1"/>
          <p:nvPr>
            <p:ph type="title"/>
          </p:nvPr>
        </p:nvSpPr>
        <p:spPr>
          <a:xfrm>
            <a:off x="302125" y="343550"/>
            <a:ext cx="5124300" cy="9504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400"/>
              <a:buNone/>
            </a:pPr>
            <a:r>
              <a:rPr b="1" lang="en-IN">
                <a:solidFill>
                  <a:schemeClr val="accent1"/>
                </a:solidFill>
                <a:latin typeface="Times New Roman"/>
                <a:ea typeface="Times New Roman"/>
                <a:cs typeface="Times New Roman"/>
                <a:sym typeface="Times New Roman"/>
              </a:rPr>
              <a:t>K means clustering</a:t>
            </a:r>
            <a:endParaRPr/>
          </a:p>
        </p:txBody>
      </p:sp>
      <p:sp>
        <p:nvSpPr>
          <p:cNvPr id="228" name="Google Shape;228;p11"/>
          <p:cNvSpPr txBox="1"/>
          <p:nvPr>
            <p:ph idx="1" type="body"/>
          </p:nvPr>
        </p:nvSpPr>
        <p:spPr>
          <a:xfrm>
            <a:off x="454801" y="804200"/>
            <a:ext cx="11889600" cy="6083400"/>
          </a:xfrm>
          <a:prstGeom prst="rect">
            <a:avLst/>
          </a:prstGeom>
          <a:noFill/>
          <a:ln>
            <a:noFill/>
          </a:ln>
        </p:spPr>
        <p:txBody>
          <a:bodyPr anchorCtr="0" anchor="ctr" bIns="45700" lIns="91425" spcFirstLastPara="1" rIns="91425" wrap="square" tIns="45700">
            <a:normAutofit/>
          </a:bodyPr>
          <a:lstStyle/>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Simplest unsupervised learning algorithm</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Classify a data set through a number of clusters fixed apriori. </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The idea is to define k centroids, one for each cluster.</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The centroids should be carefully placed, as far as possible from each other.</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Each point is associated to a centroid and then centroids are re-calculated to minimize MSE.</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Uses Euclidean distance</a:t>
            </a:r>
            <a:endParaRPr sz="1800"/>
          </a:p>
          <a:p>
            <a:pPr indent="-431800" lvl="0" marL="457200" rtl="0" algn="l">
              <a:lnSpc>
                <a:spcPct val="90000"/>
              </a:lnSpc>
              <a:spcBef>
                <a:spcPts val="640"/>
              </a:spcBef>
              <a:spcAft>
                <a:spcPts val="0"/>
              </a:spcAft>
              <a:buSzPts val="3200"/>
              <a:buFont typeface="Arial"/>
              <a:buNone/>
            </a:pPr>
            <a:r>
              <a:t/>
            </a:r>
            <a:endParaRPr sz="1800">
              <a:latin typeface="Times New Roman"/>
              <a:ea typeface="Times New Roman"/>
              <a:cs typeface="Times New Roman"/>
              <a:sym typeface="Times New Roman"/>
            </a:endParaRPr>
          </a:p>
          <a:p>
            <a:pPr indent="-431800" lvl="0" marL="457200" rtl="0" algn="l">
              <a:lnSpc>
                <a:spcPct val="90000"/>
              </a:lnSpc>
              <a:spcBef>
                <a:spcPts val="640"/>
              </a:spcBef>
              <a:spcAft>
                <a:spcPts val="0"/>
              </a:spcAft>
              <a:buSzPts val="3200"/>
              <a:buFont typeface="Arial"/>
              <a:buNone/>
            </a:pPr>
            <a:r>
              <a:rPr lang="en-IN" sz="1800" u="sng">
                <a:latin typeface="Times New Roman"/>
                <a:ea typeface="Times New Roman"/>
                <a:cs typeface="Times New Roman"/>
                <a:sym typeface="Times New Roman"/>
              </a:rPr>
              <a:t>Advantages</a:t>
            </a:r>
            <a:r>
              <a:rPr lang="en-IN" sz="1800">
                <a:latin typeface="Times New Roman"/>
                <a:ea typeface="Times New Roman"/>
                <a:cs typeface="Times New Roman"/>
                <a:sym typeface="Times New Roman"/>
              </a:rPr>
              <a:t>:</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With large variables, k means is faster than other clustering algorithms.</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Produces tighter clusters than hierarchical clustering.</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Less impacted by outliers</a:t>
            </a:r>
            <a:endParaRPr sz="1800"/>
          </a:p>
          <a:p>
            <a:pPr indent="-431800" lvl="0" marL="457200" rtl="0" algn="l">
              <a:lnSpc>
                <a:spcPct val="90000"/>
              </a:lnSpc>
              <a:spcBef>
                <a:spcPts val="640"/>
              </a:spcBef>
              <a:spcAft>
                <a:spcPts val="0"/>
              </a:spcAft>
              <a:buSzPts val="3200"/>
              <a:buFont typeface="Arial"/>
              <a:buNone/>
            </a:pPr>
            <a:r>
              <a:t/>
            </a:r>
            <a:endParaRPr sz="1800">
              <a:latin typeface="Times New Roman"/>
              <a:ea typeface="Times New Roman"/>
              <a:cs typeface="Times New Roman"/>
              <a:sym typeface="Times New Roman"/>
            </a:endParaRPr>
          </a:p>
          <a:p>
            <a:pPr indent="-431800" lvl="0" marL="457200" rtl="0" algn="l">
              <a:lnSpc>
                <a:spcPct val="90000"/>
              </a:lnSpc>
              <a:spcBef>
                <a:spcPts val="640"/>
              </a:spcBef>
              <a:spcAft>
                <a:spcPts val="0"/>
              </a:spcAft>
              <a:buSzPts val="3200"/>
              <a:buFont typeface="Arial"/>
              <a:buNone/>
            </a:pPr>
            <a:r>
              <a:rPr lang="en-IN" sz="1800" u="sng">
                <a:latin typeface="Times New Roman"/>
                <a:ea typeface="Times New Roman"/>
                <a:cs typeface="Times New Roman"/>
                <a:sym typeface="Times New Roman"/>
              </a:rPr>
              <a:t>Disadvantages</a:t>
            </a:r>
            <a:r>
              <a:rPr lang="en-IN" sz="1800">
                <a:latin typeface="Times New Roman"/>
                <a:ea typeface="Times New Roman"/>
                <a:cs typeface="Times New Roman"/>
                <a:sym typeface="Times New Roman"/>
              </a:rPr>
              <a:t>:</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Predicting the number of clusters is a tedious task.</a:t>
            </a:r>
            <a:endParaRPr sz="1800">
              <a:latin typeface="Times New Roman"/>
              <a:ea typeface="Times New Roman"/>
              <a:cs typeface="Times New Roman"/>
              <a:sym typeface="Times New Roman"/>
            </a:endParaRPr>
          </a:p>
          <a:p>
            <a:pPr indent="-342900" lvl="0" marL="457200" rtl="0" algn="l">
              <a:lnSpc>
                <a:spcPct val="90000"/>
              </a:lnSpc>
              <a:spcBef>
                <a:spcPts val="640"/>
              </a:spcBef>
              <a:spcAft>
                <a:spcPts val="0"/>
              </a:spcAft>
              <a:buSzPts val="1800"/>
              <a:buFont typeface="Times New Roman"/>
              <a:buChar char="•"/>
            </a:pPr>
            <a:r>
              <a:rPr lang="en-IN" sz="1800">
                <a:latin typeface="Times New Roman"/>
                <a:ea typeface="Times New Roman"/>
                <a:cs typeface="Times New Roman"/>
                <a:sym typeface="Times New Roman"/>
              </a:rPr>
              <a:t>Initial seeds have a strong impact on the final results</a:t>
            </a:r>
            <a:endParaRPr sz="1800">
              <a:latin typeface="Times New Roman"/>
              <a:ea typeface="Times New Roman"/>
              <a:cs typeface="Times New Roman"/>
              <a:sym typeface="Times New Roman"/>
            </a:endParaRPr>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If the data has clusters ( in the original data) of different size and different density, the algorithm does not work well.</a:t>
            </a:r>
            <a:endParaRPr sz="1800"/>
          </a:p>
        </p:txBody>
      </p:sp>
      <p:sp>
        <p:nvSpPr>
          <p:cNvPr id="229" name="Google Shape;229;p11"/>
          <p:cNvSpPr txBox="1"/>
          <p:nvPr>
            <p:ph idx="12" type="sldNum"/>
          </p:nvPr>
        </p:nvSpPr>
        <p:spPr>
          <a:xfrm>
            <a:off x="10571516" y="6033479"/>
            <a:ext cx="782283" cy="365125"/>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600"/>
              </a:spcAft>
              <a:buClr>
                <a:srgbClr val="595959"/>
              </a:buClr>
              <a:buSzPts val="1400"/>
              <a:buFont typeface="Candara"/>
              <a:buNone/>
            </a:pPr>
            <a:fld id="{00000000-1234-1234-1234-123412341234}" type="slidenum">
              <a:rPr b="0" i="0" lang="en-IN" sz="1050" u="none" cap="none" strike="noStrike">
                <a:solidFill>
                  <a:schemeClr val="dk1"/>
                </a:solidFill>
                <a:latin typeface="Candara"/>
                <a:ea typeface="Candara"/>
                <a:cs typeface="Candara"/>
                <a:sym typeface="Candara"/>
              </a:rPr>
              <a:t>‹#›</a:t>
            </a:fld>
            <a:endParaRPr b="0" i="0" sz="1050" u="none" cap="none" strike="noStrike">
              <a:solidFill>
                <a:schemeClr val="dk1"/>
              </a:solidFill>
              <a:latin typeface="Candara"/>
              <a:ea typeface="Candara"/>
              <a:cs typeface="Candara"/>
              <a:sym typeface="Canda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5dccd27b4e_0_444"/>
          <p:cNvSpPr txBox="1"/>
          <p:nvPr>
            <p:ph type="title"/>
          </p:nvPr>
        </p:nvSpPr>
        <p:spPr>
          <a:xfrm>
            <a:off x="609600" y="460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Silhouette coefficient</a:t>
            </a:r>
            <a:endParaRPr/>
          </a:p>
        </p:txBody>
      </p:sp>
      <p:sp>
        <p:nvSpPr>
          <p:cNvPr id="236" name="Google Shape;236;g5dccd27b4e_0_444"/>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237" name="Google Shape;237;g5dccd27b4e_0_444"/>
          <p:cNvPicPr preferRelativeResize="0"/>
          <p:nvPr/>
        </p:nvPicPr>
        <p:blipFill rotWithShape="1">
          <a:blip r:embed="rId3">
            <a:alphaModFix/>
          </a:blip>
          <a:srcRect b="0" l="0" r="0" t="0"/>
          <a:stretch/>
        </p:blipFill>
        <p:spPr>
          <a:xfrm>
            <a:off x="2233037" y="4033237"/>
            <a:ext cx="6917700" cy="2582350"/>
          </a:xfrm>
          <a:prstGeom prst="rect">
            <a:avLst/>
          </a:prstGeom>
          <a:noFill/>
          <a:ln>
            <a:noFill/>
          </a:ln>
        </p:spPr>
      </p:pic>
      <p:sp>
        <p:nvSpPr>
          <p:cNvPr id="238" name="Google Shape;238;g5dccd27b4e_0_444"/>
          <p:cNvSpPr txBox="1"/>
          <p:nvPr/>
        </p:nvSpPr>
        <p:spPr>
          <a:xfrm>
            <a:off x="517350" y="1132500"/>
            <a:ext cx="11183100" cy="258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Silhouette coefficient is a measure of how similar a datapoint is to its own cluster compared to that of other clusters. It lies in the range of [-1,1]</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+1 = The data point is far away from the neighboring cluster and close to its own</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-1 = The data point is close to other neighbouring cluster than its own cluster</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0 = The data point is at the boundary of the distance between the own and neighbouring cluster</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600">
                <a:latin typeface="Times New Roman"/>
                <a:ea typeface="Times New Roman"/>
                <a:cs typeface="Times New Roman"/>
                <a:sym typeface="Times New Roman"/>
              </a:rPr>
            </a:br>
            <a:r>
              <a:rPr lang="en-IN" sz="3600">
                <a:latin typeface="Times New Roman"/>
                <a:ea typeface="Times New Roman"/>
                <a:cs typeface="Times New Roman"/>
                <a:sym typeface="Times New Roman"/>
              </a:rPr>
              <a:t>Visual analysis for clustering</a:t>
            </a:r>
            <a:br>
              <a:rPr lang="en-IN" sz="3600">
                <a:latin typeface="Times New Roman"/>
                <a:ea typeface="Times New Roman"/>
                <a:cs typeface="Times New Roman"/>
                <a:sym typeface="Times New Roman"/>
              </a:rPr>
            </a:br>
            <a:endParaRPr sz="3600"/>
          </a:p>
        </p:txBody>
      </p:sp>
      <p:sp>
        <p:nvSpPr>
          <p:cNvPr id="244" name="Google Shape;244;p1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Visual analysis for clustering</a:t>
            </a:r>
            <a:endParaRPr/>
          </a:p>
          <a:p>
            <a:pPr indent="0" lvl="0" marL="25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457200" lvl="0" marL="482600" rtl="0" algn="l">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Visual analysis of the attributes selected for the clustering may give an idea of the range of values that K should be evaluated in.</a:t>
            </a:r>
            <a:endParaRPr/>
          </a:p>
          <a:p>
            <a:pPr indent="-254000" lvl="0" marL="4826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254000" lvl="0" marL="4826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457200" lvl="0" marL="482600" rtl="0" algn="l">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Identifying the attributes on which clusters are clearly demarcated and using them in incremental order to build the multi-dimensional clusters likely to give much better clusters than using all the attributes at one go. </a:t>
            </a:r>
            <a:endParaRPr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Dynamic clustering</a:t>
            </a:r>
            <a:endParaRPr/>
          </a:p>
        </p:txBody>
      </p:sp>
      <p:sp>
        <p:nvSpPr>
          <p:cNvPr id="250" name="Google Shape;250;p20"/>
          <p:cNvSpPr txBox="1"/>
          <p:nvPr>
            <p:ph idx="1" type="body"/>
          </p:nvPr>
        </p:nvSpPr>
        <p:spPr>
          <a:xfrm>
            <a:off x="609600" y="1371600"/>
            <a:ext cx="10972800" cy="452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Clustering on correct attributes is the key to good clustering results.</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We can also consider those attributes who’s value changes with time. For e.g. Age, income category, years of work experience etc.</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We can use sequential k means clustering over time to track individual clusters.</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Cluster size, new entries and exits one can analyse the impact of strategies designed based on earlier clustering analysis. </a:t>
            </a:r>
            <a:endParaRPr sz="20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600">
                <a:latin typeface="Times New Roman"/>
                <a:ea typeface="Times New Roman"/>
                <a:cs typeface="Times New Roman"/>
                <a:sym typeface="Times New Roman"/>
              </a:rPr>
            </a:br>
            <a:r>
              <a:rPr lang="en-IN" sz="3600">
                <a:latin typeface="Times New Roman"/>
                <a:ea typeface="Times New Roman"/>
                <a:cs typeface="Times New Roman"/>
                <a:sym typeface="Times New Roman"/>
              </a:rPr>
              <a:t>Hands on exercise on K-means clustering</a:t>
            </a:r>
            <a:br>
              <a:rPr lang="en-IN" sz="3600">
                <a:latin typeface="Times New Roman"/>
                <a:ea typeface="Times New Roman"/>
                <a:cs typeface="Times New Roman"/>
                <a:sym typeface="Times New Roman"/>
              </a:rPr>
            </a:br>
            <a:endParaRPr sz="3600"/>
          </a:p>
        </p:txBody>
      </p:sp>
      <p:sp>
        <p:nvSpPr>
          <p:cNvPr id="256" name="Google Shape;256;p2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Technical support data can often be a rich source of information on opportunities for improving customer experience. Let us analyse the tech support data and do some basic analysis on problem types, time to resolve the problem and channel of support that is most suitable.</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Some important functions:</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457200" lvl="0" marL="482600" rtl="0" algn="l">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Importing libraries</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import pandas as pd</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import numpy as np</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import matplotlib.pylab as plt</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from sklearn.model_selection  import train_test_split</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from sklearn.cluster import KMeans</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from  scipy.stats import zscore</a:t>
            </a:r>
            <a:endParaRPr i="1" sz="1800">
              <a:solidFill>
                <a:srgbClr val="0070C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262" name="Google Shape;262;p2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2. Group Data into similar clusters</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for k in clusters:</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    model=KMeans(n_clusters=k)</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    model.fit(techSuppScaled)</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    prediction=model.predict(techSuppScaled)</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    meanDistortions.append(sum(np.min(cdist(techSuppScaled, model.cluster_centers_, 'euclidean'), axis=1)) / techSuppScaled.shape[0])</a:t>
            </a:r>
            <a:endParaRPr/>
          </a:p>
          <a:p>
            <a:pPr indent="0" lvl="0" marL="25400" rtl="0" algn="l">
              <a:lnSpc>
                <a:spcPct val="100000"/>
              </a:lnSpc>
              <a:spcBef>
                <a:spcPts val="640"/>
              </a:spcBef>
              <a:spcAft>
                <a:spcPts val="0"/>
              </a:spcAft>
              <a:buSzPts val="3200"/>
              <a:buNone/>
            </a:pPr>
            <a:r>
              <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1800">
                <a:solidFill>
                  <a:srgbClr val="0C0C0C"/>
                </a:solidFill>
                <a:latin typeface="Times New Roman"/>
                <a:ea typeface="Times New Roman"/>
                <a:cs typeface="Times New Roman"/>
                <a:sym typeface="Times New Roman"/>
              </a:rPr>
              <a:t># Let us first start with K = 3</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final_model=KMeans(3)</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final_model.fit(techSuppScaled)</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prediction=final_model.predict(techSuppScaled)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268" name="Google Shape;268;p2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3. Analyze the distribution of the data among the two groups (K = 3). One of the most informative visual tool is boxplot.</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#plt.cla()</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Clr>
                <a:schemeClr val="dk1"/>
              </a:buClr>
              <a:buSzPts val="1100"/>
              <a:buFont typeface="Arial"/>
              <a:buNone/>
            </a:pPr>
            <a:r>
              <a:rPr i="1" lang="en-IN" sz="1800">
                <a:solidFill>
                  <a:srgbClr val="0070C0"/>
                </a:solidFill>
                <a:latin typeface="Times New Roman"/>
                <a:ea typeface="Times New Roman"/>
                <a:cs typeface="Times New Roman"/>
                <a:sym typeface="Times New Roman"/>
              </a:rPr>
              <a:t>techSuppClust = tech_supp_df.groupby(['GROUP'])</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Clr>
                <a:schemeClr val="dk1"/>
              </a:buClr>
              <a:buSzPts val="1100"/>
              <a:buFont typeface="Arial"/>
              <a:buNone/>
            </a:pPr>
            <a:r>
              <a:rPr i="1" lang="en-IN" sz="1800">
                <a:solidFill>
                  <a:srgbClr val="0070C0"/>
                </a:solidFill>
                <a:latin typeface="Times New Roman"/>
                <a:ea typeface="Times New Roman"/>
                <a:cs typeface="Times New Roman"/>
                <a:sym typeface="Times New Roman"/>
              </a:rPr>
              <a:t>techSuppClust.mean()</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techSuppScaled.boxplot(by='GROUP', layout = (2,4),figsize=(15,10))</a:t>
            </a:r>
            <a:endParaRPr i="1" sz="1800">
              <a:solidFill>
                <a:srgbClr val="0070C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Case Study</a:t>
            </a:r>
            <a:endParaRPr/>
          </a:p>
        </p:txBody>
      </p:sp>
      <p:sp>
        <p:nvSpPr>
          <p:cNvPr id="275" name="Google Shape;275;p25"/>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3000">
                <a:latin typeface="Calibri"/>
                <a:ea typeface="Calibri"/>
                <a:cs typeface="Calibri"/>
                <a:sym typeface="Calibri"/>
              </a:rPr>
              <a:t>Objective</a:t>
            </a:r>
            <a:endParaRPr b="1" sz="30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3000">
              <a:latin typeface="Calibri"/>
              <a:ea typeface="Calibri"/>
              <a:cs typeface="Calibri"/>
              <a:sym typeface="Calibri"/>
            </a:endParaRPr>
          </a:p>
          <a:p>
            <a:pPr indent="0" lvl="0" marL="0" rtl="0" algn="l">
              <a:lnSpc>
                <a:spcPct val="100000"/>
              </a:lnSpc>
              <a:spcBef>
                <a:spcPts val="640"/>
              </a:spcBef>
              <a:spcAft>
                <a:spcPts val="0"/>
              </a:spcAft>
              <a:buSzPts val="3200"/>
              <a:buNone/>
            </a:pPr>
            <a:r>
              <a:rPr lang="en-IN" sz="1800">
                <a:latin typeface="Calibri"/>
                <a:ea typeface="Calibri"/>
                <a:cs typeface="Calibri"/>
                <a:sym typeface="Calibri"/>
              </a:rPr>
              <a:t>To determine if there is a relationship between higher levels of black and white thinking and higher levels of self-reported depression in psychiatric patients hospitalized for depression.Also apply K means clustering and assign groups for model prediction.</a:t>
            </a:r>
            <a:endParaRPr sz="18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1800">
              <a:latin typeface="Calibri"/>
              <a:ea typeface="Calibri"/>
              <a:cs typeface="Calibri"/>
              <a:sym typeface="Calibri"/>
            </a:endParaRPr>
          </a:p>
          <a:p>
            <a:pPr indent="0" lvl="0" marL="0" rtl="0" algn="l">
              <a:lnSpc>
                <a:spcPct val="100000"/>
              </a:lnSpc>
              <a:spcBef>
                <a:spcPts val="640"/>
              </a:spcBef>
              <a:spcAft>
                <a:spcPts val="0"/>
              </a:spcAft>
              <a:buSzPts val="3200"/>
              <a:buNone/>
            </a:pPr>
            <a:r>
              <a:rPr b="1" lang="en-IN" sz="3000">
                <a:latin typeface="Calibri"/>
                <a:ea typeface="Calibri"/>
                <a:cs typeface="Calibri"/>
                <a:sym typeface="Calibri"/>
              </a:rPr>
              <a:t>Context:</a:t>
            </a:r>
            <a:endParaRPr b="1" sz="3000">
              <a:latin typeface="Calibri"/>
              <a:ea typeface="Calibri"/>
              <a:cs typeface="Calibri"/>
              <a:sym typeface="Calibri"/>
            </a:endParaRPr>
          </a:p>
          <a:p>
            <a:pPr indent="0" lvl="0" marL="0" rtl="0" algn="l">
              <a:lnSpc>
                <a:spcPct val="100000"/>
              </a:lnSpc>
              <a:spcBef>
                <a:spcPts val="640"/>
              </a:spcBef>
              <a:spcAft>
                <a:spcPts val="0"/>
              </a:spcAft>
              <a:buSzPts val="3200"/>
              <a:buNone/>
            </a:pPr>
            <a:r>
              <a:rPr lang="en-IN" sz="1800">
                <a:latin typeface="Calibri"/>
                <a:ea typeface="Calibri"/>
                <a:cs typeface="Calibri"/>
                <a:sym typeface="Calibri"/>
              </a:rPr>
              <a:t>It is common for people who tend to think of their reality as a series of black and white events to suffer from depression.  </a:t>
            </a:r>
            <a:endParaRPr sz="1800">
              <a:latin typeface="Calibri"/>
              <a:ea typeface="Calibri"/>
              <a:cs typeface="Calibri"/>
              <a:sym typeface="Calibri"/>
            </a:endParaRPr>
          </a:p>
          <a:p>
            <a:pPr indent="0" lvl="0" marL="0" rtl="0" algn="l">
              <a:lnSpc>
                <a:spcPct val="100000"/>
              </a:lnSpc>
              <a:spcBef>
                <a:spcPts val="640"/>
              </a:spcBef>
              <a:spcAft>
                <a:spcPts val="0"/>
              </a:spcAft>
              <a:buSzPts val="3200"/>
              <a:buNone/>
            </a:pPr>
            <a:r>
              <a:rPr lang="en-IN" sz="1800">
                <a:latin typeface="Calibri"/>
                <a:ea typeface="Calibri"/>
                <a:cs typeface="Calibri"/>
                <a:sym typeface="Calibri"/>
              </a:rPr>
              <a:t>For eg;," If your child isn't "brilliant" then he must be 'stupid.' If you're not 'fascinating' then you must be 'boring.'</a:t>
            </a:r>
            <a:endParaRPr b="1" sz="18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18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1800">
              <a:latin typeface="Calibri"/>
              <a:ea typeface="Calibri"/>
              <a:cs typeface="Calibri"/>
              <a:sym typeface="Calibri"/>
            </a:endParaRPr>
          </a:p>
        </p:txBody>
      </p:sp>
      <p:sp>
        <p:nvSpPr>
          <p:cNvPr id="276" name="Google Shape;276;p25"/>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26"/>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IN" sz="3000">
                <a:latin typeface="Calibri"/>
                <a:ea typeface="Calibri"/>
                <a:cs typeface="Calibri"/>
                <a:sym typeface="Calibri"/>
              </a:rPr>
              <a:t>Steps to follow: </a:t>
            </a:r>
            <a:endParaRPr sz="30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3000">
              <a:latin typeface="Calibri"/>
              <a:ea typeface="Calibri"/>
              <a:cs typeface="Calibri"/>
              <a:sym typeface="Calibri"/>
            </a:endParaRPr>
          </a:p>
          <a:p>
            <a:pPr indent="-381000" lvl="0" marL="457200" rtl="0" algn="l">
              <a:lnSpc>
                <a:spcPct val="100000"/>
              </a:lnSpc>
              <a:spcBef>
                <a:spcPts val="640"/>
              </a:spcBef>
              <a:spcAft>
                <a:spcPts val="0"/>
              </a:spcAft>
              <a:buSzPts val="2400"/>
              <a:buFont typeface="Calibri"/>
              <a:buChar char="•"/>
            </a:pPr>
            <a:r>
              <a:rPr lang="en-IN" sz="2400">
                <a:latin typeface="Calibri"/>
                <a:ea typeface="Calibri"/>
                <a:cs typeface="Calibri"/>
                <a:sym typeface="Calibri"/>
              </a:rPr>
              <a:t>Import all the necessary libraries</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Get the data</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Print the summary</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Find optimal number of clusters</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Create a new dataframe only for labels and convert it into categorical variable.</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Convert the groupdataframe created by groupby back to dataframe.</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Append the prediction with K=2</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Make scatter plots, and based on the plot make inferences on group 0 and group 1</a:t>
            </a:r>
            <a:endParaRPr sz="2400">
              <a:latin typeface="Calibri"/>
              <a:ea typeface="Calibri"/>
              <a:cs typeface="Calibri"/>
              <a:sym typeface="Calibri"/>
            </a:endParaRPr>
          </a:p>
        </p:txBody>
      </p:sp>
      <p:sp>
        <p:nvSpPr>
          <p:cNvPr id="284" name="Google Shape;284;p26"/>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nvSpPr>
        <p:spPr>
          <a:xfrm>
            <a:off x="4219575" y="4572000"/>
            <a:ext cx="3454400" cy="923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5400"/>
              <a:buFont typeface="Times New Roman"/>
              <a:buNone/>
            </a:pPr>
            <a:r>
              <a:rPr b="1" i="0" lang="en-IN" sz="5400" u="none" cap="none" strike="noStrike">
                <a:solidFill>
                  <a:schemeClr val="accent1"/>
                </a:solidFill>
                <a:latin typeface="Times New Roman"/>
                <a:ea typeface="Times New Roman"/>
                <a:cs typeface="Times New Roman"/>
                <a:sym typeface="Times New Roman"/>
              </a:rPr>
              <a:t>Questions?</a:t>
            </a:r>
            <a:endParaRPr b="0" i="0" sz="1400" u="none" cap="none" strike="noStrike">
              <a:solidFill>
                <a:srgbClr val="000000"/>
              </a:solidFill>
              <a:latin typeface="Arial"/>
              <a:ea typeface="Arial"/>
              <a:cs typeface="Arial"/>
              <a:sym typeface="Arial"/>
            </a:endParaRPr>
          </a:p>
        </p:txBody>
      </p:sp>
      <p:pic>
        <p:nvPicPr>
          <p:cNvPr id="290" name="Google Shape;290;p27"/>
          <p:cNvPicPr preferRelativeResize="0"/>
          <p:nvPr/>
        </p:nvPicPr>
        <p:blipFill rotWithShape="1">
          <a:blip r:embed="rId3">
            <a:alphaModFix/>
          </a:blip>
          <a:srcRect b="0" l="0" r="0" t="0"/>
          <a:stretch/>
        </p:blipFill>
        <p:spPr>
          <a:xfrm>
            <a:off x="7639050" y="3798887"/>
            <a:ext cx="3028950" cy="3028950"/>
          </a:xfrm>
          <a:prstGeom prst="rect">
            <a:avLst/>
          </a:prstGeom>
          <a:noFill/>
          <a:ln>
            <a:noFill/>
          </a:ln>
        </p:spPr>
      </p:pic>
      <p:pic>
        <p:nvPicPr>
          <p:cNvPr id="291" name="Google Shape;291;p27"/>
          <p:cNvPicPr preferRelativeResize="0"/>
          <p:nvPr/>
        </p:nvPicPr>
        <p:blipFill rotWithShape="1">
          <a:blip r:embed="rId4">
            <a:alphaModFix/>
          </a:blip>
          <a:srcRect b="0" l="0" r="0" t="0"/>
          <a:stretch/>
        </p:blipFill>
        <p:spPr>
          <a:xfrm>
            <a:off x="1584325" y="1450975"/>
            <a:ext cx="4359275" cy="2663825"/>
          </a:xfrm>
          <a:prstGeom prst="rect">
            <a:avLst/>
          </a:prstGeom>
          <a:noFill/>
          <a:ln>
            <a:noFill/>
          </a:ln>
        </p:spPr>
      </p:pic>
      <p:sp>
        <p:nvSpPr>
          <p:cNvPr id="292" name="Google Shape;292;p27"/>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400"/>
              <a:buFont typeface="Candara"/>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600">
                <a:latin typeface="Times New Roman"/>
                <a:ea typeface="Times New Roman"/>
                <a:cs typeface="Times New Roman"/>
                <a:sym typeface="Times New Roman"/>
              </a:rPr>
            </a:br>
            <a:r>
              <a:rPr lang="en-IN" sz="3600">
                <a:latin typeface="Times New Roman"/>
                <a:ea typeface="Times New Roman"/>
                <a:cs typeface="Times New Roman"/>
                <a:sym typeface="Times New Roman"/>
              </a:rPr>
              <a:t>Introduction to Unsupervised learning</a:t>
            </a:r>
            <a:br>
              <a:rPr lang="en-IN" sz="3600">
                <a:latin typeface="Times New Roman"/>
                <a:ea typeface="Times New Roman"/>
                <a:cs typeface="Times New Roman"/>
                <a:sym typeface="Times New Roman"/>
              </a:rPr>
            </a:br>
            <a:endParaRPr sz="3600"/>
          </a:p>
        </p:txBody>
      </p:sp>
      <p:sp>
        <p:nvSpPr>
          <p:cNvPr id="96" name="Google Shape;96;p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Unsupervised Learning is a class of Machine Learning techniques to find the patterns in data.</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The data given to unsupervised algorithm are not labelled, which means only the input variables(X) are given with no corresponding output variables.</a:t>
            </a:r>
            <a:endParaRPr/>
          </a:p>
          <a:p>
            <a:pPr indent="0" lvl="0" marL="25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Unsupervised learning is the training an algorithm using information that is neither classified nor labelled. </a:t>
            </a:r>
            <a:endParaRPr sz="24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What is unsupervised learning?</a:t>
            </a:r>
            <a:endParaRPr/>
          </a:p>
        </p:txBody>
      </p:sp>
      <p:sp>
        <p:nvSpPr>
          <p:cNvPr id="102" name="Google Shape;102;p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a:t>No defined dependent and independent variables. </a:t>
            </a:r>
            <a:endParaRPr/>
          </a:p>
          <a:p>
            <a:pPr indent="-431800" lvl="0" marL="457200" marR="0" rtl="0" algn="l">
              <a:lnSpc>
                <a:spcPct val="100000"/>
              </a:lnSpc>
              <a:spcBef>
                <a:spcPts val="640"/>
              </a:spcBef>
              <a:spcAft>
                <a:spcPts val="0"/>
              </a:spcAft>
              <a:buClr>
                <a:schemeClr val="dk1"/>
              </a:buClr>
              <a:buSzPts val="3200"/>
              <a:buFont typeface="Arial"/>
              <a:buChar char="•"/>
            </a:pPr>
            <a:r>
              <a:rPr lang="en-IN"/>
              <a:t>Patterns in the data are used to identify / group similar observations</a:t>
            </a:r>
            <a:endParaRPr/>
          </a:p>
          <a:p>
            <a:pPr indent="-228600" lvl="0" marL="457200" marR="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 calcmode="lin" valueType="num">
                                      <p:cBhvr additive="base">
                                        <p:cTn dur="500"/>
                                        <p:tgtEl>
                                          <p:spTgt spid="10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 calcmode="lin" valueType="num">
                                      <p:cBhvr additive="base">
                                        <p:cTn dur="500"/>
                                        <p:tgtEl>
                                          <p:spTgt spid="10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 calcmode="lin" valueType="num">
                                      <p:cBhvr additive="base">
                                        <p:cTn dur="500"/>
                                        <p:tgtEl>
                                          <p:spTgt spid="10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Clustering</a:t>
            </a:r>
            <a:endParaRPr sz="3600">
              <a:latin typeface="Times New Roman"/>
              <a:ea typeface="Times New Roman"/>
              <a:cs typeface="Times New Roman"/>
              <a:sym typeface="Times New Roman"/>
            </a:endParaRPr>
          </a:p>
        </p:txBody>
      </p:sp>
      <p:sp>
        <p:nvSpPr>
          <p:cNvPr id="108" name="Google Shape;108;p5"/>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Clustering is primarily an exploratory technique to discover hidden structures of the data, possibly as a prelude to more focused analysis or decision process</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381000" lvl="2" marL="1371600" rtl="0" algn="l">
              <a:lnSpc>
                <a:spcPct val="100000"/>
              </a:lnSpc>
              <a:spcBef>
                <a:spcPts val="480"/>
              </a:spcBef>
              <a:spcAft>
                <a:spcPts val="0"/>
              </a:spcAft>
              <a:buSzPts val="2400"/>
              <a:buChar char="•"/>
            </a:pPr>
            <a:r>
              <a:rPr lang="en-IN" sz="1600">
                <a:latin typeface="Times New Roman"/>
                <a:ea typeface="Times New Roman"/>
                <a:cs typeface="Times New Roman"/>
                <a:sym typeface="Times New Roman"/>
              </a:rPr>
              <a:t>A way to decompose a data set into subsets with each subset representing a group with similar characteristics.</a:t>
            </a:r>
            <a:endParaRPr/>
          </a:p>
          <a:p>
            <a:pPr indent="-228600" lvl="2" marL="1371600" rtl="0" algn="l">
              <a:lnSpc>
                <a:spcPct val="100000"/>
              </a:lnSpc>
              <a:spcBef>
                <a:spcPts val="480"/>
              </a:spcBef>
              <a:spcAft>
                <a:spcPts val="0"/>
              </a:spcAft>
              <a:buSzPts val="2400"/>
              <a:buNone/>
            </a:pPr>
            <a:r>
              <a:t/>
            </a:r>
            <a:endParaRPr sz="1600">
              <a:latin typeface="Times New Roman"/>
              <a:ea typeface="Times New Roman"/>
              <a:cs typeface="Times New Roman"/>
              <a:sym typeface="Times New Roman"/>
            </a:endParaRPr>
          </a:p>
          <a:p>
            <a:pPr indent="-381000" lvl="2" marL="1371600" rtl="0" algn="l">
              <a:lnSpc>
                <a:spcPct val="100000"/>
              </a:lnSpc>
              <a:spcBef>
                <a:spcPts val="480"/>
              </a:spcBef>
              <a:spcAft>
                <a:spcPts val="0"/>
              </a:spcAft>
              <a:buSzPts val="2400"/>
              <a:buChar char="•"/>
            </a:pPr>
            <a:r>
              <a:rPr lang="en-IN" sz="1600">
                <a:latin typeface="Times New Roman"/>
                <a:ea typeface="Times New Roman"/>
                <a:cs typeface="Times New Roman"/>
                <a:sym typeface="Times New Roman"/>
              </a:rPr>
              <a:t>Group such that objects in the same group are more similar to each other in some sense than to objects of different groups.</a:t>
            </a:r>
            <a:endParaRPr/>
          </a:p>
          <a:p>
            <a:pPr indent="-228600" lvl="2" marL="1371600" rtl="0" algn="l">
              <a:lnSpc>
                <a:spcPct val="100000"/>
              </a:lnSpc>
              <a:spcBef>
                <a:spcPts val="480"/>
              </a:spcBef>
              <a:spcAft>
                <a:spcPts val="0"/>
              </a:spcAft>
              <a:buSzPts val="2400"/>
              <a:buNone/>
            </a:pPr>
            <a:r>
              <a:t/>
            </a:r>
            <a:endParaRPr sz="1600">
              <a:latin typeface="Times New Roman"/>
              <a:ea typeface="Times New Roman"/>
              <a:cs typeface="Times New Roman"/>
              <a:sym typeface="Times New Roman"/>
            </a:endParaRPr>
          </a:p>
          <a:p>
            <a:pPr indent="-381000" lvl="2" marL="1371600" rtl="0" algn="l">
              <a:lnSpc>
                <a:spcPct val="100000"/>
              </a:lnSpc>
              <a:spcBef>
                <a:spcPts val="480"/>
              </a:spcBef>
              <a:spcAft>
                <a:spcPts val="0"/>
              </a:spcAft>
              <a:buSzPts val="2400"/>
              <a:buChar char="•"/>
            </a:pPr>
            <a:r>
              <a:rPr lang="en-IN" sz="1600">
                <a:latin typeface="Times New Roman"/>
                <a:ea typeface="Times New Roman"/>
                <a:cs typeface="Times New Roman"/>
                <a:sym typeface="Times New Roman"/>
              </a:rPr>
              <a:t>The groups are known as clusters and each cluster gets distinct label called cluster ID, the centroid of cluster.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What is clustering?</a:t>
            </a:r>
            <a:endParaRPr/>
          </a:p>
        </p:txBody>
      </p:sp>
      <p:sp>
        <p:nvSpPr>
          <p:cNvPr id="114" name="Google Shape;114;p6"/>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a:t>task of grouping a set of objects in such a way that objects in the same group are more similar to each other than to those in other groups</a:t>
            </a:r>
            <a:endParaRPr/>
          </a:p>
          <a:p>
            <a:pPr indent="-431800" lvl="0" marL="457200" marR="0" rtl="0" algn="l">
              <a:lnSpc>
                <a:spcPct val="100000"/>
              </a:lnSpc>
              <a:spcBef>
                <a:spcPts val="640"/>
              </a:spcBef>
              <a:spcAft>
                <a:spcPts val="0"/>
              </a:spcAft>
              <a:buClr>
                <a:schemeClr val="dk1"/>
              </a:buClr>
              <a:buSzPts val="3200"/>
              <a:buFont typeface="Arial"/>
              <a:buChar char="•"/>
            </a:pPr>
            <a:r>
              <a:rPr lang="en-IN"/>
              <a:t>Objective - to ensure that the distance between datapoints in a cluster is very low compared to the distance between 2 clusters.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 calcmode="lin" valueType="num">
                                      <p:cBhvr additive="base">
                                        <p:cTn dur="500"/>
                                        <p:tgtEl>
                                          <p:spTgt spid="1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 calcmode="lin" valueType="num">
                                      <p:cBhvr additive="base">
                                        <p:cTn dur="500"/>
                                        <p:tgtEl>
                                          <p:spTgt spid="1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5dccd27b4e_0_0"/>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SzPts val="3200"/>
              <a:buAutoNum type="arabicPeriod"/>
            </a:pPr>
            <a:r>
              <a:rPr lang="en-IN"/>
              <a:t>Manhattan distance</a:t>
            </a:r>
            <a:endParaRPr/>
          </a:p>
          <a:p>
            <a:pPr indent="-431800" lvl="0" marL="457200" rtl="0" algn="l">
              <a:lnSpc>
                <a:spcPct val="100000"/>
              </a:lnSpc>
              <a:spcBef>
                <a:spcPts val="0"/>
              </a:spcBef>
              <a:spcAft>
                <a:spcPts val="0"/>
              </a:spcAft>
              <a:buSzPts val="3200"/>
              <a:buAutoNum type="arabicPeriod"/>
            </a:pPr>
            <a:r>
              <a:rPr lang="en-IN"/>
              <a:t>Euclidean distance</a:t>
            </a:r>
            <a:endParaRPr/>
          </a:p>
          <a:p>
            <a:pPr indent="-431800" lvl="0" marL="457200" rtl="0" algn="l">
              <a:lnSpc>
                <a:spcPct val="100000"/>
              </a:lnSpc>
              <a:spcBef>
                <a:spcPts val="0"/>
              </a:spcBef>
              <a:spcAft>
                <a:spcPts val="0"/>
              </a:spcAft>
              <a:buSzPts val="3200"/>
              <a:buAutoNum type="arabicPeriod"/>
            </a:pPr>
            <a:r>
              <a:rPr lang="en-IN"/>
              <a:t>Chebyshev distance</a:t>
            </a:r>
            <a:endParaRPr/>
          </a:p>
          <a:p>
            <a:pPr indent="0" lvl="0" marL="0" rtl="0" algn="l">
              <a:lnSpc>
                <a:spcPct val="100000"/>
              </a:lnSpc>
              <a:spcBef>
                <a:spcPts val="640"/>
              </a:spcBef>
              <a:spcAft>
                <a:spcPts val="0"/>
              </a:spcAft>
              <a:buSzPts val="3200"/>
              <a:buNone/>
            </a:pPr>
            <a:r>
              <a:t/>
            </a:r>
            <a:endParaRPr/>
          </a:p>
          <a:p>
            <a:pPr indent="0" lvl="0" marL="0" rtl="0" algn="l">
              <a:lnSpc>
                <a:spcPct val="100000"/>
              </a:lnSpc>
              <a:spcBef>
                <a:spcPts val="640"/>
              </a:spcBef>
              <a:spcAft>
                <a:spcPts val="0"/>
              </a:spcAft>
              <a:buSzPts val="3200"/>
              <a:buNone/>
            </a:pPr>
            <a:r>
              <a:rPr lang="en-IN"/>
              <a:t>General use case for all the three distance measures above:</a:t>
            </a:r>
            <a:endParaRPr/>
          </a:p>
          <a:p>
            <a:pPr indent="0" lvl="0" marL="0" rtl="0" algn="l">
              <a:lnSpc>
                <a:spcPct val="100000"/>
              </a:lnSpc>
              <a:spcBef>
                <a:spcPts val="640"/>
              </a:spcBef>
              <a:spcAft>
                <a:spcPts val="0"/>
              </a:spcAft>
              <a:buSzPts val="3200"/>
              <a:buNone/>
            </a:pPr>
            <a:r>
              <a:rPr lang="en-IN"/>
              <a:t>Minkowski distance</a:t>
            </a:r>
            <a:endParaRPr/>
          </a:p>
          <a:p>
            <a:pPr indent="0" lvl="0" marL="0" rtl="0" algn="l">
              <a:lnSpc>
                <a:spcPct val="100000"/>
              </a:lnSpc>
              <a:spcBef>
                <a:spcPts val="640"/>
              </a:spcBef>
              <a:spcAft>
                <a:spcPts val="0"/>
              </a:spcAft>
              <a:buSzPts val="3200"/>
              <a:buNone/>
            </a:pPr>
            <a:r>
              <a:t/>
            </a:r>
            <a:endParaRPr/>
          </a:p>
          <a:p>
            <a:pPr indent="0" lvl="0" marL="0" rtl="0" algn="l">
              <a:lnSpc>
                <a:spcPct val="100000"/>
              </a:lnSpc>
              <a:spcBef>
                <a:spcPts val="640"/>
              </a:spcBef>
              <a:spcAft>
                <a:spcPts val="0"/>
              </a:spcAft>
              <a:buSzPts val="3200"/>
              <a:buNone/>
            </a:pPr>
            <a:r>
              <a:t/>
            </a:r>
            <a:endParaRPr/>
          </a:p>
          <a:p>
            <a:pPr indent="0" lvl="0" marL="0" rtl="0" algn="l">
              <a:lnSpc>
                <a:spcPct val="100000"/>
              </a:lnSpc>
              <a:spcBef>
                <a:spcPts val="640"/>
              </a:spcBef>
              <a:spcAft>
                <a:spcPts val="0"/>
              </a:spcAft>
              <a:buSzPts val="3200"/>
              <a:buNone/>
            </a:pPr>
            <a:r>
              <a:t/>
            </a:r>
            <a:endParaRPr/>
          </a:p>
        </p:txBody>
      </p:sp>
      <p:sp>
        <p:nvSpPr>
          <p:cNvPr id="121" name="Google Shape;121;g5dccd27b4e_0_0"/>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
        <p:nvSpPr>
          <p:cNvPr id="122" name="Google Shape;122;g5dccd27b4e_0_0"/>
          <p:cNvSpPr txBox="1"/>
          <p:nvPr>
            <p:ph type="title"/>
          </p:nvPr>
        </p:nvSpPr>
        <p:spPr>
          <a:xfrm>
            <a:off x="609600" y="335312"/>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Clustering distances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What is Euclidian distance?</a:t>
            </a:r>
            <a:endParaRPr/>
          </a:p>
        </p:txBody>
      </p:sp>
      <p:pic>
        <p:nvPicPr>
          <p:cNvPr descr="Image result for euclidean distance" id="128" name="Google Shape;128;p9"/>
          <p:cNvPicPr preferRelativeResize="0"/>
          <p:nvPr>
            <p:ph idx="1" type="body"/>
          </p:nvPr>
        </p:nvPicPr>
        <p:blipFill rotWithShape="1">
          <a:blip r:embed="rId3">
            <a:alphaModFix/>
          </a:blip>
          <a:srcRect b="0" l="0" r="0" t="0"/>
          <a:stretch/>
        </p:blipFill>
        <p:spPr>
          <a:xfrm>
            <a:off x="1057275" y="1828800"/>
            <a:ext cx="5048250" cy="403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5dccd27b4e_0_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What is Manhattan distance?</a:t>
            </a:r>
            <a:endParaRPr/>
          </a:p>
        </p:txBody>
      </p:sp>
      <p:sp>
        <p:nvSpPr>
          <p:cNvPr id="135" name="Google Shape;135;g5dccd27b4e_0_8"/>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136" name="Google Shape;136;g5dccd27b4e_0_8"/>
          <p:cNvPicPr preferRelativeResize="0"/>
          <p:nvPr/>
        </p:nvPicPr>
        <p:blipFill rotWithShape="1">
          <a:blip r:embed="rId3">
            <a:alphaModFix/>
          </a:blip>
          <a:srcRect b="0" l="0" r="0" t="0"/>
          <a:stretch/>
        </p:blipFill>
        <p:spPr>
          <a:xfrm>
            <a:off x="1492327" y="1719575"/>
            <a:ext cx="7769925" cy="445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