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df630618a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f630618a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df48e74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df48e7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df48e74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f48e74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df48e740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df48e740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df48e740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f48e74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df48e74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f48e74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f48e74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f48e74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f48e740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f48e740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f48e740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f48e740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df48e74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df48e74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df63061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df63061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df48e740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df48e740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df0e7c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df0e7c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df0e7c9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df0e7c9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df0e7c9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df0e7c9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df0e7c9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df0e7c9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f0e7c93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f0e7c93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f0e7c9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f0e7c9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f630618a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f630618a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30200" lvl="1" marL="914400" algn="ctr">
              <a:spcBef>
                <a:spcPts val="1600"/>
              </a:spcBef>
              <a:spcAft>
                <a:spcPts val="0"/>
              </a:spcAft>
              <a:buSzPts val="16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30200" lvl="1" marL="914400">
              <a:spcBef>
                <a:spcPts val="1600"/>
              </a:spcBef>
              <a:spcAft>
                <a:spcPts val="0"/>
              </a:spcAft>
              <a:buSzPts val="16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30200" lvl="1" marL="914400">
              <a:spcBef>
                <a:spcPts val="1600"/>
              </a:spcBef>
              <a:spcAft>
                <a:spcPts val="0"/>
              </a:spcAft>
              <a:buSzPts val="16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30200" lvl="1" marL="914400">
              <a:lnSpc>
                <a:spcPct val="115000"/>
              </a:lnSpc>
              <a:spcBef>
                <a:spcPts val="1600"/>
              </a:spcBef>
              <a:spcAft>
                <a:spcPts val="0"/>
              </a:spcAft>
              <a:buClr>
                <a:schemeClr val="dk2"/>
              </a:buClr>
              <a:buSzPts val="1600"/>
              <a:buChar char="○"/>
              <a:defRPr sz="1600">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rchive.ics.uci.edu/ml/datasets/banknote+authentication"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9533" y="14183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Hierarchical Clustering and PCA</a:t>
            </a:r>
            <a:endParaRPr sz="4800"/>
          </a:p>
        </p:txBody>
      </p:sp>
      <p:sp>
        <p:nvSpPr>
          <p:cNvPr id="55" name="Google Shape;55;p13"/>
          <p:cNvSpPr txBox="1"/>
          <p:nvPr>
            <p:ph idx="1" type="subTitle"/>
          </p:nvPr>
        </p:nvSpPr>
        <p:spPr>
          <a:xfrm>
            <a:off x="229525" y="355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 On - Contd.</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Steps to follow</a:t>
            </a:r>
            <a:r>
              <a:rPr lang="en"/>
              <a:t> -</a:t>
            </a:r>
            <a:endParaRPr/>
          </a:p>
          <a:p>
            <a:pPr indent="-330200" lvl="0" marL="457200" rtl="0" algn="l">
              <a:spcBef>
                <a:spcPts val="1600"/>
              </a:spcBef>
              <a:spcAft>
                <a:spcPts val="0"/>
              </a:spcAft>
              <a:buSzPts val="1600"/>
              <a:buAutoNum type="arabicPeriod"/>
            </a:pPr>
            <a:r>
              <a:rPr lang="en" sz="1600"/>
              <a:t>Importing necessary libraries and the reading the data in dataframe.</a:t>
            </a:r>
            <a:endParaRPr sz="1600"/>
          </a:p>
          <a:p>
            <a:pPr indent="-330200" lvl="0" marL="457200" rtl="0" algn="l">
              <a:spcBef>
                <a:spcPts val="0"/>
              </a:spcBef>
              <a:spcAft>
                <a:spcPts val="0"/>
              </a:spcAft>
              <a:buSzPts val="1600"/>
              <a:buAutoNum type="arabicPeriod"/>
            </a:pPr>
            <a:r>
              <a:rPr lang="en" sz="1600"/>
              <a:t>Using pairplot to visually inspect the number of clusters.</a:t>
            </a:r>
            <a:endParaRPr sz="1600"/>
          </a:p>
          <a:p>
            <a:pPr indent="-330200" lvl="0" marL="457200" rtl="0" algn="l">
              <a:spcBef>
                <a:spcPts val="0"/>
              </a:spcBef>
              <a:spcAft>
                <a:spcPts val="0"/>
              </a:spcAft>
              <a:buSzPts val="1600"/>
              <a:buAutoNum type="arabicPeriod"/>
            </a:pPr>
            <a:r>
              <a:rPr lang="en" sz="1600"/>
              <a:t>Declaring a clustering model, here we use agglomerative clustering.</a:t>
            </a:r>
            <a:endParaRPr sz="1600"/>
          </a:p>
          <a:p>
            <a:pPr indent="-330200" lvl="0" marL="457200" rtl="0" algn="l">
              <a:spcBef>
                <a:spcPts val="0"/>
              </a:spcBef>
              <a:spcAft>
                <a:spcPts val="0"/>
              </a:spcAft>
              <a:buSzPts val="1600"/>
              <a:buAutoNum type="arabicPeriod"/>
            </a:pPr>
            <a:r>
              <a:rPr lang="en" sz="1600"/>
              <a:t>Fitting our data on the model</a:t>
            </a:r>
            <a:endParaRPr sz="1600"/>
          </a:p>
          <a:p>
            <a:pPr indent="-330200" lvl="0" marL="457200" rtl="0" algn="l">
              <a:spcBef>
                <a:spcPts val="0"/>
              </a:spcBef>
              <a:spcAft>
                <a:spcPts val="0"/>
              </a:spcAft>
              <a:buSzPts val="1600"/>
              <a:buAutoNum type="arabicPeriod"/>
            </a:pPr>
            <a:r>
              <a:rPr lang="en" sz="1600"/>
              <a:t>Getting model labels based on the fit and retrieving them in a separate column in our dataframe.</a:t>
            </a:r>
            <a:endParaRPr sz="1600"/>
          </a:p>
          <a:p>
            <a:pPr indent="-330200" lvl="0" marL="457200" rtl="0" algn="l">
              <a:spcBef>
                <a:spcPts val="0"/>
              </a:spcBef>
              <a:spcAft>
                <a:spcPts val="0"/>
              </a:spcAft>
              <a:buSzPts val="1600"/>
              <a:buAutoNum type="arabicPeriod"/>
            </a:pPr>
            <a:r>
              <a:rPr lang="en" sz="1600"/>
              <a:t>Calculating dendograms and cophenetic correlation.</a:t>
            </a:r>
            <a:endParaRPr sz="1600"/>
          </a:p>
          <a:p>
            <a:pPr indent="-330200" lvl="0" marL="457200" rtl="0" algn="l">
              <a:spcBef>
                <a:spcPts val="0"/>
              </a:spcBef>
              <a:spcAft>
                <a:spcPts val="0"/>
              </a:spcAft>
              <a:buSzPts val="1600"/>
              <a:buAutoNum type="arabicPeriod"/>
            </a:pPr>
            <a:r>
              <a:rPr lang="en" sz="1600"/>
              <a:t>Plotting dendograms.</a:t>
            </a:r>
            <a:endParaRPr sz="1600"/>
          </a:p>
          <a:p>
            <a:pPr indent="-330200" lvl="0" marL="457200" rtl="0" algn="l">
              <a:spcBef>
                <a:spcPts val="0"/>
              </a:spcBef>
              <a:spcAft>
                <a:spcPts val="0"/>
              </a:spcAft>
              <a:buSzPts val="1600"/>
              <a:buAutoNum type="arabicPeriod"/>
            </a:pPr>
            <a:r>
              <a:rPr lang="en" sz="1600"/>
              <a:t>Plot the clusters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88600" y="283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Principal Component Analysis</a:t>
            </a:r>
            <a:endParaRPr/>
          </a:p>
        </p:txBody>
      </p:sp>
      <p:sp>
        <p:nvSpPr>
          <p:cNvPr id="123" name="Google Shape;123;p23"/>
          <p:cNvSpPr txBox="1"/>
          <p:nvPr>
            <p:ph idx="1" type="body"/>
          </p:nvPr>
        </p:nvSpPr>
        <p:spPr>
          <a:xfrm>
            <a:off x="150575" y="1090500"/>
            <a:ext cx="8698800" cy="3775200"/>
          </a:xfrm>
          <a:prstGeom prst="rect">
            <a:avLst/>
          </a:prstGeom>
        </p:spPr>
        <p:txBody>
          <a:bodyPr anchorCtr="0" anchor="t" bIns="91425" lIns="91425" spcFirstLastPara="1" rIns="91425" wrap="square" tIns="91425">
            <a:noAutofit/>
          </a:bodyPr>
          <a:lstStyle/>
          <a:p>
            <a:pPr indent="0" lvl="0" marL="25400" rtl="0" algn="l">
              <a:lnSpc>
                <a:spcPct val="100000"/>
              </a:lnSpc>
              <a:spcBef>
                <a:spcPts val="640"/>
              </a:spcBef>
              <a:spcAft>
                <a:spcPts val="0"/>
              </a:spcAft>
              <a:buClr>
                <a:schemeClr val="dk1"/>
              </a:buClr>
              <a:buSzPts val="3200"/>
              <a:buFont typeface="Arial"/>
              <a:buNone/>
            </a:pPr>
            <a:r>
              <a:rPr b="1" lang="en" sz="1600">
                <a:solidFill>
                  <a:srgbClr val="434343"/>
                </a:solidFill>
              </a:rPr>
              <a:t>Principal Component Analysis</a:t>
            </a:r>
            <a:r>
              <a:rPr lang="en" sz="1600">
                <a:solidFill>
                  <a:srgbClr val="434343"/>
                </a:solidFill>
              </a:rPr>
              <a:t>, or </a:t>
            </a:r>
            <a:r>
              <a:rPr b="1" lang="en" sz="1600">
                <a:solidFill>
                  <a:srgbClr val="434343"/>
                </a:solidFill>
              </a:rPr>
              <a:t>PCA</a:t>
            </a:r>
            <a:r>
              <a:rPr lang="en" sz="1600">
                <a:solidFill>
                  <a:srgbClr val="434343"/>
                </a:solidFill>
              </a:rPr>
              <a:t> for short, is a method for reducing the dimensionality of data.</a:t>
            </a:r>
            <a:endParaRPr sz="1600">
              <a:solidFill>
                <a:srgbClr val="434343"/>
              </a:solidFill>
            </a:endParaRPr>
          </a:p>
          <a:p>
            <a:pPr indent="0" lvl="0" marL="25400" rtl="0" algn="l">
              <a:lnSpc>
                <a:spcPct val="100000"/>
              </a:lnSpc>
              <a:spcBef>
                <a:spcPts val="640"/>
              </a:spcBef>
              <a:spcAft>
                <a:spcPts val="0"/>
              </a:spcAft>
              <a:buClr>
                <a:schemeClr val="dk1"/>
              </a:buClr>
              <a:buSzPts val="3200"/>
              <a:buFont typeface="Arial"/>
              <a:buNone/>
            </a:pPr>
            <a:r>
              <a:rPr lang="en" sz="1600">
                <a:solidFill>
                  <a:srgbClr val="434343"/>
                </a:solidFill>
              </a:rPr>
              <a:t>It can be thought of as a projection method where data with m-columns (features) is projected into a subspace with m or fewer columns, whilst retaining the essence of the original data.</a:t>
            </a:r>
            <a:endParaRPr sz="1600">
              <a:solidFill>
                <a:srgbClr val="434343"/>
              </a:solidFill>
            </a:endParaRPr>
          </a:p>
          <a:p>
            <a:pPr indent="0" lvl="0" marL="0" rtl="0" algn="l">
              <a:lnSpc>
                <a:spcPct val="100000"/>
              </a:lnSpc>
              <a:spcBef>
                <a:spcPts val="640"/>
              </a:spcBef>
              <a:spcAft>
                <a:spcPts val="0"/>
              </a:spcAft>
              <a:buNone/>
            </a:pPr>
            <a:r>
              <a:t/>
            </a:r>
            <a:endParaRPr sz="1600">
              <a:solidFill>
                <a:srgbClr val="434343"/>
              </a:solidFill>
            </a:endParaRPr>
          </a:p>
          <a:p>
            <a:pPr indent="0" lvl="0" marL="0" rtl="0" algn="l">
              <a:lnSpc>
                <a:spcPct val="100000"/>
              </a:lnSpc>
              <a:spcBef>
                <a:spcPts val="640"/>
              </a:spcBef>
              <a:spcAft>
                <a:spcPts val="0"/>
              </a:spcAft>
              <a:buNone/>
            </a:pPr>
            <a:r>
              <a:rPr lang="en" sz="1600">
                <a:solidFill>
                  <a:srgbClr val="434343"/>
                </a:solidFill>
              </a:rPr>
              <a:t>Steps:</a:t>
            </a:r>
            <a:endParaRPr sz="1600">
              <a:solidFill>
                <a:srgbClr val="434343"/>
              </a:solidFill>
            </a:endParaRPr>
          </a:p>
          <a:p>
            <a:pPr indent="0" lvl="0" marL="0" rtl="0" algn="l">
              <a:lnSpc>
                <a:spcPct val="100000"/>
              </a:lnSpc>
              <a:spcBef>
                <a:spcPts val="640"/>
              </a:spcBef>
              <a:spcAft>
                <a:spcPts val="0"/>
              </a:spcAft>
              <a:buNone/>
            </a:pPr>
            <a:r>
              <a:rPr lang="en" sz="1600">
                <a:solidFill>
                  <a:srgbClr val="434343"/>
                </a:solidFill>
              </a:rPr>
              <a:t>Begin by standardizing the data.</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Generate the covariance matrix.</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Perform eigen decomposition</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Sort the eigen pairs in descending order and select the largest one. </a:t>
            </a:r>
            <a:endParaRPr sz="1600">
              <a:solidFill>
                <a:srgbClr val="434343"/>
              </a:solidFill>
            </a:endParaRPr>
          </a:p>
          <a:p>
            <a:pPr indent="0" lvl="0" marL="0" rtl="0" algn="l">
              <a:spcBef>
                <a:spcPts val="0"/>
              </a:spcBef>
              <a:spcAft>
                <a:spcPts val="0"/>
              </a:spcAft>
              <a:buNone/>
            </a:pPr>
            <a:r>
              <a:t/>
            </a: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pic>
        <p:nvPicPr>
          <p:cNvPr id="124" name="Google Shape;124;p23"/>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 Co variance Matrix</a:t>
            </a:r>
            <a:endParaRPr/>
          </a:p>
        </p:txBody>
      </p:sp>
      <p:sp>
        <p:nvSpPr>
          <p:cNvPr id="130" name="Google Shape;130;p24"/>
          <p:cNvSpPr txBox="1"/>
          <p:nvPr>
            <p:ph idx="1" type="body"/>
          </p:nvPr>
        </p:nvSpPr>
        <p:spPr>
          <a:xfrm>
            <a:off x="311700" y="1152475"/>
            <a:ext cx="8520600" cy="3845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640"/>
              </a:spcBef>
              <a:spcAft>
                <a:spcPts val="0"/>
              </a:spcAft>
              <a:buClr>
                <a:srgbClr val="434343"/>
              </a:buClr>
              <a:buSzPts val="1600"/>
              <a:buChar char="❖"/>
            </a:pPr>
            <a:r>
              <a:rPr lang="en" sz="1600">
                <a:solidFill>
                  <a:srgbClr val="434343"/>
                </a:solidFill>
              </a:rPr>
              <a:t>Variance is measured within the dimensions and co-variance is among the dimensions.</a:t>
            </a:r>
            <a:endParaRPr sz="1600">
              <a:solidFill>
                <a:srgbClr val="434343"/>
              </a:solidFill>
            </a:endParaRPr>
          </a:p>
          <a:p>
            <a:pPr indent="0" lvl="0" marL="25400" rtl="0" algn="l">
              <a:lnSpc>
                <a:spcPct val="100000"/>
              </a:lnSpc>
              <a:spcBef>
                <a:spcPts val="640"/>
              </a:spcBef>
              <a:spcAft>
                <a:spcPts val="0"/>
              </a:spcAft>
              <a:buClr>
                <a:schemeClr val="dk1"/>
              </a:buClr>
              <a:buSzPts val="3200"/>
              <a:buFont typeface="Arial"/>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Express total variance (variance and cross variance between dimensions as a matrix)</a:t>
            </a:r>
            <a:endParaRPr sz="1600">
              <a:solidFill>
                <a:srgbClr val="434343"/>
              </a:solidFill>
            </a:endParaRPr>
          </a:p>
          <a:p>
            <a:pPr indent="0" lvl="0" marL="25400" rtl="0" algn="l">
              <a:lnSpc>
                <a:spcPct val="100000"/>
              </a:lnSpc>
              <a:spcBef>
                <a:spcPts val="640"/>
              </a:spcBef>
              <a:spcAft>
                <a:spcPts val="0"/>
              </a:spcAft>
              <a:buClr>
                <a:schemeClr val="dk1"/>
              </a:buClr>
              <a:buSzPts val="3200"/>
              <a:buFont typeface="Arial"/>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Covariance matrix is a mathematical representation of the total variance of individual dimension and across dimensions.</a:t>
            </a:r>
            <a:endParaRPr sz="1600">
              <a:solidFill>
                <a:srgbClr val="434343"/>
              </a:solidFill>
            </a:endParaRPr>
          </a:p>
          <a:p>
            <a:pPr indent="0" lvl="0" marL="0" rtl="0" algn="l">
              <a:spcBef>
                <a:spcPts val="0"/>
              </a:spcBef>
              <a:spcAft>
                <a:spcPts val="1600"/>
              </a:spcAft>
              <a:buNone/>
            </a:pPr>
            <a:r>
              <a:rPr lang="en" sz="1600">
                <a:solidFill>
                  <a:srgbClr val="434343"/>
                </a:solidFill>
              </a:rPr>
              <a:t> </a:t>
            </a:r>
            <a:endParaRPr sz="1600">
              <a:solidFill>
                <a:srgbClr val="434343"/>
              </a:solidFill>
            </a:endParaRPr>
          </a:p>
        </p:txBody>
      </p:sp>
      <p:pic>
        <p:nvPicPr>
          <p:cNvPr id="131" name="Google Shape;131;p24"/>
          <p:cNvPicPr preferRelativeResize="0"/>
          <p:nvPr/>
        </p:nvPicPr>
        <p:blipFill rotWithShape="1">
          <a:blip r:embed="rId3">
            <a:alphaModFix/>
          </a:blip>
          <a:srcRect b="0" l="0" r="0" t="0"/>
          <a:stretch/>
        </p:blipFill>
        <p:spPr>
          <a:xfrm>
            <a:off x="2400386" y="2903367"/>
            <a:ext cx="3496182" cy="2094820"/>
          </a:xfrm>
          <a:prstGeom prst="rect">
            <a:avLst/>
          </a:prstGeom>
          <a:noFill/>
          <a:ln>
            <a:noFill/>
          </a:ln>
        </p:spPr>
      </p:pic>
      <p:pic>
        <p:nvPicPr>
          <p:cNvPr id="132" name="Google Shape;132;p24"/>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3200"/>
              <a:t>Improving SNR through PCA</a:t>
            </a:r>
            <a:endParaRPr/>
          </a:p>
        </p:txBody>
      </p:sp>
      <p:sp>
        <p:nvSpPr>
          <p:cNvPr id="138" name="Google Shape;138;p25"/>
          <p:cNvSpPr txBox="1"/>
          <p:nvPr>
            <p:ph idx="1" type="body"/>
          </p:nvPr>
        </p:nvSpPr>
        <p:spPr>
          <a:xfrm>
            <a:off x="311700" y="1152475"/>
            <a:ext cx="8673900" cy="3897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640"/>
              </a:spcBef>
              <a:spcAft>
                <a:spcPts val="0"/>
              </a:spcAft>
              <a:buClr>
                <a:srgbClr val="434343"/>
              </a:buClr>
              <a:buSzPts val="1600"/>
              <a:buChar char="❖"/>
            </a:pPr>
            <a:r>
              <a:rPr lang="en" sz="1600">
                <a:solidFill>
                  <a:srgbClr val="434343"/>
                </a:solidFill>
              </a:rPr>
              <a:t>The mean is subtracted from all the points on both dimensions.</a:t>
            </a:r>
            <a:endParaRPr sz="1600">
              <a:solidFill>
                <a:srgbClr val="434343"/>
              </a:solidFill>
            </a:endParaRPr>
          </a:p>
          <a:p>
            <a:pPr indent="-228600" lvl="0" marL="457200" rtl="0" algn="l">
              <a:lnSpc>
                <a:spcPct val="100000"/>
              </a:lnSpc>
              <a:spcBef>
                <a:spcPts val="640"/>
              </a:spcBef>
              <a:spcAft>
                <a:spcPts val="0"/>
              </a:spcAft>
              <a:buClr>
                <a:schemeClr val="dk1"/>
              </a:buClr>
              <a:buSzPts val="3200"/>
              <a:buFont typeface="Arial"/>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The dimensions are transformed using algebra into new set of dimensions.</a:t>
            </a:r>
            <a:endParaRPr sz="1600">
              <a:solidFill>
                <a:srgbClr val="434343"/>
              </a:solidFill>
            </a:endParaRPr>
          </a:p>
          <a:p>
            <a:pPr indent="0" lvl="0" marL="457200" rtl="0" algn="l">
              <a:lnSpc>
                <a:spcPct val="100000"/>
              </a:lnSpc>
              <a:spcBef>
                <a:spcPts val="640"/>
              </a:spcBef>
              <a:spcAft>
                <a:spcPts val="0"/>
              </a:spcAft>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The transformation is a rotation of axes in mathematical space.</a:t>
            </a:r>
            <a:endParaRPr sz="1600">
              <a:solidFill>
                <a:srgbClr val="434343"/>
              </a:solidFill>
            </a:endParaRPr>
          </a:p>
          <a:p>
            <a:pPr indent="0" lvl="0" marL="457200" rtl="0" algn="l">
              <a:spcBef>
                <a:spcPts val="0"/>
              </a:spcBef>
              <a:spcAft>
                <a:spcPts val="1600"/>
              </a:spcAft>
              <a:buNone/>
            </a:pPr>
            <a:r>
              <a:t/>
            </a:r>
            <a:endParaRPr sz="1600">
              <a:solidFill>
                <a:srgbClr val="434343"/>
              </a:solidFill>
            </a:endParaRPr>
          </a:p>
        </p:txBody>
      </p:sp>
      <p:pic>
        <p:nvPicPr>
          <p:cNvPr id="139" name="Google Shape;139;p25"/>
          <p:cNvPicPr preferRelativeResize="0"/>
          <p:nvPr/>
        </p:nvPicPr>
        <p:blipFill rotWithShape="1">
          <a:blip r:embed="rId3">
            <a:alphaModFix/>
          </a:blip>
          <a:srcRect b="0" l="0" r="0" t="0"/>
          <a:stretch/>
        </p:blipFill>
        <p:spPr>
          <a:xfrm>
            <a:off x="2491971" y="2908243"/>
            <a:ext cx="2651760" cy="2271238"/>
          </a:xfrm>
          <a:prstGeom prst="rect">
            <a:avLst/>
          </a:prstGeom>
          <a:noFill/>
          <a:ln>
            <a:noFill/>
          </a:ln>
        </p:spPr>
      </p:pic>
      <p:pic>
        <p:nvPicPr>
          <p:cNvPr id="140" name="Google Shape;140;p25"/>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3200"/>
              <a:t>PCA for dimensionality reduction</a:t>
            </a:r>
            <a:br>
              <a:rPr lang="en" sz="3200"/>
            </a:b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640"/>
              </a:spcBef>
              <a:spcAft>
                <a:spcPts val="0"/>
              </a:spcAft>
              <a:buClr>
                <a:srgbClr val="434343"/>
              </a:buClr>
              <a:buSzPts val="1600"/>
              <a:buChar char="❖"/>
            </a:pPr>
            <a:r>
              <a:rPr lang="en" sz="1600">
                <a:solidFill>
                  <a:srgbClr val="434343"/>
                </a:solidFill>
              </a:rPr>
              <a:t>PCA can also be used to reduce dimensions.</a:t>
            </a:r>
            <a:endParaRPr sz="1600">
              <a:solidFill>
                <a:srgbClr val="434343"/>
              </a:solidFill>
            </a:endParaRPr>
          </a:p>
          <a:p>
            <a:pPr indent="-228600" lvl="0" marL="457200" rtl="0" algn="l">
              <a:lnSpc>
                <a:spcPct val="100000"/>
              </a:lnSpc>
              <a:spcBef>
                <a:spcPts val="640"/>
              </a:spcBef>
              <a:spcAft>
                <a:spcPts val="0"/>
              </a:spcAft>
              <a:buClr>
                <a:schemeClr val="dk1"/>
              </a:buClr>
              <a:buSzPts val="3200"/>
              <a:buFont typeface="Arial"/>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Arrange all eigen vectors along with corresponding eigen values in descending order of eigen values.</a:t>
            </a:r>
            <a:endParaRPr sz="1600">
              <a:solidFill>
                <a:srgbClr val="434343"/>
              </a:solidFill>
            </a:endParaRPr>
          </a:p>
          <a:p>
            <a:pPr indent="-228600" lvl="0" marL="457200" rtl="0" algn="l">
              <a:lnSpc>
                <a:spcPct val="100000"/>
              </a:lnSpc>
              <a:spcBef>
                <a:spcPts val="640"/>
              </a:spcBef>
              <a:spcAft>
                <a:spcPts val="0"/>
              </a:spcAft>
              <a:buClr>
                <a:schemeClr val="dk1"/>
              </a:buClr>
              <a:buSzPts val="3200"/>
              <a:buFont typeface="Arial"/>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Plot a cumulative eigen_value graph.</a:t>
            </a:r>
            <a:endParaRPr sz="1600">
              <a:solidFill>
                <a:srgbClr val="434343"/>
              </a:solidFill>
            </a:endParaRPr>
          </a:p>
          <a:p>
            <a:pPr indent="-228600" lvl="0" marL="457200" rtl="0" algn="l">
              <a:lnSpc>
                <a:spcPct val="100000"/>
              </a:lnSpc>
              <a:spcBef>
                <a:spcPts val="640"/>
              </a:spcBef>
              <a:spcAft>
                <a:spcPts val="0"/>
              </a:spcAft>
              <a:buClr>
                <a:schemeClr val="dk1"/>
              </a:buClr>
              <a:buSzPts val="3200"/>
              <a:buFont typeface="Arial"/>
              <a:buNone/>
            </a:pPr>
            <a:r>
              <a:t/>
            </a:r>
            <a:endParaRPr sz="1600">
              <a:solidFill>
                <a:srgbClr val="434343"/>
              </a:solidFill>
            </a:endParaRPr>
          </a:p>
          <a:p>
            <a:pPr indent="-330200" lvl="0" marL="457200" rtl="0" algn="l">
              <a:lnSpc>
                <a:spcPct val="100000"/>
              </a:lnSpc>
              <a:spcBef>
                <a:spcPts val="640"/>
              </a:spcBef>
              <a:spcAft>
                <a:spcPts val="0"/>
              </a:spcAft>
              <a:buClr>
                <a:srgbClr val="434343"/>
              </a:buClr>
              <a:buSzPts val="1600"/>
              <a:buChar char="❖"/>
            </a:pPr>
            <a:r>
              <a:rPr lang="en" sz="1600">
                <a:solidFill>
                  <a:srgbClr val="434343"/>
                </a:solidFill>
              </a:rPr>
              <a:t>Eigen vectors with insignificant contribution to total eigen values can be removed from analysis. </a:t>
            </a:r>
            <a:endParaRPr sz="1600">
              <a:solidFill>
                <a:srgbClr val="434343"/>
              </a:solidFill>
            </a:endParaRPr>
          </a:p>
          <a:p>
            <a:pPr indent="0" lvl="0" marL="0" rtl="0" algn="l">
              <a:spcBef>
                <a:spcPts val="0"/>
              </a:spcBef>
              <a:spcAft>
                <a:spcPts val="1600"/>
              </a:spcAft>
              <a:buNone/>
            </a:pPr>
            <a:r>
              <a:t/>
            </a:r>
            <a:endParaRPr sz="1600">
              <a:solidFill>
                <a:srgbClr val="434343"/>
              </a:solidFill>
            </a:endParaRPr>
          </a:p>
        </p:txBody>
      </p:sp>
      <p:pic>
        <p:nvPicPr>
          <p:cNvPr id="147" name="Google Shape;147;p26"/>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7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t>Case study on PCA</a:t>
            </a:r>
            <a:endParaRPr sz="3200"/>
          </a:p>
          <a:p>
            <a:pPr indent="0" lvl="0" marL="0" rtl="0" algn="l">
              <a:spcBef>
                <a:spcPts val="0"/>
              </a:spcBef>
              <a:spcAft>
                <a:spcPts val="0"/>
              </a:spcAft>
              <a:buNone/>
            </a:pPr>
            <a:r>
              <a:t/>
            </a:r>
            <a:endParaRPr sz="3200"/>
          </a:p>
        </p:txBody>
      </p:sp>
      <p:sp>
        <p:nvSpPr>
          <p:cNvPr id="153" name="Google Shape;153;p27"/>
          <p:cNvSpPr txBox="1"/>
          <p:nvPr>
            <p:ph idx="1" type="body"/>
          </p:nvPr>
        </p:nvSpPr>
        <p:spPr>
          <a:xfrm>
            <a:off x="311700" y="844225"/>
            <a:ext cx="8520600" cy="37245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Clr>
                <a:schemeClr val="dk1"/>
              </a:buClr>
              <a:buSzPts val="1100"/>
              <a:buFont typeface="Arial"/>
              <a:buNone/>
            </a:pPr>
            <a:r>
              <a:rPr b="1" lang="en" sz="1600">
                <a:solidFill>
                  <a:srgbClr val="434343"/>
                </a:solidFill>
              </a:rPr>
              <a:t>Bank Note Authentication (</a:t>
            </a:r>
            <a:r>
              <a:rPr lang="en" sz="1600">
                <a:solidFill>
                  <a:srgbClr val="434343"/>
                </a:solidFill>
                <a:highlight>
                  <a:schemeClr val="lt1"/>
                </a:highlight>
              </a:rPr>
              <a:t>Source: </a:t>
            </a:r>
            <a:r>
              <a:rPr lang="en" sz="1600" u="sng">
                <a:solidFill>
                  <a:srgbClr val="434343"/>
                </a:solidFill>
                <a:highlight>
                  <a:schemeClr val="lt1"/>
                </a:highlight>
                <a:hlinkClick r:id="rId3"/>
              </a:rPr>
              <a:t>https://archive.ics.uci.edu/ml/datasets/banknote+authentication</a:t>
            </a:r>
            <a:r>
              <a:rPr b="1" lang="en" sz="1600">
                <a:solidFill>
                  <a:srgbClr val="434343"/>
                </a:solidFill>
              </a:rPr>
              <a:t>)</a:t>
            </a:r>
            <a:endParaRPr b="1" sz="1600">
              <a:solidFill>
                <a:srgbClr val="434343"/>
              </a:solidFill>
            </a:endParaRPr>
          </a:p>
          <a:p>
            <a:pPr indent="0" lvl="0" marL="0" rtl="0" algn="l">
              <a:spcBef>
                <a:spcPts val="1800"/>
              </a:spcBef>
              <a:spcAft>
                <a:spcPts val="0"/>
              </a:spcAft>
              <a:buClr>
                <a:schemeClr val="dk1"/>
              </a:buClr>
              <a:buSzPts val="1100"/>
              <a:buFont typeface="Arial"/>
              <a:buNone/>
            </a:pPr>
            <a:r>
              <a:rPr b="1" lang="en" sz="1600">
                <a:solidFill>
                  <a:srgbClr val="434343"/>
                </a:solidFill>
              </a:rPr>
              <a:t>Abstract:</a:t>
            </a:r>
            <a:endParaRPr b="1" sz="1600">
              <a:solidFill>
                <a:srgbClr val="434343"/>
              </a:solidFill>
            </a:endParaRPr>
          </a:p>
          <a:p>
            <a:pPr indent="0" lvl="0" marL="0" rtl="0" algn="l">
              <a:spcBef>
                <a:spcPts val="500"/>
              </a:spcBef>
              <a:spcAft>
                <a:spcPts val="0"/>
              </a:spcAft>
              <a:buClr>
                <a:schemeClr val="dk1"/>
              </a:buClr>
              <a:buSzPts val="1100"/>
              <a:buFont typeface="Arial"/>
              <a:buNone/>
            </a:pPr>
            <a:r>
              <a:rPr lang="en" sz="1600">
                <a:solidFill>
                  <a:srgbClr val="434343"/>
                </a:solidFill>
              </a:rPr>
              <a:t>Data were extracted from images that were taken for the evaluation of an authentication procedure for banknotes.</a:t>
            </a:r>
            <a:endParaRPr sz="1600">
              <a:solidFill>
                <a:srgbClr val="434343"/>
              </a:solidFill>
            </a:endParaRPr>
          </a:p>
          <a:p>
            <a:pPr indent="0" lvl="0" marL="0" rtl="0" algn="l">
              <a:spcBef>
                <a:spcPts val="500"/>
              </a:spcBef>
              <a:spcAft>
                <a:spcPts val="0"/>
              </a:spcAft>
              <a:buClr>
                <a:schemeClr val="dk1"/>
              </a:buClr>
              <a:buSzPts val="1100"/>
              <a:buFont typeface="Arial"/>
              <a:buNone/>
            </a:pPr>
            <a:r>
              <a:rPr b="1" lang="en" sz="1600">
                <a:solidFill>
                  <a:srgbClr val="434343"/>
                </a:solidFill>
              </a:rPr>
              <a:t>Data Set Information:</a:t>
            </a:r>
            <a:endParaRPr b="1" sz="1600">
              <a:solidFill>
                <a:srgbClr val="434343"/>
              </a:solidFill>
            </a:endParaRPr>
          </a:p>
          <a:p>
            <a:pPr indent="0" lvl="0" marL="0" rtl="0" algn="l">
              <a:spcBef>
                <a:spcPts val="500"/>
              </a:spcBef>
              <a:spcAft>
                <a:spcPts val="500"/>
              </a:spcAft>
              <a:buClr>
                <a:schemeClr val="dk1"/>
              </a:buClr>
              <a:buSzPts val="1100"/>
              <a:buFont typeface="Arial"/>
              <a:buNone/>
            </a:pPr>
            <a:r>
              <a:rPr lang="en" sz="1600">
                <a:solidFill>
                  <a:srgbClr val="434343"/>
                </a:solidFill>
              </a:rPr>
              <a:t>Data were extracted from images that were taken from genuine and forged banknote-like specimens. For digitization, an industrial camera usually used for print inspection was used. The final images have 400x 400 pixels. Due to the object lens and distance to the investigated object gray-scale pictures with a resolution of about 660 dpi were gained. Wavelet Transform tool were used to extract features from images.</a:t>
            </a:r>
            <a:endParaRPr sz="1600">
              <a:solidFill>
                <a:srgbClr val="434343"/>
              </a:solidFill>
            </a:endParaRPr>
          </a:p>
        </p:txBody>
      </p:sp>
      <p:pic>
        <p:nvPicPr>
          <p:cNvPr id="154" name="Google Shape;154;p27"/>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Contd</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b="1" lang="en" sz="1600">
                <a:solidFill>
                  <a:srgbClr val="434343"/>
                </a:solidFill>
              </a:rPr>
              <a:t>Dataset information</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 variance of Wavelet Transformed image (continuous) </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2. skewness of Wavelet Transformed image (continuous) </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3. curtosis of Wavelet Transformed image (continuous) </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4. entropy of image (continuous) </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5. class (integer) </a:t>
            </a:r>
            <a:endParaRPr sz="1600">
              <a:solidFill>
                <a:srgbClr val="434343"/>
              </a:solidFill>
            </a:endParaRPr>
          </a:p>
          <a:p>
            <a:pPr indent="0" lvl="0" marL="0" rtl="0" algn="l">
              <a:spcBef>
                <a:spcPts val="0"/>
              </a:spcBef>
              <a:spcAft>
                <a:spcPts val="1600"/>
              </a:spcAft>
              <a:buNone/>
            </a:pPr>
            <a:r>
              <a:t/>
            </a:r>
            <a:endParaRPr sz="1600">
              <a:solidFill>
                <a:srgbClr val="434343"/>
              </a:solidFill>
            </a:endParaRPr>
          </a:p>
        </p:txBody>
      </p:sp>
      <p:pic>
        <p:nvPicPr>
          <p:cNvPr id="161" name="Google Shape;161;p28"/>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Contd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b="1" lang="en" sz="1600">
                <a:solidFill>
                  <a:srgbClr val="434343"/>
                </a:solidFill>
              </a:rPr>
              <a:t>Steps to follow</a:t>
            </a:r>
            <a:endParaRPr b="1" sz="1600">
              <a:solidFill>
                <a:srgbClr val="434343"/>
              </a:solidFill>
            </a:endParaRPr>
          </a:p>
          <a:p>
            <a:pPr indent="-330200" lvl="0" marL="457200" rtl="0" algn="l">
              <a:lnSpc>
                <a:spcPct val="100000"/>
              </a:lnSpc>
              <a:spcBef>
                <a:spcPts val="640"/>
              </a:spcBef>
              <a:spcAft>
                <a:spcPts val="0"/>
              </a:spcAft>
              <a:buClr>
                <a:srgbClr val="434343"/>
              </a:buClr>
              <a:buSzPts val="1600"/>
              <a:buAutoNum type="arabicPeriod"/>
            </a:pPr>
            <a:r>
              <a:rPr lang="en" sz="1600">
                <a:solidFill>
                  <a:srgbClr val="434343"/>
                </a:solidFill>
              </a:rPr>
              <a:t>Import libraries</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Get data</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Plot and compare each variables.</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Split the dataset into train and test set</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Perform covariance matrix</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Perform </a:t>
            </a:r>
            <a:r>
              <a:rPr lang="en" sz="1600">
                <a:solidFill>
                  <a:srgbClr val="434343"/>
                </a:solidFill>
                <a:highlight>
                  <a:schemeClr val="lt1"/>
                </a:highlight>
              </a:rPr>
              <a:t>Cumulative Variance Explained</a:t>
            </a:r>
            <a:r>
              <a:rPr lang="en" sz="1600">
                <a:solidFill>
                  <a:srgbClr val="434343"/>
                </a:solidFill>
              </a:rPr>
              <a:t> </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Plot explained variance ratio and principal component</a:t>
            </a:r>
            <a:endParaRPr sz="1600">
              <a:solidFill>
                <a:srgbClr val="434343"/>
              </a:solidFill>
            </a:endParaRPr>
          </a:p>
          <a:p>
            <a:pPr indent="-330200" lvl="0" marL="457200" rtl="0" algn="l">
              <a:lnSpc>
                <a:spcPct val="100000"/>
              </a:lnSpc>
              <a:spcBef>
                <a:spcPts val="0"/>
              </a:spcBef>
              <a:spcAft>
                <a:spcPts val="0"/>
              </a:spcAft>
              <a:buClr>
                <a:srgbClr val="434343"/>
              </a:buClr>
              <a:buSzPts val="1600"/>
              <a:buAutoNum type="arabicPeriod"/>
            </a:pPr>
            <a:r>
              <a:rPr lang="en" sz="1600">
                <a:solidFill>
                  <a:srgbClr val="434343"/>
                </a:solidFill>
              </a:rPr>
              <a:t>Calculate eigen pairs and values</a:t>
            </a:r>
            <a:endParaRPr sz="1600">
              <a:solidFill>
                <a:srgbClr val="434343"/>
              </a:solidFill>
            </a:endParaRPr>
          </a:p>
          <a:p>
            <a:pPr indent="0" lvl="0" marL="0" rtl="0" algn="l">
              <a:spcBef>
                <a:spcPts val="0"/>
              </a:spcBef>
              <a:spcAft>
                <a:spcPts val="1600"/>
              </a:spcAft>
              <a:buNone/>
            </a:pPr>
            <a:r>
              <a:t/>
            </a:r>
            <a:endParaRPr>
              <a:solidFill>
                <a:srgbClr val="434343"/>
              </a:solidFill>
            </a:endParaRPr>
          </a:p>
        </p:txBody>
      </p:sp>
      <p:pic>
        <p:nvPicPr>
          <p:cNvPr id="168" name="Google Shape;168;p29"/>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Contd.</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 9. Calculate matrix</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10. Import SVC library</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11. Find out the model</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12. Import logistic regression library</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13. Perform model using logistic regression</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14. Import naive bayes library</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rPr lang="en" sz="1600">
                <a:solidFill>
                  <a:srgbClr val="434343"/>
                </a:solidFill>
              </a:rPr>
              <a:t>15. Perform model using Naive bayes</a:t>
            </a:r>
            <a:endParaRPr sz="1600">
              <a:solidFill>
                <a:srgbClr val="434343"/>
              </a:solidFill>
            </a:endParaRPr>
          </a:p>
          <a:p>
            <a:pPr indent="0" lvl="0" marL="0" rtl="0" algn="l">
              <a:lnSpc>
                <a:spcPct val="100000"/>
              </a:lnSpc>
              <a:spcBef>
                <a:spcPts val="640"/>
              </a:spcBef>
              <a:spcAft>
                <a:spcPts val="0"/>
              </a:spcAft>
              <a:buClr>
                <a:schemeClr val="dk1"/>
              </a:buClr>
              <a:buSzPts val="1100"/>
              <a:buFont typeface="Arial"/>
              <a:buNone/>
            </a:pPr>
            <a:r>
              <a:t/>
            </a:r>
            <a:endParaRPr sz="1600">
              <a:solidFill>
                <a:srgbClr val="434343"/>
              </a:solidFill>
            </a:endParaRPr>
          </a:p>
          <a:p>
            <a:pPr indent="0" lvl="0" marL="0" rtl="0" algn="l">
              <a:spcBef>
                <a:spcPts val="0"/>
              </a:spcBef>
              <a:spcAft>
                <a:spcPts val="1600"/>
              </a:spcAft>
              <a:buNone/>
            </a:pPr>
            <a:r>
              <a:t/>
            </a:r>
            <a:endParaRPr sz="1600">
              <a:solidFill>
                <a:srgbClr val="434343"/>
              </a:solidFill>
            </a:endParaRPr>
          </a:p>
        </p:txBody>
      </p:sp>
      <p:pic>
        <p:nvPicPr>
          <p:cNvPr id="175" name="Google Shape;175;p30"/>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800"/>
              <a:t>Questions if any...</a:t>
            </a:r>
            <a:endParaRPr sz="4800"/>
          </a:p>
        </p:txBody>
      </p:sp>
      <p:pic>
        <p:nvPicPr>
          <p:cNvPr id="182" name="Google Shape;182;p31"/>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 - Topics</a:t>
            </a:r>
            <a:endParaRPr/>
          </a:p>
        </p:txBody>
      </p:sp>
      <p:sp>
        <p:nvSpPr>
          <p:cNvPr id="62" name="Google Shape;62;p14"/>
          <p:cNvSpPr txBox="1"/>
          <p:nvPr>
            <p:ph idx="1" type="body"/>
          </p:nvPr>
        </p:nvSpPr>
        <p:spPr>
          <a:xfrm>
            <a:off x="311700" y="1152475"/>
            <a:ext cx="8574900" cy="3861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Hierarchical clustering</a:t>
            </a:r>
            <a:endParaRPr/>
          </a:p>
          <a:p>
            <a:pPr indent="-317500" lvl="0" marL="457200" rtl="0" algn="l">
              <a:spcBef>
                <a:spcPts val="0"/>
              </a:spcBef>
              <a:spcAft>
                <a:spcPts val="0"/>
              </a:spcAft>
              <a:buSzPts val="1400"/>
              <a:buChar char="➢"/>
            </a:pPr>
            <a:r>
              <a:rPr lang="en" sz="1400"/>
              <a:t>Distance calculation between data points</a:t>
            </a:r>
            <a:endParaRPr sz="1400"/>
          </a:p>
          <a:p>
            <a:pPr indent="-317500" lvl="0" marL="457200" rtl="0" algn="l">
              <a:spcBef>
                <a:spcPts val="0"/>
              </a:spcBef>
              <a:spcAft>
                <a:spcPts val="0"/>
              </a:spcAft>
              <a:buSzPts val="1400"/>
              <a:buChar char="➢"/>
            </a:pPr>
            <a:r>
              <a:rPr lang="en" sz="1400"/>
              <a:t>Cluster and dendograms formation</a:t>
            </a:r>
            <a:endParaRPr sz="1400"/>
          </a:p>
          <a:p>
            <a:pPr indent="-317500" lvl="0" marL="457200" rtl="0" algn="l">
              <a:spcBef>
                <a:spcPts val="0"/>
              </a:spcBef>
              <a:spcAft>
                <a:spcPts val="0"/>
              </a:spcAft>
              <a:buSzPts val="1400"/>
              <a:buChar char="➢"/>
            </a:pPr>
            <a:r>
              <a:rPr lang="en" sz="1400"/>
              <a:t>Cophenetic correlation</a:t>
            </a:r>
            <a:endParaRPr sz="1400"/>
          </a:p>
          <a:p>
            <a:pPr indent="0" lvl="0" marL="457200" rtl="0" algn="l">
              <a:spcBef>
                <a:spcPts val="1000"/>
              </a:spcBef>
              <a:spcAft>
                <a:spcPts val="0"/>
              </a:spcAft>
              <a:buNone/>
            </a:pPr>
            <a:r>
              <a:t/>
            </a:r>
            <a:endParaRPr sz="1400"/>
          </a:p>
          <a:p>
            <a:pPr indent="-342900" lvl="0" marL="457200" rtl="0" algn="l">
              <a:spcBef>
                <a:spcPts val="1000"/>
              </a:spcBef>
              <a:spcAft>
                <a:spcPts val="0"/>
              </a:spcAft>
              <a:buSzPts val="1800"/>
              <a:buChar char="➢"/>
            </a:pPr>
            <a:r>
              <a:rPr lang="en"/>
              <a:t>Principal Component Analysis</a:t>
            </a:r>
            <a:endParaRPr/>
          </a:p>
          <a:p>
            <a:pPr indent="-317500" lvl="0" marL="457200" rtl="0" algn="l">
              <a:spcBef>
                <a:spcPts val="0"/>
              </a:spcBef>
              <a:spcAft>
                <a:spcPts val="0"/>
              </a:spcAft>
              <a:buSzPts val="1400"/>
              <a:buChar char="➢"/>
            </a:pPr>
            <a:r>
              <a:rPr lang="en" sz="1400"/>
              <a:t>Principal component Co variance matrix</a:t>
            </a:r>
            <a:endParaRPr sz="1400"/>
          </a:p>
          <a:p>
            <a:pPr indent="-317500" lvl="0" marL="457200" rtl="0" algn="l">
              <a:spcBef>
                <a:spcPts val="0"/>
              </a:spcBef>
              <a:spcAft>
                <a:spcPts val="0"/>
              </a:spcAft>
              <a:buSzPts val="1400"/>
              <a:buChar char="➢"/>
            </a:pPr>
            <a:r>
              <a:rPr lang="en" sz="1400"/>
              <a:t>PCA for dimensionality reduction</a:t>
            </a:r>
            <a:endParaRPr sz="1400"/>
          </a:p>
          <a:p>
            <a:pPr indent="-317500" lvl="0" marL="457200" rtl="0" algn="l">
              <a:spcBef>
                <a:spcPts val="0"/>
              </a:spcBef>
              <a:spcAft>
                <a:spcPts val="0"/>
              </a:spcAft>
              <a:buSzPts val="1400"/>
              <a:buChar char="➢"/>
            </a:pPr>
            <a:r>
              <a:rPr lang="en" sz="1400"/>
              <a:t>Hands on Exercise</a:t>
            </a:r>
            <a:endParaRPr sz="1400"/>
          </a:p>
          <a:p>
            <a:pPr indent="0" lvl="0" marL="457200" rtl="0" algn="l">
              <a:spcBef>
                <a:spcPts val="1600"/>
              </a:spcBef>
              <a:spcAft>
                <a:spcPts val="0"/>
              </a:spcAft>
              <a:buNone/>
            </a:pPr>
            <a:r>
              <a:t/>
            </a:r>
            <a:endParaRPr sz="1400"/>
          </a:p>
          <a:p>
            <a:pPr indent="-342900" lvl="0" marL="457200" rtl="0" algn="l">
              <a:spcBef>
                <a:spcPts val="1600"/>
              </a:spcBef>
              <a:spcAft>
                <a:spcPts val="0"/>
              </a:spcAft>
              <a:buSzPts val="1800"/>
              <a:buChar char="➢"/>
            </a:pPr>
            <a:r>
              <a:rPr lang="en"/>
              <a:t>Case study</a:t>
            </a:r>
            <a:endParaRPr/>
          </a:p>
        </p:txBody>
      </p:sp>
      <p:pic>
        <p:nvPicPr>
          <p:cNvPr id="63" name="Google Shape;63;p14"/>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2"/>
          <p:cNvPicPr preferRelativeResize="0"/>
          <p:nvPr/>
        </p:nvPicPr>
        <p:blipFill rotWithShape="1">
          <a:blip r:embed="rId3">
            <a:alphaModFix/>
          </a:blip>
          <a:srcRect b="0" l="0" r="0" t="0"/>
          <a:stretch/>
        </p:blipFill>
        <p:spPr>
          <a:xfrm>
            <a:off x="2327950" y="1438600"/>
            <a:ext cx="4359275" cy="2663825"/>
          </a:xfrm>
          <a:prstGeom prst="rect">
            <a:avLst/>
          </a:prstGeom>
          <a:noFill/>
          <a:ln>
            <a:noFill/>
          </a:ln>
        </p:spPr>
      </p:pic>
      <p:pic>
        <p:nvPicPr>
          <p:cNvPr id="190" name="Google Shape;190;p32"/>
          <p:cNvPicPr preferRelativeResize="0"/>
          <p:nvPr/>
        </p:nvPicPr>
        <p:blipFill>
          <a:blip r:embed="rId4">
            <a:alphaModFix/>
          </a:blip>
          <a:stretch>
            <a:fillRect/>
          </a:stretch>
        </p:blipFill>
        <p:spPr>
          <a:xfrm>
            <a:off x="6166600" y="62275"/>
            <a:ext cx="2977402" cy="60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p:txBody>
      </p:sp>
      <p:sp>
        <p:nvSpPr>
          <p:cNvPr id="69" name="Google Shape;69;p15"/>
          <p:cNvSpPr txBox="1"/>
          <p:nvPr>
            <p:ph idx="1" type="body"/>
          </p:nvPr>
        </p:nvSpPr>
        <p:spPr>
          <a:xfrm>
            <a:off x="311700" y="948975"/>
            <a:ext cx="8520600" cy="4060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Char char="❖"/>
            </a:pPr>
            <a:r>
              <a:rPr b="1" lang="en" sz="1600"/>
              <a:t>Need to cluster data? </a:t>
            </a:r>
            <a:endParaRPr b="1" sz="1600"/>
          </a:p>
          <a:p>
            <a:pPr indent="-330200" lvl="1" marL="914400" rtl="0" algn="l">
              <a:lnSpc>
                <a:spcPct val="115000"/>
              </a:lnSpc>
              <a:spcBef>
                <a:spcPts val="1000"/>
              </a:spcBef>
              <a:spcAft>
                <a:spcPts val="0"/>
              </a:spcAft>
              <a:buSzPts val="1600"/>
              <a:buChar char="➢"/>
            </a:pPr>
            <a:r>
              <a:rPr lang="en" sz="1600"/>
              <a:t>Clustering gives us insights into the distribution of customers, it helps to understand the customers, create segmentation and formulate precise advertising, marketing, logistics mechanisms. </a:t>
            </a:r>
            <a:endParaRPr sz="1600"/>
          </a:p>
          <a:p>
            <a:pPr indent="-330200" lvl="0" marL="457200" rtl="0" algn="l">
              <a:spcBef>
                <a:spcPts val="1600"/>
              </a:spcBef>
              <a:spcAft>
                <a:spcPts val="0"/>
              </a:spcAft>
              <a:buSzPts val="1600"/>
              <a:buChar char="❖"/>
            </a:pPr>
            <a:r>
              <a:rPr b="1" lang="en" sz="1600"/>
              <a:t>Clustering as an unsupervised Technique</a:t>
            </a:r>
            <a:endParaRPr b="1" sz="1600"/>
          </a:p>
          <a:p>
            <a:pPr indent="-330200" lvl="1" marL="914400" rtl="0" algn="l">
              <a:spcBef>
                <a:spcPts val="1000"/>
              </a:spcBef>
              <a:spcAft>
                <a:spcPts val="0"/>
              </a:spcAft>
              <a:buSzPts val="1600"/>
              <a:buChar char="➢"/>
            </a:pPr>
            <a:r>
              <a:rPr lang="en" sz="1600"/>
              <a:t>Clustering is an unsupervised learning technique, which essentially means that there is no label/target value we have with our training data. There is no right and wrong answer and the the groups/clusters depend upon the methods used to reach to that clustering.   </a:t>
            </a:r>
            <a:endParaRPr b="1" sz="1600"/>
          </a:p>
          <a:p>
            <a:pPr indent="0" lvl="0" marL="45720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Connectivity based Clustering</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Considers the distance between two data points</a:t>
            </a:r>
            <a:r>
              <a:rPr lang="en" sz="1600"/>
              <a:t>.</a:t>
            </a:r>
            <a:endParaRPr sz="1600"/>
          </a:p>
          <a:p>
            <a:pPr indent="0" lvl="0" marL="457200" rtl="0" algn="l">
              <a:spcBef>
                <a:spcPts val="1600"/>
              </a:spcBef>
              <a:spcAft>
                <a:spcPts val="0"/>
              </a:spcAft>
              <a:buNone/>
            </a:pPr>
            <a:r>
              <a:rPr lang="en" sz="1600"/>
              <a:t>Nearer points are more similar/connected are more probable to be a part of the same cluster.</a:t>
            </a:r>
            <a:endParaRPr sz="1600"/>
          </a:p>
          <a:p>
            <a:pPr indent="-330200" lvl="0" marL="457200" rtl="0" algn="l">
              <a:spcBef>
                <a:spcPts val="1600"/>
              </a:spcBef>
              <a:spcAft>
                <a:spcPts val="0"/>
              </a:spcAft>
              <a:buSzPts val="1600"/>
              <a:buChar char="❖"/>
            </a:pPr>
            <a:r>
              <a:rPr b="1" lang="en" sz="1600"/>
              <a:t>Distance Calculation </a:t>
            </a:r>
            <a:endParaRPr b="1" sz="1600"/>
          </a:p>
          <a:p>
            <a:pPr indent="0" lvl="0" marL="457200" rtl="0" algn="l">
              <a:spcBef>
                <a:spcPts val="1600"/>
              </a:spcBef>
              <a:spcAft>
                <a:spcPts val="0"/>
              </a:spcAft>
              <a:buNone/>
            </a:pPr>
            <a:r>
              <a:rPr lang="en" sz="1600"/>
              <a:t>Different process to calculate distance between data points as discussed previous week - </a:t>
            </a:r>
            <a:br>
              <a:rPr lang="en" sz="1600"/>
            </a:br>
            <a:r>
              <a:rPr lang="en" sz="1600"/>
              <a:t>Euclidean, Manhattan, Chebyshev</a:t>
            </a:r>
            <a:endParaRPr sz="1600"/>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Calculation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distances between points are calculated the same way it is calculated in a two-dimensional space, i.e considering all the different features/columns as different dimensions.</a:t>
            </a:r>
            <a:endParaRPr sz="1600"/>
          </a:p>
          <a:p>
            <a:pPr indent="-330200" lvl="0" marL="457200" rtl="0" algn="l">
              <a:spcBef>
                <a:spcPts val="1000"/>
              </a:spcBef>
              <a:spcAft>
                <a:spcPts val="0"/>
              </a:spcAft>
              <a:buSzPts val="1600"/>
              <a:buChar char="❖"/>
            </a:pPr>
            <a:r>
              <a:rPr lang="en" sz="1600"/>
              <a:t>Need to scale features/columns before bringing them into distance calculation.</a:t>
            </a:r>
            <a:endParaRPr sz="1600"/>
          </a:p>
          <a:p>
            <a:pPr indent="-330200" lvl="1" marL="914400" rtl="0" algn="l">
              <a:spcBef>
                <a:spcPts val="0"/>
              </a:spcBef>
              <a:spcAft>
                <a:spcPts val="0"/>
              </a:spcAft>
              <a:buSzPts val="1600"/>
              <a:buChar char="➢"/>
            </a:pPr>
            <a:r>
              <a:rPr lang="en" sz="1600"/>
              <a:t>To bring all the columns in the same scale so that distance calculation isn’t skewed towards one particular feature. </a:t>
            </a:r>
            <a:endParaRPr sz="1600"/>
          </a:p>
          <a:p>
            <a:pPr indent="-330200" lvl="0" marL="457200" rtl="0" algn="l">
              <a:spcBef>
                <a:spcPts val="1000"/>
              </a:spcBef>
              <a:spcAft>
                <a:spcPts val="0"/>
              </a:spcAft>
              <a:buSzPts val="1600"/>
              <a:buChar char="❖"/>
            </a:pPr>
            <a:r>
              <a:rPr lang="en" sz="1600"/>
              <a:t>Finally, distances are calculated as per the scaled features.</a:t>
            </a:r>
            <a:endParaRPr sz="16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pic>
        <p:nvPicPr>
          <p:cNvPr id="84" name="Google Shape;84;p17"/>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Formation - underlying algorithm</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Two techniques for cluster formation, i.e, divisive and agglomerative</a:t>
            </a:r>
            <a:endParaRPr sz="1600"/>
          </a:p>
          <a:p>
            <a:pPr indent="-330200" lvl="1" marL="914400" rtl="0" algn="l">
              <a:spcBef>
                <a:spcPts val="1000"/>
              </a:spcBef>
              <a:spcAft>
                <a:spcPts val="0"/>
              </a:spcAft>
              <a:buSzPts val="1600"/>
              <a:buChar char="➢"/>
            </a:pPr>
            <a:r>
              <a:rPr b="1" lang="en" sz="1600"/>
              <a:t>Divisive</a:t>
            </a:r>
            <a:r>
              <a:rPr lang="en" sz="1600"/>
              <a:t> - Start with one cluster and divide into different clusters</a:t>
            </a:r>
            <a:endParaRPr sz="1600"/>
          </a:p>
          <a:p>
            <a:pPr indent="-330200" lvl="1" marL="914400" rtl="0" algn="l">
              <a:spcBef>
                <a:spcPts val="0"/>
              </a:spcBef>
              <a:spcAft>
                <a:spcPts val="0"/>
              </a:spcAft>
              <a:buSzPts val="1600"/>
              <a:buChar char="➢"/>
            </a:pPr>
            <a:r>
              <a:rPr b="1" lang="en" sz="1600"/>
              <a:t>Agglomerative</a:t>
            </a:r>
            <a:r>
              <a:rPr lang="en" sz="1600"/>
              <a:t> - Start with different clusters and ultimately clubbing them to form one cluster  </a:t>
            </a:r>
            <a:endParaRPr sz="1600"/>
          </a:p>
          <a:p>
            <a:pPr indent="-330200" lvl="0" marL="457200" rtl="0" algn="l">
              <a:spcBef>
                <a:spcPts val="0"/>
              </a:spcBef>
              <a:spcAft>
                <a:spcPts val="0"/>
              </a:spcAft>
              <a:buSzPts val="1600"/>
              <a:buChar char="❖"/>
            </a:pPr>
            <a:r>
              <a:rPr lang="en" sz="1600"/>
              <a:t>Once a cluster is formed we wish to ‘agglomerate it with another cluster’ in order to reach to one cluster.</a:t>
            </a:r>
            <a:endParaRPr sz="1600"/>
          </a:p>
          <a:p>
            <a:pPr indent="-330200" lvl="0" marL="457200" rtl="0" algn="l">
              <a:spcBef>
                <a:spcPts val="0"/>
              </a:spcBef>
              <a:spcAft>
                <a:spcPts val="0"/>
              </a:spcAft>
              <a:buSzPts val="1600"/>
              <a:buChar char="❖"/>
            </a:pPr>
            <a:r>
              <a:rPr lang="en" sz="1600"/>
              <a:t>That again is achieved by calculating the distance between these new clusters, ‘closer’ clusters are more probable to be part of the same cluster.</a:t>
            </a:r>
            <a:endParaRPr sz="1600"/>
          </a:p>
          <a:p>
            <a:pPr indent="-330200" lvl="0" marL="457200" rtl="0" algn="l">
              <a:spcBef>
                <a:spcPts val="0"/>
              </a:spcBef>
              <a:spcAft>
                <a:spcPts val="0"/>
              </a:spcAft>
              <a:buSzPts val="1600"/>
              <a:buChar char="❖"/>
            </a:pPr>
            <a:r>
              <a:rPr lang="en" sz="1600"/>
              <a:t>This process is repeated till we get one cluster containing all our other sub clusters.</a:t>
            </a:r>
            <a:endParaRPr sz="1600"/>
          </a:p>
        </p:txBody>
      </p:sp>
      <p:pic>
        <p:nvPicPr>
          <p:cNvPr id="91" name="Google Shape;91;p18"/>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Dendograms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What are dendograms?</a:t>
            </a:r>
            <a:endParaRPr sz="1600"/>
          </a:p>
          <a:p>
            <a:pPr indent="-330200" lvl="1" marL="914400" rtl="0" algn="l">
              <a:spcBef>
                <a:spcPts val="1000"/>
              </a:spcBef>
              <a:spcAft>
                <a:spcPts val="0"/>
              </a:spcAft>
              <a:buSzPts val="1600"/>
              <a:buChar char="➢"/>
            </a:pPr>
            <a:r>
              <a:rPr lang="en" sz="1600"/>
              <a:t>Dendograms are used to represent the distances at which the the different clusters meet.</a:t>
            </a:r>
            <a:endParaRPr sz="1600"/>
          </a:p>
          <a:p>
            <a:pPr indent="-330200" lvl="1" marL="914400" rtl="0" algn="l">
              <a:spcBef>
                <a:spcPts val="0"/>
              </a:spcBef>
              <a:spcAft>
                <a:spcPts val="0"/>
              </a:spcAft>
              <a:buSzPts val="1600"/>
              <a:buChar char="➢"/>
            </a:pPr>
            <a:r>
              <a:rPr lang="en" sz="1600"/>
              <a:t>They provide us an idea as to how the clustering looks like </a:t>
            </a:r>
            <a:r>
              <a:rPr lang="en" sz="1600"/>
              <a:t> diagrammatically </a:t>
            </a:r>
            <a:r>
              <a:rPr lang="en" sz="1600"/>
              <a:t>.</a:t>
            </a:r>
            <a:endParaRPr sz="1600"/>
          </a:p>
          <a:p>
            <a:pPr indent="-330200" lvl="0" marL="457200" rtl="0" algn="l">
              <a:spcBef>
                <a:spcPts val="1000"/>
              </a:spcBef>
              <a:spcAft>
                <a:spcPts val="0"/>
              </a:spcAft>
              <a:buSzPts val="1600"/>
              <a:buChar char="❖"/>
            </a:pPr>
            <a:r>
              <a:rPr lang="en" sz="1600"/>
              <a:t>Different dendograms for the same dataset - </a:t>
            </a:r>
            <a:endParaRPr sz="1600"/>
          </a:p>
          <a:p>
            <a:pPr indent="-330200" lvl="1" marL="914400" rtl="0" algn="l">
              <a:spcBef>
                <a:spcPts val="1000"/>
              </a:spcBef>
              <a:spcAft>
                <a:spcPts val="0"/>
              </a:spcAft>
              <a:buSzPts val="1600"/>
              <a:buChar char="➢"/>
            </a:pPr>
            <a:r>
              <a:rPr lang="en" sz="1600"/>
              <a:t>Based on the method chosen to calculate distance between the clusters, the same dataset may result in different dendograms.</a:t>
            </a:r>
            <a:endParaRPr sz="1600"/>
          </a:p>
          <a:p>
            <a:pPr indent="-330200" lvl="1" marL="914400" rtl="0" algn="l">
              <a:spcBef>
                <a:spcPts val="0"/>
              </a:spcBef>
              <a:spcAft>
                <a:spcPts val="0"/>
              </a:spcAft>
              <a:buSzPts val="1600"/>
              <a:buChar char="➢"/>
            </a:pPr>
            <a:r>
              <a:rPr lang="en" sz="1600"/>
              <a:t>Which dendogram to choose?</a:t>
            </a:r>
            <a:endParaRPr sz="1600"/>
          </a:p>
        </p:txBody>
      </p:sp>
      <p:pic>
        <p:nvPicPr>
          <p:cNvPr id="98" name="Google Shape;98;p19"/>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Cophenetic Correlation</a:t>
            </a:r>
            <a:endParaRPr/>
          </a:p>
        </p:txBody>
      </p:sp>
      <p:sp>
        <p:nvSpPr>
          <p:cNvPr id="104" name="Google Shape;104;p20"/>
          <p:cNvSpPr txBox="1"/>
          <p:nvPr>
            <p:ph idx="1" type="body"/>
          </p:nvPr>
        </p:nvSpPr>
        <p:spPr>
          <a:xfrm>
            <a:off x="311700" y="1152475"/>
            <a:ext cx="8520600" cy="35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right choice of dendogram is done by considering a value known as a cophenetic correlation.</a:t>
            </a:r>
            <a:endParaRPr sz="1600"/>
          </a:p>
          <a:p>
            <a:pPr indent="-330200" lvl="0" marL="457200" rtl="0" algn="l">
              <a:spcBef>
                <a:spcPts val="1600"/>
              </a:spcBef>
              <a:spcAft>
                <a:spcPts val="0"/>
              </a:spcAft>
              <a:buSzPts val="1600"/>
              <a:buChar char="❖"/>
            </a:pPr>
            <a:r>
              <a:rPr lang="en" sz="1600"/>
              <a:t>Dendogram Distance - distance between two points/clusters as described by that dendogram.</a:t>
            </a:r>
            <a:endParaRPr sz="1600"/>
          </a:p>
          <a:p>
            <a:pPr indent="0" lvl="0" marL="0" rtl="0" algn="l">
              <a:spcBef>
                <a:spcPts val="1600"/>
              </a:spcBef>
              <a:spcAft>
                <a:spcPts val="0"/>
              </a:spcAft>
              <a:buNone/>
            </a:pPr>
            <a:r>
              <a:rPr lang="en" sz="1600"/>
              <a:t>Cophenetic correlation computes the correlation between the euclidean distance </a:t>
            </a:r>
            <a:r>
              <a:rPr lang="en" sz="1600"/>
              <a:t> and the dendogram distance for a particular dendogram </a:t>
            </a:r>
            <a:r>
              <a:rPr lang="en" sz="1600"/>
              <a:t>of all possible pair of points.</a:t>
            </a:r>
            <a:endParaRPr sz="1600"/>
          </a:p>
          <a:p>
            <a:pPr indent="0" lvl="0" marL="0" rtl="0" algn="l">
              <a:spcBef>
                <a:spcPts val="1600"/>
              </a:spcBef>
              <a:spcAft>
                <a:spcPts val="0"/>
              </a:spcAft>
              <a:buNone/>
            </a:pPr>
            <a:r>
              <a:rPr b="1" lang="en" sz="1600"/>
              <a:t>Performance measure -</a:t>
            </a:r>
            <a:endParaRPr b="1" sz="1600"/>
          </a:p>
          <a:p>
            <a:pPr indent="0" lvl="0" marL="0" rtl="0" algn="l">
              <a:spcBef>
                <a:spcPts val="0"/>
              </a:spcBef>
              <a:spcAft>
                <a:spcPts val="0"/>
              </a:spcAft>
              <a:buNone/>
            </a:pPr>
            <a:r>
              <a:rPr lang="en" sz="1600"/>
              <a:t>The dendogram corresponding to highest correlation coefficient is considered to be better representative of the clustered data and is used to produce labels/ clusters for the data set.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05" name="Google Shape;105;p20"/>
          <p:cNvPicPr preferRelativeResize="0"/>
          <p:nvPr/>
        </p:nvPicPr>
        <p:blipFill>
          <a:blip r:embed="rId3">
            <a:alphaModFix/>
          </a:blip>
          <a:stretch>
            <a:fillRect/>
          </a:stretch>
        </p:blipFill>
        <p:spPr>
          <a:xfrm>
            <a:off x="6166600" y="62275"/>
            <a:ext cx="2977402" cy="60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on hierarchical clustering</a:t>
            </a:r>
            <a:endParaRPr/>
          </a:p>
        </p:txBody>
      </p:sp>
      <p:sp>
        <p:nvSpPr>
          <p:cNvPr id="111" name="Google Shape;111;p21"/>
          <p:cNvSpPr txBox="1"/>
          <p:nvPr>
            <p:ph idx="1" type="body"/>
          </p:nvPr>
        </p:nvSpPr>
        <p:spPr>
          <a:xfrm>
            <a:off x="311700" y="1166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Problem Statement -</a:t>
            </a:r>
            <a:endParaRPr b="1" sz="1600"/>
          </a:p>
          <a:p>
            <a:pPr indent="0" lvl="0" marL="457200" rtl="0" algn="l">
              <a:spcBef>
                <a:spcPts val="1600"/>
              </a:spcBef>
              <a:spcAft>
                <a:spcPts val="0"/>
              </a:spcAft>
              <a:buNone/>
            </a:pPr>
            <a:r>
              <a:rPr lang="en" sz="1600">
                <a:solidFill>
                  <a:schemeClr val="dk1"/>
                </a:solidFill>
              </a:rPr>
              <a:t>The data set has information about features of silhouette extracted from the images of different cars Four "Corgie" model vehicles were used for the experiment: a double decker bus, </a:t>
            </a:r>
            <a:r>
              <a:rPr lang="en" sz="1600">
                <a:solidFill>
                  <a:schemeClr val="dk1"/>
                </a:solidFill>
              </a:rPr>
              <a:t>Chevrolet</a:t>
            </a:r>
            <a:r>
              <a:rPr lang="en" sz="1600">
                <a:solidFill>
                  <a:schemeClr val="dk1"/>
                </a:solidFill>
              </a:rPr>
              <a:t> van, Saab 9000 and an Opel Manta 400 cars. This particular combination of vehicles was chosen with the expectation that the bus, van and either one of the cars would be readily distinguishable, but it would be more difficult to distinguish between the cars.</a:t>
            </a:r>
            <a:endParaRPr sz="1600">
              <a:solidFill>
                <a:schemeClr val="dk1"/>
              </a:solidFill>
            </a:endParaRPr>
          </a:p>
          <a:p>
            <a:pPr indent="457200" lvl="0" marL="0" rtl="0" algn="l">
              <a:spcBef>
                <a:spcPts val="1100"/>
              </a:spcBef>
              <a:spcAft>
                <a:spcPts val="0"/>
              </a:spcAft>
              <a:buNone/>
            </a:pPr>
            <a:r>
              <a:rPr lang="en" sz="1600">
                <a:solidFill>
                  <a:schemeClr val="dk1"/>
                </a:solidFill>
              </a:rPr>
              <a:t>Here, we seek to apply </a:t>
            </a:r>
            <a:r>
              <a:rPr lang="en" sz="1600">
                <a:solidFill>
                  <a:schemeClr val="dk1"/>
                </a:solidFill>
              </a:rPr>
              <a:t>Hierarchical</a:t>
            </a:r>
            <a:r>
              <a:rPr lang="en" sz="1600">
                <a:solidFill>
                  <a:schemeClr val="dk1"/>
                </a:solidFill>
              </a:rPr>
              <a:t> Clustering</a:t>
            </a:r>
            <a:endParaRPr sz="1600">
              <a:solidFill>
                <a:schemeClr val="dk1"/>
              </a:solidFill>
            </a:endParaRPr>
          </a:p>
          <a:p>
            <a:pPr indent="0" lvl="0" marL="457200" rtl="0" algn="l">
              <a:spcBef>
                <a:spcPts val="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