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5" r:id="rId26"/>
    <p:sldId id="280" r:id="rId27"/>
    <p:sldId id="281" r:id="rId28"/>
    <p:sldId id="282" r:id="rId29"/>
  </p:sldIdLst>
  <p:sldSz cx="9144000" cy="5143500" type="screen16x9"/>
  <p:notesSz cx="6858000" cy="9144000"/>
  <p:embeddedFontLst>
    <p:embeddedFont>
      <p:font typeface="Helvetica Neue" panose="020B0604020202020204" charset="0"/>
      <p:regular r:id="rId31"/>
      <p:bold r:id="rId32"/>
      <p:italic r:id="rId33"/>
      <p:boldItalic r:id="rId34"/>
    </p:embeddedFont>
    <p:embeddedFont>
      <p:font typeface="Helvetica Neue Light" panose="020B0604020202020204" charset="0"/>
      <p:regular r:id="rId35"/>
      <p:bold r:id="rId36"/>
      <p:italic r:id="rId37"/>
      <p:boldItalic r:id="rId38"/>
    </p:embeddedFont>
    <p:embeddedFont>
      <p:font typeface="Montserra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4d2819e7df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4d2819e7d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de74a83f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de74a83f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e08f16213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e08f1621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de74a83f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de74a83f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de74a83f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de74a83f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de74a83f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de74a83f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e08f1621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e08f1621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de74a83f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de74a83f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de74a83f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de74a83f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de74a83f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de74a83f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e08f1621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e08f1621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de74a83f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de74a83f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de74a83f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de74a83f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de74a83f4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de74a83f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e08f162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e08f162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e08f1621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e08f162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e08f1621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e08f1621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de74a83f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de74a83f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de74a83f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de74a83f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de74a83f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de74a83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de74a83f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de74a83f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de74a83f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de74a83f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de74a83f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de74a83f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08f1621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08f1621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de74a83f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de74a83f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e08f1621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e08f162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e08f1621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e08f1621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example.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slide">
  <p:cSld name="CUSTOM">
    <p:spTree>
      <p:nvGrpSpPr>
        <p:cNvPr id="1" name="Shape 56"/>
        <p:cNvGrpSpPr/>
        <p:nvPr/>
      </p:nvGrpSpPr>
      <p:grpSpPr>
        <a:xfrm>
          <a:off x="0" y="0"/>
          <a:ext cx="0" cy="0"/>
          <a:chOff x="0" y="0"/>
          <a:chExt cx="0" cy="0"/>
        </a:xfrm>
      </p:grpSpPr>
      <p:sp>
        <p:nvSpPr>
          <p:cNvPr id="57" name="Google Shape;57;p15"/>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r>
              <a:rPr lang="en" sz="5200">
                <a:solidFill>
                  <a:srgbClr val="000000"/>
                </a:solidFill>
                <a:latin typeface="Helvetica Neue"/>
                <a:ea typeface="Helvetica Neue"/>
                <a:cs typeface="Helvetica Neue"/>
                <a:sym typeface="Helvetica Neue"/>
              </a:rPr>
              <a:t> </a:t>
            </a:r>
            <a:r>
              <a:rPr lang="en" sz="5200">
                <a:solidFill>
                  <a:srgbClr val="999999"/>
                </a:solidFill>
                <a:latin typeface="Helvetica Neue Light"/>
                <a:ea typeface="Helvetica Neue Light"/>
                <a:cs typeface="Helvetica Neue Light"/>
                <a:sym typeface="Helvetica Neue Light"/>
              </a:rPr>
              <a:t>:)</a:t>
            </a:r>
            <a:endParaRPr sz="5200">
              <a:solidFill>
                <a:srgbClr val="999999"/>
              </a:solidFill>
              <a:latin typeface="Helvetica Neue Light"/>
              <a:ea typeface="Helvetica Neue Light"/>
              <a:cs typeface="Helvetica Neue Light"/>
              <a:sym typeface="Helvetica Neue Light"/>
            </a:endParaRPr>
          </a:p>
        </p:txBody>
      </p:sp>
      <p:sp>
        <p:nvSpPr>
          <p:cNvPr id="58" name="Google Shape;58;p15"/>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Helvetica Neue"/>
                <a:ea typeface="Helvetica Neue"/>
                <a:cs typeface="Helvetica Neue"/>
                <a:sym typeface="Helvetica Neue"/>
              </a:rPr>
              <a:t>Questions are always welcome</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
        <p:cNvGrpSpPr/>
        <p:nvPr/>
      </p:nvGrpSpPr>
      <p:grpSpPr>
        <a:xfrm>
          <a:off x="0" y="0"/>
          <a:ext cx="0" cy="0"/>
          <a:chOff x="0" y="0"/>
          <a:chExt cx="0" cy="0"/>
        </a:xfrm>
      </p:grpSpPr>
      <p:sp>
        <p:nvSpPr>
          <p:cNvPr id="16" name="Google Shape;16;p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39725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Section</a:t>
            </a:r>
            <a:r>
              <a:rPr lang="en" sz="3600">
                <a:solidFill>
                  <a:srgbClr val="000000"/>
                </a:solidFill>
                <a:latin typeface="Helvetica Neue"/>
                <a:ea typeface="Helvetica Neue"/>
                <a:cs typeface="Helvetica Neue"/>
                <a:sym typeface="Helvetica Neue"/>
              </a:rPr>
              <a:t> </a:t>
            </a:r>
            <a:r>
              <a:rPr lang="en" sz="3600">
                <a:solidFill>
                  <a:srgbClr val="039BE5"/>
                </a:solidFill>
                <a:latin typeface="Helvetica Neue Light"/>
                <a:ea typeface="Helvetica Neue Light"/>
                <a:cs typeface="Helvetica Neue Light"/>
                <a:sym typeface="Helvetica Neue Light"/>
              </a:rPr>
              <a:t>header</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urce only">
  <p:cSld name="CUSTOM_1">
    <p:spTree>
      <p:nvGrpSpPr>
        <p:cNvPr id="1" name="Shape 28"/>
        <p:cNvGrpSpPr/>
        <p:nvPr/>
      </p:nvGrpSpPr>
      <p:grpSpPr>
        <a:xfrm>
          <a:off x="0" y="0"/>
          <a:ext cx="0" cy="0"/>
          <a:chOff x="0" y="0"/>
          <a:chExt cx="0" cy="0"/>
        </a:xfrm>
      </p:grpSpPr>
      <p:sp>
        <p:nvSpPr>
          <p:cNvPr id="29" name="Google Shape;29;p7"/>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source">
  <p:cSld name="TITLE_ONLY_1">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8"/>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Images and text source: </a:t>
            </a:r>
            <a:r>
              <a:rPr lang="en" sz="600" i="1" u="sng">
                <a:solidFill>
                  <a:srgbClr val="365F91"/>
                </a:solidFill>
                <a:latin typeface="Helvetica Neue"/>
                <a:ea typeface="Helvetica Neue"/>
                <a:cs typeface="Helvetica Neue"/>
                <a:sym typeface="Helvetica Neue"/>
                <a:hlinkClick r:id="rId2"/>
              </a:rPr>
              <a:t>enter source name here</a:t>
            </a:r>
            <a:endParaRPr sz="600" i="1">
              <a:solidFill>
                <a:srgbClr val="365F91"/>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7">
            <a:alphaModFix/>
          </a:blip>
          <a:stretch>
            <a:fillRect/>
          </a:stretch>
        </p:blipFill>
        <p:spPr>
          <a:xfrm>
            <a:off x="7628481" y="143219"/>
            <a:ext cx="1321960" cy="259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409.1556"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icml.cc/2016/tutorials/icml2016_tutorial_deep_residual_networks_kaiminghe.pdf"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vision.stanford.edu/cs598_spring07/papers/Lecun98.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 2</a:t>
            </a:r>
            <a:endParaRPr/>
          </a:p>
        </p:txBody>
      </p:sp>
      <p:sp>
        <p:nvSpPr>
          <p:cNvPr id="64" name="Google Shape;64;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Computer Vision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VGG-16</a:t>
            </a:r>
            <a:endParaRPr/>
          </a:p>
        </p:txBody>
      </p:sp>
      <p:pic>
        <p:nvPicPr>
          <p:cNvPr id="137" name="Google Shape;137;p25"/>
          <p:cNvPicPr preferRelativeResize="0"/>
          <p:nvPr/>
        </p:nvPicPr>
        <p:blipFill>
          <a:blip r:embed="rId3">
            <a:alphaModFix/>
          </a:blip>
          <a:stretch>
            <a:fillRect/>
          </a:stretch>
        </p:blipFill>
        <p:spPr>
          <a:xfrm>
            <a:off x="457200" y="1093925"/>
            <a:ext cx="5892701" cy="2458574"/>
          </a:xfrm>
          <a:prstGeom prst="rect">
            <a:avLst/>
          </a:prstGeom>
          <a:noFill/>
          <a:ln>
            <a:noFill/>
          </a:ln>
        </p:spPr>
      </p:pic>
      <p:sp>
        <p:nvSpPr>
          <p:cNvPr id="138" name="Google Shape;138;p25"/>
          <p:cNvSpPr txBox="1"/>
          <p:nvPr/>
        </p:nvSpPr>
        <p:spPr>
          <a:xfrm>
            <a:off x="350350" y="3517400"/>
            <a:ext cx="8147700" cy="1450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A modification for AlexNet.</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Instead of having a lot of hyperparameters lets have some simpler network.</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Focus on having only these blocks:</a:t>
            </a:r>
            <a:endParaRPr sz="1200">
              <a:solidFill>
                <a:srgbClr val="434343"/>
              </a:solidFill>
              <a:latin typeface="Helvetica Neue"/>
              <a:ea typeface="Helvetica Neue"/>
              <a:cs typeface="Helvetica Neue"/>
              <a:sym typeface="Helvetica Neue"/>
            </a:endParaRPr>
          </a:p>
          <a:p>
            <a:pPr marL="914400" lvl="1"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CONV = 3 X 3 filter, s = 1, same</a:t>
            </a:r>
            <a:endParaRPr sz="1200">
              <a:solidFill>
                <a:srgbClr val="434343"/>
              </a:solidFill>
              <a:latin typeface="Helvetica Neue"/>
              <a:ea typeface="Helvetica Neue"/>
              <a:cs typeface="Helvetica Neue"/>
              <a:sym typeface="Helvetica Neue"/>
            </a:endParaRPr>
          </a:p>
          <a:p>
            <a:pPr marL="914400" lvl="1"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MAX-POOL = 2 X 2 , s = 2</a:t>
            </a:r>
            <a:endParaRPr sz="1200">
              <a:solidFill>
                <a:srgbClr val="434343"/>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VGG architectures</a:t>
            </a:r>
            <a:endParaRPr/>
          </a:p>
        </p:txBody>
      </p:sp>
      <p:pic>
        <p:nvPicPr>
          <p:cNvPr id="144" name="Google Shape;144;p26"/>
          <p:cNvPicPr preferRelativeResize="0"/>
          <p:nvPr/>
        </p:nvPicPr>
        <p:blipFill rotWithShape="1">
          <a:blip r:embed="rId3">
            <a:alphaModFix/>
          </a:blip>
          <a:srcRect/>
          <a:stretch/>
        </p:blipFill>
        <p:spPr>
          <a:xfrm>
            <a:off x="382175" y="1110700"/>
            <a:ext cx="4053250" cy="3688325"/>
          </a:xfrm>
          <a:prstGeom prst="rect">
            <a:avLst/>
          </a:prstGeom>
          <a:noFill/>
          <a:ln>
            <a:noFill/>
          </a:ln>
        </p:spPr>
      </p:pic>
      <p:sp>
        <p:nvSpPr>
          <p:cNvPr id="145" name="Google Shape;145;p26"/>
          <p:cNvSpPr txBox="1"/>
          <p:nvPr/>
        </p:nvSpPr>
        <p:spPr>
          <a:xfrm>
            <a:off x="4540150" y="1110700"/>
            <a:ext cx="4344000" cy="1331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3600"/>
              <a:buFont typeface="Arial"/>
              <a:buNone/>
            </a:pPr>
            <a:r>
              <a:rPr lang="en" sz="3000">
                <a:solidFill>
                  <a:schemeClr val="dk1"/>
                </a:solidFill>
                <a:latin typeface="Helvetica Neue"/>
                <a:ea typeface="Helvetica Neue"/>
                <a:cs typeface="Helvetica Neue"/>
                <a:sym typeface="Helvetica Neue"/>
              </a:rPr>
              <a:t>Architectures used in the VGG work</a:t>
            </a:r>
            <a:endParaRPr sz="30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VGG-16</a:t>
            </a:r>
            <a:endParaRPr/>
          </a:p>
        </p:txBody>
      </p:sp>
      <p:sp>
        <p:nvSpPr>
          <p:cNvPr id="151" name="Google Shape;15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This network is large even by modern standards. It has around 138 million parameters.</a:t>
            </a:r>
            <a:endParaRPr sz="1400"/>
          </a:p>
          <a:p>
            <a:pPr marL="914400" lvl="1" indent="-317500" algn="l" rtl="0">
              <a:spcBef>
                <a:spcPts val="0"/>
              </a:spcBef>
              <a:spcAft>
                <a:spcPts val="0"/>
              </a:spcAft>
              <a:buSzPts val="1400"/>
              <a:buChar char="○"/>
            </a:pPr>
            <a:r>
              <a:rPr lang="en" sz="1400"/>
              <a:t>Most of the parameters are in the fully connected layers.</a:t>
            </a:r>
            <a:endParaRPr sz="1400"/>
          </a:p>
          <a:p>
            <a:pPr marL="457200" lvl="0" indent="-317500" algn="l" rtl="0">
              <a:spcBef>
                <a:spcPts val="0"/>
              </a:spcBef>
              <a:spcAft>
                <a:spcPts val="0"/>
              </a:spcAft>
              <a:buSzPts val="1400"/>
              <a:buChar char="●"/>
            </a:pPr>
            <a:r>
              <a:rPr lang="en" sz="1400"/>
              <a:t>It has a total memory of 96MB per image for only forward propagation!</a:t>
            </a:r>
            <a:endParaRPr sz="1400"/>
          </a:p>
          <a:p>
            <a:pPr marL="914400" lvl="1" indent="-317500" algn="l" rtl="0">
              <a:spcBef>
                <a:spcPts val="0"/>
              </a:spcBef>
              <a:spcAft>
                <a:spcPts val="0"/>
              </a:spcAft>
              <a:buSzPts val="1400"/>
              <a:buChar char="○"/>
            </a:pPr>
            <a:r>
              <a:rPr lang="en" sz="1400"/>
              <a:t>Most memory are in the earlier layers.</a:t>
            </a:r>
            <a:endParaRPr sz="1400"/>
          </a:p>
          <a:p>
            <a:pPr marL="457200" lvl="0" indent="-317500" algn="l" rtl="0">
              <a:spcBef>
                <a:spcPts val="0"/>
              </a:spcBef>
              <a:spcAft>
                <a:spcPts val="0"/>
              </a:spcAft>
              <a:buSzPts val="1400"/>
              <a:buChar char="●"/>
            </a:pPr>
            <a:r>
              <a:rPr lang="en" sz="1400"/>
              <a:t>Number of filters increases from 64 to 128 to 256 to 512. 512 was made twice.</a:t>
            </a:r>
            <a:endParaRPr sz="1400"/>
          </a:p>
          <a:p>
            <a:pPr marL="457200" lvl="0" indent="-317500" algn="l" rtl="0">
              <a:spcBef>
                <a:spcPts val="0"/>
              </a:spcBef>
              <a:spcAft>
                <a:spcPts val="0"/>
              </a:spcAft>
              <a:buSzPts val="1400"/>
              <a:buChar char="●"/>
            </a:pPr>
            <a:r>
              <a:rPr lang="en" sz="1400"/>
              <a:t>Pooling was the only one who is responsible for shrinking the dimensions.</a:t>
            </a:r>
            <a:endParaRPr sz="1400"/>
          </a:p>
          <a:p>
            <a:pPr marL="457200" lvl="0" indent="-317500" algn="l" rtl="0">
              <a:spcBef>
                <a:spcPts val="0"/>
              </a:spcBef>
              <a:spcAft>
                <a:spcPts val="0"/>
              </a:spcAft>
              <a:buSzPts val="1400"/>
              <a:buChar char="●"/>
            </a:pPr>
            <a:r>
              <a:rPr lang="en" sz="1400"/>
              <a:t>There are another version called VGG-19 which is a bigger version. But most people uses the VGG-16 instead of the VGG-19 because it does the same.</a:t>
            </a:r>
            <a:endParaRPr sz="1400"/>
          </a:p>
          <a:p>
            <a:pPr marL="457200" lvl="0" indent="-317500" algn="l" rtl="0">
              <a:spcBef>
                <a:spcPts val="0"/>
              </a:spcBef>
              <a:spcAft>
                <a:spcPts val="0"/>
              </a:spcAft>
              <a:buSzPts val="1400"/>
              <a:buChar char="●"/>
            </a:pPr>
            <a:r>
              <a:rPr lang="en" sz="1400"/>
              <a:t>VGG paper is attractive it tries to make some rules regarding using CNNs.</a:t>
            </a:r>
            <a:endParaRPr sz="1400"/>
          </a:p>
          <a:p>
            <a:pPr marL="457200" lvl="0" indent="-317500" algn="l" rtl="0">
              <a:spcBef>
                <a:spcPts val="0"/>
              </a:spcBef>
              <a:spcAft>
                <a:spcPts val="0"/>
              </a:spcAft>
              <a:buSzPts val="1400"/>
              <a:buChar char="●"/>
            </a:pPr>
            <a:r>
              <a:rPr lang="en" sz="1400" u="sng">
                <a:solidFill>
                  <a:schemeClr val="hlink"/>
                </a:solidFill>
                <a:hlinkClick r:id="rId3"/>
              </a:rPr>
              <a:t>https://arxiv.org/abs/1409.1556</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Residual Networks (ResNets)</a:t>
            </a:r>
            <a:endParaRPr/>
          </a:p>
        </p:txBody>
      </p:sp>
      <p:pic>
        <p:nvPicPr>
          <p:cNvPr id="157" name="Google Shape;157;p28"/>
          <p:cNvPicPr preferRelativeResize="0"/>
          <p:nvPr/>
        </p:nvPicPr>
        <p:blipFill>
          <a:blip r:embed="rId3">
            <a:alphaModFix/>
          </a:blip>
          <a:stretch>
            <a:fillRect/>
          </a:stretch>
        </p:blipFill>
        <p:spPr>
          <a:xfrm>
            <a:off x="648075" y="1058100"/>
            <a:ext cx="1854268" cy="3820975"/>
          </a:xfrm>
          <a:prstGeom prst="rect">
            <a:avLst/>
          </a:prstGeom>
          <a:noFill/>
          <a:ln>
            <a:noFill/>
          </a:ln>
        </p:spPr>
      </p:pic>
      <p:sp>
        <p:nvSpPr>
          <p:cNvPr id="158" name="Google Shape;158;p28"/>
          <p:cNvSpPr txBox="1"/>
          <p:nvPr/>
        </p:nvSpPr>
        <p:spPr>
          <a:xfrm>
            <a:off x="2639400" y="1009075"/>
            <a:ext cx="6157200" cy="3633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Very, very deep NNs are difficult to train because of vanishing and exploding gradients problems.</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In this section we will learn about skip connection which makes you take the activation from one layer and suddenly feed it to another layer even much deeper in NN which allows you to train large NNs even with layers greater than 100.</a:t>
            </a:r>
            <a:endParaRPr sz="1200">
              <a:solidFill>
                <a:srgbClr val="434343"/>
              </a:solidFill>
              <a:latin typeface="Helvetica Neue"/>
              <a:ea typeface="Helvetica Neue"/>
              <a:cs typeface="Helvetica Neue"/>
              <a:sym typeface="Helvetica Neue"/>
            </a:endParaRPr>
          </a:p>
          <a:p>
            <a:pPr marL="0" lvl="0" indent="0" algn="l" rtl="0">
              <a:spcBef>
                <a:spcPts val="0"/>
              </a:spcBef>
              <a:spcAft>
                <a:spcPts val="0"/>
              </a:spcAft>
              <a:buNone/>
            </a:pP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b="1">
                <a:solidFill>
                  <a:srgbClr val="434343"/>
                </a:solidFill>
                <a:latin typeface="Helvetica Neue"/>
                <a:ea typeface="Helvetica Neue"/>
                <a:cs typeface="Helvetica Neue"/>
                <a:sym typeface="Helvetica Neue"/>
              </a:rPr>
              <a:t>Residual block</a:t>
            </a:r>
            <a:endParaRPr sz="1200" b="1">
              <a:solidFill>
                <a:srgbClr val="434343"/>
              </a:solidFill>
              <a:latin typeface="Helvetica Neue"/>
              <a:ea typeface="Helvetica Neue"/>
              <a:cs typeface="Helvetica Neue"/>
              <a:sym typeface="Helvetica Neue"/>
            </a:endParaRPr>
          </a:p>
          <a:p>
            <a:pPr marL="914400" lvl="1"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ResNets are built out of some Residual blocks.</a:t>
            </a:r>
            <a:endParaRPr sz="1200">
              <a:solidFill>
                <a:srgbClr val="434343"/>
              </a:solidFill>
              <a:latin typeface="Helvetica Neue"/>
              <a:ea typeface="Helvetica Neue"/>
              <a:cs typeface="Helvetica Neue"/>
              <a:sym typeface="Helvetica Neue"/>
            </a:endParaRPr>
          </a:p>
          <a:p>
            <a:pPr marL="914400" lvl="1"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They add a shortcut/skip connection before the second activation.</a:t>
            </a:r>
            <a:endParaRPr sz="1200">
              <a:solidFill>
                <a:srgbClr val="434343"/>
              </a:solidFill>
              <a:latin typeface="Helvetica Neue"/>
              <a:ea typeface="Helvetica Neue"/>
              <a:cs typeface="Helvetica Neue"/>
              <a:sym typeface="Helvetica Neue"/>
            </a:endParaRPr>
          </a:p>
          <a:p>
            <a:pPr marL="914400" lvl="1"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authors of this block find that you can train a deeper NNs using stacking this block.</a:t>
            </a:r>
            <a:endParaRPr sz="1200">
              <a:solidFill>
                <a:srgbClr val="434343"/>
              </a:solidFill>
              <a:latin typeface="Helvetica Neue"/>
              <a:ea typeface="Helvetica Neue"/>
              <a:cs typeface="Helvetica Neue"/>
              <a:sym typeface="Helvetica Neue"/>
            </a:endParaRPr>
          </a:p>
          <a:p>
            <a:pPr marL="0" lvl="0" indent="0" algn="l" rtl="0">
              <a:spcBef>
                <a:spcPts val="0"/>
              </a:spcBef>
              <a:spcAft>
                <a:spcPts val="0"/>
              </a:spcAft>
              <a:buNone/>
            </a:pP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b="1">
                <a:solidFill>
                  <a:srgbClr val="434343"/>
                </a:solidFill>
                <a:latin typeface="Helvetica Neue"/>
                <a:ea typeface="Helvetica Neue"/>
                <a:cs typeface="Helvetica Neue"/>
                <a:sym typeface="Helvetica Neue"/>
              </a:rPr>
              <a:t>Residual Network</a:t>
            </a:r>
            <a:endParaRPr sz="1200" b="1">
              <a:solidFill>
                <a:srgbClr val="434343"/>
              </a:solidFill>
              <a:latin typeface="Helvetica Neue"/>
              <a:ea typeface="Helvetica Neue"/>
              <a:cs typeface="Helvetica Neue"/>
              <a:sym typeface="Helvetica Neue"/>
            </a:endParaRPr>
          </a:p>
          <a:p>
            <a:pPr marL="914400" lvl="0" indent="-304800" algn="l" rtl="0">
              <a:lnSpc>
                <a:spcPct val="115000"/>
              </a:lnSpc>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Are a NN that consists of some Residual blocks.</a:t>
            </a:r>
            <a:endParaRPr sz="1200">
              <a:solidFill>
                <a:srgbClr val="434343"/>
              </a:solidFill>
              <a:latin typeface="Helvetica Neue"/>
              <a:ea typeface="Helvetica Neue"/>
              <a:cs typeface="Helvetica Neue"/>
              <a:sym typeface="Helvetica Neue"/>
            </a:endParaRPr>
          </a:p>
          <a:p>
            <a:pPr marL="914400" lvl="0" indent="-304800" algn="l" rtl="0">
              <a:lnSpc>
                <a:spcPct val="115000"/>
              </a:lnSpc>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These networks can go deeper without hurting the performance. In the normal NN - Plain networks - the theory tell us that if we go deeper we will get a better solution to our problem, but because of the vanishing and exploding gradients problems the performance of the network suffers as it goes deeper.</a:t>
            </a:r>
            <a:endParaRPr sz="1200">
              <a:solidFill>
                <a:srgbClr val="434343"/>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ResNet-34</a:t>
            </a:r>
            <a:endParaRPr/>
          </a:p>
        </p:txBody>
      </p:sp>
      <p:pic>
        <p:nvPicPr>
          <p:cNvPr id="164" name="Google Shape;164;p29"/>
          <p:cNvPicPr preferRelativeResize="0"/>
          <p:nvPr/>
        </p:nvPicPr>
        <p:blipFill>
          <a:blip r:embed="rId3">
            <a:alphaModFix/>
          </a:blip>
          <a:stretch>
            <a:fillRect/>
          </a:stretch>
        </p:blipFill>
        <p:spPr>
          <a:xfrm>
            <a:off x="648075" y="1058100"/>
            <a:ext cx="1854268" cy="3820975"/>
          </a:xfrm>
          <a:prstGeom prst="rect">
            <a:avLst/>
          </a:prstGeom>
          <a:noFill/>
          <a:ln>
            <a:noFill/>
          </a:ln>
        </p:spPr>
      </p:pic>
      <p:sp>
        <p:nvSpPr>
          <p:cNvPr id="165" name="Google Shape;165;p29"/>
          <p:cNvSpPr txBox="1"/>
          <p:nvPr/>
        </p:nvSpPr>
        <p:spPr>
          <a:xfrm>
            <a:off x="2639400" y="1009075"/>
            <a:ext cx="6157200" cy="3633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architecture of </a:t>
            </a:r>
            <a:r>
              <a:rPr lang="en" sz="1200" b="1">
                <a:solidFill>
                  <a:srgbClr val="434343"/>
                </a:solidFill>
                <a:latin typeface="Helvetica Neue"/>
                <a:ea typeface="Helvetica Neue"/>
                <a:cs typeface="Helvetica Neue"/>
                <a:sym typeface="Helvetica Neue"/>
              </a:rPr>
              <a:t>ResNet-34</a:t>
            </a:r>
            <a:endParaRPr sz="1200" b="1">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All the 3x3 Conv are same Convs.</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Keep it simple in design of the network.</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spatial size /2 =&gt; # filters x2</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No FC layers, No dropout is used.</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Two main types of blocks are used in a ResNet, depending mainly on whether the input/output dimensions are same or different. You are going to implement both of them.</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dotted lines is the case when the dimensions are different. To solve then they down-sample the input by 2 and then pad zeros to match the two dimensions. There's another trick which is called bottleneck.</a:t>
            </a:r>
            <a:endParaRPr sz="1200">
              <a:solidFill>
                <a:srgbClr val="434343"/>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architecture: ResNet-34</a:t>
            </a:r>
            <a:endParaRPr/>
          </a:p>
        </p:txBody>
      </p:sp>
      <p:pic>
        <p:nvPicPr>
          <p:cNvPr id="171" name="Google Shape;171;p30"/>
          <p:cNvPicPr preferRelativeResize="0"/>
          <p:nvPr/>
        </p:nvPicPr>
        <p:blipFill rotWithShape="1">
          <a:blip r:embed="rId3">
            <a:alphaModFix/>
          </a:blip>
          <a:srcRect/>
          <a:stretch/>
        </p:blipFill>
        <p:spPr>
          <a:xfrm>
            <a:off x="1480550" y="1450826"/>
            <a:ext cx="1539400" cy="3105875"/>
          </a:xfrm>
          <a:prstGeom prst="rect">
            <a:avLst/>
          </a:prstGeom>
          <a:noFill/>
          <a:ln>
            <a:noFill/>
          </a:ln>
        </p:spPr>
      </p:pic>
      <p:pic>
        <p:nvPicPr>
          <p:cNvPr id="172" name="Google Shape;172;p30"/>
          <p:cNvPicPr preferRelativeResize="0"/>
          <p:nvPr/>
        </p:nvPicPr>
        <p:blipFill rotWithShape="1">
          <a:blip r:embed="rId4">
            <a:alphaModFix/>
          </a:blip>
          <a:srcRect r="4287"/>
          <a:stretch/>
        </p:blipFill>
        <p:spPr>
          <a:xfrm rot="3">
            <a:off x="414668" y="1138800"/>
            <a:ext cx="583198" cy="3742749"/>
          </a:xfrm>
          <a:prstGeom prst="rect">
            <a:avLst/>
          </a:prstGeom>
          <a:noFill/>
          <a:ln>
            <a:noFill/>
          </a:ln>
        </p:spPr>
      </p:pic>
      <p:sp>
        <p:nvSpPr>
          <p:cNvPr id="173" name="Google Shape;173;p30"/>
          <p:cNvSpPr/>
          <p:nvPr/>
        </p:nvSpPr>
        <p:spPr>
          <a:xfrm>
            <a:off x="1042775" y="2031723"/>
            <a:ext cx="386100" cy="130800"/>
          </a:xfrm>
          <a:prstGeom prst="rightArrow">
            <a:avLst>
              <a:gd name="adj1" fmla="val 50000"/>
              <a:gd name="adj2" fmla="val 50000"/>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4" name="Google Shape;174;p30"/>
          <p:cNvSpPr/>
          <p:nvPr/>
        </p:nvSpPr>
        <p:spPr>
          <a:xfrm>
            <a:off x="394025" y="1636575"/>
            <a:ext cx="480900" cy="747600"/>
          </a:xfrm>
          <a:prstGeom prst="rect">
            <a:avLst/>
          </a:prstGeom>
          <a:noFill/>
          <a:ln w="28575" cap="flat" cmpd="sng">
            <a:solidFill>
              <a:srgbClr val="CC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5" name="Google Shape;175;p30"/>
          <p:cNvPicPr preferRelativeResize="0"/>
          <p:nvPr/>
        </p:nvPicPr>
        <p:blipFill rotWithShape="1">
          <a:blip r:embed="rId5">
            <a:alphaModFix/>
          </a:blip>
          <a:srcRect/>
          <a:stretch/>
        </p:blipFill>
        <p:spPr>
          <a:xfrm>
            <a:off x="4821676" y="1440476"/>
            <a:ext cx="1046700" cy="3365801"/>
          </a:xfrm>
          <a:prstGeom prst="rect">
            <a:avLst/>
          </a:prstGeom>
          <a:noFill/>
          <a:ln>
            <a:noFill/>
          </a:ln>
        </p:spPr>
      </p:pic>
      <p:pic>
        <p:nvPicPr>
          <p:cNvPr id="176" name="Google Shape;176;p30"/>
          <p:cNvPicPr preferRelativeResize="0"/>
          <p:nvPr/>
        </p:nvPicPr>
        <p:blipFill rotWithShape="1">
          <a:blip r:embed="rId4">
            <a:alphaModFix/>
          </a:blip>
          <a:srcRect r="4287"/>
          <a:stretch/>
        </p:blipFill>
        <p:spPr>
          <a:xfrm rot="3">
            <a:off x="3633130" y="1158825"/>
            <a:ext cx="583198" cy="3742749"/>
          </a:xfrm>
          <a:prstGeom prst="rect">
            <a:avLst/>
          </a:prstGeom>
          <a:noFill/>
          <a:ln>
            <a:noFill/>
          </a:ln>
        </p:spPr>
      </p:pic>
      <p:sp>
        <p:nvSpPr>
          <p:cNvPr id="177" name="Google Shape;177;p30"/>
          <p:cNvSpPr/>
          <p:nvPr/>
        </p:nvSpPr>
        <p:spPr>
          <a:xfrm>
            <a:off x="4378950" y="3289923"/>
            <a:ext cx="386100" cy="130800"/>
          </a:xfrm>
          <a:prstGeom prst="rightArrow">
            <a:avLst>
              <a:gd name="adj1" fmla="val 50000"/>
              <a:gd name="adj2" fmla="val 50000"/>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8" name="Google Shape;178;p30"/>
          <p:cNvSpPr/>
          <p:nvPr/>
        </p:nvSpPr>
        <p:spPr>
          <a:xfrm flipH="1">
            <a:off x="3518426" y="2334226"/>
            <a:ext cx="765300" cy="1830300"/>
          </a:xfrm>
          <a:prstGeom prst="rect">
            <a:avLst/>
          </a:prstGeom>
          <a:noFill/>
          <a:ln w="28575" cap="flat" cmpd="sng">
            <a:solidFill>
              <a:srgbClr val="CC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9" name="Google Shape;179;p30"/>
          <p:cNvPicPr preferRelativeResize="0"/>
          <p:nvPr/>
        </p:nvPicPr>
        <p:blipFill rotWithShape="1">
          <a:blip r:embed="rId4">
            <a:alphaModFix/>
          </a:blip>
          <a:srcRect r="4287"/>
          <a:stretch/>
        </p:blipFill>
        <p:spPr>
          <a:xfrm rot="3">
            <a:off x="6253868" y="1138800"/>
            <a:ext cx="583198" cy="3742749"/>
          </a:xfrm>
          <a:prstGeom prst="rect">
            <a:avLst/>
          </a:prstGeom>
          <a:noFill/>
          <a:ln>
            <a:noFill/>
          </a:ln>
        </p:spPr>
      </p:pic>
      <p:sp>
        <p:nvSpPr>
          <p:cNvPr id="180" name="Google Shape;180;p30"/>
          <p:cNvSpPr/>
          <p:nvPr/>
        </p:nvSpPr>
        <p:spPr>
          <a:xfrm>
            <a:off x="6902625" y="4379997"/>
            <a:ext cx="386100" cy="130800"/>
          </a:xfrm>
          <a:prstGeom prst="rightArrow">
            <a:avLst>
              <a:gd name="adj1" fmla="val 50000"/>
              <a:gd name="adj2" fmla="val 50000"/>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1" name="Google Shape;181;p30"/>
          <p:cNvSpPr/>
          <p:nvPr/>
        </p:nvSpPr>
        <p:spPr>
          <a:xfrm>
            <a:off x="6253875" y="4082893"/>
            <a:ext cx="480900" cy="747600"/>
          </a:xfrm>
          <a:prstGeom prst="rect">
            <a:avLst/>
          </a:prstGeom>
          <a:noFill/>
          <a:ln w="28575" cap="flat" cmpd="sng">
            <a:solidFill>
              <a:srgbClr val="CC00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2" name="Google Shape;182;p30"/>
          <p:cNvPicPr preferRelativeResize="0"/>
          <p:nvPr/>
        </p:nvPicPr>
        <p:blipFill rotWithShape="1">
          <a:blip r:embed="rId6">
            <a:alphaModFix/>
          </a:blip>
          <a:srcRect/>
          <a:stretch/>
        </p:blipFill>
        <p:spPr>
          <a:xfrm>
            <a:off x="7375883" y="3296800"/>
            <a:ext cx="1234450" cy="156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Spectrum of depth</a:t>
            </a:r>
            <a:endParaRPr/>
          </a:p>
        </p:txBody>
      </p:sp>
      <p:pic>
        <p:nvPicPr>
          <p:cNvPr id="188" name="Google Shape;188;p31"/>
          <p:cNvPicPr preferRelativeResize="0"/>
          <p:nvPr/>
        </p:nvPicPr>
        <p:blipFill rotWithShape="1">
          <a:blip r:embed="rId3">
            <a:alphaModFix/>
          </a:blip>
          <a:srcRect t="17931"/>
          <a:stretch/>
        </p:blipFill>
        <p:spPr>
          <a:xfrm>
            <a:off x="838825" y="1397975"/>
            <a:ext cx="7466350" cy="3135925"/>
          </a:xfrm>
          <a:prstGeom prst="rect">
            <a:avLst/>
          </a:prstGeom>
          <a:noFill/>
          <a:ln>
            <a:noFill/>
          </a:ln>
        </p:spPr>
      </p:pic>
      <p:sp>
        <p:nvSpPr>
          <p:cNvPr id="189" name="Google Shape;189;p31"/>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Image source: </a:t>
            </a:r>
            <a:r>
              <a:rPr lang="en" sz="600" i="1" u="sng">
                <a:solidFill>
                  <a:srgbClr val="365F91"/>
                </a:solidFill>
                <a:latin typeface="Helvetica Neue"/>
                <a:ea typeface="Helvetica Neue"/>
                <a:cs typeface="Helvetica Neue"/>
                <a:sym typeface="Helvetica Neue"/>
                <a:hlinkClick r:id="rId4"/>
              </a:rPr>
              <a:t>icml.cc</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Network in network &amp; 1 x 1 convolutions</a:t>
            </a:r>
            <a:endParaRPr/>
          </a:p>
        </p:txBody>
      </p:sp>
      <p:sp>
        <p:nvSpPr>
          <p:cNvPr id="195" name="Google Shape;19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A 1 x 1 convolution - We also call it Network in Network- is so useful in many CNN models.</a:t>
            </a:r>
            <a:endParaRPr sz="1600"/>
          </a:p>
          <a:p>
            <a:pPr marL="457200" lvl="0" indent="-330200" algn="l" rtl="0">
              <a:lnSpc>
                <a:spcPct val="115000"/>
              </a:lnSpc>
              <a:spcBef>
                <a:spcPts val="0"/>
              </a:spcBef>
              <a:spcAft>
                <a:spcPts val="0"/>
              </a:spcAft>
              <a:buSzPts val="1600"/>
              <a:buChar char="●"/>
            </a:pPr>
            <a:r>
              <a:rPr lang="en" sz="1600"/>
              <a:t>It has been used in a lot of modern CNN implementations like ResNet and Inception models.</a:t>
            </a:r>
            <a:endParaRPr sz="1600"/>
          </a:p>
          <a:p>
            <a:pPr marL="457200" lvl="0" indent="-330200" algn="l" rtl="0">
              <a:lnSpc>
                <a:spcPct val="115000"/>
              </a:lnSpc>
              <a:spcBef>
                <a:spcPts val="0"/>
              </a:spcBef>
              <a:spcAft>
                <a:spcPts val="0"/>
              </a:spcAft>
              <a:buSzPts val="1600"/>
              <a:buChar char="●"/>
            </a:pPr>
            <a:r>
              <a:rPr lang="en" sz="1600"/>
              <a:t>A 1 x 1 convolution is useful when:</a:t>
            </a:r>
            <a:endParaRPr sz="1600"/>
          </a:p>
          <a:p>
            <a:pPr marL="914400" lvl="1" indent="-330200" algn="l" rtl="0">
              <a:lnSpc>
                <a:spcPct val="115000"/>
              </a:lnSpc>
              <a:spcBef>
                <a:spcPts val="0"/>
              </a:spcBef>
              <a:spcAft>
                <a:spcPts val="0"/>
              </a:spcAft>
              <a:buSzPts val="1600"/>
              <a:buChar char="○"/>
            </a:pPr>
            <a:r>
              <a:rPr lang="en" sz="1600"/>
              <a:t>We want to shrink the number of channels. We also call this feature transformation. Shrinking can save a lot of computations.</a:t>
            </a:r>
            <a:endParaRPr sz="1600"/>
          </a:p>
          <a:p>
            <a:pPr marL="457200" lvl="0" indent="-330200" algn="l" rtl="0">
              <a:lnSpc>
                <a:spcPct val="115000"/>
              </a:lnSpc>
              <a:spcBef>
                <a:spcPts val="0"/>
              </a:spcBef>
              <a:spcAft>
                <a:spcPts val="0"/>
              </a:spcAft>
              <a:buSzPts val="1600"/>
              <a:buChar char="●"/>
            </a:pPr>
            <a:r>
              <a:rPr lang="en" sz="1600"/>
              <a:t>If we have specified the number of 1 x 1 Conv filters to be the same as the input number of channels then the output will contain the same number of channels. Then the 1 x 1 Conv will act like a non linearity and will learn non linearity operator.</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rot="-5400000">
            <a:off x="3222700" y="-2160324"/>
            <a:ext cx="2606125" cy="8853724"/>
          </a:xfrm>
          <a:prstGeom prst="rect">
            <a:avLst/>
          </a:prstGeom>
          <a:noFill/>
          <a:ln>
            <a:noFill/>
          </a:ln>
        </p:spPr>
      </p:pic>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Inception network (GoogleNet)</a:t>
            </a:r>
            <a:endParaRPr/>
          </a:p>
        </p:txBody>
      </p:sp>
      <p:sp>
        <p:nvSpPr>
          <p:cNvPr id="202" name="Google Shape;202;p33"/>
          <p:cNvSpPr txBox="1"/>
          <p:nvPr/>
        </p:nvSpPr>
        <p:spPr>
          <a:xfrm>
            <a:off x="350350" y="3517400"/>
            <a:ext cx="8481900" cy="1450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inception network consist of concatenated blocks of the Inception module.</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name inception was taken from a meme image which was taken from Inception movie.</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Some times a Max-Pool block is used before the inception module to reduce the dimensions of the inputs.</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There are a 3 Sofmax branches at different positions to push the network toward its goal. and helps to ensure that the intermediate features are good enough to the network to learn and it turns out that softmax0 and sofmax1 gives regularization effect.</a:t>
            </a:r>
            <a:endParaRPr sz="1200">
              <a:solidFill>
                <a:srgbClr val="434343"/>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of the art CNN architectures</a:t>
            </a:r>
            <a:endParaRPr/>
          </a:p>
        </p:txBody>
      </p:sp>
      <p:pic>
        <p:nvPicPr>
          <p:cNvPr id="208" name="Google Shape;208;p34"/>
          <p:cNvPicPr preferRelativeResize="0"/>
          <p:nvPr/>
        </p:nvPicPr>
        <p:blipFill rotWithShape="1">
          <a:blip r:embed="rId3">
            <a:alphaModFix/>
          </a:blip>
          <a:srcRect t="2496"/>
          <a:stretch/>
        </p:blipFill>
        <p:spPr>
          <a:xfrm>
            <a:off x="891125" y="1508350"/>
            <a:ext cx="7361750" cy="296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have learned in this week’s videos?</a:t>
            </a:r>
            <a:endParaRPr/>
          </a:p>
        </p:txBody>
      </p:sp>
      <p:sp>
        <p:nvSpPr>
          <p:cNvPr id="70" name="Google Shape;7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CNN Architectures</a:t>
            </a:r>
            <a:endParaRPr/>
          </a:p>
          <a:p>
            <a:pPr marL="457200" lvl="0" indent="-342900" algn="l" rtl="0">
              <a:spcBef>
                <a:spcPts val="0"/>
              </a:spcBef>
              <a:spcAft>
                <a:spcPts val="0"/>
              </a:spcAft>
              <a:buSzPts val="1800"/>
              <a:buChar char="●"/>
            </a:pPr>
            <a:r>
              <a:rPr lang="en"/>
              <a:t>CPU vs GPU</a:t>
            </a:r>
            <a:endParaRPr/>
          </a:p>
          <a:p>
            <a:pPr marL="457200" lvl="0" indent="-342900" algn="l" rtl="0">
              <a:spcBef>
                <a:spcPts val="0"/>
              </a:spcBef>
              <a:spcAft>
                <a:spcPts val="0"/>
              </a:spcAft>
              <a:buSzPts val="1800"/>
              <a:buChar char="●"/>
            </a:pPr>
            <a:r>
              <a:rPr lang="en"/>
              <a:t>Transfer learning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Transfer </a:t>
            </a:r>
            <a:r>
              <a:rPr lang="en" sz="3600">
                <a:solidFill>
                  <a:srgbClr val="039BE5"/>
                </a:solidFill>
                <a:latin typeface="Helvetica Neue Light"/>
                <a:ea typeface="Helvetica Neue Light"/>
                <a:cs typeface="Helvetica Neue Light"/>
                <a:sym typeface="Helvetica Neue Light"/>
              </a:rPr>
              <a:t>learning</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 learning</a:t>
            </a:r>
            <a:endParaRPr/>
          </a:p>
        </p:txBody>
      </p:sp>
      <p:sp>
        <p:nvSpPr>
          <p:cNvPr id="219" name="Google Shape;21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If you are using a specific NN architecture that has been trained before, you can use this pretrained parameters/weights instead of random initialization to solve your problem.</a:t>
            </a:r>
            <a:endParaRPr sz="1400"/>
          </a:p>
          <a:p>
            <a:pPr marL="457200" lvl="0" indent="-317500" algn="l" rtl="0">
              <a:spcBef>
                <a:spcPts val="0"/>
              </a:spcBef>
              <a:spcAft>
                <a:spcPts val="0"/>
              </a:spcAft>
              <a:buSzPts val="1400"/>
              <a:buChar char="●"/>
            </a:pPr>
            <a:r>
              <a:rPr lang="en" sz="1400"/>
              <a:t>It can help you boost the performance of the NN.</a:t>
            </a:r>
            <a:endParaRPr sz="1400"/>
          </a:p>
          <a:p>
            <a:pPr marL="457200" lvl="0" indent="-317500" algn="l" rtl="0">
              <a:spcBef>
                <a:spcPts val="0"/>
              </a:spcBef>
              <a:spcAft>
                <a:spcPts val="0"/>
              </a:spcAft>
              <a:buSzPts val="1400"/>
              <a:buChar char="●"/>
            </a:pPr>
            <a:r>
              <a:rPr lang="en" sz="1400"/>
              <a:t>The pretrained models might have trained on a large datasets like ImageNet, Ms COCO, or pascal and took a lot of time to learn those parameters/weights with optimized hyperparameters. This can save you a lot of time.</a:t>
            </a:r>
            <a:endParaRPr sz="1400"/>
          </a:p>
          <a:p>
            <a:pPr marL="457200" lvl="0" indent="-317500" algn="l" rtl="0">
              <a:spcBef>
                <a:spcPts val="0"/>
              </a:spcBef>
              <a:spcAft>
                <a:spcPts val="0"/>
              </a:spcAft>
              <a:buSzPts val="1400"/>
              <a:buChar char="●"/>
            </a:pPr>
            <a:r>
              <a:rPr lang="en" sz="1400"/>
              <a:t>If you have enough data, you can fine tune all the layers in your pretrained network but don't random initialize the parameters, leave the learned parameters as it is and learn from there.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transfer learning?</a:t>
            </a:r>
            <a:endParaRPr/>
          </a:p>
        </p:txBody>
      </p:sp>
      <p:sp>
        <p:nvSpPr>
          <p:cNvPr id="225" name="Google Shape;22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Given a new application, one looks at opportunities for re-using knowledge (e.g. architectures and weights) from similar learning problems which were trained with large amounts of data</a:t>
            </a:r>
            <a:endParaRPr sz="1600"/>
          </a:p>
          <a:p>
            <a:pPr marL="0" lvl="0" indent="0" algn="l" rtl="0">
              <a:spcBef>
                <a:spcPts val="1600"/>
              </a:spcBef>
              <a:spcAft>
                <a:spcPts val="0"/>
              </a:spcAft>
              <a:buNone/>
            </a:pPr>
            <a:r>
              <a:rPr lang="en" sz="1600"/>
              <a:t>Transfer Learning!</a:t>
            </a:r>
            <a:endParaRPr sz="1600"/>
          </a:p>
          <a:p>
            <a:pPr marL="0" lvl="0" indent="0" algn="l" rtl="0">
              <a:spcBef>
                <a:spcPts val="1600"/>
              </a:spcBef>
              <a:spcAft>
                <a:spcPts val="0"/>
              </a:spcAft>
              <a:buNone/>
            </a:pPr>
            <a:r>
              <a:rPr lang="en" sz="1600"/>
              <a:t>Humans are great at transfer learning</a:t>
            </a:r>
            <a:endParaRPr sz="1600"/>
          </a:p>
          <a:p>
            <a:pPr marL="0" lvl="0" indent="0" algn="l" rtl="0">
              <a:spcBef>
                <a:spcPts val="1600"/>
              </a:spcBef>
              <a:spcAft>
                <a:spcPts val="1600"/>
              </a:spcAft>
              <a:buNone/>
            </a:pPr>
            <a:r>
              <a:rPr lang="en" sz="1600"/>
              <a:t>(e.g. Bicycle bike, Tennis, Badminton, Language skills)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 learning: how it works?</a:t>
            </a:r>
            <a:endParaRPr/>
          </a:p>
        </p:txBody>
      </p:sp>
      <p:pic>
        <p:nvPicPr>
          <p:cNvPr id="231" name="Google Shape;231;p38"/>
          <p:cNvPicPr preferRelativeResize="0"/>
          <p:nvPr/>
        </p:nvPicPr>
        <p:blipFill rotWithShape="1">
          <a:blip r:embed="rId3">
            <a:alphaModFix/>
          </a:blip>
          <a:srcRect/>
          <a:stretch/>
        </p:blipFill>
        <p:spPr>
          <a:xfrm>
            <a:off x="1465025" y="1436550"/>
            <a:ext cx="6213950" cy="2849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Advantages of transfer learning</a:t>
            </a:r>
            <a:endParaRPr/>
          </a:p>
        </p:txBody>
      </p:sp>
      <p:pic>
        <p:nvPicPr>
          <p:cNvPr id="237" name="Google Shape;237;p39"/>
          <p:cNvPicPr preferRelativeResize="0"/>
          <p:nvPr/>
        </p:nvPicPr>
        <p:blipFill rotWithShape="1">
          <a:blip r:embed="rId3">
            <a:alphaModFix/>
          </a:blip>
          <a:srcRect/>
          <a:stretch/>
        </p:blipFill>
        <p:spPr>
          <a:xfrm>
            <a:off x="396600" y="1348300"/>
            <a:ext cx="6502699" cy="320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
          <p:cNvSpPr/>
          <p:nvPr/>
        </p:nvSpPr>
        <p:spPr>
          <a:xfrm>
            <a:off x="1" y="7433"/>
            <a:ext cx="9143999" cy="5171527"/>
          </a:xfrm>
          <a:prstGeom prst="rect">
            <a:avLst/>
          </a:prstGeom>
          <a:gradFill>
            <a:gsLst>
              <a:gs pos="0">
                <a:srgbClr val="051249"/>
              </a:gs>
              <a:gs pos="50000">
                <a:srgbClr val="040F47"/>
              </a:gs>
              <a:gs pos="100000">
                <a:srgbClr val="020842"/>
              </a:gs>
            </a:gsLst>
            <a:lin ang="5400012" scaled="0"/>
          </a:gradFill>
          <a:ln>
            <a:noFill/>
          </a:ln>
        </p:spPr>
        <p:txBody>
          <a:bodyPr spcFirstLastPara="1" wrap="square" lIns="68569" tIns="68569" rIns="68569" bIns="68569" anchor="ctr" anchorCtr="0">
            <a:noAutofit/>
          </a:bodyPr>
          <a:lstStyle/>
          <a:p>
            <a:endParaRPr sz="1050"/>
          </a:p>
        </p:txBody>
      </p:sp>
      <p:pic>
        <p:nvPicPr>
          <p:cNvPr id="97" name="Google Shape;97;p1"/>
          <p:cNvPicPr preferRelativeResize="0"/>
          <p:nvPr/>
        </p:nvPicPr>
        <p:blipFill rotWithShape="1">
          <a:blip r:embed="rId3">
            <a:alphaModFix/>
          </a:blip>
          <a:srcRect l="51444" t="2456" r="7298"/>
          <a:stretch/>
        </p:blipFill>
        <p:spPr>
          <a:xfrm>
            <a:off x="1" y="316523"/>
            <a:ext cx="3597812" cy="4862436"/>
          </a:xfrm>
          <a:prstGeom prst="rect">
            <a:avLst/>
          </a:prstGeom>
          <a:noFill/>
          <a:ln>
            <a:noFill/>
          </a:ln>
        </p:spPr>
      </p:pic>
      <p:pic>
        <p:nvPicPr>
          <p:cNvPr id="99" name="Google Shape;99;p1"/>
          <p:cNvPicPr preferRelativeResize="0"/>
          <p:nvPr/>
        </p:nvPicPr>
        <p:blipFill rotWithShape="1">
          <a:blip r:embed="rId4">
            <a:alphaModFix/>
          </a:blip>
          <a:srcRect/>
          <a:stretch/>
        </p:blipFill>
        <p:spPr>
          <a:xfrm>
            <a:off x="7420469" y="91841"/>
            <a:ext cx="1723531" cy="604511"/>
          </a:xfrm>
          <a:prstGeom prst="rect">
            <a:avLst/>
          </a:prstGeom>
          <a:noFill/>
          <a:ln>
            <a:noFill/>
          </a:ln>
        </p:spPr>
      </p:pic>
      <p:sp>
        <p:nvSpPr>
          <p:cNvPr id="100" name="Google Shape;100;p1"/>
          <p:cNvSpPr/>
          <p:nvPr/>
        </p:nvSpPr>
        <p:spPr>
          <a:xfrm>
            <a:off x="3403926" y="158305"/>
            <a:ext cx="4113405" cy="1200298"/>
          </a:xfrm>
          <a:prstGeom prst="rect">
            <a:avLst/>
          </a:prstGeom>
          <a:noFill/>
          <a:ln>
            <a:noFill/>
          </a:ln>
        </p:spPr>
        <p:txBody>
          <a:bodyPr spcFirstLastPara="1" wrap="square" lIns="68569" tIns="34275" rIns="68569" bIns="34275" anchor="t" anchorCtr="0">
            <a:spAutoFit/>
          </a:bodyPr>
          <a:lstStyle/>
          <a:p>
            <a:pPr algn="just"/>
            <a:r>
              <a:rPr lang="en-US" sz="4050" b="1" i="1" dirty="0">
                <a:solidFill>
                  <a:srgbClr val="FFFFFF"/>
                </a:solidFill>
                <a:latin typeface="Montserrat"/>
                <a:ea typeface="Montserrat"/>
                <a:cs typeface="Montserrat"/>
                <a:sym typeface="Montserrat"/>
              </a:rPr>
              <a:t>AIML @WORK</a:t>
            </a:r>
            <a:endParaRPr sz="4050" b="1" i="1" dirty="0">
              <a:solidFill>
                <a:srgbClr val="FFFFFF"/>
              </a:solidFill>
              <a:latin typeface="Montserrat"/>
              <a:ea typeface="Montserrat"/>
              <a:cs typeface="Montserrat"/>
              <a:sym typeface="Montserrat"/>
            </a:endParaRPr>
          </a:p>
          <a:p>
            <a:pPr algn="just"/>
            <a:r>
              <a:rPr lang="en-US" sz="3300" i="1" dirty="0">
                <a:solidFill>
                  <a:schemeClr val="dk1"/>
                </a:solidFill>
                <a:latin typeface="Montserrat"/>
                <a:ea typeface="Montserrat"/>
                <a:cs typeface="Montserrat"/>
                <a:sym typeface="Montserrat"/>
              </a:rPr>
              <a:t> </a:t>
            </a:r>
            <a:r>
              <a:rPr lang="en-US" sz="1800" b="1" i="1" dirty="0">
                <a:solidFill>
                  <a:srgbClr val="FFFFFF"/>
                </a:solidFill>
                <a:latin typeface="Montserrat"/>
                <a:ea typeface="Montserrat"/>
                <a:cs typeface="Montserrat"/>
                <a:sym typeface="Montserrat"/>
              </a:rPr>
              <a:t>PGPAIML @ Great Learning</a:t>
            </a:r>
            <a:r>
              <a:rPr lang="en-US" sz="1350" b="1" i="1" dirty="0">
                <a:solidFill>
                  <a:srgbClr val="FFFFFF"/>
                </a:solidFill>
                <a:latin typeface="Montserrat"/>
                <a:ea typeface="Montserrat"/>
                <a:cs typeface="Montserrat"/>
                <a:sym typeface="Montserrat"/>
              </a:rPr>
              <a:t> </a:t>
            </a:r>
            <a:endParaRPr sz="1350" b="1" i="1" dirty="0">
              <a:solidFill>
                <a:srgbClr val="FFFFFF"/>
              </a:solidFill>
              <a:latin typeface="Montserrat"/>
              <a:ea typeface="Montserrat"/>
              <a:cs typeface="Montserrat"/>
              <a:sym typeface="Montserrat"/>
            </a:endParaRPr>
          </a:p>
        </p:txBody>
      </p:sp>
      <p:sp>
        <p:nvSpPr>
          <p:cNvPr id="101" name="Google Shape;101;p1"/>
          <p:cNvSpPr/>
          <p:nvPr/>
        </p:nvSpPr>
        <p:spPr>
          <a:xfrm>
            <a:off x="3517856" y="1246709"/>
            <a:ext cx="5022000" cy="323143"/>
          </a:xfrm>
          <a:prstGeom prst="rect">
            <a:avLst/>
          </a:prstGeom>
          <a:noFill/>
          <a:ln>
            <a:noFill/>
          </a:ln>
        </p:spPr>
        <p:txBody>
          <a:bodyPr spcFirstLastPara="1" wrap="square" lIns="68569" tIns="68569" rIns="68569" bIns="68569" anchor="t" anchorCtr="0">
            <a:spAutoFit/>
          </a:bodyPr>
          <a:lstStyle/>
          <a:p>
            <a:pPr lvl="0"/>
            <a:r>
              <a:rPr lang="en-US" sz="1200" b="1" i="1" dirty="0">
                <a:solidFill>
                  <a:srgbClr val="FFFFFF"/>
                </a:solidFill>
                <a:latin typeface="Montserrat"/>
              </a:rPr>
              <a:t>Enabling Learners to Apply the AI/ML Concepts at Work</a:t>
            </a:r>
            <a:endParaRPr sz="1200" b="1" i="1" dirty="0">
              <a:solidFill>
                <a:srgbClr val="FFFFFF"/>
              </a:solidFill>
              <a:latin typeface="Montserrat"/>
              <a:sym typeface="Montserrat"/>
            </a:endParaRPr>
          </a:p>
        </p:txBody>
      </p:sp>
      <p:sp>
        <p:nvSpPr>
          <p:cNvPr id="102" name="Google Shape;102;p1"/>
          <p:cNvSpPr/>
          <p:nvPr/>
        </p:nvSpPr>
        <p:spPr>
          <a:xfrm>
            <a:off x="7420469" y="4672322"/>
            <a:ext cx="1701213" cy="265435"/>
          </a:xfrm>
          <a:prstGeom prst="rect">
            <a:avLst/>
          </a:prstGeom>
          <a:noFill/>
          <a:ln>
            <a:noFill/>
          </a:ln>
        </p:spPr>
        <p:txBody>
          <a:bodyPr spcFirstLastPara="1" wrap="square" lIns="68569" tIns="68569" rIns="68569" bIns="68569" anchor="t" anchorCtr="0">
            <a:spAutoFit/>
          </a:bodyPr>
          <a:lstStyle/>
          <a:p>
            <a:r>
              <a:rPr lang="en-US" sz="825" b="1" i="1" dirty="0">
                <a:solidFill>
                  <a:srgbClr val="FFFFFF"/>
                </a:solidFill>
                <a:latin typeface="Montserrat"/>
                <a:ea typeface="Montserrat"/>
                <a:cs typeface="Montserrat"/>
                <a:sym typeface="Montserrat"/>
              </a:rPr>
              <a:t>AIML Operations | AIMLAW</a:t>
            </a:r>
            <a:endParaRPr sz="825" b="1" i="1" dirty="0">
              <a:solidFill>
                <a:srgbClr val="FFFFFF"/>
              </a:solidFill>
              <a:latin typeface="Montserrat"/>
              <a:ea typeface="Montserrat"/>
              <a:cs typeface="Montserrat"/>
              <a:sym typeface="Montserrat"/>
            </a:endParaRPr>
          </a:p>
        </p:txBody>
      </p:sp>
      <p:sp>
        <p:nvSpPr>
          <p:cNvPr id="103" name="Google Shape;103;p1"/>
          <p:cNvSpPr/>
          <p:nvPr/>
        </p:nvSpPr>
        <p:spPr>
          <a:xfrm>
            <a:off x="4881562" y="4876655"/>
            <a:ext cx="4262438" cy="230810"/>
          </a:xfrm>
          <a:prstGeom prst="rect">
            <a:avLst/>
          </a:prstGeom>
          <a:noFill/>
          <a:ln>
            <a:noFill/>
          </a:ln>
        </p:spPr>
        <p:txBody>
          <a:bodyPr spcFirstLastPara="1" wrap="square" lIns="68569" tIns="68569" rIns="68569" bIns="68569" anchor="t" anchorCtr="0">
            <a:spAutoFit/>
          </a:bodyPr>
          <a:lstStyle/>
          <a:p>
            <a:r>
              <a:rPr lang="en-US" sz="600" b="1" i="1" dirty="0">
                <a:solidFill>
                  <a:srgbClr val="FFFFFF"/>
                </a:solidFill>
                <a:latin typeface="Montserrat"/>
                <a:ea typeface="Montserrat"/>
                <a:cs typeface="Montserrat"/>
                <a:sym typeface="Montserrat"/>
              </a:rPr>
              <a:t>@Great Learning Proprietary Content. All rights reserved. Unauthorized use or distribution prohibited</a:t>
            </a:r>
            <a:endParaRPr sz="600" b="1" i="1" dirty="0">
              <a:solidFill>
                <a:srgbClr val="FFFFFF"/>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08B1BD05-425E-487B-B1CC-9CBEB4843B3D}"/>
              </a:ext>
            </a:extLst>
          </p:cNvPr>
          <p:cNvSpPr txBox="1"/>
          <p:nvPr/>
        </p:nvSpPr>
        <p:spPr>
          <a:xfrm>
            <a:off x="3517857" y="1549156"/>
            <a:ext cx="5706100" cy="3300904"/>
          </a:xfrm>
          <a:prstGeom prst="rect">
            <a:avLst/>
          </a:prstGeom>
          <a:noFill/>
        </p:spPr>
        <p:txBody>
          <a:bodyPr wrap="square" rtlCol="0">
            <a:spAutoFit/>
          </a:bodyPr>
          <a:lstStyle/>
          <a:p>
            <a:pPr marL="9525">
              <a:lnSpc>
                <a:spcPct val="150000"/>
              </a:lnSpc>
              <a:spcBef>
                <a:spcPts val="68"/>
              </a:spcBef>
            </a:pPr>
            <a:r>
              <a:rPr lang="en-US" sz="1200" b="1" i="1" dirty="0">
                <a:solidFill>
                  <a:srgbClr val="FFFFFF"/>
                </a:solidFill>
                <a:latin typeface="Montserrat"/>
              </a:rPr>
              <a:t>Apply  </a:t>
            </a:r>
            <a:r>
              <a:rPr lang="en-US" sz="1200" b="1" i="1" dirty="0">
                <a:solidFill>
                  <a:srgbClr val="FFFF00"/>
                </a:solidFill>
                <a:latin typeface="Montserrat"/>
              </a:rPr>
              <a:t>AIML at your workplace </a:t>
            </a:r>
            <a:r>
              <a:rPr lang="en-US" sz="1200" b="1" i="1" dirty="0">
                <a:solidFill>
                  <a:srgbClr val="FFFFFF"/>
                </a:solidFill>
                <a:latin typeface="Montserrat"/>
              </a:rPr>
              <a:t>to gain some instant benefits:</a:t>
            </a:r>
          </a:p>
          <a:p>
            <a:pPr marL="433388" marR="1283017"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Get noticed by your management with your outstanding analysis backed by data  science.</a:t>
            </a:r>
          </a:p>
          <a:p>
            <a:pPr marL="433388" marR="80772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Create an impact in your organization by taking up small projects/initiatives to solve  critical issues using data science.</a:t>
            </a:r>
          </a:p>
          <a:p>
            <a:pPr marL="433388" marR="786765"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Network with members from the data science vertical of your organization and seek  opportunities to contribute in small projects.</a:t>
            </a:r>
          </a:p>
          <a:p>
            <a:pPr marL="433388" marR="3810" indent="-424339">
              <a:lnSpc>
                <a:spcPct val="150000"/>
              </a:lnSpc>
              <a:buClr>
                <a:schemeClr val="bg1"/>
              </a:buClr>
              <a:buSzPct val="202000"/>
              <a:buChar char="•"/>
              <a:tabLst>
                <a:tab pos="433388" algn="l"/>
                <a:tab pos="433864" algn="l"/>
              </a:tabLst>
            </a:pPr>
            <a:r>
              <a:rPr lang="en-US" sz="1200" b="1" i="1" dirty="0">
                <a:solidFill>
                  <a:srgbClr val="FFFFFF"/>
                </a:solidFill>
                <a:latin typeface="Montserrat"/>
              </a:rPr>
              <a:t>Share your success stories with us and the world to position yourself as a subject matter  expert in data science.</a:t>
            </a:r>
          </a:p>
          <a:p>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Summary</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248" name="Google Shape;248;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learned about various CNN Architectures.</a:t>
            </a:r>
            <a:endParaRPr/>
          </a:p>
          <a:p>
            <a:pPr marL="457200" lvl="0" indent="-342900" algn="l" rtl="0">
              <a:spcBef>
                <a:spcPts val="0"/>
              </a:spcBef>
              <a:spcAft>
                <a:spcPts val="0"/>
              </a:spcAft>
              <a:buSzPts val="1800"/>
              <a:buChar char="●"/>
            </a:pPr>
            <a:r>
              <a:rPr lang="en"/>
              <a:t>LeNet, AlexNet, ResNet, GoogleNet.</a:t>
            </a:r>
            <a:endParaRPr/>
          </a:p>
          <a:p>
            <a:pPr marL="457200" lvl="0" indent="-342900" algn="l" rtl="0">
              <a:spcBef>
                <a:spcPts val="0"/>
              </a:spcBef>
              <a:spcAft>
                <a:spcPts val="0"/>
              </a:spcAft>
              <a:buSzPts val="1800"/>
              <a:buChar char="●"/>
            </a:pPr>
            <a:r>
              <a:rPr lang="en"/>
              <a:t>We now know what is spectrum of depth.</a:t>
            </a:r>
            <a:endParaRPr/>
          </a:p>
          <a:p>
            <a:pPr marL="457200" lvl="0" indent="-342900" algn="l" rtl="0">
              <a:spcBef>
                <a:spcPts val="0"/>
              </a:spcBef>
              <a:spcAft>
                <a:spcPts val="0"/>
              </a:spcAft>
              <a:buSzPts val="1800"/>
              <a:buChar char="●"/>
            </a:pPr>
            <a:r>
              <a:rPr lang="en"/>
              <a:t>Network in network and 1 x 1 convolutions.</a:t>
            </a:r>
            <a:endParaRPr/>
          </a:p>
          <a:p>
            <a:pPr marL="457200" lvl="0" indent="-342900" algn="l" rtl="0">
              <a:spcBef>
                <a:spcPts val="0"/>
              </a:spcBef>
              <a:spcAft>
                <a:spcPts val="0"/>
              </a:spcAft>
              <a:buSzPts val="1800"/>
              <a:buChar char="●"/>
            </a:pPr>
            <a:r>
              <a:rPr lang="en"/>
              <a:t>We learned about transfer learning and it’s applications.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Session agenda</a:t>
            </a:r>
            <a:endParaRPr/>
          </a:p>
        </p:txBody>
      </p:sp>
      <p:sp>
        <p:nvSpPr>
          <p:cNvPr id="76" name="Google Shape;7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CNN Architectures</a:t>
            </a:r>
            <a:endParaRPr/>
          </a:p>
          <a:p>
            <a:pPr marL="457200" lvl="0" indent="-342900" algn="l" rtl="0">
              <a:spcBef>
                <a:spcPts val="0"/>
              </a:spcBef>
              <a:spcAft>
                <a:spcPts val="0"/>
              </a:spcAft>
              <a:buSzPts val="1800"/>
              <a:buChar char="●"/>
            </a:pPr>
            <a:r>
              <a:rPr lang="en"/>
              <a:t>Spectrum of depth</a:t>
            </a:r>
            <a:endParaRPr/>
          </a:p>
          <a:p>
            <a:pPr marL="457200" lvl="0" indent="-342900" algn="l" rtl="0">
              <a:spcBef>
                <a:spcPts val="0"/>
              </a:spcBef>
              <a:spcAft>
                <a:spcPts val="0"/>
              </a:spcAft>
              <a:buSzPts val="1800"/>
              <a:buChar char="●"/>
            </a:pPr>
            <a:r>
              <a:rPr lang="en"/>
              <a:t>Network in network</a:t>
            </a:r>
            <a:endParaRPr/>
          </a:p>
          <a:p>
            <a:pPr marL="457200" lvl="0" indent="-342900" algn="l" rtl="0">
              <a:spcBef>
                <a:spcPts val="0"/>
              </a:spcBef>
              <a:spcAft>
                <a:spcPts val="0"/>
              </a:spcAft>
              <a:buSzPts val="1800"/>
              <a:buChar char="●"/>
            </a:pPr>
            <a:r>
              <a:rPr lang="en"/>
              <a:t>Transfer learning</a:t>
            </a:r>
            <a:endParaRPr/>
          </a:p>
          <a:p>
            <a:pPr marL="457200" lvl="0" indent="-342900" algn="l" rtl="0">
              <a:spcBef>
                <a:spcPts val="0"/>
              </a:spcBef>
              <a:spcAft>
                <a:spcPts val="0"/>
              </a:spcAft>
              <a:buSzPts val="1800"/>
              <a:buChar char="●"/>
            </a:pPr>
            <a:r>
              <a:rPr lang="en"/>
              <a:t>Case study</a:t>
            </a:r>
            <a:endParaRPr/>
          </a:p>
          <a:p>
            <a:pPr marL="457200" lvl="0" indent="-342900" algn="l" rtl="0">
              <a:spcBef>
                <a:spcPts val="0"/>
              </a:spcBef>
              <a:spcAft>
                <a:spcPts val="0"/>
              </a:spcAft>
              <a:buSzPts val="1800"/>
              <a:buChar char="●"/>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9"/>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365F91"/>
                </a:solidFill>
                <a:latin typeface="Helvetica Neue"/>
                <a:ea typeface="Helvetica Neue"/>
                <a:cs typeface="Helvetica Neue"/>
                <a:sym typeface="Helvetica Neue"/>
              </a:rPr>
              <a:t>CNN </a:t>
            </a:r>
            <a:r>
              <a:rPr lang="en" sz="3600">
                <a:solidFill>
                  <a:srgbClr val="039BE5"/>
                </a:solidFill>
                <a:latin typeface="Helvetica Neue Light"/>
                <a:ea typeface="Helvetica Neue Light"/>
                <a:cs typeface="Helvetica Neue Light"/>
                <a:sym typeface="Helvetica Neue Light"/>
              </a:rPr>
              <a:t>Architectures</a:t>
            </a:r>
            <a:endParaRPr sz="3600">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20"/>
          <p:cNvPicPr preferRelativeResize="0"/>
          <p:nvPr/>
        </p:nvPicPr>
        <p:blipFill rotWithShape="1">
          <a:blip r:embed="rId3">
            <a:alphaModFix/>
          </a:blip>
          <a:srcRect t="18172" b="17974"/>
          <a:stretch/>
        </p:blipFill>
        <p:spPr>
          <a:xfrm>
            <a:off x="449950" y="1148650"/>
            <a:ext cx="8244099" cy="1704425"/>
          </a:xfrm>
          <a:prstGeom prst="rect">
            <a:avLst/>
          </a:prstGeom>
          <a:noFill/>
          <a:ln>
            <a:noFill/>
          </a:ln>
        </p:spPr>
      </p:pic>
      <p:sp>
        <p:nvSpPr>
          <p:cNvPr id="87" name="Google Shape;8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LeNet-5</a:t>
            </a:r>
            <a:endParaRPr/>
          </a:p>
        </p:txBody>
      </p:sp>
      <p:sp>
        <p:nvSpPr>
          <p:cNvPr id="88" name="Google Shape;88;p20"/>
          <p:cNvSpPr txBox="1"/>
          <p:nvPr/>
        </p:nvSpPr>
        <p:spPr>
          <a:xfrm>
            <a:off x="350343" y="3060200"/>
            <a:ext cx="8147700" cy="1704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goal for this model was to identify handwritten digits in a </a:t>
            </a:r>
            <a:r>
              <a:rPr lang="en" sz="1200">
                <a:solidFill>
                  <a:srgbClr val="434343"/>
                </a:solidFill>
                <a:highlight>
                  <a:srgbClr val="EFEFEF"/>
                </a:highlight>
                <a:latin typeface="Helvetica Neue"/>
                <a:ea typeface="Helvetica Neue"/>
                <a:cs typeface="Helvetica Neue"/>
                <a:sym typeface="Helvetica Neue"/>
              </a:rPr>
              <a:t>32x32x1</a:t>
            </a:r>
            <a:r>
              <a:rPr lang="en" sz="1200">
                <a:solidFill>
                  <a:srgbClr val="434343"/>
                </a:solidFill>
                <a:latin typeface="Helvetica Neue"/>
                <a:ea typeface="Helvetica Neue"/>
                <a:cs typeface="Helvetica Neue"/>
                <a:sym typeface="Helvetica Neue"/>
              </a:rPr>
              <a:t> gray image.</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This model was published in 1998. The last layer wasn't using softmax back then.</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It has 60k parameters.</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dimensions of the image decreases as the number of channels increases.</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highlight>
                  <a:srgbClr val="EFEFEF"/>
                </a:highlight>
                <a:latin typeface="Helvetica Neue"/>
                <a:ea typeface="Helvetica Neue"/>
                <a:cs typeface="Helvetica Neue"/>
                <a:sym typeface="Helvetica Neue"/>
              </a:rPr>
              <a:t>Conv ==&gt; Pool ==&gt; Conv ==&gt; Pool ==&gt; FC ==&gt; FC ==&gt; softmax</a:t>
            </a:r>
            <a:r>
              <a:rPr lang="en" sz="1200">
                <a:solidFill>
                  <a:srgbClr val="434343"/>
                </a:solidFill>
                <a:latin typeface="Helvetica Neue"/>
                <a:ea typeface="Helvetica Neue"/>
                <a:cs typeface="Helvetica Neue"/>
                <a:sym typeface="Helvetica Neue"/>
              </a:rPr>
              <a:t> this type of arrangement is quite common.</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activation function used in the paper was Sigmoid and Tanh. Modern implementation uses RELU in most of the cases.</a:t>
            </a:r>
            <a:endParaRPr sz="1200">
              <a:solidFill>
                <a:srgbClr val="434343"/>
              </a:solidFill>
              <a:latin typeface="Helvetica Neue"/>
              <a:ea typeface="Helvetica Neue"/>
              <a:cs typeface="Helvetica Neue"/>
              <a:sym typeface="Helvetica Neue"/>
            </a:endParaRPr>
          </a:p>
        </p:txBody>
      </p:sp>
      <p:sp>
        <p:nvSpPr>
          <p:cNvPr id="89" name="Google Shape;89;p20"/>
          <p:cNvSpPr txBox="1"/>
          <p:nvPr/>
        </p:nvSpPr>
        <p:spPr>
          <a:xfrm>
            <a:off x="46033" y="4875300"/>
            <a:ext cx="3386400" cy="2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i="1">
                <a:latin typeface="Helvetica Neue"/>
                <a:ea typeface="Helvetica Neue"/>
                <a:cs typeface="Helvetica Neue"/>
                <a:sym typeface="Helvetica Neue"/>
              </a:rPr>
              <a:t>Paper source: </a:t>
            </a:r>
            <a:r>
              <a:rPr lang="en" sz="600" i="1" u="sng">
                <a:solidFill>
                  <a:srgbClr val="365F91"/>
                </a:solidFill>
                <a:latin typeface="Helvetica Neue"/>
                <a:ea typeface="Helvetica Neue"/>
                <a:cs typeface="Helvetica Neue"/>
                <a:sym typeface="Helvetica Neue"/>
                <a:hlinkClick r:id="rId4"/>
              </a:rPr>
              <a:t>stanford.edu</a:t>
            </a:r>
            <a:endParaRPr sz="600" i="1">
              <a:solidFill>
                <a:srgbClr val="365F9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LeNet</a:t>
            </a:r>
            <a:endParaRPr/>
          </a:p>
        </p:txBody>
      </p:sp>
      <p:sp>
        <p:nvSpPr>
          <p:cNvPr id="95" name="Google Shape;9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10 way neural network classifier </a:t>
            </a:r>
            <a:endParaRPr/>
          </a:p>
          <a:p>
            <a:pPr marL="457200" lvl="0" indent="-342900" algn="l" rtl="0">
              <a:spcBef>
                <a:spcPts val="0"/>
              </a:spcBef>
              <a:spcAft>
                <a:spcPts val="0"/>
              </a:spcAft>
              <a:buSzPts val="1800"/>
              <a:buChar char="●"/>
            </a:pPr>
            <a:r>
              <a:rPr lang="en"/>
              <a:t>Handwritten digits as an input</a:t>
            </a:r>
            <a:endParaRPr/>
          </a:p>
          <a:p>
            <a:pPr marL="457200" lvl="0" indent="-342900" algn="l" rtl="0">
              <a:spcBef>
                <a:spcPts val="0"/>
              </a:spcBef>
              <a:spcAft>
                <a:spcPts val="0"/>
              </a:spcAft>
              <a:buSzPts val="1800"/>
              <a:buChar char="●"/>
            </a:pPr>
            <a:r>
              <a:rPr lang="en"/>
              <a:t>Tolerant of various transformations like rotation and scale</a:t>
            </a:r>
            <a:endParaRPr/>
          </a:p>
          <a:p>
            <a:pPr marL="457200" lvl="0" indent="-342900" algn="l" rtl="0">
              <a:spcBef>
                <a:spcPts val="0"/>
              </a:spcBef>
              <a:spcAft>
                <a:spcPts val="0"/>
              </a:spcAft>
              <a:buSzPts val="1800"/>
              <a:buChar char="●"/>
            </a:pPr>
            <a:r>
              <a:rPr lang="en"/>
              <a:t>Was used by banks to recognize handwritten numbers on digitized checks</a:t>
            </a:r>
            <a:endParaRPr/>
          </a:p>
          <a:p>
            <a:pPr marL="457200" lvl="0" indent="-342900" algn="l" rtl="0">
              <a:spcBef>
                <a:spcPts val="0"/>
              </a:spcBef>
              <a:spcAft>
                <a:spcPts val="0"/>
              </a:spcAft>
              <a:buSzPts val="1800"/>
              <a:buChar char="●"/>
            </a:pPr>
            <a:r>
              <a:rPr lang="en"/>
              <a:t>4 weight layers</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AlexNet</a:t>
            </a:r>
            <a:endParaRPr/>
          </a:p>
        </p:txBody>
      </p:sp>
      <p:pic>
        <p:nvPicPr>
          <p:cNvPr id="101" name="Google Shape;101;p22"/>
          <p:cNvPicPr preferRelativeResize="0"/>
          <p:nvPr/>
        </p:nvPicPr>
        <p:blipFill>
          <a:blip r:embed="rId3">
            <a:alphaModFix/>
          </a:blip>
          <a:stretch>
            <a:fillRect/>
          </a:stretch>
        </p:blipFill>
        <p:spPr>
          <a:xfrm>
            <a:off x="422850" y="1121775"/>
            <a:ext cx="6644300" cy="2319400"/>
          </a:xfrm>
          <a:prstGeom prst="rect">
            <a:avLst/>
          </a:prstGeom>
          <a:noFill/>
          <a:ln>
            <a:noFill/>
          </a:ln>
        </p:spPr>
      </p:pic>
      <p:sp>
        <p:nvSpPr>
          <p:cNvPr id="102" name="Google Shape;102;p22"/>
          <p:cNvSpPr txBox="1"/>
          <p:nvPr/>
        </p:nvSpPr>
        <p:spPr>
          <a:xfrm>
            <a:off x="350350" y="3517400"/>
            <a:ext cx="8147700" cy="1239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The goal for the model was the ImageNet challenge which classifies images into 1000 classes.</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Has 60 Million parameter compared to 60k parameter of LeNet-5.</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It used the RELU activation function.</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latin typeface="Helvetica Neue"/>
                <a:ea typeface="Helvetica Neue"/>
                <a:cs typeface="Helvetica Neue"/>
                <a:sym typeface="Helvetica Neue"/>
              </a:rPr>
              <a:t>This paper convinced the computer vision researchers that deep learning is so important.</a:t>
            </a:r>
            <a:endParaRPr sz="1200">
              <a:solidFill>
                <a:srgbClr val="434343"/>
              </a:solidFill>
              <a:latin typeface="Helvetica Neue"/>
              <a:ea typeface="Helvetica Neue"/>
              <a:cs typeface="Helvetica Neue"/>
              <a:sym typeface="Helvetica Neue"/>
            </a:endParaRPr>
          </a:p>
          <a:p>
            <a:pPr marL="457200" lvl="0" indent="-304800" algn="l" rtl="0">
              <a:spcBef>
                <a:spcPts val="0"/>
              </a:spcBef>
              <a:spcAft>
                <a:spcPts val="0"/>
              </a:spcAft>
              <a:buClr>
                <a:srgbClr val="434343"/>
              </a:buClr>
              <a:buSzPts val="1200"/>
              <a:buFont typeface="Helvetica Neue"/>
              <a:buChar char="●"/>
            </a:pPr>
            <a:r>
              <a:rPr lang="en" sz="1200">
                <a:solidFill>
                  <a:srgbClr val="434343"/>
                </a:solidFill>
                <a:highlight>
                  <a:srgbClr val="EFEFEF"/>
                </a:highlight>
                <a:latin typeface="Helvetica Neue"/>
                <a:ea typeface="Helvetica Neue"/>
                <a:cs typeface="Helvetica Neue"/>
                <a:sym typeface="Helvetica Neue"/>
              </a:rPr>
              <a:t>Conv =&gt; Max-pool =&gt; Conv =&gt; Max-pool =&gt; Conv =&gt; Conv =&gt; Conv =&gt; Max-pool ==&gt; Flatten ==&gt; FC ==&gt; FC ==&gt; Softmax</a:t>
            </a:r>
            <a:endParaRPr sz="1200">
              <a:solidFill>
                <a:srgbClr val="434343"/>
              </a:solidFill>
              <a:highlight>
                <a:srgbClr val="EFEFEF"/>
              </a:highlight>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AlexNet</a:t>
            </a:r>
            <a:endParaRPr/>
          </a:p>
        </p:txBody>
      </p:sp>
      <p:sp>
        <p:nvSpPr>
          <p:cNvPr id="108" name="Google Shape;108;p23"/>
          <p:cNvSpPr/>
          <p:nvPr/>
        </p:nvSpPr>
        <p:spPr>
          <a:xfrm>
            <a:off x="1128965" y="1876213"/>
            <a:ext cx="668700" cy="553500"/>
          </a:xfrm>
          <a:prstGeom prst="rect">
            <a:avLst/>
          </a:prstGeom>
          <a:solidFill>
            <a:srgbClr val="0070C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Input </a:t>
            </a:r>
            <a:br>
              <a:rPr lang="en" sz="1200">
                <a:solidFill>
                  <a:srgbClr val="000000"/>
                </a:solidFill>
                <a:latin typeface="Helvetica Neue"/>
                <a:ea typeface="Helvetica Neue"/>
                <a:cs typeface="Helvetica Neue"/>
                <a:sym typeface="Helvetica Neue"/>
              </a:rPr>
            </a:br>
            <a:r>
              <a:rPr lang="en" sz="1200">
                <a:solidFill>
                  <a:srgbClr val="000000"/>
                </a:solidFill>
                <a:latin typeface="Helvetica Neue"/>
                <a:ea typeface="Helvetica Neue"/>
                <a:cs typeface="Helvetica Neue"/>
                <a:sym typeface="Helvetica Neue"/>
              </a:rPr>
              <a:t>Image</a:t>
            </a:r>
            <a:endParaRPr sz="1200">
              <a:latin typeface="Helvetica Neue"/>
              <a:ea typeface="Helvetica Neue"/>
              <a:cs typeface="Helvetica Neue"/>
              <a:sym typeface="Helvetica Neue"/>
            </a:endParaRPr>
          </a:p>
        </p:txBody>
      </p:sp>
      <p:sp>
        <p:nvSpPr>
          <p:cNvPr id="109" name="Google Shape;109;p23"/>
          <p:cNvSpPr txBox="1"/>
          <p:nvPr/>
        </p:nvSpPr>
        <p:spPr>
          <a:xfrm>
            <a:off x="818319" y="3613436"/>
            <a:ext cx="573900" cy="229800"/>
          </a:xfrm>
          <a:prstGeom prst="rect">
            <a:avLst/>
          </a:prstGeom>
          <a:noFill/>
          <a:ln>
            <a:noFill/>
          </a:ln>
        </p:spPr>
        <p:txBody>
          <a:bodyPr spcFirstLastPara="1" wrap="square" lIns="0" tIns="0" rIns="0" bIns="0" anchor="t" anchorCtr="0">
            <a:noAutofit/>
          </a:bodyPr>
          <a:lstStyle/>
          <a:p>
            <a:pPr marL="0" marR="0" lvl="0" indent="0" algn="l"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1000x1</a:t>
            </a:r>
            <a:endParaRPr sz="1200">
              <a:latin typeface="Helvetica Neue"/>
              <a:ea typeface="Helvetica Neue"/>
              <a:cs typeface="Helvetica Neue"/>
              <a:sym typeface="Helvetica Neue"/>
            </a:endParaRPr>
          </a:p>
        </p:txBody>
      </p:sp>
      <p:cxnSp>
        <p:nvCxnSpPr>
          <p:cNvPr id="110" name="Google Shape;110;p23"/>
          <p:cNvCxnSpPr>
            <a:stCxn id="108" idx="3"/>
          </p:cNvCxnSpPr>
          <p:nvPr/>
        </p:nvCxnSpPr>
        <p:spPr>
          <a:xfrm>
            <a:off x="1797665" y="2152963"/>
            <a:ext cx="647700" cy="0"/>
          </a:xfrm>
          <a:prstGeom prst="straightConnector1">
            <a:avLst/>
          </a:prstGeom>
          <a:noFill/>
          <a:ln w="9525" cap="flat" cmpd="sng">
            <a:solidFill>
              <a:srgbClr val="B0B5BC"/>
            </a:solidFill>
            <a:prstDash val="solid"/>
            <a:round/>
            <a:headEnd type="none" w="sm" len="sm"/>
            <a:tailEnd type="triangle" w="med" len="med"/>
          </a:ln>
        </p:spPr>
      </p:cxnSp>
      <p:sp>
        <p:nvSpPr>
          <p:cNvPr id="111" name="Google Shape;111;p23"/>
          <p:cNvSpPr/>
          <p:nvPr/>
        </p:nvSpPr>
        <p:spPr>
          <a:xfrm>
            <a:off x="2465948" y="1876213"/>
            <a:ext cx="873900" cy="796500"/>
          </a:xfrm>
          <a:prstGeom prst="rect">
            <a:avLst/>
          </a:prstGeom>
          <a:solidFill>
            <a:srgbClr val="57B5FF"/>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Conv + MaxPool + ReLU</a:t>
            </a:r>
            <a:endParaRPr sz="1200">
              <a:solidFill>
                <a:srgbClr val="000000"/>
              </a:solidFill>
              <a:latin typeface="Helvetica Neue"/>
              <a:ea typeface="Helvetica Neue"/>
              <a:cs typeface="Helvetica Neue"/>
              <a:sym typeface="Helvetica Neue"/>
            </a:endParaRPr>
          </a:p>
        </p:txBody>
      </p:sp>
      <p:cxnSp>
        <p:nvCxnSpPr>
          <p:cNvPr id="112" name="Google Shape;112;p23"/>
          <p:cNvCxnSpPr/>
          <p:nvPr/>
        </p:nvCxnSpPr>
        <p:spPr>
          <a:xfrm>
            <a:off x="3339970" y="2152972"/>
            <a:ext cx="647700" cy="0"/>
          </a:xfrm>
          <a:prstGeom prst="straightConnector1">
            <a:avLst/>
          </a:prstGeom>
          <a:noFill/>
          <a:ln w="9525" cap="flat" cmpd="sng">
            <a:solidFill>
              <a:srgbClr val="B0B5BC"/>
            </a:solidFill>
            <a:prstDash val="solid"/>
            <a:round/>
            <a:headEnd type="none" w="sm" len="sm"/>
            <a:tailEnd type="triangle" w="med" len="med"/>
          </a:ln>
        </p:spPr>
      </p:cxnSp>
      <p:sp>
        <p:nvSpPr>
          <p:cNvPr id="113" name="Google Shape;113;p23"/>
          <p:cNvSpPr/>
          <p:nvPr/>
        </p:nvSpPr>
        <p:spPr>
          <a:xfrm>
            <a:off x="4008462" y="1876213"/>
            <a:ext cx="873900" cy="796500"/>
          </a:xfrm>
          <a:prstGeom prst="rect">
            <a:avLst/>
          </a:prstGeom>
          <a:solidFill>
            <a:srgbClr val="57B5FF"/>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Conv + MaxPool + ReLU</a:t>
            </a:r>
            <a:endParaRPr sz="1200">
              <a:solidFill>
                <a:srgbClr val="000000"/>
              </a:solidFill>
              <a:latin typeface="Helvetica Neue"/>
              <a:ea typeface="Helvetica Neue"/>
              <a:cs typeface="Helvetica Neue"/>
              <a:sym typeface="Helvetica Neue"/>
            </a:endParaRPr>
          </a:p>
        </p:txBody>
      </p:sp>
      <p:cxnSp>
        <p:nvCxnSpPr>
          <p:cNvPr id="114" name="Google Shape;114;p23"/>
          <p:cNvCxnSpPr/>
          <p:nvPr/>
        </p:nvCxnSpPr>
        <p:spPr>
          <a:xfrm>
            <a:off x="4882484" y="2152972"/>
            <a:ext cx="647700" cy="0"/>
          </a:xfrm>
          <a:prstGeom prst="straightConnector1">
            <a:avLst/>
          </a:prstGeom>
          <a:noFill/>
          <a:ln w="9525" cap="flat" cmpd="sng">
            <a:solidFill>
              <a:srgbClr val="B0B5BC"/>
            </a:solidFill>
            <a:prstDash val="solid"/>
            <a:round/>
            <a:headEnd type="none" w="sm" len="sm"/>
            <a:tailEnd type="triangle" w="med" len="med"/>
          </a:ln>
        </p:spPr>
      </p:cxnSp>
      <p:sp>
        <p:nvSpPr>
          <p:cNvPr id="115" name="Google Shape;115;p23"/>
          <p:cNvSpPr/>
          <p:nvPr/>
        </p:nvSpPr>
        <p:spPr>
          <a:xfrm>
            <a:off x="5550976" y="1876213"/>
            <a:ext cx="873900" cy="796500"/>
          </a:xfrm>
          <a:prstGeom prst="rect">
            <a:avLst/>
          </a:prstGeom>
          <a:solidFill>
            <a:srgbClr val="57B5FF"/>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Conv + MaxPool + ReLU</a:t>
            </a:r>
            <a:endParaRPr sz="1200">
              <a:solidFill>
                <a:srgbClr val="000000"/>
              </a:solidFill>
              <a:latin typeface="Helvetica Neue"/>
              <a:ea typeface="Helvetica Neue"/>
              <a:cs typeface="Helvetica Neue"/>
              <a:sym typeface="Helvetica Neue"/>
            </a:endParaRPr>
          </a:p>
        </p:txBody>
      </p:sp>
      <p:cxnSp>
        <p:nvCxnSpPr>
          <p:cNvPr id="116" name="Google Shape;116;p23"/>
          <p:cNvCxnSpPr/>
          <p:nvPr/>
        </p:nvCxnSpPr>
        <p:spPr>
          <a:xfrm>
            <a:off x="6424998" y="2152972"/>
            <a:ext cx="647700" cy="0"/>
          </a:xfrm>
          <a:prstGeom prst="straightConnector1">
            <a:avLst/>
          </a:prstGeom>
          <a:noFill/>
          <a:ln w="9525" cap="flat" cmpd="sng">
            <a:solidFill>
              <a:srgbClr val="B0B5BC"/>
            </a:solidFill>
            <a:prstDash val="solid"/>
            <a:round/>
            <a:headEnd type="none" w="sm" len="sm"/>
            <a:tailEnd type="triangle" w="med" len="med"/>
          </a:ln>
        </p:spPr>
      </p:cxnSp>
      <p:sp>
        <p:nvSpPr>
          <p:cNvPr id="117" name="Google Shape;117;p23"/>
          <p:cNvSpPr/>
          <p:nvPr/>
        </p:nvSpPr>
        <p:spPr>
          <a:xfrm>
            <a:off x="7093490" y="1876213"/>
            <a:ext cx="873900" cy="796500"/>
          </a:xfrm>
          <a:prstGeom prst="rect">
            <a:avLst/>
          </a:prstGeom>
          <a:solidFill>
            <a:srgbClr val="57B5FF"/>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Conv + MaxPool + ReLU</a:t>
            </a:r>
            <a:endParaRPr sz="1200">
              <a:solidFill>
                <a:srgbClr val="000000"/>
              </a:solidFill>
              <a:latin typeface="Helvetica Neue"/>
              <a:ea typeface="Helvetica Neue"/>
              <a:cs typeface="Helvetica Neue"/>
              <a:sym typeface="Helvetica Neue"/>
            </a:endParaRPr>
          </a:p>
        </p:txBody>
      </p:sp>
      <p:cxnSp>
        <p:nvCxnSpPr>
          <p:cNvPr id="118" name="Google Shape;118;p23"/>
          <p:cNvCxnSpPr>
            <a:stCxn id="117" idx="2"/>
          </p:cNvCxnSpPr>
          <p:nvPr/>
        </p:nvCxnSpPr>
        <p:spPr>
          <a:xfrm>
            <a:off x="7530440" y="2672713"/>
            <a:ext cx="0" cy="624900"/>
          </a:xfrm>
          <a:prstGeom prst="straightConnector1">
            <a:avLst/>
          </a:prstGeom>
          <a:noFill/>
          <a:ln w="9525" cap="flat" cmpd="sng">
            <a:solidFill>
              <a:srgbClr val="B0B5BC"/>
            </a:solidFill>
            <a:prstDash val="solid"/>
            <a:round/>
            <a:headEnd type="none" w="sm" len="sm"/>
            <a:tailEnd type="triangle" w="med" len="med"/>
          </a:ln>
        </p:spPr>
      </p:cxnSp>
      <p:sp>
        <p:nvSpPr>
          <p:cNvPr id="119" name="Google Shape;119;p23"/>
          <p:cNvSpPr/>
          <p:nvPr/>
        </p:nvSpPr>
        <p:spPr>
          <a:xfrm>
            <a:off x="6748790" y="3297577"/>
            <a:ext cx="1651200" cy="297300"/>
          </a:xfrm>
          <a:prstGeom prst="rect">
            <a:avLst/>
          </a:prstGeom>
          <a:solidFill>
            <a:srgbClr val="B6BBC1"/>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Flatten</a:t>
            </a:r>
            <a:endParaRPr sz="1200">
              <a:latin typeface="Helvetica Neue"/>
              <a:ea typeface="Helvetica Neue"/>
              <a:cs typeface="Helvetica Neue"/>
              <a:sym typeface="Helvetica Neue"/>
            </a:endParaRPr>
          </a:p>
        </p:txBody>
      </p:sp>
      <p:cxnSp>
        <p:nvCxnSpPr>
          <p:cNvPr id="120" name="Google Shape;120;p23"/>
          <p:cNvCxnSpPr>
            <a:stCxn id="119" idx="1"/>
          </p:cNvCxnSpPr>
          <p:nvPr/>
        </p:nvCxnSpPr>
        <p:spPr>
          <a:xfrm rot="10800000">
            <a:off x="6073190" y="3446227"/>
            <a:ext cx="675600" cy="0"/>
          </a:xfrm>
          <a:prstGeom prst="straightConnector1">
            <a:avLst/>
          </a:prstGeom>
          <a:noFill/>
          <a:ln w="9525" cap="flat" cmpd="sng">
            <a:solidFill>
              <a:srgbClr val="B0B5BC"/>
            </a:solidFill>
            <a:prstDash val="solid"/>
            <a:round/>
            <a:headEnd type="none" w="sm" len="sm"/>
            <a:tailEnd type="triangle" w="med" len="med"/>
          </a:ln>
        </p:spPr>
      </p:cxnSp>
      <p:sp>
        <p:nvSpPr>
          <p:cNvPr id="121" name="Google Shape;121;p23"/>
          <p:cNvSpPr/>
          <p:nvPr/>
        </p:nvSpPr>
        <p:spPr>
          <a:xfrm>
            <a:off x="4421963" y="3291038"/>
            <a:ext cx="1651200" cy="297300"/>
          </a:xfrm>
          <a:prstGeom prst="rect">
            <a:avLst/>
          </a:prstGeom>
          <a:solidFill>
            <a:srgbClr val="FF7272"/>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Fully Connected</a:t>
            </a:r>
            <a:endParaRPr sz="1200">
              <a:latin typeface="Helvetica Neue"/>
              <a:ea typeface="Helvetica Neue"/>
              <a:cs typeface="Helvetica Neue"/>
              <a:sym typeface="Helvetica Neue"/>
            </a:endParaRPr>
          </a:p>
        </p:txBody>
      </p:sp>
      <p:cxnSp>
        <p:nvCxnSpPr>
          <p:cNvPr id="122" name="Google Shape;122;p23"/>
          <p:cNvCxnSpPr/>
          <p:nvPr/>
        </p:nvCxnSpPr>
        <p:spPr>
          <a:xfrm rot="10800000">
            <a:off x="3746363" y="3451172"/>
            <a:ext cx="675600" cy="0"/>
          </a:xfrm>
          <a:prstGeom prst="straightConnector1">
            <a:avLst/>
          </a:prstGeom>
          <a:noFill/>
          <a:ln w="9525" cap="flat" cmpd="sng">
            <a:solidFill>
              <a:srgbClr val="B0B5BC"/>
            </a:solidFill>
            <a:prstDash val="solid"/>
            <a:round/>
            <a:headEnd type="none" w="sm" len="sm"/>
            <a:tailEnd type="triangle" w="med" len="med"/>
          </a:ln>
        </p:spPr>
      </p:cxnSp>
      <p:sp>
        <p:nvSpPr>
          <p:cNvPr id="123" name="Google Shape;123;p23"/>
          <p:cNvSpPr/>
          <p:nvPr/>
        </p:nvSpPr>
        <p:spPr>
          <a:xfrm>
            <a:off x="2095137" y="3295916"/>
            <a:ext cx="1651200" cy="297300"/>
          </a:xfrm>
          <a:prstGeom prst="rect">
            <a:avLst/>
          </a:prstGeom>
          <a:solidFill>
            <a:srgbClr val="FF7272"/>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Fully Connected</a:t>
            </a:r>
            <a:endParaRPr sz="1200">
              <a:latin typeface="Helvetica Neue"/>
              <a:ea typeface="Helvetica Neue"/>
              <a:cs typeface="Helvetica Neue"/>
              <a:sym typeface="Helvetica Neue"/>
            </a:endParaRPr>
          </a:p>
        </p:txBody>
      </p:sp>
      <p:cxnSp>
        <p:nvCxnSpPr>
          <p:cNvPr id="124" name="Google Shape;124;p23"/>
          <p:cNvCxnSpPr>
            <a:endCxn id="125" idx="3"/>
          </p:cNvCxnSpPr>
          <p:nvPr/>
        </p:nvCxnSpPr>
        <p:spPr>
          <a:xfrm rot="10800000">
            <a:off x="1549810" y="3456045"/>
            <a:ext cx="544800" cy="0"/>
          </a:xfrm>
          <a:prstGeom prst="straightConnector1">
            <a:avLst/>
          </a:prstGeom>
          <a:noFill/>
          <a:ln w="9525" cap="flat" cmpd="sng">
            <a:solidFill>
              <a:srgbClr val="B0B5BC"/>
            </a:solidFill>
            <a:prstDash val="solid"/>
            <a:round/>
            <a:headEnd type="none" w="sm" len="sm"/>
            <a:tailEnd type="triangle" w="med" len="med"/>
          </a:ln>
        </p:spPr>
      </p:cxnSp>
      <p:sp>
        <p:nvSpPr>
          <p:cNvPr id="125" name="Google Shape;125;p23"/>
          <p:cNvSpPr/>
          <p:nvPr/>
        </p:nvSpPr>
        <p:spPr>
          <a:xfrm>
            <a:off x="744010" y="3300795"/>
            <a:ext cx="805800" cy="310500"/>
          </a:xfrm>
          <a:prstGeom prst="rect">
            <a:avLst/>
          </a:prstGeom>
          <a:solidFill>
            <a:srgbClr val="00B050"/>
          </a:solidFill>
          <a:ln w="9525" cap="flat" cmpd="sng">
            <a:solidFill>
              <a:srgbClr val="33333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8000"/>
              </a:lnSpc>
              <a:spcBef>
                <a:spcPts val="0"/>
              </a:spcBef>
              <a:spcAft>
                <a:spcPts val="0"/>
              </a:spcAft>
              <a:buNone/>
            </a:pPr>
            <a:r>
              <a:rPr lang="en" sz="1200">
                <a:solidFill>
                  <a:srgbClr val="000000"/>
                </a:solidFill>
                <a:latin typeface="Helvetica Neue"/>
                <a:ea typeface="Helvetica Neue"/>
                <a:cs typeface="Helvetica Neue"/>
                <a:sym typeface="Helvetica Neue"/>
              </a:rPr>
              <a:t>Output</a:t>
            </a:r>
            <a:endParaRPr sz="12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made AlexNet successful?</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AlexNet architecture</a:t>
            </a:r>
            <a:endParaRPr/>
          </a:p>
          <a:p>
            <a:pPr marL="457200" lvl="0" indent="-342900" algn="l" rtl="0">
              <a:spcBef>
                <a:spcPts val="0"/>
              </a:spcBef>
              <a:spcAft>
                <a:spcPts val="0"/>
              </a:spcAft>
              <a:buSzPts val="1800"/>
              <a:buAutoNum type="arabicPeriod"/>
            </a:pPr>
            <a:r>
              <a:rPr lang="en"/>
              <a:t>Deep dive block by block</a:t>
            </a:r>
            <a:endParaRPr/>
          </a:p>
          <a:p>
            <a:pPr marL="457200" lvl="0" indent="-342900" algn="l" rtl="0">
              <a:spcBef>
                <a:spcPts val="0"/>
              </a:spcBef>
              <a:spcAft>
                <a:spcPts val="0"/>
              </a:spcAft>
              <a:buSzPts val="1800"/>
              <a:buAutoNum type="arabicPeriod"/>
            </a:pPr>
            <a:r>
              <a:rPr lang="en"/>
              <a:t>Overlapping max pooling</a:t>
            </a:r>
            <a:endParaRPr/>
          </a:p>
          <a:p>
            <a:pPr marL="457200" lvl="0" indent="-342900" algn="l" rtl="0">
              <a:spcBef>
                <a:spcPts val="0"/>
              </a:spcBef>
              <a:spcAft>
                <a:spcPts val="0"/>
              </a:spcAft>
              <a:buSzPts val="1800"/>
              <a:buAutoNum type="arabicPeriod"/>
            </a:pPr>
            <a:r>
              <a:rPr lang="en"/>
              <a:t>ReLu</a:t>
            </a:r>
            <a:endParaRPr/>
          </a:p>
          <a:p>
            <a:pPr marL="457200" lvl="0" indent="-342900" algn="l" rtl="0">
              <a:spcBef>
                <a:spcPts val="0"/>
              </a:spcBef>
              <a:spcAft>
                <a:spcPts val="0"/>
              </a:spcAft>
              <a:buSzPts val="1800"/>
              <a:buAutoNum type="arabicPeriod"/>
            </a:pPr>
            <a:r>
              <a:rPr lang="en"/>
              <a:t>Dropouts</a:t>
            </a:r>
            <a:endParaRPr/>
          </a:p>
          <a:p>
            <a:pPr marL="457200" lvl="0" indent="-342900" algn="l" rtl="0">
              <a:spcBef>
                <a:spcPts val="0"/>
              </a:spcBef>
              <a:spcAft>
                <a:spcPts val="0"/>
              </a:spcAft>
              <a:buSzPts val="1800"/>
              <a:buAutoNum type="arabicPeriod"/>
            </a:pPr>
            <a:r>
              <a:rPr lang="en"/>
              <a:t>Cropping</a:t>
            </a:r>
            <a:endParaRPr/>
          </a:p>
          <a:p>
            <a:pPr marL="457200" lvl="0" indent="-342900" algn="l" rtl="0">
              <a:spcBef>
                <a:spcPts val="0"/>
              </a:spcBef>
              <a:spcAft>
                <a:spcPts val="0"/>
              </a:spcAft>
              <a:buSzPts val="1800"/>
              <a:buAutoNum type="arabicPeriod"/>
            </a:pPr>
            <a:r>
              <a:rPr lang="en"/>
              <a:t>Data Augmentation</a:t>
            </a:r>
            <a:endParaRPr/>
          </a:p>
          <a:p>
            <a:pPr marL="457200" lvl="0" indent="-342900" algn="l" rtl="0">
              <a:spcBef>
                <a:spcPts val="0"/>
              </a:spcBef>
              <a:spcAft>
                <a:spcPts val="0"/>
              </a:spcAft>
              <a:buSzPts val="1800"/>
              <a:buAutoNum type="arabicPeriod"/>
            </a:pPr>
            <a:r>
              <a:rPr lang="en"/>
              <a:t>Inference Augmentation</a:t>
            </a:r>
            <a:endParaRPr/>
          </a:p>
        </p:txBody>
      </p:sp>
    </p:spTree>
  </p:cSld>
  <p:clrMapOvr>
    <a:masterClrMapping/>
  </p:clrMapOvr>
</p:sld>
</file>

<file path=ppt/theme/theme1.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1384</Words>
  <Application>Microsoft Office PowerPoint</Application>
  <PresentationFormat>On-screen Show (16:9)</PresentationFormat>
  <Paragraphs>137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 Neue Light</vt:lpstr>
      <vt:lpstr>Arial</vt:lpstr>
      <vt:lpstr>Helvetica Neue</vt:lpstr>
      <vt:lpstr>Montserrat</vt:lpstr>
      <vt:lpstr>Just Logo</vt:lpstr>
      <vt:lpstr>Week 2</vt:lpstr>
      <vt:lpstr>What we have learned in this week’s videos?</vt:lpstr>
      <vt:lpstr>Session agenda</vt:lpstr>
      <vt:lpstr>PowerPoint Presentation</vt:lpstr>
      <vt:lpstr>LeNet-5</vt:lpstr>
      <vt:lpstr>LeNet</vt:lpstr>
      <vt:lpstr>AlexNet</vt:lpstr>
      <vt:lpstr>AlexNet</vt:lpstr>
      <vt:lpstr>What made AlexNet successful?</vt:lpstr>
      <vt:lpstr>VGG-16</vt:lpstr>
      <vt:lpstr>Different VGG architectures</vt:lpstr>
      <vt:lpstr>VGG-16</vt:lpstr>
      <vt:lpstr>Residual Networks (ResNets)</vt:lpstr>
      <vt:lpstr>ResNet-34</vt:lpstr>
      <vt:lpstr>Basic architecture: ResNet-34</vt:lpstr>
      <vt:lpstr>Spectrum of depth</vt:lpstr>
      <vt:lpstr>Network in network &amp; 1 x 1 convolutions</vt:lpstr>
      <vt:lpstr>Inception network (GoogleNet)</vt:lpstr>
      <vt:lpstr>State of the art CNN architectures</vt:lpstr>
      <vt:lpstr>PowerPoint Presentation</vt:lpstr>
      <vt:lpstr>Transfer learning</vt:lpstr>
      <vt:lpstr>Why transfer learning?</vt:lpstr>
      <vt:lpstr>Transfer learning: how it works?</vt:lpstr>
      <vt:lpstr>Advantages of transfer learning</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Durgesh</dc:creator>
  <cp:lastModifiedBy>Durgesh</cp:lastModifiedBy>
  <cp:revision>4</cp:revision>
  <dcterms:modified xsi:type="dcterms:W3CDTF">2021-10-14T09:40:02Z</dcterms:modified>
</cp:coreProperties>
</file>