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5" r:id="rId29"/>
    <p:sldId id="283" r:id="rId30"/>
  </p:sldIdLst>
  <p:sldSz cx="9144000" cy="5143500" type="screen16x9"/>
  <p:notesSz cx="6858000" cy="9144000"/>
  <p:embeddedFontLst>
    <p:embeddedFont>
      <p:font typeface="Helvetica Neue" panose="020B0604020202020204" charset="0"/>
      <p:regular r:id="rId32"/>
      <p:bold r:id="rId33"/>
      <p:italic r:id="rId34"/>
      <p:boldItalic r:id="rId35"/>
    </p:embeddedFont>
    <p:embeddedFont>
      <p:font typeface="Helvetica Neue Light" panose="020B0604020202020204" charset="0"/>
      <p:regular r:id="rId36"/>
      <p:bold r:id="rId37"/>
      <p:italic r:id="rId38"/>
      <p:boldItalic r:id="rId39"/>
    </p:embeddedFont>
    <p:embeddedFont>
      <p:font typeface="Montserrat" panose="00000500000000000000" pitchFamily="2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4" roundtripDataSignature="AMtx7mhXuLGM4CjFkPN+fNJ8xTtsrhb5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ket Chhabra" userId="598e0514-bef3-4e71-b6aa-f2edd6441cff" providerId="ADAL" clId="{8BCE6E17-9875-4B2F-A954-EE6C56D01E59}"/>
    <pc:docChg chg="modSld">
      <pc:chgData name="Aniket Chhabra" userId="598e0514-bef3-4e71-b6aa-f2edd6441cff" providerId="ADAL" clId="{8BCE6E17-9875-4B2F-A954-EE6C56D01E59}" dt="2022-02-26T04:20:12.295" v="3" actId="207"/>
      <pc:docMkLst>
        <pc:docMk/>
      </pc:docMkLst>
      <pc:sldChg chg="modSp mod">
        <pc:chgData name="Aniket Chhabra" userId="598e0514-bef3-4e71-b6aa-f2edd6441cff" providerId="ADAL" clId="{8BCE6E17-9875-4B2F-A954-EE6C56D01E59}" dt="2022-02-26T04:20:12.295" v="3" actId="207"/>
        <pc:sldMkLst>
          <pc:docMk/>
          <pc:sldMk cId="0" sldId="269"/>
        </pc:sldMkLst>
        <pc:spChg chg="mod">
          <ac:chgData name="Aniket Chhabra" userId="598e0514-bef3-4e71-b6aa-f2edd6441cff" providerId="ADAL" clId="{8BCE6E17-9875-4B2F-A954-EE6C56D01E59}" dt="2022-02-26T04:20:12.295" v="3" actId="207"/>
          <ac:spMkLst>
            <pc:docMk/>
            <pc:sldMk cId="0" sldId="269"/>
            <ac:spMk id="14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example.com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://example.com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5F91"/>
              </a:buClr>
              <a:buSzPts val="5200"/>
              <a:buFont typeface="Helvetica Neue Light"/>
              <a:buNone/>
              <a:defRPr sz="5200">
                <a:solidFill>
                  <a:srgbClr val="365F9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3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9BE5"/>
              </a:buClr>
              <a:buSzPts val="2800"/>
              <a:buNone/>
              <a:defRPr sz="2800">
                <a:solidFill>
                  <a:srgbClr val="039BE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4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Google Shape;47;p4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" name="Google Shape;48;p4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2" name="Google Shape;52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4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399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slide">
  <p:cSld name="CUSTOM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2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en" sz="5200" b="0" i="0" u="none" strike="noStrike" cap="none">
                <a:solidFill>
                  <a:srgbClr val="365F9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</a:t>
            </a:r>
            <a:r>
              <a:rPr lang="en"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5200" b="0" i="0" u="none" strike="noStrike" cap="none">
                <a:solidFill>
                  <a:srgbClr val="039BE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you!</a:t>
            </a:r>
            <a:r>
              <a:rPr lang="en"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5200" b="0" i="0" u="none" strike="noStrike" cap="none">
                <a:solidFill>
                  <a:srgbClr val="99999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:)</a:t>
            </a:r>
            <a:endParaRPr sz="5200" b="0" i="0" u="none" strike="noStrike" cap="none">
              <a:solidFill>
                <a:srgbClr val="99999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" name="Google Shape;20;p32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Questions are always welcome</a:t>
            </a:r>
            <a:endParaRPr sz="2800" b="0" i="0" u="none" strike="noStrike" cap="none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 txBox="1"/>
          <p:nvPr/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rgbClr val="365F9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Section</a:t>
            </a:r>
            <a:r>
              <a:rPr lang="en"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3600" b="0" i="0" u="none" strike="noStrike" cap="none">
                <a:solidFill>
                  <a:srgbClr val="039BE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header</a:t>
            </a:r>
            <a:endParaRPr sz="3600" b="0" i="0" u="none" strike="noStrike" cap="none">
              <a:solidFill>
                <a:srgbClr val="039BE5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3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urce only">
  <p:cSld name="CUSTOM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6"/>
          <p:cNvSpPr txBox="1"/>
          <p:nvPr/>
        </p:nvSpPr>
        <p:spPr>
          <a:xfrm>
            <a:off x="46033" y="4875300"/>
            <a:ext cx="3386400" cy="2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1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Images and text source: </a:t>
            </a:r>
            <a:r>
              <a:rPr lang="en" sz="600" b="0" i="1" u="sng" strike="noStrike" cap="none">
                <a:solidFill>
                  <a:srgbClr val="365F91"/>
                </a:solidFill>
                <a:latin typeface="Helvetica Neue"/>
                <a:ea typeface="Helvetica Neue"/>
                <a:cs typeface="Helvetica Neue"/>
                <a:sym typeface="Helvetica Neue"/>
                <a:hlinkClick r:id="rId2"/>
              </a:rPr>
              <a:t>enter source name here</a:t>
            </a:r>
            <a:endParaRPr sz="600" b="0" i="1" u="none" strike="noStrike" cap="none">
              <a:solidFill>
                <a:srgbClr val="365F9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source">
  <p:cSld name="TITLE_ONLY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37"/>
          <p:cNvSpPr txBox="1"/>
          <p:nvPr/>
        </p:nvSpPr>
        <p:spPr>
          <a:xfrm>
            <a:off x="46033" y="4875300"/>
            <a:ext cx="3386400" cy="2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1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Images and text source: </a:t>
            </a:r>
            <a:r>
              <a:rPr lang="en" sz="600" b="0" i="1" u="sng" strike="noStrike" cap="none">
                <a:solidFill>
                  <a:srgbClr val="365F91"/>
                </a:solidFill>
                <a:latin typeface="Helvetica Neue"/>
                <a:ea typeface="Helvetica Neue"/>
                <a:cs typeface="Helvetica Neue"/>
                <a:sym typeface="Helvetica Neue"/>
                <a:hlinkClick r:id="rId2"/>
              </a:rPr>
              <a:t>enter source name here</a:t>
            </a:r>
            <a:endParaRPr sz="600" b="0" i="1" u="none" strike="noStrike" cap="none">
              <a:solidFill>
                <a:srgbClr val="365F9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3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"/>
              <a:buChar char="●"/>
              <a:defRPr sz="18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■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■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Helvetica Neue"/>
              <a:buChar char="■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29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7628481" y="143219"/>
            <a:ext cx="1321960" cy="2598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dirty="0"/>
              <a:t>Week 4</a:t>
            </a:r>
            <a:endParaRPr dirty="0"/>
          </a:p>
        </p:txBody>
      </p:sp>
      <p:sp>
        <p:nvSpPr>
          <p:cNvPr id="64" name="Google Shape;64;p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Computer Vision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Object detection</a:t>
            </a:r>
            <a:endParaRPr/>
          </a:p>
        </p:txBody>
      </p:sp>
      <p:pic>
        <p:nvPicPr>
          <p:cNvPr id="123" name="Google Shape;12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2977" y="1356950"/>
            <a:ext cx="4072275" cy="311410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0"/>
          <p:cNvSpPr txBox="1"/>
          <p:nvPr/>
        </p:nvSpPr>
        <p:spPr>
          <a:xfrm>
            <a:off x="4696600" y="1885125"/>
            <a:ext cx="3940800" cy="2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Given an image we want to detect all the object in the image that belong to a specific classes and give their location. An image can contain more than one object with different classes.</a:t>
            </a:r>
            <a:endParaRPr sz="1800" b="0" i="0" u="none" strike="noStrike" cap="none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Some points</a:t>
            </a:r>
            <a:endParaRPr/>
          </a:p>
        </p:txBody>
      </p:sp>
      <p:sp>
        <p:nvSpPr>
          <p:cNvPr id="130" name="Google Shape;130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make image classification we use a ConvNet with a Softmax attached to the end of it.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make classification with localization we use a ConvNet with a softmax attached to the end of it and a four numbers bx, by, bh, and bw to tell you the location of the class in the image. The dataset should contain this four numbers with the class too.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2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8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 b="1">
                <a:solidFill>
                  <a:srgbClr val="0B5394"/>
                </a:solidFill>
              </a:rPr>
              <a:t>Region</a:t>
            </a:r>
            <a:r>
              <a:rPr lang="en" sz="3600"/>
              <a:t> </a:t>
            </a:r>
            <a:r>
              <a:rPr lang="en" sz="3600">
                <a:solidFill>
                  <a:srgbClr val="3D85C6"/>
                </a:solidFill>
              </a:rPr>
              <a:t>proposal</a:t>
            </a:r>
            <a:endParaRPr sz="3600">
              <a:solidFill>
                <a:srgbClr val="3D85C6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Region Proposal</a:t>
            </a:r>
            <a:endParaRPr/>
          </a:p>
        </p:txBody>
      </p:sp>
      <p:pic>
        <p:nvPicPr>
          <p:cNvPr id="141" name="Google Shape;141;p13"/>
          <p:cNvPicPr preferRelativeResize="0"/>
          <p:nvPr/>
        </p:nvPicPr>
        <p:blipFill rotWithShape="1">
          <a:blip r:embed="rId3">
            <a:alphaModFix/>
          </a:blip>
          <a:srcRect t="14428" b="11308"/>
          <a:stretch/>
        </p:blipFill>
        <p:spPr>
          <a:xfrm>
            <a:off x="287625" y="1369075"/>
            <a:ext cx="8416349" cy="307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Region Proposals (R-CNN)</a:t>
            </a:r>
            <a:endParaRPr/>
          </a:p>
        </p:txBody>
      </p:sp>
      <p:sp>
        <p:nvSpPr>
          <p:cNvPr id="147" name="Google Shape;14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R-CNN is an algorithm that also makes an object detection.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One of the downsides of </a:t>
            </a:r>
            <a:r>
              <a:rPr lang="en" strike="sngStrike" dirty="0">
                <a:solidFill>
                  <a:schemeClr val="tx1"/>
                </a:solidFill>
                <a:highlight>
                  <a:srgbClr val="FF0000"/>
                </a:highlight>
              </a:rPr>
              <a:t>YOLO </a:t>
            </a:r>
            <a:r>
              <a:rPr lang="en" dirty="0"/>
              <a:t>is that it process a lot of areas where no objects are present.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R-CNN stands for regions with Conv Nets.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R-CNN tries to pick a few windows and run a Conv net (your confident classifier) on top of them.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Region Proposals (R-CNN)</a:t>
            </a:r>
            <a:endParaRPr/>
          </a:p>
        </p:txBody>
      </p:sp>
      <p:pic>
        <p:nvPicPr>
          <p:cNvPr id="153" name="Google Shape;15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2253" y="1549347"/>
            <a:ext cx="3345450" cy="295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5"/>
          <p:cNvSpPr txBox="1"/>
          <p:nvPr/>
        </p:nvSpPr>
        <p:spPr>
          <a:xfrm>
            <a:off x="3981525" y="2506475"/>
            <a:ext cx="46803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algorithm R-CNN uses to pick windows is called a segmentation algorithm.</a:t>
            </a:r>
            <a:endParaRPr sz="1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Region Proposals (R-CNN)</a:t>
            </a:r>
            <a:endParaRPr/>
          </a:p>
        </p:txBody>
      </p:sp>
      <p:sp>
        <p:nvSpPr>
          <p:cNvPr id="160" name="Google Shape;1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of the implementation of faster R-CNN are still slower than YOLO.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Andrew Ng thinks that the idea behind YOLO is better than R-CNN because you are able to do all the things in just one time instead of two times.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algorithms that uses one shot to get the output includes SSD and MultiBox.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R-FCN is similar to Faster R-CNN but more efficient.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Detection without proposals: YOLO/SSD</a:t>
            </a:r>
            <a:endParaRPr/>
          </a:p>
        </p:txBody>
      </p:sp>
      <p:pic>
        <p:nvPicPr>
          <p:cNvPr id="166" name="Google Shape;166;p17"/>
          <p:cNvPicPr preferRelativeResize="0"/>
          <p:nvPr/>
        </p:nvPicPr>
        <p:blipFill rotWithShape="1">
          <a:blip r:embed="rId3">
            <a:alphaModFix/>
          </a:blip>
          <a:srcRect t="13517"/>
          <a:stretch/>
        </p:blipFill>
        <p:spPr>
          <a:xfrm>
            <a:off x="405650" y="1119175"/>
            <a:ext cx="8350450" cy="357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8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 b="1">
                <a:solidFill>
                  <a:srgbClr val="0B5394"/>
                </a:solidFill>
              </a:rPr>
              <a:t>YOLO</a:t>
            </a:r>
            <a:endParaRPr sz="3600">
              <a:solidFill>
                <a:srgbClr val="3D85C6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YOLO</a:t>
            </a:r>
            <a:endParaRPr/>
          </a:p>
        </p:txBody>
      </p:sp>
      <p:sp>
        <p:nvSpPr>
          <p:cNvPr id="177" name="Google Shape;17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YOLO – You only look once, looks at the image just once but in a clever way</a:t>
            </a:r>
            <a:br>
              <a:rPr lang="en"/>
            </a:br>
            <a:r>
              <a:rPr lang="en" sz="1200" i="1"/>
              <a:t>“We reframe the object detection as a single regression problem, straight from image pixels to bounding box coordinates and class probabilities”</a:t>
            </a:r>
            <a:br>
              <a:rPr lang="en" sz="1200" i="1"/>
            </a:br>
            <a:endParaRPr sz="1200" i="1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Algorithmic flow :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Actually Divides the image into a grid of say, 13*13 cells (S=13)</a:t>
            </a:r>
            <a:endParaRPr sz="140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Each of these cells is responsible for predicting 5 bounding boxes (B=5)</a:t>
            </a:r>
            <a:r>
              <a:rPr lang="en"/>
              <a:t> </a:t>
            </a:r>
            <a:r>
              <a:rPr lang="en" sz="1400"/>
              <a:t>(A bounding box describes the rectangle that encloses an object)</a:t>
            </a:r>
            <a:endParaRPr sz="140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YOLO for each bounding box </a:t>
            </a:r>
            <a:endParaRPr sz="1400"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outputs a confidence score that tells us how good is the shape of the box</a:t>
            </a:r>
            <a:endParaRPr sz="1400"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the cell also predicts a class</a:t>
            </a:r>
            <a:endParaRPr sz="140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 confidence score of bounding box and class prediction are combined into final score -&gt; probability that this bounding box contains a specific object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What we have learnt in this week’s videos?</a:t>
            </a:r>
            <a:endParaRPr/>
          </a:p>
        </p:txBody>
      </p:sp>
      <p:sp>
        <p:nvSpPr>
          <p:cNvPr id="70" name="Google Shape;70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 detection with region proposal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 detection with Yolo and SSD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YOLO</a:t>
            </a:r>
            <a:endParaRPr/>
          </a:p>
        </p:txBody>
      </p:sp>
      <p:pic>
        <p:nvPicPr>
          <p:cNvPr id="183" name="Google Shape;18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18525" y="796300"/>
            <a:ext cx="4646900" cy="402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YOLO</a:t>
            </a:r>
            <a:endParaRPr/>
          </a:p>
        </p:txBody>
      </p:sp>
      <p:sp>
        <p:nvSpPr>
          <p:cNvPr id="189" name="Google Shape;18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13*13 = 169 grid cells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cell predicts 5 bounding boxes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169*5 = 845 bounding boxes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of the boxes have low confidence score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Threshold of 30% or more -&gt; 3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 image: 416*416 pixels resized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13*13*125 tensor describing the bounding boxes for grid cells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YoLO v2 vs v1 – faster version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8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 b="1">
                <a:solidFill>
                  <a:srgbClr val="0B5394"/>
                </a:solidFill>
              </a:rPr>
              <a:t>Single-shot</a:t>
            </a:r>
            <a:r>
              <a:rPr lang="en" sz="3600"/>
              <a:t> </a:t>
            </a:r>
            <a:r>
              <a:rPr lang="en" sz="3600">
                <a:solidFill>
                  <a:srgbClr val="3D85C6"/>
                </a:solidFill>
              </a:rPr>
              <a:t>detection</a:t>
            </a:r>
            <a:endParaRPr sz="3600">
              <a:solidFill>
                <a:srgbClr val="3D85C6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Single-shot detection</a:t>
            </a:r>
            <a:endParaRPr/>
          </a:p>
        </p:txBody>
      </p:sp>
      <p:sp>
        <p:nvSpPr>
          <p:cNvPr id="200" name="Google Shape;20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using SSD, we only need to take one single shot to detect multiple objects within the image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Regional proposal network (RPN) based approaches such as R-CNN, Fast R-CNN series need two shots, one for generating region proposals, one for detecting the object of each proposal. 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SSD is much faster compared with two-shot RPN-based approaches.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loss function consists of two terms: Lconf (confidence loss) and Lloc (localization loss)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Single-shot detection</a:t>
            </a:r>
            <a:endParaRPr/>
          </a:p>
        </p:txBody>
      </p:sp>
      <p:sp>
        <p:nvSpPr>
          <p:cNvPr id="206" name="Google Shape;206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feature layer of size m×n (number of locations) with p channels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location, we got k bounding boxes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of the bounding box, we will compute c class scores and 4 offsets relative to the original default bounding box shape.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Thus, we got (c+4) kmn outputs.</a:t>
            </a:r>
            <a:endParaRPr/>
          </a:p>
        </p:txBody>
      </p:sp>
      <p:pic>
        <p:nvPicPr>
          <p:cNvPr id="207" name="Google Shape;207;p24" descr="https://cdn-images-1.medium.com/max/1000/1*St98vVQEqLndeV_-SeUc9Q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64575" y="2939325"/>
            <a:ext cx="5014850" cy="18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SSD and YOLO</a:t>
            </a:r>
            <a:endParaRPr/>
          </a:p>
        </p:txBody>
      </p:sp>
      <p:pic>
        <p:nvPicPr>
          <p:cNvPr id="213" name="Google Shape;213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075" y="1007400"/>
            <a:ext cx="7027851" cy="38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8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 b="1">
                <a:solidFill>
                  <a:srgbClr val="0B5394"/>
                </a:solidFill>
              </a:rPr>
              <a:t>Intersection over</a:t>
            </a:r>
            <a:r>
              <a:rPr lang="en" sz="3600"/>
              <a:t> </a:t>
            </a:r>
            <a:r>
              <a:rPr lang="en" sz="3600">
                <a:solidFill>
                  <a:srgbClr val="3D85C6"/>
                </a:solidFill>
              </a:rPr>
              <a:t>union</a:t>
            </a:r>
            <a:endParaRPr sz="3600">
              <a:solidFill>
                <a:srgbClr val="3D85C6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Intersection over union</a:t>
            </a:r>
            <a:endParaRPr/>
          </a:p>
        </p:txBody>
      </p:sp>
      <p:sp>
        <p:nvSpPr>
          <p:cNvPr id="224" name="Google Shape;224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Intersection Over Union is a function used to evaluate the object detection algorithm.</a:t>
            </a:r>
            <a:endParaRPr sz="120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It computes size of intersection and divide it by the union. More generally, IoU is a measure of the overlap between two bounding boxes.</a:t>
            </a:r>
            <a:endParaRPr sz="120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For example: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1200"/>
          </a:p>
          <a:p>
            <a:pPr marL="457200" lvl="0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red is the labeled output and the purple is the predicted output.</a:t>
            </a:r>
            <a:endParaRPr sz="120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To compute Intersection Over Union we first compute the union area of the two rectangles which is "the first rectangle + second rectangle" Then compute the intersection area between these two rectangles.</a:t>
            </a:r>
            <a:endParaRPr sz="120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Finally IOU = intersection area / Union area</a:t>
            </a:r>
            <a:endParaRPr sz="120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If IOU &gt;=0.5 then its good. The best answer will be 1.</a:t>
            </a:r>
            <a:endParaRPr sz="120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higher the IOU the better is the accuracy.</a:t>
            </a:r>
            <a:endParaRPr sz="1200"/>
          </a:p>
        </p:txBody>
      </p:sp>
      <p:pic>
        <p:nvPicPr>
          <p:cNvPr id="225" name="Google Shape;225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0247" y="1897975"/>
            <a:ext cx="1592250" cy="155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/>
          <p:nvPr/>
        </p:nvSpPr>
        <p:spPr>
          <a:xfrm>
            <a:off x="1" y="7433"/>
            <a:ext cx="9143999" cy="5171527"/>
          </a:xfrm>
          <a:prstGeom prst="rect">
            <a:avLst/>
          </a:prstGeom>
          <a:gradFill>
            <a:gsLst>
              <a:gs pos="0">
                <a:srgbClr val="051249"/>
              </a:gs>
              <a:gs pos="50000">
                <a:srgbClr val="040F47"/>
              </a:gs>
              <a:gs pos="100000">
                <a:srgbClr val="020842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pic>
        <p:nvPicPr>
          <p:cNvPr id="97" name="Google Shape;97;p1"/>
          <p:cNvPicPr preferRelativeResize="0"/>
          <p:nvPr/>
        </p:nvPicPr>
        <p:blipFill rotWithShape="1">
          <a:blip r:embed="rId3">
            <a:alphaModFix/>
          </a:blip>
          <a:srcRect l="51444" t="2456" r="7298"/>
          <a:stretch/>
        </p:blipFill>
        <p:spPr>
          <a:xfrm>
            <a:off x="1" y="316523"/>
            <a:ext cx="3597812" cy="4862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20469" y="91841"/>
            <a:ext cx="1723531" cy="60451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/>
          <p:nvPr/>
        </p:nvSpPr>
        <p:spPr>
          <a:xfrm>
            <a:off x="3403926" y="158305"/>
            <a:ext cx="4113405" cy="1200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just"/>
            <a:r>
              <a:rPr lang="en-US" sz="4050" b="1" i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AIML @WORK</a:t>
            </a:r>
            <a:endParaRPr sz="4050" b="1" i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just"/>
            <a:r>
              <a:rPr lang="en-US" sz="3300" i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b="1" i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PGPAIML @ Great Learning</a:t>
            </a:r>
            <a:r>
              <a:rPr lang="en-US" sz="1350" b="1" i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350" b="1" i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3517856" y="1246709"/>
            <a:ext cx="5022000" cy="323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lvl="0"/>
            <a:r>
              <a:rPr lang="en-US" sz="1200" b="1" i="1" dirty="0">
                <a:solidFill>
                  <a:srgbClr val="FFFFFF"/>
                </a:solidFill>
                <a:latin typeface="Montserrat"/>
              </a:rPr>
              <a:t>Enabling Learners to Apply the AI/ML Concepts at Work</a:t>
            </a:r>
            <a:endParaRPr sz="1200" b="1" i="1" dirty="0">
              <a:solidFill>
                <a:srgbClr val="FFFFFF"/>
              </a:solidFill>
              <a:latin typeface="Montserrat"/>
              <a:sym typeface="Montserrat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7420469" y="4672322"/>
            <a:ext cx="1701213" cy="26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r>
              <a:rPr lang="en-US" sz="825" b="1" i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AIML Operations | AIMLAW</a:t>
            </a:r>
            <a:endParaRPr sz="825" b="1" i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4881562" y="4876655"/>
            <a:ext cx="4262438" cy="230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r>
              <a:rPr lang="en-US" sz="600" b="1" i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@Great Learning Proprietary Content. All rights reserved. Unauthorized use or distribution prohibited</a:t>
            </a:r>
            <a:endParaRPr sz="600" b="1" i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B1BD05-425E-487B-B1CC-9CBEB4843B3D}"/>
              </a:ext>
            </a:extLst>
          </p:cNvPr>
          <p:cNvSpPr txBox="1"/>
          <p:nvPr/>
        </p:nvSpPr>
        <p:spPr>
          <a:xfrm>
            <a:off x="3517857" y="1549156"/>
            <a:ext cx="5706100" cy="3300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">
              <a:lnSpc>
                <a:spcPct val="150000"/>
              </a:lnSpc>
              <a:spcBef>
                <a:spcPts val="68"/>
              </a:spcBef>
            </a:pPr>
            <a:r>
              <a:rPr lang="en-US" sz="1200" b="1" i="1" dirty="0">
                <a:solidFill>
                  <a:srgbClr val="FFFFFF"/>
                </a:solidFill>
                <a:latin typeface="Montserrat"/>
              </a:rPr>
              <a:t>Apply  </a:t>
            </a:r>
            <a:r>
              <a:rPr lang="en-US" sz="1200" b="1" i="1" dirty="0">
                <a:solidFill>
                  <a:srgbClr val="FFFF00"/>
                </a:solidFill>
                <a:latin typeface="Montserrat"/>
              </a:rPr>
              <a:t>AIML at your workplace </a:t>
            </a:r>
            <a:r>
              <a:rPr lang="en-US" sz="1200" b="1" i="1" dirty="0">
                <a:solidFill>
                  <a:srgbClr val="FFFFFF"/>
                </a:solidFill>
                <a:latin typeface="Montserrat"/>
              </a:rPr>
              <a:t>to gain some instant benefits:</a:t>
            </a:r>
          </a:p>
          <a:p>
            <a:pPr marL="433388" marR="1283017" indent="-424339">
              <a:lnSpc>
                <a:spcPct val="150000"/>
              </a:lnSpc>
              <a:buClr>
                <a:schemeClr val="bg1"/>
              </a:buClr>
              <a:buSzPct val="202000"/>
              <a:buChar char="•"/>
              <a:tabLst>
                <a:tab pos="433388" algn="l"/>
                <a:tab pos="433864" algn="l"/>
              </a:tabLst>
            </a:pPr>
            <a:r>
              <a:rPr lang="en-US" sz="1200" b="1" i="1" dirty="0">
                <a:solidFill>
                  <a:srgbClr val="FFFFFF"/>
                </a:solidFill>
                <a:latin typeface="Montserrat"/>
              </a:rPr>
              <a:t>Get noticed by your management with your outstanding analysis backed by data  science.</a:t>
            </a:r>
          </a:p>
          <a:p>
            <a:pPr marL="433388" marR="807720" indent="-424339">
              <a:lnSpc>
                <a:spcPct val="150000"/>
              </a:lnSpc>
              <a:buClr>
                <a:schemeClr val="bg1"/>
              </a:buClr>
              <a:buSzPct val="202000"/>
              <a:buChar char="•"/>
              <a:tabLst>
                <a:tab pos="433388" algn="l"/>
                <a:tab pos="433864" algn="l"/>
              </a:tabLst>
            </a:pPr>
            <a:r>
              <a:rPr lang="en-US" sz="1200" b="1" i="1" dirty="0">
                <a:solidFill>
                  <a:srgbClr val="FFFFFF"/>
                </a:solidFill>
                <a:latin typeface="Montserrat"/>
              </a:rPr>
              <a:t>Create an impact in your organization by taking up small projects/initiatives to solve  critical issues using data science.</a:t>
            </a:r>
          </a:p>
          <a:p>
            <a:pPr marL="433388" marR="786765" indent="-424339">
              <a:lnSpc>
                <a:spcPct val="150000"/>
              </a:lnSpc>
              <a:buClr>
                <a:schemeClr val="bg1"/>
              </a:buClr>
              <a:buSzPct val="202000"/>
              <a:buChar char="•"/>
              <a:tabLst>
                <a:tab pos="433388" algn="l"/>
                <a:tab pos="433864" algn="l"/>
              </a:tabLst>
            </a:pPr>
            <a:r>
              <a:rPr lang="en-US" sz="1200" b="1" i="1" dirty="0">
                <a:solidFill>
                  <a:srgbClr val="FFFFFF"/>
                </a:solidFill>
                <a:latin typeface="Montserrat"/>
              </a:rPr>
              <a:t>Network with members from the data science vertical of your organization and seek  opportunities to contribute in small projects.</a:t>
            </a:r>
          </a:p>
          <a:p>
            <a:pPr marL="433388" marR="3810" indent="-424339">
              <a:lnSpc>
                <a:spcPct val="150000"/>
              </a:lnSpc>
              <a:buClr>
                <a:schemeClr val="bg1"/>
              </a:buClr>
              <a:buSzPct val="202000"/>
              <a:buChar char="•"/>
              <a:tabLst>
                <a:tab pos="433388" algn="l"/>
                <a:tab pos="433864" algn="l"/>
              </a:tabLst>
            </a:pPr>
            <a:r>
              <a:rPr lang="en-US" sz="1200" b="1" i="1" dirty="0">
                <a:solidFill>
                  <a:srgbClr val="FFFFFF"/>
                </a:solidFill>
                <a:latin typeface="Montserrat"/>
              </a:rPr>
              <a:t>Share your success stories with us and the world to position yourself as a subject matter  expert in data science.</a:t>
            </a:r>
          </a:p>
          <a:p>
            <a:endParaRPr lang="en-US" sz="105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Session Agenda</a:t>
            </a:r>
            <a:endParaRPr/>
          </a:p>
        </p:txBody>
      </p:sp>
      <p:sp>
        <p:nvSpPr>
          <p:cNvPr id="76" name="Google Shape;7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 localization, detection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 detection with region proposal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 detection with Yolo and SSD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Intersection over union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Case study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8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 b="1">
                <a:solidFill>
                  <a:srgbClr val="0B5394"/>
                </a:solidFill>
              </a:rPr>
              <a:t>Object</a:t>
            </a:r>
            <a:r>
              <a:rPr lang="en" sz="3600"/>
              <a:t> </a:t>
            </a:r>
            <a:r>
              <a:rPr lang="en" sz="3600">
                <a:solidFill>
                  <a:srgbClr val="3D85C6"/>
                </a:solidFill>
              </a:rPr>
              <a:t>detection</a:t>
            </a:r>
            <a:endParaRPr sz="3600">
              <a:solidFill>
                <a:srgbClr val="3D85C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1143000" y="2298750"/>
            <a:ext cx="68580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24292E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What are localization and detection?</a:t>
            </a:r>
            <a:endParaRPr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Image classification</a:t>
            </a:r>
            <a:endParaRPr/>
          </a:p>
        </p:txBody>
      </p:sp>
      <p:pic>
        <p:nvPicPr>
          <p:cNvPr id="92" name="Google Shape;9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1800" y="1259500"/>
            <a:ext cx="2819400" cy="33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6"/>
          <p:cNvSpPr txBox="1"/>
          <p:nvPr/>
        </p:nvSpPr>
        <p:spPr>
          <a:xfrm>
            <a:off x="3837075" y="2113725"/>
            <a:ext cx="4800300" cy="14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Classify an image to a specific class. The whole image represents one class. We don't want to know exactly where are the object. Usually only one object is presented.</a:t>
            </a:r>
            <a:endParaRPr sz="1800" b="0" i="0" u="none" strike="noStrike" cap="none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Classification with localization</a:t>
            </a:r>
            <a:endParaRPr/>
          </a:p>
        </p:txBody>
      </p:sp>
      <p:pic>
        <p:nvPicPr>
          <p:cNvPr id="99" name="Google Shape;9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4351" y="1288924"/>
            <a:ext cx="2819400" cy="33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7"/>
          <p:cNvSpPr txBox="1"/>
          <p:nvPr/>
        </p:nvSpPr>
        <p:spPr>
          <a:xfrm>
            <a:off x="3837075" y="2037525"/>
            <a:ext cx="48003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Given an image we want to learn the class of the image and where are the class location in the image. We need to detect a class and a rectangle of where that object is. Usually only one object is presented.</a:t>
            </a:r>
            <a:endParaRPr sz="1800" b="0" i="0" u="none" strike="noStrike" cap="none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Classification + localization</a:t>
            </a:r>
            <a:endParaRPr/>
          </a:p>
        </p:txBody>
      </p:sp>
      <p:sp>
        <p:nvSpPr>
          <p:cNvPr id="106" name="Google Shape;106;p8"/>
          <p:cNvSpPr txBox="1"/>
          <p:nvPr/>
        </p:nvSpPr>
        <p:spPr>
          <a:xfrm>
            <a:off x="5200862" y="2969698"/>
            <a:ext cx="1379400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Multitask Loss</a:t>
            </a:r>
            <a:endParaRPr sz="2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Google Shape;107;p8"/>
          <p:cNvGrpSpPr/>
          <p:nvPr/>
        </p:nvGrpSpPr>
        <p:grpSpPr>
          <a:xfrm>
            <a:off x="825175" y="1204575"/>
            <a:ext cx="7434476" cy="3530275"/>
            <a:chOff x="825175" y="1204575"/>
            <a:chExt cx="7434476" cy="3530275"/>
          </a:xfrm>
        </p:grpSpPr>
        <p:pic>
          <p:nvPicPr>
            <p:cNvPr id="108" name="Google Shape;108;p8"/>
            <p:cNvPicPr preferRelativeResize="0"/>
            <p:nvPr/>
          </p:nvPicPr>
          <p:blipFill rotWithShape="1">
            <a:blip r:embed="rId3">
              <a:alphaModFix/>
            </a:blip>
            <a:srcRect t="5195"/>
            <a:stretch/>
          </p:blipFill>
          <p:spPr>
            <a:xfrm>
              <a:off x="825175" y="1204575"/>
              <a:ext cx="7434476" cy="3530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" name="Google Shape;109;p8"/>
            <p:cNvSpPr/>
            <p:nvPr/>
          </p:nvSpPr>
          <p:spPr>
            <a:xfrm>
              <a:off x="884775" y="1210725"/>
              <a:ext cx="4030200" cy="349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Object detection as regression</a:t>
            </a:r>
            <a:endParaRPr/>
          </a:p>
        </p:txBody>
      </p:sp>
      <p:grpSp>
        <p:nvGrpSpPr>
          <p:cNvPr id="115" name="Google Shape;115;p9"/>
          <p:cNvGrpSpPr/>
          <p:nvPr/>
        </p:nvGrpSpPr>
        <p:grpSpPr>
          <a:xfrm>
            <a:off x="956825" y="1172500"/>
            <a:ext cx="7202425" cy="3629725"/>
            <a:chOff x="956825" y="1172500"/>
            <a:chExt cx="7202425" cy="3629725"/>
          </a:xfrm>
        </p:grpSpPr>
        <p:pic>
          <p:nvPicPr>
            <p:cNvPr id="116" name="Google Shape;116;p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56825" y="1172500"/>
              <a:ext cx="7202425" cy="3629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" name="Google Shape;117;p9"/>
            <p:cNvSpPr/>
            <p:nvPr/>
          </p:nvSpPr>
          <p:spPr>
            <a:xfrm>
              <a:off x="1202600" y="1363125"/>
              <a:ext cx="4322700" cy="349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Just Lo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1036</Words>
  <Application>Microsoft Office PowerPoint</Application>
  <PresentationFormat>On-screen Show (16:9)</PresentationFormat>
  <Paragraphs>96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Helvetica Neue</vt:lpstr>
      <vt:lpstr>Montserrat</vt:lpstr>
      <vt:lpstr>Arial</vt:lpstr>
      <vt:lpstr>Helvetica Neue Light</vt:lpstr>
      <vt:lpstr>Just Logo</vt:lpstr>
      <vt:lpstr>Week 4</vt:lpstr>
      <vt:lpstr>What we have learnt in this week’s videos?</vt:lpstr>
      <vt:lpstr>Session Agenda</vt:lpstr>
      <vt:lpstr>Object detection</vt:lpstr>
      <vt:lpstr>PowerPoint Presentation</vt:lpstr>
      <vt:lpstr>Image classification</vt:lpstr>
      <vt:lpstr>Classification with localization</vt:lpstr>
      <vt:lpstr>Classification + localization</vt:lpstr>
      <vt:lpstr>Object detection as regression</vt:lpstr>
      <vt:lpstr>Object detection</vt:lpstr>
      <vt:lpstr>Some points</vt:lpstr>
      <vt:lpstr>Region proposal</vt:lpstr>
      <vt:lpstr>Region Proposal</vt:lpstr>
      <vt:lpstr>Region Proposals (R-CNN)</vt:lpstr>
      <vt:lpstr>Region Proposals (R-CNN)</vt:lpstr>
      <vt:lpstr>Region Proposals (R-CNN)</vt:lpstr>
      <vt:lpstr>Detection without proposals: YOLO/SSD</vt:lpstr>
      <vt:lpstr>YOLO</vt:lpstr>
      <vt:lpstr>YOLO</vt:lpstr>
      <vt:lpstr>YOLO</vt:lpstr>
      <vt:lpstr>YOLO</vt:lpstr>
      <vt:lpstr>Single-shot detection</vt:lpstr>
      <vt:lpstr>Single-shot detection</vt:lpstr>
      <vt:lpstr>Single-shot detection</vt:lpstr>
      <vt:lpstr>SSD and YOLO</vt:lpstr>
      <vt:lpstr>Intersection over union</vt:lpstr>
      <vt:lpstr>Intersection over union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</dc:title>
  <dc:creator>Durgesh</dc:creator>
  <cp:lastModifiedBy>Aniket Chhabra</cp:lastModifiedBy>
  <cp:revision>6</cp:revision>
  <dcterms:modified xsi:type="dcterms:W3CDTF">2022-02-26T04:20:24Z</dcterms:modified>
</cp:coreProperties>
</file>