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1" r:id="rId18"/>
    <p:sldId id="272" r:id="rId19"/>
    <p:sldId id="273" r:id="rId20"/>
  </p:sldIdLst>
  <p:sldSz cx="9144000" cy="5143500" type="screen16x9"/>
  <p:notesSz cx="6858000" cy="9144000"/>
  <p:embeddedFontLst>
    <p:embeddedFont>
      <p:font typeface="Georgia" panose="02040502050405020303" pitchFamily="18" charset="0"/>
      <p:regular r:id="rId22"/>
      <p:bold r:id="rId23"/>
      <p:italic r:id="rId24"/>
      <p:boldItalic r:id="rId25"/>
    </p:embeddedFont>
    <p:embeddedFont>
      <p:font typeface="Helvetica Neue" panose="020B0604020202020204" charset="0"/>
      <p:regular r:id="rId26"/>
      <p:bold r:id="rId27"/>
      <p:italic r:id="rId28"/>
      <p:boldItalic r:id="rId29"/>
    </p:embeddedFont>
    <p:embeddedFont>
      <p:font typeface="Helvetica Neue Light" panose="020B0604020202020204" charset="0"/>
      <p:regular r:id="rId30"/>
      <p:bold r:id="rId31"/>
      <p:italic r:id="rId32"/>
      <p:boldItalic r:id="rId33"/>
    </p:embeddedFont>
    <p:embeddedFont>
      <p:font typeface="Montserrat"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viewProps" Target="viewProps.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5e2d352f57_1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5e2d352f57_1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e2d352f5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e2d352f5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e2d352f57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e2d352f5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5e2d352f57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5e2d352f5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e2d352f57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e2d352f5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5e2d352f57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5e2d352f57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One way to learn the parameters of the network to give good face embedding is to apply SGD on Triplet loss. Compare pairs of images. ||fa - fp||^2 to be small &lt;= ||fa - fn||^2.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5e2d352f57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5e2d352f57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e2d352f57_1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e2d352f57_1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e2d352f5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e2d352f5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e2d352f57_1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e2d352f57_1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5e2d352f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5e2d352f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e2d352f5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e2d352f5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5e2d352f57_1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5e2d352f57_1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e2d352f5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e2d352f5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e2d352f5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e2d352f5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e2d352f57_1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e2d352f57_1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e2d352f5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e2d352f5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e2d352f5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e2d352f5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example.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example.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365F91"/>
              </a:buClr>
              <a:buSzPts val="5200"/>
              <a:buFont typeface="Helvetica Neue Light"/>
              <a:buNone/>
              <a:defRPr sz="5200">
                <a:solidFill>
                  <a:srgbClr val="365F91"/>
                </a:solidFill>
                <a:latin typeface="Helvetica Neue Light"/>
                <a:ea typeface="Helvetica Neue Light"/>
                <a:cs typeface="Helvetica Neue Light"/>
                <a:sym typeface="Helvetica Neue Ligh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039BE5"/>
              </a:buClr>
              <a:buSzPts val="2800"/>
              <a:buNone/>
              <a:defRPr sz="2800">
                <a:solidFill>
                  <a:srgbClr val="039BE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1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 name="Google Shape;44;p1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1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 you slide">
  <p:cSld name="CUSTOM">
    <p:spTree>
      <p:nvGrpSpPr>
        <p:cNvPr id="1" name="Shape 56"/>
        <p:cNvGrpSpPr/>
        <p:nvPr/>
      </p:nvGrpSpPr>
      <p:grpSpPr>
        <a:xfrm>
          <a:off x="0" y="0"/>
          <a:ext cx="0" cy="0"/>
          <a:chOff x="0" y="0"/>
          <a:chExt cx="0" cy="0"/>
        </a:xfrm>
      </p:grpSpPr>
      <p:sp>
        <p:nvSpPr>
          <p:cNvPr id="57" name="Google Shape;57;p15"/>
          <p:cNvSpPr txBox="1"/>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5200">
                <a:solidFill>
                  <a:srgbClr val="365F91"/>
                </a:solidFill>
                <a:latin typeface="Helvetica Neue"/>
                <a:ea typeface="Helvetica Neue"/>
                <a:cs typeface="Helvetica Neue"/>
                <a:sym typeface="Helvetica Neue"/>
              </a:rPr>
              <a:t>Thank</a:t>
            </a:r>
            <a:r>
              <a:rPr lang="en" sz="5200">
                <a:solidFill>
                  <a:srgbClr val="000000"/>
                </a:solidFill>
                <a:latin typeface="Helvetica Neue"/>
                <a:ea typeface="Helvetica Neue"/>
                <a:cs typeface="Helvetica Neue"/>
                <a:sym typeface="Helvetica Neue"/>
              </a:rPr>
              <a:t> </a:t>
            </a:r>
            <a:r>
              <a:rPr lang="en" sz="5200">
                <a:solidFill>
                  <a:srgbClr val="039BE5"/>
                </a:solidFill>
                <a:latin typeface="Helvetica Neue Light"/>
                <a:ea typeface="Helvetica Neue Light"/>
                <a:cs typeface="Helvetica Neue Light"/>
                <a:sym typeface="Helvetica Neue Light"/>
              </a:rPr>
              <a:t>you!</a:t>
            </a:r>
            <a:r>
              <a:rPr lang="en" sz="5200">
                <a:solidFill>
                  <a:srgbClr val="000000"/>
                </a:solidFill>
                <a:latin typeface="Helvetica Neue"/>
                <a:ea typeface="Helvetica Neue"/>
                <a:cs typeface="Helvetica Neue"/>
                <a:sym typeface="Helvetica Neue"/>
              </a:rPr>
              <a:t> </a:t>
            </a:r>
            <a:r>
              <a:rPr lang="en" sz="5200">
                <a:solidFill>
                  <a:srgbClr val="999999"/>
                </a:solidFill>
                <a:latin typeface="Helvetica Neue Light"/>
                <a:ea typeface="Helvetica Neue Light"/>
                <a:cs typeface="Helvetica Neue Light"/>
                <a:sym typeface="Helvetica Neue Light"/>
              </a:rPr>
              <a:t>:)</a:t>
            </a:r>
            <a:endParaRPr sz="5200">
              <a:solidFill>
                <a:srgbClr val="999999"/>
              </a:solidFill>
              <a:latin typeface="Helvetica Neue Light"/>
              <a:ea typeface="Helvetica Neue Light"/>
              <a:cs typeface="Helvetica Neue Light"/>
              <a:sym typeface="Helvetica Neue Light"/>
            </a:endParaRPr>
          </a:p>
        </p:txBody>
      </p:sp>
      <p:sp>
        <p:nvSpPr>
          <p:cNvPr id="58" name="Google Shape;58;p15"/>
          <p:cNvSpPr txBo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595959"/>
                </a:solidFill>
                <a:latin typeface="Helvetica Neue"/>
                <a:ea typeface="Helvetica Neue"/>
                <a:cs typeface="Helvetica Neue"/>
                <a:sym typeface="Helvetica Neue"/>
              </a:rPr>
              <a:t>Questions are always welcome</a:t>
            </a:r>
            <a:endParaRPr sz="2800">
              <a:solidFill>
                <a:srgbClr val="595959"/>
              </a:solidFill>
              <a:latin typeface="Helvetica Neue"/>
              <a:ea typeface="Helvetica Neue"/>
              <a:cs typeface="Helvetica Neue"/>
              <a:sym typeface="Helvetica Neue"/>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
        <p:cNvGrpSpPr/>
        <p:nvPr/>
      </p:nvGrpSpPr>
      <p:grpSpPr>
        <a:xfrm>
          <a:off x="0" y="0"/>
          <a:ext cx="0" cy="0"/>
          <a:chOff x="0" y="0"/>
          <a:chExt cx="0" cy="0"/>
        </a:xfrm>
      </p:grpSpPr>
      <p:sp>
        <p:nvSpPr>
          <p:cNvPr id="16" name="Google Shape;16;p8"/>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401427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365F91"/>
                </a:solidFill>
                <a:latin typeface="Helvetica Neue"/>
                <a:ea typeface="Helvetica Neue"/>
                <a:cs typeface="Helvetica Neue"/>
                <a:sym typeface="Helvetica Neue"/>
              </a:rPr>
              <a:t>Section</a:t>
            </a:r>
            <a:r>
              <a:rPr lang="en" sz="3600">
                <a:solidFill>
                  <a:srgbClr val="000000"/>
                </a:solidFill>
                <a:latin typeface="Helvetica Neue"/>
                <a:ea typeface="Helvetica Neue"/>
                <a:cs typeface="Helvetica Neue"/>
                <a:sym typeface="Helvetica Neue"/>
              </a:rPr>
              <a:t> </a:t>
            </a:r>
            <a:r>
              <a:rPr lang="en" sz="3600">
                <a:solidFill>
                  <a:srgbClr val="039BE5"/>
                </a:solidFill>
                <a:latin typeface="Helvetica Neue Light"/>
                <a:ea typeface="Helvetica Neue Light"/>
                <a:cs typeface="Helvetica Neue Light"/>
                <a:sym typeface="Helvetica Neue Light"/>
              </a:rPr>
              <a:t>header</a:t>
            </a:r>
            <a:endParaRPr sz="3600">
              <a:solidFill>
                <a:srgbClr val="039BE5"/>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urce only">
  <p:cSld name="CUSTOM_1">
    <p:spTree>
      <p:nvGrpSpPr>
        <p:cNvPr id="1" name="Shape 28"/>
        <p:cNvGrpSpPr/>
        <p:nvPr/>
      </p:nvGrpSpPr>
      <p:grpSpPr>
        <a:xfrm>
          <a:off x="0" y="0"/>
          <a:ext cx="0" cy="0"/>
          <a:chOff x="0" y="0"/>
          <a:chExt cx="0" cy="0"/>
        </a:xfrm>
      </p:grpSpPr>
      <p:sp>
        <p:nvSpPr>
          <p:cNvPr id="29" name="Google Shape;29;p7"/>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Images and text source: </a:t>
            </a:r>
            <a:r>
              <a:rPr lang="en" sz="600" i="1" u="sng">
                <a:solidFill>
                  <a:srgbClr val="365F91"/>
                </a:solidFill>
                <a:latin typeface="Helvetica Neue"/>
                <a:ea typeface="Helvetica Neue"/>
                <a:cs typeface="Helvetica Neue"/>
                <a:sym typeface="Helvetica Neue"/>
                <a:hlinkClick r:id="rId2"/>
              </a:rPr>
              <a:t>enter source name here</a:t>
            </a:r>
            <a:endParaRPr sz="600" i="1">
              <a:solidFill>
                <a:srgbClr val="365F91"/>
              </a:solidFill>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with source">
  <p:cSld name="TITLE_ONLY_1">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 name="Google Shape;32;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8"/>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Images and text source: </a:t>
            </a:r>
            <a:r>
              <a:rPr lang="en" sz="600" i="1" u="sng">
                <a:solidFill>
                  <a:srgbClr val="365F91"/>
                </a:solidFill>
                <a:latin typeface="Helvetica Neue"/>
                <a:ea typeface="Helvetica Neue"/>
                <a:cs typeface="Helvetica Neue"/>
                <a:sym typeface="Helvetica Neue"/>
                <a:hlinkClick r:id="rId2"/>
              </a:rPr>
              <a:t>enter source name here</a:t>
            </a:r>
            <a:endParaRPr sz="600" i="1">
              <a:solidFill>
                <a:srgbClr val="365F91"/>
              </a:solidFill>
              <a:latin typeface="Helvetica Neue"/>
              <a:ea typeface="Helvetica Neue"/>
              <a:cs typeface="Helvetica Neue"/>
              <a:sym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Helvetica Neue"/>
              <a:buChar char="●"/>
              <a:defRPr sz="1800">
                <a:solidFill>
                  <a:schemeClr val="dk2"/>
                </a:solidFill>
                <a:latin typeface="Helvetica Neue"/>
                <a:ea typeface="Helvetica Neue"/>
                <a:cs typeface="Helvetica Neue"/>
                <a:sym typeface="Helvetica Neue"/>
              </a:defRPr>
            </a:lvl1pPr>
            <a:lvl2pPr marL="914400" lvl="1"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2pPr>
            <a:lvl3pPr marL="1371600" lvl="2"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3pPr>
            <a:lvl4pPr marL="1828800" lvl="3"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4pPr>
            <a:lvl5pPr marL="2286000" lvl="4"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5pPr>
            <a:lvl6pPr marL="2743200" lvl="5"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6pPr>
            <a:lvl7pPr marL="3200400" lvl="6"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7pPr>
            <a:lvl8pPr marL="3657600" lvl="7"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8pPr>
            <a:lvl9pPr marL="4114800" lvl="8" indent="-317500">
              <a:lnSpc>
                <a:spcPct val="115000"/>
              </a:lnSpc>
              <a:spcBef>
                <a:spcPts val="1600"/>
              </a:spcBef>
              <a:spcAft>
                <a:spcPts val="1600"/>
              </a:spcAft>
              <a:buClr>
                <a:schemeClr val="dk2"/>
              </a:buClr>
              <a:buSzPts val="1400"/>
              <a:buFont typeface="Helvetica Neue"/>
              <a:buChar char="■"/>
              <a:defRPr>
                <a:solidFill>
                  <a:schemeClr val="dk2"/>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7">
            <a:alphaModFix/>
          </a:blip>
          <a:stretch>
            <a:fillRect/>
          </a:stretch>
        </p:blipFill>
        <p:spPr>
          <a:xfrm>
            <a:off x="7628481" y="143219"/>
            <a:ext cx="1321960" cy="2598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papers.nips.cc/paper/769-signature-verification-using-a-siamese-time-delay-neural-network.pdf"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sorenbouma.github.io/blog/oneshot/"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pdf/1503.03832v3.pdf"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hyperlink" Target="https://omoindrot.github.io/triplet-loss"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Week 6</a:t>
            </a:r>
            <a:endParaRPr dirty="0"/>
          </a:p>
        </p:txBody>
      </p:sp>
      <p:sp>
        <p:nvSpPr>
          <p:cNvPr id="64" name="Google Shape;64;p1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Computer Vision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they work?</a:t>
            </a:r>
            <a:endParaRPr/>
          </a:p>
        </p:txBody>
      </p:sp>
      <p:sp>
        <p:nvSpPr>
          <p:cNvPr id="116" name="Google Shape;116;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33333"/>
                </a:solidFill>
              </a:rPr>
              <a:t>Siamese networks work well in these tasks because,</a:t>
            </a:r>
            <a:endParaRPr sz="1200">
              <a:solidFill>
                <a:srgbClr val="333333"/>
              </a:solidFill>
            </a:endParaRPr>
          </a:p>
          <a:p>
            <a:pPr marL="457200" lvl="0" indent="-304800" algn="l" rtl="0">
              <a:spcBef>
                <a:spcPts val="1100"/>
              </a:spcBef>
              <a:spcAft>
                <a:spcPts val="0"/>
              </a:spcAft>
              <a:buClr>
                <a:srgbClr val="333333"/>
              </a:buClr>
              <a:buSzPts val="1200"/>
              <a:buFont typeface="Georgia"/>
              <a:buChar char="●"/>
            </a:pPr>
            <a:r>
              <a:rPr lang="en" sz="1200">
                <a:solidFill>
                  <a:srgbClr val="333333"/>
                </a:solidFill>
              </a:rPr>
              <a:t>Sharing weights across subnetworks means fewer parameters to train for, which in turn means less data required and less tendency to overfit.</a:t>
            </a:r>
            <a:endParaRPr sz="1200">
              <a:solidFill>
                <a:srgbClr val="333333"/>
              </a:solidFill>
            </a:endParaRPr>
          </a:p>
          <a:p>
            <a:pPr marL="457200" lvl="0" indent="-304800" algn="l" rtl="0">
              <a:spcBef>
                <a:spcPts val="0"/>
              </a:spcBef>
              <a:spcAft>
                <a:spcPts val="0"/>
              </a:spcAft>
              <a:buClr>
                <a:srgbClr val="333333"/>
              </a:buClr>
              <a:buSzPts val="1200"/>
              <a:buChar char="●"/>
            </a:pPr>
            <a:r>
              <a:rPr lang="en" sz="1200">
                <a:solidFill>
                  <a:srgbClr val="333333"/>
                </a:solidFill>
              </a:rPr>
              <a:t>Each subnetwork essentially produces a representation of its input. (“Signature Feature Vector”  or “Face Feature Vector”) </a:t>
            </a:r>
            <a:endParaRPr sz="1200">
              <a:solidFill>
                <a:srgbClr val="333333"/>
              </a:solidFill>
            </a:endParaRPr>
          </a:p>
          <a:p>
            <a:pPr marL="0" marR="279400" lvl="0" indent="0" algn="l" rtl="0">
              <a:spcBef>
                <a:spcPts val="1100"/>
              </a:spcBef>
              <a:spcAft>
                <a:spcPts val="0"/>
              </a:spcAft>
              <a:buNone/>
            </a:pPr>
            <a:r>
              <a:rPr lang="en" sz="1200">
                <a:solidFill>
                  <a:srgbClr val="333333"/>
                </a:solidFill>
              </a:rPr>
              <a:t>If your inputs are of the same kind, like matching two pictures, it makes sense to use similar model to process similar inputs. This way you have representation vectors with the same semantics, making them easier to compare.</a:t>
            </a:r>
            <a:endParaRPr sz="1200">
              <a:solidFill>
                <a:srgbClr val="333333"/>
              </a:solidFill>
            </a:endParaRPr>
          </a:p>
          <a:p>
            <a:pPr marL="0" lvl="0" indent="0" algn="l" rtl="0">
              <a:spcBef>
                <a:spcPts val="2300"/>
              </a:spcBef>
              <a:spcAft>
                <a:spcPts val="1600"/>
              </a:spcAft>
              <a:buNone/>
            </a:pP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Signature Verification using a Siamese Network </a:t>
            </a:r>
            <a:r>
              <a:rPr lang="en" sz="1400"/>
              <a:t>@1994</a:t>
            </a:r>
            <a:endParaRPr sz="1400"/>
          </a:p>
        </p:txBody>
      </p:sp>
      <p:sp>
        <p:nvSpPr>
          <p:cNvPr id="122" name="Google Shape;122;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0" lvl="0" indent="0" algn="l" rtl="0">
              <a:spcBef>
                <a:spcPts val="0"/>
              </a:spcBef>
              <a:spcAft>
                <a:spcPts val="0"/>
              </a:spcAft>
              <a:buNone/>
            </a:pPr>
            <a:endParaRPr sz="800"/>
          </a:p>
          <a:p>
            <a:pPr marL="4572000" lvl="0" indent="0" algn="l" rtl="0">
              <a:spcBef>
                <a:spcPts val="1600"/>
              </a:spcBef>
              <a:spcAft>
                <a:spcPts val="0"/>
              </a:spcAft>
              <a:buNone/>
            </a:pPr>
            <a:endParaRPr sz="800"/>
          </a:p>
          <a:p>
            <a:pPr marL="4572000" lvl="0" indent="0" algn="l" rtl="0">
              <a:spcBef>
                <a:spcPts val="1600"/>
              </a:spcBef>
              <a:spcAft>
                <a:spcPts val="0"/>
              </a:spcAft>
              <a:buNone/>
            </a:pPr>
            <a:endParaRPr sz="800"/>
          </a:p>
          <a:p>
            <a:pPr marL="4572000" lvl="0" indent="0" algn="l" rtl="0">
              <a:spcBef>
                <a:spcPts val="1600"/>
              </a:spcBef>
              <a:spcAft>
                <a:spcPts val="0"/>
              </a:spcAft>
              <a:buNone/>
            </a:pPr>
            <a:endParaRPr sz="800"/>
          </a:p>
          <a:p>
            <a:pPr marL="4572000" lvl="0" indent="0" algn="l" rtl="0">
              <a:spcBef>
                <a:spcPts val="1600"/>
              </a:spcBef>
              <a:spcAft>
                <a:spcPts val="0"/>
              </a:spcAft>
              <a:buNone/>
            </a:pPr>
            <a:endParaRPr sz="800"/>
          </a:p>
          <a:p>
            <a:pPr marL="4572000" lvl="0" indent="0" algn="l" rtl="0">
              <a:spcBef>
                <a:spcPts val="1600"/>
              </a:spcBef>
              <a:spcAft>
                <a:spcPts val="0"/>
              </a:spcAft>
              <a:buNone/>
            </a:pPr>
            <a:endParaRPr sz="800"/>
          </a:p>
          <a:p>
            <a:pPr marL="4572000" lvl="0" indent="0" algn="l" rtl="0">
              <a:spcBef>
                <a:spcPts val="1600"/>
              </a:spcBef>
              <a:spcAft>
                <a:spcPts val="0"/>
              </a:spcAft>
              <a:buNone/>
            </a:pPr>
            <a:endParaRPr sz="800"/>
          </a:p>
          <a:p>
            <a:pPr marL="4572000" lvl="0" indent="0" algn="l" rtl="0">
              <a:spcBef>
                <a:spcPts val="1600"/>
              </a:spcBef>
              <a:spcAft>
                <a:spcPts val="0"/>
              </a:spcAft>
              <a:buNone/>
            </a:pPr>
            <a:endParaRPr sz="800"/>
          </a:p>
          <a:p>
            <a:pPr marL="4572000" lvl="0" indent="0" algn="l" rtl="0">
              <a:spcBef>
                <a:spcPts val="1600"/>
              </a:spcBef>
              <a:spcAft>
                <a:spcPts val="0"/>
              </a:spcAft>
              <a:buNone/>
            </a:pPr>
            <a:endParaRPr sz="800"/>
          </a:p>
          <a:p>
            <a:pPr marL="4572000" lvl="0" indent="0" algn="l" rtl="0">
              <a:spcBef>
                <a:spcPts val="1600"/>
              </a:spcBef>
              <a:spcAft>
                <a:spcPts val="0"/>
              </a:spcAft>
              <a:buNone/>
            </a:pPr>
            <a:endParaRPr sz="800" b="1"/>
          </a:p>
          <a:p>
            <a:pPr marL="3200400" lvl="0" indent="457200" algn="l" rtl="0">
              <a:spcBef>
                <a:spcPts val="1600"/>
              </a:spcBef>
              <a:spcAft>
                <a:spcPts val="0"/>
              </a:spcAft>
              <a:buNone/>
            </a:pPr>
            <a:endParaRPr sz="600" b="1"/>
          </a:p>
          <a:p>
            <a:pPr marL="4114800" lvl="0" indent="0" algn="r" rtl="0">
              <a:spcBef>
                <a:spcPts val="1600"/>
              </a:spcBef>
              <a:spcAft>
                <a:spcPts val="1600"/>
              </a:spcAft>
              <a:buNone/>
            </a:pPr>
            <a:r>
              <a:rPr lang="en" sz="600" b="1"/>
              <a:t>Source: </a:t>
            </a:r>
            <a:r>
              <a:rPr lang="en" sz="600" u="sng">
                <a:solidFill>
                  <a:schemeClr val="hlink"/>
                </a:solidFill>
                <a:hlinkClick r:id="rId3"/>
              </a:rPr>
              <a:t>https://papers.nips.cc/paper/769-signature-verification-using-a-siamese-time-delay-neural-network.pdf</a:t>
            </a:r>
            <a:endParaRPr sz="600"/>
          </a:p>
        </p:txBody>
      </p:sp>
      <p:pic>
        <p:nvPicPr>
          <p:cNvPr id="123" name="Google Shape;123;p26"/>
          <p:cNvPicPr preferRelativeResize="0"/>
          <p:nvPr/>
        </p:nvPicPr>
        <p:blipFill>
          <a:blip r:embed="rId4">
            <a:alphaModFix/>
          </a:blip>
          <a:stretch>
            <a:fillRect/>
          </a:stretch>
        </p:blipFill>
        <p:spPr>
          <a:xfrm>
            <a:off x="311702" y="1152475"/>
            <a:ext cx="4210250" cy="39229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train a Siamese Network?</a:t>
            </a:r>
            <a:endParaRPr/>
          </a:p>
        </p:txBody>
      </p:sp>
      <p:sp>
        <p:nvSpPr>
          <p:cNvPr id="129" name="Google Shape;12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Regular or Duplet Siamese Training</a:t>
            </a:r>
            <a:endParaRPr/>
          </a:p>
          <a:p>
            <a:pPr marL="457200" lvl="0" indent="-342900" algn="l" rtl="0">
              <a:spcBef>
                <a:spcPts val="0"/>
              </a:spcBef>
              <a:spcAft>
                <a:spcPts val="0"/>
              </a:spcAft>
              <a:buSzPts val="1800"/>
              <a:buChar char="●"/>
            </a:pPr>
            <a:r>
              <a:rPr lang="en"/>
              <a:t>Triplet Siamese Training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Duplet Siamese Training</a:t>
            </a:r>
            <a:endParaRPr/>
          </a:p>
        </p:txBody>
      </p:sp>
      <p:sp>
        <p:nvSpPr>
          <p:cNvPr id="135" name="Google Shape;13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3200400" lvl="0" indent="457200" algn="r" rtl="0">
              <a:spcBef>
                <a:spcPts val="1600"/>
              </a:spcBef>
              <a:spcAft>
                <a:spcPts val="0"/>
              </a:spcAft>
              <a:buNone/>
            </a:pPr>
            <a:r>
              <a:rPr lang="en" sz="600"/>
              <a:t>Source: </a:t>
            </a:r>
            <a:r>
              <a:rPr lang="en" sz="600" u="sng">
                <a:solidFill>
                  <a:schemeClr val="hlink"/>
                </a:solidFill>
                <a:hlinkClick r:id="rId3"/>
              </a:rPr>
              <a:t>https://sorenbouma.github.io/blog/oneshot/</a:t>
            </a:r>
            <a:endParaRPr sz="600"/>
          </a:p>
        </p:txBody>
      </p:sp>
      <p:pic>
        <p:nvPicPr>
          <p:cNvPr id="136" name="Google Shape;136;p28"/>
          <p:cNvPicPr preferRelativeResize="0"/>
          <p:nvPr/>
        </p:nvPicPr>
        <p:blipFill>
          <a:blip r:embed="rId4">
            <a:alphaModFix/>
          </a:blip>
          <a:stretch>
            <a:fillRect/>
          </a:stretch>
        </p:blipFill>
        <p:spPr>
          <a:xfrm>
            <a:off x="413725" y="1103125"/>
            <a:ext cx="8418577" cy="33134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Triplet Loss</a:t>
            </a:r>
            <a:endParaRPr/>
          </a:p>
        </p:txBody>
      </p:sp>
      <p:sp>
        <p:nvSpPr>
          <p:cNvPr id="142" name="Google Shape;142;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Positive</a:t>
            </a:r>
            <a:endParaRPr/>
          </a:p>
          <a:p>
            <a:pPr marL="0" lvl="0" indent="0" algn="l" rtl="0">
              <a:spcBef>
                <a:spcPts val="1600"/>
              </a:spcBef>
              <a:spcAft>
                <a:spcPts val="0"/>
              </a:spcAft>
              <a:buNone/>
            </a:pPr>
            <a:r>
              <a:rPr lang="en"/>
              <a:t>Negative</a:t>
            </a:r>
            <a:endParaRPr/>
          </a:p>
          <a:p>
            <a:pPr marL="0" lvl="0" indent="0" algn="l" rtl="0">
              <a:spcBef>
                <a:spcPts val="1600"/>
              </a:spcBef>
              <a:spcAft>
                <a:spcPts val="0"/>
              </a:spcAft>
              <a:buNone/>
            </a:pPr>
            <a:r>
              <a:rPr lang="en"/>
              <a:t>Anchor</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sz="1000"/>
          </a:p>
          <a:p>
            <a:pPr marL="5486400" lvl="0" indent="0" algn="r" rtl="0">
              <a:spcBef>
                <a:spcPts val="1600"/>
              </a:spcBef>
              <a:spcAft>
                <a:spcPts val="1600"/>
              </a:spcAft>
              <a:buNone/>
            </a:pPr>
            <a:r>
              <a:rPr lang="en" sz="600"/>
              <a:t>Source: </a:t>
            </a:r>
            <a:r>
              <a:rPr lang="en" sz="600" u="sng">
                <a:solidFill>
                  <a:schemeClr val="hlink"/>
                </a:solidFill>
                <a:hlinkClick r:id="rId3"/>
              </a:rPr>
              <a:t>FaceNet: A Unified Embedding for Face Recognition and Clustering</a:t>
            </a:r>
            <a:endParaRPr sz="600"/>
          </a:p>
        </p:txBody>
      </p:sp>
      <p:pic>
        <p:nvPicPr>
          <p:cNvPr id="143" name="Google Shape;143;p29"/>
          <p:cNvPicPr preferRelativeResize="0"/>
          <p:nvPr/>
        </p:nvPicPr>
        <p:blipFill>
          <a:blip r:embed="rId4">
            <a:alphaModFix/>
          </a:blip>
          <a:stretch>
            <a:fillRect/>
          </a:stretch>
        </p:blipFill>
        <p:spPr>
          <a:xfrm>
            <a:off x="1381125" y="2705025"/>
            <a:ext cx="6381750" cy="1485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Triplet Siamese Training</a:t>
            </a:r>
            <a:endParaRPr/>
          </a:p>
        </p:txBody>
      </p:sp>
      <p:sp>
        <p:nvSpPr>
          <p:cNvPr id="149" name="Google Shape;149;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2286000" lvl="0" indent="457200" algn="r" rtl="0">
              <a:spcBef>
                <a:spcPts val="1600"/>
              </a:spcBef>
              <a:spcAft>
                <a:spcPts val="1600"/>
              </a:spcAft>
              <a:buNone/>
            </a:pPr>
            <a:r>
              <a:rPr lang="en" sz="600"/>
              <a:t>Source: </a:t>
            </a:r>
            <a:r>
              <a:rPr lang="en" sz="600" u="sng">
                <a:solidFill>
                  <a:schemeClr val="hlink"/>
                </a:solidFill>
                <a:hlinkClick r:id="rId3"/>
              </a:rPr>
              <a:t>https://omoindrot.github.io/triplet-loss</a:t>
            </a:r>
            <a:endParaRPr sz="600"/>
          </a:p>
        </p:txBody>
      </p:sp>
      <p:pic>
        <p:nvPicPr>
          <p:cNvPr id="150" name="Google Shape;150;p30"/>
          <p:cNvPicPr preferRelativeResize="0"/>
          <p:nvPr/>
        </p:nvPicPr>
        <p:blipFill>
          <a:blip r:embed="rId4">
            <a:alphaModFix/>
          </a:blip>
          <a:stretch>
            <a:fillRect/>
          </a:stretch>
        </p:blipFill>
        <p:spPr>
          <a:xfrm>
            <a:off x="1988914" y="1152475"/>
            <a:ext cx="5166175" cy="3879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
          <p:cNvSpPr/>
          <p:nvPr/>
        </p:nvSpPr>
        <p:spPr>
          <a:xfrm>
            <a:off x="1" y="7433"/>
            <a:ext cx="9143999" cy="5171527"/>
          </a:xfrm>
          <a:prstGeom prst="rect">
            <a:avLst/>
          </a:prstGeom>
          <a:gradFill>
            <a:gsLst>
              <a:gs pos="0">
                <a:srgbClr val="051249"/>
              </a:gs>
              <a:gs pos="50000">
                <a:srgbClr val="040F47"/>
              </a:gs>
              <a:gs pos="100000">
                <a:srgbClr val="020842"/>
              </a:gs>
            </a:gsLst>
            <a:lin ang="5400012" scaled="0"/>
          </a:gradFill>
          <a:ln>
            <a:noFill/>
          </a:ln>
        </p:spPr>
        <p:txBody>
          <a:bodyPr spcFirstLastPara="1" wrap="square" lIns="68569" tIns="68569" rIns="68569" bIns="68569" anchor="ctr" anchorCtr="0">
            <a:noAutofit/>
          </a:bodyPr>
          <a:lstStyle/>
          <a:p>
            <a:endParaRPr sz="1050"/>
          </a:p>
        </p:txBody>
      </p:sp>
      <p:pic>
        <p:nvPicPr>
          <p:cNvPr id="97" name="Google Shape;97;p1"/>
          <p:cNvPicPr preferRelativeResize="0"/>
          <p:nvPr/>
        </p:nvPicPr>
        <p:blipFill rotWithShape="1">
          <a:blip r:embed="rId3">
            <a:alphaModFix/>
          </a:blip>
          <a:srcRect l="51444" t="2456" r="7298"/>
          <a:stretch/>
        </p:blipFill>
        <p:spPr>
          <a:xfrm>
            <a:off x="1" y="316523"/>
            <a:ext cx="3597812" cy="4862436"/>
          </a:xfrm>
          <a:prstGeom prst="rect">
            <a:avLst/>
          </a:prstGeom>
          <a:noFill/>
          <a:ln>
            <a:noFill/>
          </a:ln>
        </p:spPr>
      </p:pic>
      <p:pic>
        <p:nvPicPr>
          <p:cNvPr id="99" name="Google Shape;99;p1"/>
          <p:cNvPicPr preferRelativeResize="0"/>
          <p:nvPr/>
        </p:nvPicPr>
        <p:blipFill rotWithShape="1">
          <a:blip r:embed="rId4">
            <a:alphaModFix/>
          </a:blip>
          <a:srcRect/>
          <a:stretch/>
        </p:blipFill>
        <p:spPr>
          <a:xfrm>
            <a:off x="7420469" y="91841"/>
            <a:ext cx="1723531" cy="604511"/>
          </a:xfrm>
          <a:prstGeom prst="rect">
            <a:avLst/>
          </a:prstGeom>
          <a:noFill/>
          <a:ln>
            <a:noFill/>
          </a:ln>
        </p:spPr>
      </p:pic>
      <p:sp>
        <p:nvSpPr>
          <p:cNvPr id="100" name="Google Shape;100;p1"/>
          <p:cNvSpPr/>
          <p:nvPr/>
        </p:nvSpPr>
        <p:spPr>
          <a:xfrm>
            <a:off x="3403926" y="158305"/>
            <a:ext cx="4113405" cy="1200298"/>
          </a:xfrm>
          <a:prstGeom prst="rect">
            <a:avLst/>
          </a:prstGeom>
          <a:noFill/>
          <a:ln>
            <a:noFill/>
          </a:ln>
        </p:spPr>
        <p:txBody>
          <a:bodyPr spcFirstLastPara="1" wrap="square" lIns="68569" tIns="34275" rIns="68569" bIns="34275" anchor="t" anchorCtr="0">
            <a:spAutoFit/>
          </a:bodyPr>
          <a:lstStyle/>
          <a:p>
            <a:pPr algn="just"/>
            <a:r>
              <a:rPr lang="en-US" sz="4050" b="1" i="1" dirty="0">
                <a:solidFill>
                  <a:srgbClr val="FFFFFF"/>
                </a:solidFill>
                <a:latin typeface="Montserrat"/>
                <a:ea typeface="Montserrat"/>
                <a:cs typeface="Montserrat"/>
                <a:sym typeface="Montserrat"/>
              </a:rPr>
              <a:t>AIML @WORK</a:t>
            </a:r>
            <a:endParaRPr sz="4050" b="1" i="1" dirty="0">
              <a:solidFill>
                <a:srgbClr val="FFFFFF"/>
              </a:solidFill>
              <a:latin typeface="Montserrat"/>
              <a:ea typeface="Montserrat"/>
              <a:cs typeface="Montserrat"/>
              <a:sym typeface="Montserrat"/>
            </a:endParaRPr>
          </a:p>
          <a:p>
            <a:pPr algn="just"/>
            <a:r>
              <a:rPr lang="en-US" sz="3300" i="1" dirty="0">
                <a:solidFill>
                  <a:schemeClr val="dk1"/>
                </a:solidFill>
                <a:latin typeface="Montserrat"/>
                <a:ea typeface="Montserrat"/>
                <a:cs typeface="Montserrat"/>
                <a:sym typeface="Montserrat"/>
              </a:rPr>
              <a:t> </a:t>
            </a:r>
            <a:r>
              <a:rPr lang="en-US" sz="1800" b="1" i="1" dirty="0">
                <a:solidFill>
                  <a:srgbClr val="FFFFFF"/>
                </a:solidFill>
                <a:latin typeface="Montserrat"/>
                <a:ea typeface="Montserrat"/>
                <a:cs typeface="Montserrat"/>
                <a:sym typeface="Montserrat"/>
              </a:rPr>
              <a:t>PGPAIML @ Great Learning</a:t>
            </a:r>
            <a:r>
              <a:rPr lang="en-US" sz="1350" b="1" i="1" dirty="0">
                <a:solidFill>
                  <a:srgbClr val="FFFFFF"/>
                </a:solidFill>
                <a:latin typeface="Montserrat"/>
                <a:ea typeface="Montserrat"/>
                <a:cs typeface="Montserrat"/>
                <a:sym typeface="Montserrat"/>
              </a:rPr>
              <a:t> </a:t>
            </a:r>
            <a:endParaRPr sz="1350" b="1" i="1" dirty="0">
              <a:solidFill>
                <a:srgbClr val="FFFFFF"/>
              </a:solidFill>
              <a:latin typeface="Montserrat"/>
              <a:ea typeface="Montserrat"/>
              <a:cs typeface="Montserrat"/>
              <a:sym typeface="Montserrat"/>
            </a:endParaRPr>
          </a:p>
        </p:txBody>
      </p:sp>
      <p:sp>
        <p:nvSpPr>
          <p:cNvPr id="101" name="Google Shape;101;p1"/>
          <p:cNvSpPr/>
          <p:nvPr/>
        </p:nvSpPr>
        <p:spPr>
          <a:xfrm>
            <a:off x="3517856" y="1246709"/>
            <a:ext cx="5022000" cy="323143"/>
          </a:xfrm>
          <a:prstGeom prst="rect">
            <a:avLst/>
          </a:prstGeom>
          <a:noFill/>
          <a:ln>
            <a:noFill/>
          </a:ln>
        </p:spPr>
        <p:txBody>
          <a:bodyPr spcFirstLastPara="1" wrap="square" lIns="68569" tIns="68569" rIns="68569" bIns="68569" anchor="t" anchorCtr="0">
            <a:spAutoFit/>
          </a:bodyPr>
          <a:lstStyle/>
          <a:p>
            <a:pPr lvl="0"/>
            <a:r>
              <a:rPr lang="en-US" sz="1200" b="1" i="1" dirty="0">
                <a:solidFill>
                  <a:srgbClr val="FFFFFF"/>
                </a:solidFill>
                <a:latin typeface="Montserrat"/>
              </a:rPr>
              <a:t>Enabling Learners to Apply the AI/ML Concepts at Work</a:t>
            </a:r>
            <a:endParaRPr sz="1200" b="1" i="1" dirty="0">
              <a:solidFill>
                <a:srgbClr val="FFFFFF"/>
              </a:solidFill>
              <a:latin typeface="Montserrat"/>
              <a:sym typeface="Montserrat"/>
            </a:endParaRPr>
          </a:p>
        </p:txBody>
      </p:sp>
      <p:sp>
        <p:nvSpPr>
          <p:cNvPr id="102" name="Google Shape;102;p1"/>
          <p:cNvSpPr/>
          <p:nvPr/>
        </p:nvSpPr>
        <p:spPr>
          <a:xfrm>
            <a:off x="7420469" y="4672322"/>
            <a:ext cx="1701213" cy="265435"/>
          </a:xfrm>
          <a:prstGeom prst="rect">
            <a:avLst/>
          </a:prstGeom>
          <a:noFill/>
          <a:ln>
            <a:noFill/>
          </a:ln>
        </p:spPr>
        <p:txBody>
          <a:bodyPr spcFirstLastPara="1" wrap="square" lIns="68569" tIns="68569" rIns="68569" bIns="68569" anchor="t" anchorCtr="0">
            <a:spAutoFit/>
          </a:bodyPr>
          <a:lstStyle/>
          <a:p>
            <a:r>
              <a:rPr lang="en-US" sz="825" b="1" i="1" dirty="0">
                <a:solidFill>
                  <a:srgbClr val="FFFFFF"/>
                </a:solidFill>
                <a:latin typeface="Montserrat"/>
                <a:ea typeface="Montserrat"/>
                <a:cs typeface="Montserrat"/>
                <a:sym typeface="Montserrat"/>
              </a:rPr>
              <a:t>AIML Operations | AIMLAW</a:t>
            </a:r>
            <a:endParaRPr sz="825" b="1" i="1" dirty="0">
              <a:solidFill>
                <a:srgbClr val="FFFFFF"/>
              </a:solidFill>
              <a:latin typeface="Montserrat"/>
              <a:ea typeface="Montserrat"/>
              <a:cs typeface="Montserrat"/>
              <a:sym typeface="Montserrat"/>
            </a:endParaRPr>
          </a:p>
        </p:txBody>
      </p:sp>
      <p:sp>
        <p:nvSpPr>
          <p:cNvPr id="103" name="Google Shape;103;p1"/>
          <p:cNvSpPr/>
          <p:nvPr/>
        </p:nvSpPr>
        <p:spPr>
          <a:xfrm>
            <a:off x="4881562" y="4876655"/>
            <a:ext cx="4262438" cy="230810"/>
          </a:xfrm>
          <a:prstGeom prst="rect">
            <a:avLst/>
          </a:prstGeom>
          <a:noFill/>
          <a:ln>
            <a:noFill/>
          </a:ln>
        </p:spPr>
        <p:txBody>
          <a:bodyPr spcFirstLastPara="1" wrap="square" lIns="68569" tIns="68569" rIns="68569" bIns="68569" anchor="t" anchorCtr="0">
            <a:spAutoFit/>
          </a:bodyPr>
          <a:lstStyle/>
          <a:p>
            <a:r>
              <a:rPr lang="en-US" sz="600" b="1" i="1" dirty="0">
                <a:solidFill>
                  <a:srgbClr val="FFFFFF"/>
                </a:solidFill>
                <a:latin typeface="Montserrat"/>
                <a:ea typeface="Montserrat"/>
                <a:cs typeface="Montserrat"/>
                <a:sym typeface="Montserrat"/>
              </a:rPr>
              <a:t>@Great Learning Proprietary Content. All rights reserved. Unauthorized use or distribution prohibited</a:t>
            </a:r>
            <a:endParaRPr sz="600" b="1" i="1" dirty="0">
              <a:solidFill>
                <a:srgbClr val="FFFFFF"/>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08B1BD05-425E-487B-B1CC-9CBEB4843B3D}"/>
              </a:ext>
            </a:extLst>
          </p:cNvPr>
          <p:cNvSpPr txBox="1"/>
          <p:nvPr/>
        </p:nvSpPr>
        <p:spPr>
          <a:xfrm>
            <a:off x="3517857" y="1549156"/>
            <a:ext cx="5706100" cy="3300904"/>
          </a:xfrm>
          <a:prstGeom prst="rect">
            <a:avLst/>
          </a:prstGeom>
          <a:noFill/>
        </p:spPr>
        <p:txBody>
          <a:bodyPr wrap="square" rtlCol="0">
            <a:spAutoFit/>
          </a:bodyPr>
          <a:lstStyle/>
          <a:p>
            <a:pPr marL="9525">
              <a:lnSpc>
                <a:spcPct val="150000"/>
              </a:lnSpc>
              <a:spcBef>
                <a:spcPts val="68"/>
              </a:spcBef>
            </a:pPr>
            <a:r>
              <a:rPr lang="en-US" sz="1200" b="1" i="1" dirty="0">
                <a:solidFill>
                  <a:srgbClr val="FFFFFF"/>
                </a:solidFill>
                <a:latin typeface="Montserrat"/>
              </a:rPr>
              <a:t>Apply  </a:t>
            </a:r>
            <a:r>
              <a:rPr lang="en-US" sz="1200" b="1" i="1" dirty="0">
                <a:solidFill>
                  <a:srgbClr val="FFFF00"/>
                </a:solidFill>
                <a:latin typeface="Montserrat"/>
              </a:rPr>
              <a:t>AIML at your workplace </a:t>
            </a:r>
            <a:r>
              <a:rPr lang="en-US" sz="1200" b="1" i="1" dirty="0">
                <a:solidFill>
                  <a:srgbClr val="FFFFFF"/>
                </a:solidFill>
                <a:latin typeface="Montserrat"/>
              </a:rPr>
              <a:t>to gain some instant benefits:</a:t>
            </a:r>
          </a:p>
          <a:p>
            <a:pPr marL="433388" marR="1283017" indent="-424339">
              <a:lnSpc>
                <a:spcPct val="150000"/>
              </a:lnSpc>
              <a:buClr>
                <a:schemeClr val="bg1"/>
              </a:buClr>
              <a:buSzPct val="202000"/>
              <a:buChar char="•"/>
              <a:tabLst>
                <a:tab pos="433388" algn="l"/>
                <a:tab pos="433864" algn="l"/>
              </a:tabLst>
            </a:pPr>
            <a:r>
              <a:rPr lang="en-US" sz="1200" b="1" i="1" dirty="0">
                <a:solidFill>
                  <a:srgbClr val="FFFFFF"/>
                </a:solidFill>
                <a:latin typeface="Montserrat"/>
              </a:rPr>
              <a:t>Get noticed by your management with your outstanding analysis backed by data  science.</a:t>
            </a:r>
          </a:p>
          <a:p>
            <a:pPr marL="433388" marR="807720" indent="-424339">
              <a:lnSpc>
                <a:spcPct val="150000"/>
              </a:lnSpc>
              <a:buClr>
                <a:schemeClr val="bg1"/>
              </a:buClr>
              <a:buSzPct val="202000"/>
              <a:buChar char="•"/>
              <a:tabLst>
                <a:tab pos="433388" algn="l"/>
                <a:tab pos="433864" algn="l"/>
              </a:tabLst>
            </a:pPr>
            <a:r>
              <a:rPr lang="en-US" sz="1200" b="1" i="1" dirty="0">
                <a:solidFill>
                  <a:srgbClr val="FFFFFF"/>
                </a:solidFill>
                <a:latin typeface="Montserrat"/>
              </a:rPr>
              <a:t>Create an impact in your organization by taking up small projects/initiatives to solve  critical issues using data science.</a:t>
            </a:r>
          </a:p>
          <a:p>
            <a:pPr marL="433388" marR="786765" indent="-424339">
              <a:lnSpc>
                <a:spcPct val="150000"/>
              </a:lnSpc>
              <a:buClr>
                <a:schemeClr val="bg1"/>
              </a:buClr>
              <a:buSzPct val="202000"/>
              <a:buChar char="•"/>
              <a:tabLst>
                <a:tab pos="433388" algn="l"/>
                <a:tab pos="433864" algn="l"/>
              </a:tabLst>
            </a:pPr>
            <a:r>
              <a:rPr lang="en-US" sz="1200" b="1" i="1" dirty="0">
                <a:solidFill>
                  <a:srgbClr val="FFFFFF"/>
                </a:solidFill>
                <a:latin typeface="Montserrat"/>
              </a:rPr>
              <a:t>Network with members from the data science vertical of your organization and seek  opportunities to contribute in small projects.</a:t>
            </a:r>
          </a:p>
          <a:p>
            <a:pPr marL="433388" marR="3810" indent="-424339">
              <a:lnSpc>
                <a:spcPct val="150000"/>
              </a:lnSpc>
              <a:buClr>
                <a:schemeClr val="bg1"/>
              </a:buClr>
              <a:buSzPct val="202000"/>
              <a:buChar char="•"/>
              <a:tabLst>
                <a:tab pos="433388" algn="l"/>
                <a:tab pos="433864" algn="l"/>
              </a:tabLst>
            </a:pPr>
            <a:r>
              <a:rPr lang="en-US" sz="1200" b="1" i="1" dirty="0">
                <a:solidFill>
                  <a:srgbClr val="FFFFFF"/>
                </a:solidFill>
                <a:latin typeface="Montserrat"/>
              </a:rPr>
              <a:t>Share your success stories with us and the world to position yourself as a subject matter  expert in data science.</a:t>
            </a:r>
          </a:p>
          <a:p>
            <a:endParaRPr lang="en-US" sz="10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1"/>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a:solidFill>
                  <a:srgbClr val="0B5394"/>
                </a:solidFill>
              </a:rPr>
              <a:t>Summary</a:t>
            </a:r>
            <a:endParaRPr sz="3600">
              <a:solidFill>
                <a:srgbClr val="3D85C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161" name="Google Shape;161;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have learnt about,</a:t>
            </a:r>
            <a:endParaRPr/>
          </a:p>
          <a:p>
            <a:pPr marL="457200" lvl="0" indent="-342900" algn="l" rtl="0">
              <a:spcBef>
                <a:spcPts val="1600"/>
              </a:spcBef>
              <a:spcAft>
                <a:spcPts val="0"/>
              </a:spcAft>
              <a:buSzPts val="1800"/>
              <a:buChar char="●"/>
            </a:pPr>
            <a:r>
              <a:rPr lang="en"/>
              <a:t>Metric Learning</a:t>
            </a:r>
            <a:endParaRPr/>
          </a:p>
          <a:p>
            <a:pPr marL="457200" lvl="0" indent="-342900" algn="l" rtl="0">
              <a:spcBef>
                <a:spcPts val="0"/>
              </a:spcBef>
              <a:spcAft>
                <a:spcPts val="0"/>
              </a:spcAft>
              <a:buSzPts val="1800"/>
              <a:buChar char="●"/>
            </a:pPr>
            <a:r>
              <a:rPr lang="en"/>
              <a:t>Siamese Network</a:t>
            </a:r>
            <a:endParaRPr/>
          </a:p>
          <a:p>
            <a:pPr marL="457200" lvl="0" indent="-342900" algn="l" rtl="0">
              <a:spcBef>
                <a:spcPts val="0"/>
              </a:spcBef>
              <a:spcAft>
                <a:spcPts val="0"/>
              </a:spcAft>
              <a:buSzPts val="1800"/>
              <a:buChar char="●"/>
            </a:pPr>
            <a:r>
              <a:rPr lang="en"/>
              <a:t>Applications of Siamese Networks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we have learnt in this week’s videos?</a:t>
            </a:r>
            <a:endParaRPr/>
          </a:p>
        </p:txBody>
      </p:sp>
      <p:sp>
        <p:nvSpPr>
          <p:cNvPr id="70" name="Google Shape;7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Metric Learning</a:t>
            </a:r>
            <a:endParaRPr/>
          </a:p>
          <a:p>
            <a:pPr marL="457200" lvl="0" indent="-342900" algn="l" rtl="0">
              <a:spcBef>
                <a:spcPts val="0"/>
              </a:spcBef>
              <a:spcAft>
                <a:spcPts val="0"/>
              </a:spcAft>
              <a:buSzPts val="1800"/>
              <a:buChar char="●"/>
            </a:pPr>
            <a:r>
              <a:rPr lang="en"/>
              <a:t>Siamese Network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Session Agenda</a:t>
            </a:r>
            <a:endParaRPr/>
          </a:p>
        </p:txBody>
      </p:sp>
      <p:sp>
        <p:nvSpPr>
          <p:cNvPr id="76" name="Google Shape;7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Metric Learning</a:t>
            </a:r>
            <a:endParaRPr/>
          </a:p>
          <a:p>
            <a:pPr marL="457200" lvl="0" indent="-342900" algn="l" rtl="0">
              <a:spcBef>
                <a:spcPts val="0"/>
              </a:spcBef>
              <a:spcAft>
                <a:spcPts val="0"/>
              </a:spcAft>
              <a:buSzPts val="1800"/>
              <a:buChar char="●"/>
            </a:pPr>
            <a:r>
              <a:rPr lang="en"/>
              <a:t>Examples of Metric Learning</a:t>
            </a:r>
            <a:endParaRPr/>
          </a:p>
          <a:p>
            <a:pPr marL="457200" lvl="0" indent="-342900" algn="l" rtl="0">
              <a:spcBef>
                <a:spcPts val="0"/>
              </a:spcBef>
              <a:spcAft>
                <a:spcPts val="0"/>
              </a:spcAft>
              <a:buSzPts val="1800"/>
              <a:buChar char="●"/>
            </a:pPr>
            <a:r>
              <a:rPr lang="en"/>
              <a:t>Siamese Network</a:t>
            </a:r>
            <a:endParaRPr/>
          </a:p>
          <a:p>
            <a:pPr marL="457200" lvl="0" indent="-342900" algn="l" rtl="0">
              <a:spcBef>
                <a:spcPts val="0"/>
              </a:spcBef>
              <a:spcAft>
                <a:spcPts val="0"/>
              </a:spcAft>
              <a:buSzPts val="1800"/>
              <a:buChar char="●"/>
            </a:pPr>
            <a:r>
              <a:rPr lang="en"/>
              <a:t>Applications of Siamese Networks</a:t>
            </a:r>
            <a:endParaRPr/>
          </a:p>
          <a:p>
            <a:pPr marL="457200" lvl="0" indent="-342900" algn="l" rtl="0">
              <a:spcBef>
                <a:spcPts val="0"/>
              </a:spcBef>
              <a:spcAft>
                <a:spcPts val="0"/>
              </a:spcAft>
              <a:buSzPts val="1800"/>
              <a:buChar char="●"/>
            </a:pPr>
            <a:r>
              <a:rPr lang="en"/>
              <a:t>How to train Siamese Networks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9"/>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a:solidFill>
                  <a:srgbClr val="0B5394"/>
                </a:solidFill>
              </a:rPr>
              <a:t>Metric</a:t>
            </a:r>
            <a:r>
              <a:rPr lang="en" sz="3600"/>
              <a:t> </a:t>
            </a:r>
            <a:r>
              <a:rPr lang="en" sz="3600">
                <a:solidFill>
                  <a:srgbClr val="3D85C6"/>
                </a:solidFill>
              </a:rPr>
              <a:t>Learning</a:t>
            </a:r>
            <a:endParaRPr sz="3600">
              <a:solidFill>
                <a:srgbClr val="3D85C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Metric Learning</a:t>
            </a:r>
            <a:endParaRPr/>
          </a:p>
        </p:txBody>
      </p:sp>
      <p:sp>
        <p:nvSpPr>
          <p:cNvPr id="87" name="Google Shape;8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22222"/>
                </a:solidFill>
                <a:highlight>
                  <a:srgbClr val="FFFFFF"/>
                </a:highlight>
              </a:rPr>
              <a:t>Metric learning is the task of learning a distance function.</a:t>
            </a:r>
            <a:endParaRPr sz="1200">
              <a:solidFill>
                <a:srgbClr val="222222"/>
              </a:solidFill>
              <a:highlight>
                <a:srgbClr val="FFFFFF"/>
              </a:highlight>
            </a:endParaRPr>
          </a:p>
          <a:p>
            <a:pPr marL="0" lvl="0" indent="0" algn="l" rtl="0">
              <a:spcBef>
                <a:spcPts val="1600"/>
              </a:spcBef>
              <a:spcAft>
                <a:spcPts val="0"/>
              </a:spcAft>
              <a:buNone/>
            </a:pPr>
            <a:endParaRPr sz="1200">
              <a:solidFill>
                <a:srgbClr val="222222"/>
              </a:solidFill>
              <a:highlight>
                <a:srgbClr val="FFFFFF"/>
              </a:highlight>
            </a:endParaRPr>
          </a:p>
          <a:p>
            <a:pPr marL="0" lvl="0" indent="0" algn="l" rtl="0">
              <a:spcBef>
                <a:spcPts val="1600"/>
              </a:spcBef>
              <a:spcAft>
                <a:spcPts val="1600"/>
              </a:spcAft>
              <a:buNone/>
            </a:pPr>
            <a:endParaRPr sz="1050">
              <a:solidFill>
                <a:srgbClr val="222222"/>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Examples</a:t>
            </a:r>
            <a:endParaRPr/>
          </a:p>
        </p:txBody>
      </p:sp>
      <p:sp>
        <p:nvSpPr>
          <p:cNvPr id="93" name="Google Shape;9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If considering distance, the objective is to </a:t>
            </a:r>
            <a:r>
              <a:rPr lang="en" sz="1200" b="1"/>
              <a:t>minimize</a:t>
            </a:r>
            <a:r>
              <a:rPr lang="en" sz="1200"/>
              <a:t> the distance measure.</a:t>
            </a:r>
            <a:endParaRPr sz="1200"/>
          </a:p>
          <a:p>
            <a:pPr marL="0" lvl="0" indent="0" algn="l" rtl="0">
              <a:spcBef>
                <a:spcPts val="1600"/>
              </a:spcBef>
              <a:spcAft>
                <a:spcPts val="0"/>
              </a:spcAft>
              <a:buNone/>
            </a:pPr>
            <a:r>
              <a:rPr lang="en" sz="1100" b="1"/>
              <a:t>Euclidean and Manhattan distance.</a:t>
            </a:r>
            <a:endParaRPr sz="1100" b="1"/>
          </a:p>
          <a:p>
            <a:pPr marL="0" lvl="0" indent="0" algn="l" rtl="0">
              <a:spcBef>
                <a:spcPts val="1600"/>
              </a:spcBef>
              <a:spcAft>
                <a:spcPts val="0"/>
              </a:spcAft>
              <a:buNone/>
            </a:pPr>
            <a:endParaRPr sz="1200" b="1"/>
          </a:p>
          <a:p>
            <a:pPr marL="0" lvl="0" indent="0" algn="l" rtl="0">
              <a:spcBef>
                <a:spcPts val="1600"/>
              </a:spcBef>
              <a:spcAft>
                <a:spcPts val="0"/>
              </a:spcAft>
              <a:buNone/>
            </a:pPr>
            <a:endParaRPr sz="1200" b="1"/>
          </a:p>
          <a:p>
            <a:pPr marL="0" lvl="0" indent="0" algn="l" rtl="0">
              <a:spcBef>
                <a:spcPts val="1600"/>
              </a:spcBef>
              <a:spcAft>
                <a:spcPts val="0"/>
              </a:spcAft>
              <a:buNone/>
            </a:pPr>
            <a:r>
              <a:rPr lang="en" sz="1200"/>
              <a:t>If considering similarity, the objective is to </a:t>
            </a:r>
            <a:r>
              <a:rPr lang="en" sz="1200" b="1"/>
              <a:t>maximize</a:t>
            </a:r>
            <a:r>
              <a:rPr lang="en" sz="1200"/>
              <a:t> the similarity measure.</a:t>
            </a:r>
            <a:endParaRPr sz="1200"/>
          </a:p>
          <a:p>
            <a:pPr marL="0" lvl="0" indent="0" algn="l" rtl="0">
              <a:spcBef>
                <a:spcPts val="1600"/>
              </a:spcBef>
              <a:spcAft>
                <a:spcPts val="1600"/>
              </a:spcAft>
              <a:buNone/>
            </a:pPr>
            <a:r>
              <a:rPr lang="en" sz="1100" b="1"/>
              <a:t>Dot product, RBF.</a:t>
            </a:r>
            <a:endParaRPr sz="11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2"/>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a:solidFill>
                  <a:srgbClr val="0B5394"/>
                </a:solidFill>
              </a:rPr>
              <a:t>Siamese</a:t>
            </a:r>
            <a:r>
              <a:rPr lang="en" sz="3600"/>
              <a:t> </a:t>
            </a:r>
            <a:r>
              <a:rPr lang="en" sz="3600">
                <a:solidFill>
                  <a:srgbClr val="3D85C6"/>
                </a:solidFill>
              </a:rPr>
              <a:t>Network</a:t>
            </a:r>
            <a:endParaRPr sz="3600">
              <a:solidFill>
                <a:srgbClr val="3D85C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Siamese Network</a:t>
            </a:r>
            <a:endParaRPr/>
          </a:p>
        </p:txBody>
      </p:sp>
      <p:sp>
        <p:nvSpPr>
          <p:cNvPr id="104" name="Google Shape;10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highlight>
                  <a:srgbClr val="FFFFFF"/>
                </a:highlight>
              </a:rPr>
              <a:t>Siamese network</a:t>
            </a:r>
            <a:r>
              <a:rPr lang="en" sz="1200">
                <a:highlight>
                  <a:srgbClr val="FFFFFF"/>
                </a:highlight>
              </a:rPr>
              <a:t> is an artificial neural </a:t>
            </a:r>
            <a:r>
              <a:rPr lang="en" sz="1200" b="1">
                <a:highlight>
                  <a:srgbClr val="FFFFFF"/>
                </a:highlight>
              </a:rPr>
              <a:t>network</a:t>
            </a:r>
            <a:r>
              <a:rPr lang="en" sz="1200">
                <a:highlight>
                  <a:srgbClr val="FFFFFF"/>
                </a:highlight>
              </a:rPr>
              <a:t> that use the same weights while working in tandem on two different input vectors to compute comparable output vectors.</a:t>
            </a:r>
            <a:endParaRPr sz="1200">
              <a:highlight>
                <a:srgbClr val="FFFFFF"/>
              </a:highlight>
            </a:endParaRPr>
          </a:p>
          <a:p>
            <a:pPr marL="0" lvl="0" indent="0" algn="l" rtl="0">
              <a:spcBef>
                <a:spcPts val="1600"/>
              </a:spcBef>
              <a:spcAft>
                <a:spcPts val="0"/>
              </a:spcAft>
              <a:buNone/>
            </a:pPr>
            <a:r>
              <a:rPr lang="en" sz="1200">
                <a:highlight>
                  <a:srgbClr val="FFFFFF"/>
                </a:highlight>
              </a:rPr>
              <a:t>Often one of the output vectors is precomputed, thus forming a baseline against which the other output vector is compared.</a:t>
            </a:r>
            <a:endParaRPr sz="1200">
              <a:highlight>
                <a:srgbClr val="FFFFFF"/>
              </a:highlight>
            </a:endParaRPr>
          </a:p>
          <a:p>
            <a:pPr marL="0" lvl="0" indent="0" algn="l" rtl="0">
              <a:spcBef>
                <a:spcPts val="1600"/>
              </a:spcBef>
              <a:spcAft>
                <a:spcPts val="0"/>
              </a:spcAft>
              <a:buNone/>
            </a:pPr>
            <a:r>
              <a:rPr lang="en" sz="1200" b="1">
                <a:highlight>
                  <a:srgbClr val="FFFFFF"/>
                </a:highlight>
              </a:rPr>
              <a:t>Siamese</a:t>
            </a:r>
            <a:r>
              <a:rPr lang="en" sz="1200">
                <a:highlight>
                  <a:srgbClr val="FFFFFF"/>
                </a:highlight>
              </a:rPr>
              <a:t> neural </a:t>
            </a:r>
            <a:r>
              <a:rPr lang="en" sz="1200" b="1">
                <a:highlight>
                  <a:srgbClr val="FFFFFF"/>
                </a:highlight>
              </a:rPr>
              <a:t>networks</a:t>
            </a:r>
            <a:r>
              <a:rPr lang="en" sz="1200">
                <a:highlight>
                  <a:srgbClr val="FFFFFF"/>
                </a:highlight>
              </a:rPr>
              <a:t> has a unique structure to naturally rank similarity between inputs. </a:t>
            </a:r>
            <a:endParaRPr sz="1200">
              <a:highlight>
                <a:srgbClr val="FFFFFF"/>
              </a:highlight>
            </a:endParaRPr>
          </a:p>
          <a:p>
            <a:pPr marL="0" lvl="0" indent="0" algn="l" rtl="0">
              <a:spcBef>
                <a:spcPts val="1600"/>
              </a:spcBef>
              <a:spcAft>
                <a:spcPts val="1600"/>
              </a:spcAft>
              <a:buNone/>
            </a:pPr>
            <a:endParaRPr sz="1100">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Applications</a:t>
            </a:r>
            <a:endParaRPr/>
          </a:p>
        </p:txBody>
      </p:sp>
      <p:sp>
        <p:nvSpPr>
          <p:cNvPr id="110" name="Google Shape;110;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333333"/>
                </a:solidFill>
              </a:rPr>
              <a:t>Paraphrase scoring</a:t>
            </a:r>
            <a:r>
              <a:rPr lang="en" sz="1200">
                <a:solidFill>
                  <a:srgbClr val="333333"/>
                </a:solidFill>
              </a:rPr>
              <a:t>, where the inputs are two sentences and the output is a score of how similar they are.</a:t>
            </a:r>
            <a:endParaRPr sz="1200">
              <a:solidFill>
                <a:srgbClr val="333333"/>
              </a:solidFill>
            </a:endParaRPr>
          </a:p>
          <a:p>
            <a:pPr marL="0" lvl="0" indent="0" algn="l" rtl="0">
              <a:spcBef>
                <a:spcPts val="1600"/>
              </a:spcBef>
              <a:spcAft>
                <a:spcPts val="0"/>
              </a:spcAft>
              <a:buNone/>
            </a:pPr>
            <a:r>
              <a:rPr lang="en" sz="1200" b="1">
                <a:solidFill>
                  <a:srgbClr val="333333"/>
                </a:solidFill>
              </a:rPr>
              <a:t>Signature verification</a:t>
            </a:r>
            <a:r>
              <a:rPr lang="en" sz="1200">
                <a:solidFill>
                  <a:srgbClr val="333333"/>
                </a:solidFill>
              </a:rPr>
              <a:t>, where figure out whether two signatures are from the same person. </a:t>
            </a:r>
            <a:endParaRPr sz="1200">
              <a:solidFill>
                <a:srgbClr val="333333"/>
              </a:solidFill>
            </a:endParaRPr>
          </a:p>
          <a:p>
            <a:pPr marL="0" lvl="0" indent="0" algn="l" rtl="0">
              <a:spcBef>
                <a:spcPts val="1600"/>
              </a:spcBef>
              <a:spcAft>
                <a:spcPts val="0"/>
              </a:spcAft>
              <a:buNone/>
            </a:pPr>
            <a:r>
              <a:rPr lang="en" sz="1200" b="1">
                <a:solidFill>
                  <a:srgbClr val="333333"/>
                </a:solidFill>
              </a:rPr>
              <a:t>Face verification</a:t>
            </a:r>
            <a:r>
              <a:rPr lang="en" sz="1200">
                <a:solidFill>
                  <a:srgbClr val="333333"/>
                </a:solidFill>
              </a:rPr>
              <a:t>, where figure out whether two given face images are from the same person.</a:t>
            </a:r>
            <a:endParaRPr sz="1200">
              <a:solidFill>
                <a:srgbClr val="333333"/>
              </a:solidFill>
            </a:endParaRPr>
          </a:p>
          <a:p>
            <a:pPr marL="0" lvl="0" indent="0" algn="l" rtl="0">
              <a:spcBef>
                <a:spcPts val="1600"/>
              </a:spcBef>
              <a:spcAft>
                <a:spcPts val="0"/>
              </a:spcAft>
              <a:buNone/>
            </a:pPr>
            <a:r>
              <a:rPr lang="en" sz="1200">
                <a:solidFill>
                  <a:srgbClr val="333333"/>
                </a:solidFill>
              </a:rPr>
              <a:t>And many more...</a:t>
            </a:r>
            <a:endParaRPr sz="1200">
              <a:solidFill>
                <a:srgbClr val="333333"/>
              </a:solidFill>
            </a:endParaRPr>
          </a:p>
          <a:p>
            <a:pPr marL="0" lvl="0" indent="0" algn="l" rtl="0">
              <a:spcBef>
                <a:spcPts val="1600"/>
              </a:spcBef>
              <a:spcAft>
                <a:spcPts val="0"/>
              </a:spcAft>
              <a:buNone/>
            </a:pPr>
            <a:endParaRPr sz="1200">
              <a:solidFill>
                <a:srgbClr val="333333"/>
              </a:solidFill>
            </a:endParaRPr>
          </a:p>
          <a:p>
            <a:pPr marL="0" lvl="0" indent="0" algn="l" rtl="0">
              <a:spcBef>
                <a:spcPts val="1600"/>
              </a:spcBef>
              <a:spcAft>
                <a:spcPts val="0"/>
              </a:spcAft>
              <a:buNone/>
            </a:pPr>
            <a:endParaRPr sz="1200">
              <a:solidFill>
                <a:srgbClr val="333333"/>
              </a:solidFill>
            </a:endParaRPr>
          </a:p>
          <a:p>
            <a:pPr marL="0" lvl="0" indent="0" algn="l" rtl="0">
              <a:spcBef>
                <a:spcPts val="1600"/>
              </a:spcBef>
              <a:spcAft>
                <a:spcPts val="1600"/>
              </a:spcAft>
              <a:buNone/>
            </a:pPr>
            <a:r>
              <a:rPr lang="en" sz="1200">
                <a:solidFill>
                  <a:srgbClr val="333333"/>
                </a:solidFill>
              </a:rPr>
              <a:t>Generally, in such tasks, two identical subnetworks are used to process the two inputs, and another module will take their outputs and produce the final output.</a:t>
            </a:r>
            <a:endParaRPr sz="1200"/>
          </a:p>
        </p:txBody>
      </p:sp>
    </p:spTree>
  </p:cSld>
  <p:clrMapOvr>
    <a:masterClrMapping/>
  </p:clrMapOvr>
</p:sld>
</file>

<file path=ppt/theme/theme1.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614</Words>
  <Application>Microsoft Office PowerPoint</Application>
  <PresentationFormat>On-screen Show (16:9)</PresentationFormat>
  <Paragraphs>99</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Georgia</vt:lpstr>
      <vt:lpstr>Montserrat</vt:lpstr>
      <vt:lpstr>Helvetica Neue Light</vt:lpstr>
      <vt:lpstr>Arial</vt:lpstr>
      <vt:lpstr>Helvetica Neue</vt:lpstr>
      <vt:lpstr>Just Logo</vt:lpstr>
      <vt:lpstr>Week 6</vt:lpstr>
      <vt:lpstr>What we have learnt in this week’s videos?</vt:lpstr>
      <vt:lpstr>Session Agenda</vt:lpstr>
      <vt:lpstr>Metric Learning</vt:lpstr>
      <vt:lpstr>Metric Learning</vt:lpstr>
      <vt:lpstr>Examples</vt:lpstr>
      <vt:lpstr>Siamese Network</vt:lpstr>
      <vt:lpstr>Siamese Network</vt:lpstr>
      <vt:lpstr>Applications</vt:lpstr>
      <vt:lpstr>Why they work?</vt:lpstr>
      <vt:lpstr>Signature Verification using a Siamese Network @1994</vt:lpstr>
      <vt:lpstr>How to train a Siamese Network?</vt:lpstr>
      <vt:lpstr>Duplet Siamese Training</vt:lpstr>
      <vt:lpstr>Triplet Loss</vt:lpstr>
      <vt:lpstr>Triplet Siamese Training</vt:lpstr>
      <vt:lpstr>PowerPoint Presentation</vt:lpstr>
      <vt:lpstr>Summary</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5</dc:title>
  <dc:creator>Durgesh</dc:creator>
  <cp:lastModifiedBy>Durgesh</cp:lastModifiedBy>
  <cp:revision>5</cp:revision>
  <dcterms:modified xsi:type="dcterms:W3CDTF">2021-10-14T09:45:56Z</dcterms:modified>
</cp:coreProperties>
</file>