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lvl1pPr>
      <a:defRPr>
        <a:latin typeface="Candara"/>
        <a:ea typeface="Candara"/>
        <a:cs typeface="Candara"/>
        <a:sym typeface="Candara"/>
      </a:defRPr>
    </a:lvl1pPr>
    <a:lvl2pPr indent="457200">
      <a:defRPr>
        <a:latin typeface="Candara"/>
        <a:ea typeface="Candara"/>
        <a:cs typeface="Candara"/>
        <a:sym typeface="Candara"/>
      </a:defRPr>
    </a:lvl2pPr>
    <a:lvl3pPr indent="914400">
      <a:defRPr>
        <a:latin typeface="Candara"/>
        <a:ea typeface="Candara"/>
        <a:cs typeface="Candara"/>
        <a:sym typeface="Candara"/>
      </a:defRPr>
    </a:lvl3pPr>
    <a:lvl4pPr indent="1371600">
      <a:defRPr>
        <a:latin typeface="Candara"/>
        <a:ea typeface="Candara"/>
        <a:cs typeface="Candara"/>
        <a:sym typeface="Candara"/>
      </a:defRPr>
    </a:lvl4pPr>
    <a:lvl5pPr indent="1828800">
      <a:defRPr>
        <a:latin typeface="Candara"/>
        <a:ea typeface="Candara"/>
        <a:cs typeface="Candara"/>
        <a:sym typeface="Candara"/>
      </a:defRPr>
    </a:lvl5pPr>
    <a:lvl6pPr>
      <a:defRPr>
        <a:latin typeface="Candara"/>
        <a:ea typeface="Candara"/>
        <a:cs typeface="Candara"/>
        <a:sym typeface="Candara"/>
      </a:defRPr>
    </a:lvl6pPr>
    <a:lvl7pPr>
      <a:defRPr>
        <a:latin typeface="Candara"/>
        <a:ea typeface="Candara"/>
        <a:cs typeface="Candara"/>
        <a:sym typeface="Candara"/>
      </a:defRPr>
    </a:lvl7pPr>
    <a:lvl8pPr>
      <a:defRPr>
        <a:latin typeface="Candara"/>
        <a:ea typeface="Candara"/>
        <a:cs typeface="Candara"/>
        <a:sym typeface="Candara"/>
      </a:defRPr>
    </a:lvl8pPr>
    <a:lvl9pPr>
      <a:defRPr>
        <a:latin typeface="Candara"/>
        <a:ea typeface="Candara"/>
        <a:cs typeface="Candara"/>
        <a:sym typeface="Candar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Col>
    <a:lastRow>
      <a:tcTxStyle b="on" i="on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lastRow>
    <a:firstRow>
      <a:tcTxStyle b="on" i="on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ndara"/>
          <a:ea typeface="Candara"/>
          <a:cs typeface="Canda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ndara"/>
          <a:ea typeface="Candara"/>
          <a:cs typeface="Candar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8737600" y="6505892"/>
            <a:ext cx="2844800" cy="3073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4" name="Greatlearning Logo.png" descr="E:\Brand &amp; all that\Greatlearning Logo\Greatlearning Logo.jpg"/>
          <p:cNvPicPr/>
          <p:nvPr/>
        </p:nvPicPr>
        <p:blipFill>
          <a:blip r:embed="rId4">
            <a:extLst/>
          </a:blip>
          <a:srcRect l="19363" t="19598" r="17929" b="71116"/>
          <a:stretch>
            <a:fillRect/>
          </a:stretch>
        </p:blipFill>
        <p:spPr>
          <a:xfrm>
            <a:off x="8197849" y="317500"/>
            <a:ext cx="3598864" cy="56515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8737600" y="6385242"/>
            <a:ext cx="2844800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1400">
                <a:solidFill>
                  <a:srgbClr val="595959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>
        <a:defRPr sz="4400">
          <a:latin typeface="Corbel"/>
          <a:ea typeface="Corbel"/>
          <a:cs typeface="Corbel"/>
          <a:sym typeface="Corbel"/>
        </a:defRPr>
      </a:lvl1pPr>
      <a:lvl2pPr>
        <a:defRPr sz="4400">
          <a:latin typeface="Corbel"/>
          <a:ea typeface="Corbel"/>
          <a:cs typeface="Corbel"/>
          <a:sym typeface="Corbel"/>
        </a:defRPr>
      </a:lvl2pPr>
      <a:lvl3pPr>
        <a:defRPr sz="4400">
          <a:latin typeface="Corbel"/>
          <a:ea typeface="Corbel"/>
          <a:cs typeface="Corbel"/>
          <a:sym typeface="Corbel"/>
        </a:defRPr>
      </a:lvl3pPr>
      <a:lvl4pPr>
        <a:defRPr sz="4400">
          <a:latin typeface="Corbel"/>
          <a:ea typeface="Corbel"/>
          <a:cs typeface="Corbel"/>
          <a:sym typeface="Corbel"/>
        </a:defRPr>
      </a:lvl4pPr>
      <a:lvl5pPr>
        <a:defRPr sz="4400">
          <a:latin typeface="Corbel"/>
          <a:ea typeface="Corbel"/>
          <a:cs typeface="Corbel"/>
          <a:sym typeface="Corbel"/>
        </a:defRPr>
      </a:lvl5pPr>
      <a:lvl6pPr indent="457200">
        <a:defRPr sz="4400">
          <a:latin typeface="Corbel"/>
          <a:ea typeface="Corbel"/>
          <a:cs typeface="Corbel"/>
          <a:sym typeface="Corbel"/>
        </a:defRPr>
      </a:lvl6pPr>
      <a:lvl7pPr indent="914400">
        <a:defRPr sz="4400">
          <a:latin typeface="Corbel"/>
          <a:ea typeface="Corbel"/>
          <a:cs typeface="Corbel"/>
          <a:sym typeface="Corbel"/>
        </a:defRPr>
      </a:lvl7pPr>
      <a:lvl8pPr indent="1371600">
        <a:defRPr sz="4400">
          <a:latin typeface="Corbel"/>
          <a:ea typeface="Corbel"/>
          <a:cs typeface="Corbel"/>
          <a:sym typeface="Corbel"/>
        </a:defRPr>
      </a:lvl8pPr>
      <a:lvl9pPr indent="1828800">
        <a:defRPr sz="4400">
          <a:latin typeface="Corbel"/>
          <a:ea typeface="Corbel"/>
          <a:cs typeface="Corbel"/>
          <a:sym typeface="Corbel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»"/>
        <a:defRPr sz="3200">
          <a:latin typeface="Candara"/>
          <a:ea typeface="Candara"/>
          <a:cs typeface="Candara"/>
          <a:sym typeface="Candara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ndara"/>
          <a:ea typeface="Candara"/>
          <a:cs typeface="Candara"/>
          <a:sym typeface="Candara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ndara"/>
          <a:ea typeface="Candara"/>
          <a:cs typeface="Candara"/>
          <a:sym typeface="Candara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ndara"/>
          <a:ea typeface="Candara"/>
          <a:cs typeface="Candara"/>
          <a:sym typeface="Candara"/>
        </a:defRPr>
      </a:lvl4pPr>
      <a:lvl5pPr marL="2235200" indent="-406400">
        <a:spcBef>
          <a:spcPts val="700"/>
        </a:spcBef>
        <a:buSzPct val="100000"/>
        <a:buFont typeface="Arial"/>
        <a:buChar char="»"/>
        <a:defRPr sz="3200">
          <a:latin typeface="Candara"/>
          <a:ea typeface="Candara"/>
          <a:cs typeface="Candara"/>
          <a:sym typeface="Candara"/>
        </a:defRPr>
      </a:lvl5pPr>
      <a:lvl6pPr marL="2692400" indent="-406400">
        <a:spcBef>
          <a:spcPts val="700"/>
        </a:spcBef>
        <a:buSzPct val="100000"/>
        <a:buFont typeface="Arial"/>
        <a:buChar char="•"/>
        <a:defRPr sz="3200">
          <a:latin typeface="Candara"/>
          <a:ea typeface="Candara"/>
          <a:cs typeface="Candara"/>
          <a:sym typeface="Candara"/>
        </a:defRPr>
      </a:lvl6pPr>
      <a:lvl7pPr marL="3149600" indent="-406400">
        <a:spcBef>
          <a:spcPts val="700"/>
        </a:spcBef>
        <a:buSzPct val="100000"/>
        <a:buFont typeface="Arial"/>
        <a:buChar char="•"/>
        <a:defRPr sz="3200">
          <a:latin typeface="Candara"/>
          <a:ea typeface="Candara"/>
          <a:cs typeface="Candara"/>
          <a:sym typeface="Candara"/>
        </a:defRPr>
      </a:lvl7pPr>
      <a:lvl8pPr marL="3606800" indent="-406400">
        <a:spcBef>
          <a:spcPts val="700"/>
        </a:spcBef>
        <a:buSzPct val="100000"/>
        <a:buFont typeface="Arial"/>
        <a:buChar char="•"/>
        <a:defRPr sz="3200">
          <a:latin typeface="Candara"/>
          <a:ea typeface="Candara"/>
          <a:cs typeface="Candara"/>
          <a:sym typeface="Candara"/>
        </a:defRPr>
      </a:lvl8pPr>
      <a:lvl9pPr marL="4064000" indent="-406400">
        <a:spcBef>
          <a:spcPts val="700"/>
        </a:spcBef>
        <a:buSzPct val="100000"/>
        <a:buFont typeface="Arial"/>
        <a:buChar char="•"/>
        <a:defRPr sz="3200">
          <a:latin typeface="Candara"/>
          <a:ea typeface="Candara"/>
          <a:cs typeface="Candara"/>
          <a:sym typeface="Candara"/>
        </a:defRPr>
      </a:lvl9pPr>
    </p:bodyStyle>
    <p:otherStyle>
      <a:lvl1pPr algn="ctr">
        <a:defRPr sz="1400">
          <a:solidFill>
            <a:schemeClr val="tx1"/>
          </a:solidFill>
          <a:latin typeface="+mn-lt"/>
          <a:ea typeface="+mn-ea"/>
          <a:cs typeface="+mn-cs"/>
          <a:sym typeface="Candara"/>
        </a:defRPr>
      </a:lvl1pPr>
      <a:lvl2pPr indent="457200" algn="ctr">
        <a:defRPr sz="1400">
          <a:solidFill>
            <a:schemeClr val="tx1"/>
          </a:solidFill>
          <a:latin typeface="+mn-lt"/>
          <a:ea typeface="+mn-ea"/>
          <a:cs typeface="+mn-cs"/>
          <a:sym typeface="Candara"/>
        </a:defRPr>
      </a:lvl2pPr>
      <a:lvl3pPr indent="914400" algn="ctr">
        <a:defRPr sz="1400">
          <a:solidFill>
            <a:schemeClr val="tx1"/>
          </a:solidFill>
          <a:latin typeface="+mn-lt"/>
          <a:ea typeface="+mn-ea"/>
          <a:cs typeface="+mn-cs"/>
          <a:sym typeface="Candara"/>
        </a:defRPr>
      </a:lvl3pPr>
      <a:lvl4pPr indent="1371600" algn="ctr">
        <a:defRPr sz="1400">
          <a:solidFill>
            <a:schemeClr val="tx1"/>
          </a:solidFill>
          <a:latin typeface="+mn-lt"/>
          <a:ea typeface="+mn-ea"/>
          <a:cs typeface="+mn-cs"/>
          <a:sym typeface="Candara"/>
        </a:defRPr>
      </a:lvl4pPr>
      <a:lvl5pPr indent="1828800" algn="ctr">
        <a:defRPr sz="1400">
          <a:solidFill>
            <a:schemeClr val="tx1"/>
          </a:solidFill>
          <a:latin typeface="+mn-lt"/>
          <a:ea typeface="+mn-ea"/>
          <a:cs typeface="+mn-cs"/>
          <a:sym typeface="Candara"/>
        </a:defRPr>
      </a:lvl5pPr>
      <a:lvl6pPr algn="ctr">
        <a:defRPr sz="1400">
          <a:solidFill>
            <a:schemeClr val="tx1"/>
          </a:solidFill>
          <a:latin typeface="+mn-lt"/>
          <a:ea typeface="+mn-ea"/>
          <a:cs typeface="+mn-cs"/>
          <a:sym typeface="Candara"/>
        </a:defRPr>
      </a:lvl6pPr>
      <a:lvl7pPr algn="ctr">
        <a:defRPr sz="1400">
          <a:solidFill>
            <a:schemeClr val="tx1"/>
          </a:solidFill>
          <a:latin typeface="+mn-lt"/>
          <a:ea typeface="+mn-ea"/>
          <a:cs typeface="+mn-cs"/>
          <a:sym typeface="Candara"/>
        </a:defRPr>
      </a:lvl7pPr>
      <a:lvl8pPr algn="ctr">
        <a:defRPr sz="1400">
          <a:solidFill>
            <a:schemeClr val="tx1"/>
          </a:solidFill>
          <a:latin typeface="+mn-lt"/>
          <a:ea typeface="+mn-ea"/>
          <a:cs typeface="+mn-cs"/>
          <a:sym typeface="Candara"/>
        </a:defRPr>
      </a:lvl8pPr>
      <a:lvl9pPr algn="ctr">
        <a:defRPr sz="1400">
          <a:solidFill>
            <a:schemeClr val="tx1"/>
          </a:solidFill>
          <a:latin typeface="+mn-lt"/>
          <a:ea typeface="+mn-ea"/>
          <a:cs typeface="+mn-cs"/>
          <a:sym typeface="Candar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idx="4294967295"/>
          </p:nvPr>
        </p:nvSpPr>
        <p:spPr>
          <a:xfrm>
            <a:off x="1828799" y="2438399"/>
            <a:ext cx="8763002" cy="1366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sz="4400" b="1"/>
              <a:t>ANOVA</a:t>
            </a:r>
          </a:p>
        </p:txBody>
      </p:sp>
      <p:sp>
        <p:nvSpPr>
          <p:cNvPr id="14" name="Shape 14"/>
          <p:cNvSpPr/>
          <p:nvPr/>
        </p:nvSpPr>
        <p:spPr>
          <a:xfrm>
            <a:off x="2362200" y="3810000"/>
            <a:ext cx="74676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i="0"/>
            </a:pPr>
            <a:r>
              <a:rPr sz="2400" i="1"/>
              <a:t>Module 3 – Advanced Statistics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 idx="4294967295"/>
          </p:nvPr>
        </p:nvSpPr>
        <p:spPr>
          <a:xfrm>
            <a:off x="609600" y="168275"/>
            <a:ext cx="10972800" cy="822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sz="3200" b="1"/>
              <a:t>Objectives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4294967295"/>
          </p:nvPr>
        </p:nvSpPr>
        <p:spPr>
          <a:xfrm>
            <a:off x="685800" y="1142999"/>
            <a:ext cx="10668000" cy="498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92881" lvl="0" indent="-192881" algn="just">
              <a:spcBef>
                <a:spcPts val="400"/>
              </a:spcBef>
              <a:buChar char="•"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Concepts using college marks case Study</a:t>
            </a:r>
          </a:p>
          <a:p>
            <a:pPr marL="620485" lvl="1" indent="-163285" algn="just">
              <a:spcBef>
                <a:spcPts val="300"/>
              </a:spcBef>
              <a:defRPr sz="1800"/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Sum of squares within groups</a:t>
            </a:r>
          </a:p>
          <a:p>
            <a:pPr marL="620485" lvl="1" indent="-163285" algn="just">
              <a:spcBef>
                <a:spcPts val="300"/>
              </a:spcBef>
              <a:defRPr sz="1800"/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Total sum of squares</a:t>
            </a:r>
          </a:p>
          <a:p>
            <a:pPr marL="620485" lvl="1" indent="-163285" algn="just">
              <a:spcBef>
                <a:spcPts val="300"/>
              </a:spcBef>
              <a:defRPr sz="1800"/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Sum of squares between groups</a:t>
            </a:r>
          </a:p>
          <a:p>
            <a:pPr marL="620485" lvl="1" indent="-163285" algn="just">
              <a:spcBef>
                <a:spcPts val="300"/>
              </a:spcBef>
              <a:defRPr sz="1800"/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Mathematical representation</a:t>
            </a:r>
          </a:p>
          <a:p>
            <a:pPr marL="192881" lvl="0" indent="-192881" algn="just">
              <a:spcBef>
                <a:spcPts val="400"/>
              </a:spcBef>
              <a:buChar char="•"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ANOVA using Excel / R</a:t>
            </a:r>
          </a:p>
          <a:p>
            <a:pPr marL="192881" lvl="0" indent="-192881" algn="just">
              <a:spcBef>
                <a:spcPts val="400"/>
              </a:spcBef>
              <a:buChar char="•"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Assumptions of ANOVA</a:t>
            </a:r>
          </a:p>
          <a:p>
            <a:pPr marL="620485" lvl="1" indent="-163285" algn="just">
              <a:spcBef>
                <a:spcPts val="300"/>
              </a:spcBef>
              <a:defRPr sz="1800"/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What if the assumptions are violated ?</a:t>
            </a:r>
          </a:p>
          <a:p>
            <a:pPr marL="171450" lvl="0" indent="-171450" algn="just">
              <a:spcBef>
                <a:spcPts val="300"/>
              </a:spcBef>
              <a:buChar char="•"/>
              <a:defRPr sz="1800"/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Extensions to ANOVA</a:t>
            </a:r>
          </a:p>
        </p:txBody>
      </p:sp>
      <p:sp>
        <p:nvSpPr>
          <p:cNvPr id="18" name="Shape 18"/>
          <p:cNvSpPr/>
          <p:nvPr/>
        </p:nvSpPr>
        <p:spPr>
          <a:xfrm>
            <a:off x="8737600" y="6505892"/>
            <a:ext cx="2844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4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609600" y="168275"/>
            <a:ext cx="10972800" cy="822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sz="3200" b="1"/>
              <a:t>Case Study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4294967295"/>
          </p:nvPr>
        </p:nvSpPr>
        <p:spPr>
          <a:xfrm>
            <a:off x="685800" y="1142999"/>
            <a:ext cx="10668000" cy="498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Students from three different colleges take the same exam; we wish to see if one college outperforms the other.</a:t>
            </a:r>
          </a:p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We take samples of 10 from each college:</a:t>
            </a:r>
          </a:p>
          <a:p>
            <a:pPr lvl="0" algn="just">
              <a:buSzTx/>
              <a:buNone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buSzTx/>
              <a:buNone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buSzTx/>
              <a:buNone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buSzTx/>
              <a:buNone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buSzTx/>
              <a:buNone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buSzTx/>
              <a:buNone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buSzTx/>
              <a:buNone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buSzTx/>
              <a:buNone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 b="1" u="sng">
                <a:latin typeface="Times New Roman"/>
                <a:ea typeface="Times New Roman"/>
                <a:cs typeface="Times New Roman"/>
                <a:sym typeface="Times New Roman"/>
              </a:rPr>
              <a:t>ANOVA 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(Analysis of Variance):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Statistical procedure to test whether or not two or more samples in an experiment vary from each other.</a:t>
            </a:r>
          </a:p>
          <a:p>
            <a:pPr marL="192881" lvl="0" indent="-192881" algn="just">
              <a:spcBef>
                <a:spcPts val="400"/>
              </a:spcBef>
              <a:buChar char="•"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Null hypothesis: There is no significant difference between the groups</a:t>
            </a:r>
          </a:p>
          <a:p>
            <a:pPr marL="192881" lvl="0" indent="-192881" algn="just">
              <a:spcBef>
                <a:spcPts val="400"/>
              </a:spcBef>
              <a:buChar char="•"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Alternative hypothesis: There is significant difference between the groups</a:t>
            </a:r>
          </a:p>
        </p:txBody>
      </p:sp>
      <p:sp>
        <p:nvSpPr>
          <p:cNvPr id="22" name="Shape 22"/>
          <p:cNvSpPr/>
          <p:nvPr/>
        </p:nvSpPr>
        <p:spPr>
          <a:xfrm>
            <a:off x="8737600" y="6505892"/>
            <a:ext cx="2844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4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3</a:t>
            </a:r>
          </a:p>
        </p:txBody>
      </p:sp>
      <p:pic>
        <p:nvPicPr>
          <p:cNvPr id="2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828800"/>
            <a:ext cx="28956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build="p" animBg="1" advAuto="0"/>
      <p:bldP spid="23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idx="4294967295"/>
          </p:nvPr>
        </p:nvSpPr>
        <p:spPr>
          <a:xfrm>
            <a:off x="609600" y="168275"/>
            <a:ext cx="10972800" cy="822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sz="3200" b="1"/>
              <a:t>Case Study - Sum of squares within groups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4294967295"/>
          </p:nvPr>
        </p:nvSpPr>
        <p:spPr>
          <a:xfrm>
            <a:off x="685800" y="1142999"/>
            <a:ext cx="10668000" cy="498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92881" lvl="0" indent="-192881" algn="just">
              <a:spcBef>
                <a:spcPts val="400"/>
              </a:spcBef>
              <a:buChar char="•"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Calculate the mean of each of the groups individually</a:t>
            </a:r>
          </a:p>
          <a:p>
            <a:pPr marL="192881" lvl="0" indent="-192881" algn="just">
              <a:spcBef>
                <a:spcPts val="400"/>
              </a:spcBef>
              <a:buChar char="•"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For each of the groups:</a:t>
            </a:r>
          </a:p>
          <a:p>
            <a:pPr marL="620485" lvl="1" indent="-163285" algn="just">
              <a:spcBef>
                <a:spcPts val="300"/>
              </a:spcBef>
              <a:defRPr sz="1800"/>
            </a:pPr>
            <a:r>
              <a:rPr sz="1600">
                <a:latin typeface="Times New Roman"/>
                <a:ea typeface="Times New Roman"/>
                <a:cs typeface="Times New Roman"/>
                <a:sym typeface="Times New Roman"/>
              </a:rPr>
              <a:t>Subtract the mean from the individual values</a:t>
            </a:r>
          </a:p>
        </p:txBody>
      </p:sp>
      <p:sp>
        <p:nvSpPr>
          <p:cNvPr id="27" name="Shape 27"/>
          <p:cNvSpPr/>
          <p:nvPr/>
        </p:nvSpPr>
        <p:spPr>
          <a:xfrm>
            <a:off x="8737600" y="6505892"/>
            <a:ext cx="2844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4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4</a:t>
            </a:r>
          </a:p>
        </p:txBody>
      </p:sp>
      <p:pic>
        <p:nvPicPr>
          <p:cNvPr id="2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2209800"/>
            <a:ext cx="9026525" cy="31242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10440669" y="2209800"/>
            <a:ext cx="1" cy="3048001"/>
          </a:xfrm>
          <a:prstGeom prst="line">
            <a:avLst/>
          </a:prstGeom>
          <a:ln w="28575">
            <a:solidFill>
              <a:srgbClr val="4A7EBB"/>
            </a:solidFill>
            <a:prstDash val="dash"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build="p" animBg="1" advAuto="0"/>
      <p:bldP spid="28" grpId="2" animBg="1" advAuto="0"/>
      <p:bldP spid="29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idx="4294967295"/>
          </p:nvPr>
        </p:nvSpPr>
        <p:spPr>
          <a:xfrm>
            <a:off x="609600" y="168275"/>
            <a:ext cx="10972800" cy="822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sz="3200" b="1"/>
              <a:t>Case Study - Sum of squares within groups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4294967295"/>
          </p:nvPr>
        </p:nvSpPr>
        <p:spPr>
          <a:xfrm>
            <a:off x="685800" y="1142999"/>
            <a:ext cx="10668000" cy="498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83237" lvl="0" indent="-183237" algn="just" defTabSz="868680">
              <a:spcBef>
                <a:spcPts val="400"/>
              </a:spcBef>
              <a:buChar char="•"/>
              <a:defRPr sz="1800"/>
            </a:pPr>
            <a:r>
              <a:rPr sz="1710">
                <a:latin typeface="Times New Roman"/>
                <a:ea typeface="Times New Roman"/>
                <a:cs typeface="Times New Roman"/>
                <a:sym typeface="Times New Roman"/>
              </a:rPr>
              <a:t>For each of the groups:</a:t>
            </a:r>
          </a:p>
          <a:p>
            <a:pPr marL="589461" lvl="1" indent="-155121" algn="just" defTabSz="868680">
              <a:spcBef>
                <a:spcPts val="300"/>
              </a:spcBef>
              <a:defRPr sz="1800"/>
            </a:pPr>
            <a:r>
              <a:rPr sz="1520">
                <a:latin typeface="Times New Roman"/>
                <a:ea typeface="Times New Roman"/>
                <a:cs typeface="Times New Roman"/>
                <a:sym typeface="Times New Roman"/>
              </a:rPr>
              <a:t>Subtract the mean from the individual values</a:t>
            </a:r>
          </a:p>
          <a:p>
            <a:pPr marL="589461" lvl="1" indent="-155121" algn="just" defTabSz="868680">
              <a:spcBef>
                <a:spcPts val="300"/>
              </a:spcBef>
              <a:defRPr sz="1800"/>
            </a:pPr>
            <a:r>
              <a:rPr sz="1520">
                <a:latin typeface="Times New Roman"/>
                <a:ea typeface="Times New Roman"/>
                <a:cs typeface="Times New Roman"/>
                <a:sym typeface="Times New Roman"/>
              </a:rPr>
              <a:t>Square the differences and sum these up</a:t>
            </a:r>
          </a:p>
          <a:p>
            <a:pPr marL="705802" lvl="1" indent="-271462" algn="just" defTabSz="868680">
              <a:spcBef>
                <a:spcPts val="600"/>
              </a:spcBef>
              <a:defRPr sz="1800"/>
            </a:pPr>
            <a:endParaRPr sz="15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5802" lvl="1" indent="-271462" algn="just" defTabSz="868680">
              <a:spcBef>
                <a:spcPts val="600"/>
              </a:spcBef>
              <a:defRPr sz="1800"/>
            </a:pPr>
            <a:endParaRPr sz="15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5802" lvl="1" indent="-271462" algn="just" defTabSz="868680">
              <a:spcBef>
                <a:spcPts val="600"/>
              </a:spcBef>
              <a:defRPr sz="1800"/>
            </a:pPr>
            <a:endParaRPr sz="15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5802" lvl="1" indent="-271462" algn="just" defTabSz="868680">
              <a:spcBef>
                <a:spcPts val="600"/>
              </a:spcBef>
              <a:defRPr sz="1800"/>
            </a:pPr>
            <a:endParaRPr sz="15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5802" lvl="1" indent="-271462" algn="just" defTabSz="868680">
              <a:spcBef>
                <a:spcPts val="600"/>
              </a:spcBef>
              <a:defRPr sz="1800"/>
            </a:pPr>
            <a:endParaRPr sz="15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5802" lvl="1" indent="-271462" algn="just" defTabSz="868680">
              <a:spcBef>
                <a:spcPts val="600"/>
              </a:spcBef>
              <a:defRPr sz="1800"/>
            </a:pPr>
            <a:endParaRPr sz="15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5802" lvl="1" indent="-271462" algn="just" defTabSz="868680">
              <a:spcBef>
                <a:spcPts val="600"/>
              </a:spcBef>
              <a:defRPr sz="1800"/>
            </a:pPr>
            <a:endParaRPr sz="15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5802" lvl="1" indent="-271462" algn="just" defTabSz="868680">
              <a:spcBef>
                <a:spcPts val="600"/>
              </a:spcBef>
              <a:defRPr sz="1800"/>
            </a:pPr>
            <a:endParaRPr sz="15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5802" lvl="1" indent="-271462" algn="just" defTabSz="868680">
              <a:spcBef>
                <a:spcPts val="600"/>
              </a:spcBef>
              <a:defRPr sz="1800"/>
            </a:pPr>
            <a:endParaRPr sz="15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5802" lvl="1" indent="-271462" algn="just" defTabSz="868680">
              <a:spcBef>
                <a:spcPts val="600"/>
              </a:spcBef>
              <a:defRPr sz="1800"/>
            </a:pPr>
            <a:endParaRPr sz="15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5754" lvl="0" indent="-325754" algn="just" defTabSz="868680">
              <a:buSzTx/>
              <a:buNone/>
              <a:defRPr sz="1800"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25754" lvl="0" indent="-325754" algn="just" defTabSz="868680">
              <a:spcBef>
                <a:spcPts val="400"/>
              </a:spcBef>
              <a:buSzTx/>
              <a:buNone/>
              <a:defRPr sz="1800"/>
            </a:pPr>
            <a:r>
              <a:rPr sz="1710" i="1">
                <a:latin typeface="Times New Roman"/>
                <a:ea typeface="Times New Roman"/>
                <a:cs typeface="Times New Roman"/>
                <a:sym typeface="Times New Roman"/>
              </a:rPr>
              <a:t>Operation: </a:t>
            </a:r>
            <a:r>
              <a:rPr sz="1710">
                <a:latin typeface="Times New Roman"/>
                <a:ea typeface="Times New Roman"/>
                <a:cs typeface="Times New Roman"/>
                <a:sym typeface="Times New Roman"/>
              </a:rPr>
              <a:t>∑ (Observation – Mean)</a:t>
            </a:r>
            <a:r>
              <a:rPr sz="1710" baseline="29894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  <a:p>
            <a:pPr marL="325754" lvl="0" indent="-325754" algn="just" defTabSz="868680">
              <a:spcBef>
                <a:spcPts val="400"/>
              </a:spcBef>
              <a:buSzTx/>
              <a:buNone/>
              <a:defRPr sz="1800"/>
            </a:pPr>
            <a:r>
              <a:rPr sz="1710" b="1" u="sng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sz="1710" b="1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of </a:t>
            </a:r>
            <a:r>
              <a:rPr sz="1710" b="1" u="sng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sz="1710" b="1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quares </a:t>
            </a:r>
            <a:r>
              <a:rPr sz="1710" b="1" u="sng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sz="1710" b="1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ithin groups (SSW) </a:t>
            </a:r>
            <a:r>
              <a:rPr sz="1710" b="1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sz="1710">
                <a:latin typeface="Times New Roman"/>
                <a:ea typeface="Times New Roman"/>
                <a:cs typeface="Times New Roman"/>
                <a:sym typeface="Times New Roman"/>
              </a:rPr>
              <a:t> 284.4 + 268 + 422.1 = 974.5</a:t>
            </a:r>
          </a:p>
        </p:txBody>
      </p:sp>
      <p:sp>
        <p:nvSpPr>
          <p:cNvPr id="33" name="Shape 33"/>
          <p:cNvSpPr/>
          <p:nvPr/>
        </p:nvSpPr>
        <p:spPr>
          <a:xfrm>
            <a:off x="8737600" y="6505892"/>
            <a:ext cx="2844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4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5</a:t>
            </a:r>
          </a:p>
        </p:txBody>
      </p:sp>
      <p:pic>
        <p:nvPicPr>
          <p:cNvPr id="3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209800"/>
            <a:ext cx="10582275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/>
        </p:nvSpPr>
        <p:spPr>
          <a:xfrm>
            <a:off x="11659869" y="2209800"/>
            <a:ext cx="1" cy="2835276"/>
          </a:xfrm>
          <a:prstGeom prst="line">
            <a:avLst/>
          </a:prstGeom>
          <a:ln w="28575">
            <a:solidFill>
              <a:srgbClr val="4A7EBB"/>
            </a:solidFill>
            <a:prstDash val="dash"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build="p" animBg="1" advAuto="0"/>
      <p:bldP spid="34" grpId="2" animBg="1" advAuto="0"/>
      <p:bldP spid="35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609600" y="168275"/>
            <a:ext cx="10972800" cy="822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sz="3200" b="1"/>
              <a:t>Case Study - Total sum of squares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685800" y="1142999"/>
            <a:ext cx="10668000" cy="498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92881" lvl="0" indent="-192881" algn="just">
              <a:spcBef>
                <a:spcPts val="400"/>
              </a:spcBef>
              <a:buChar char="•"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Take all the samples together and treat them as one sample</a:t>
            </a:r>
          </a:p>
          <a:p>
            <a:pPr marL="192881" lvl="0" indent="-192881" algn="just">
              <a:spcBef>
                <a:spcPts val="400"/>
              </a:spcBef>
              <a:buChar char="•"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Calculate the mean of all samples taken together</a:t>
            </a:r>
          </a:p>
          <a:p>
            <a:pPr marL="192881" lvl="0" indent="-192881" algn="just">
              <a:spcBef>
                <a:spcPts val="400"/>
              </a:spcBef>
              <a:buChar char="•"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Subtract the mean from individual values</a:t>
            </a:r>
          </a:p>
          <a:p>
            <a:pPr marL="192881" lvl="0" indent="-192881" algn="just">
              <a:spcBef>
                <a:spcPts val="400"/>
              </a:spcBef>
              <a:buChar char="•"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Square the individual differences</a:t>
            </a:r>
          </a:p>
          <a:p>
            <a:pPr marL="192881" lvl="0" indent="-192881" algn="just">
              <a:spcBef>
                <a:spcPts val="400"/>
              </a:spcBef>
              <a:buChar char="•"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Sum them up !</a:t>
            </a:r>
          </a:p>
          <a:p>
            <a:pPr lvl="0" algn="just">
              <a:buChar char="•"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 b="1" u="sng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otal </a:t>
            </a:r>
            <a:r>
              <a:rPr b="1" u="sng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of </a:t>
            </a:r>
            <a:r>
              <a:rPr b="1" u="sng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quares (SST)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=  988.967</a:t>
            </a:r>
          </a:p>
        </p:txBody>
      </p:sp>
      <p:sp>
        <p:nvSpPr>
          <p:cNvPr id="39" name="Shape 39"/>
          <p:cNvSpPr/>
          <p:nvPr/>
        </p:nvSpPr>
        <p:spPr>
          <a:xfrm>
            <a:off x="8737600" y="6505892"/>
            <a:ext cx="2844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4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6</a:t>
            </a:r>
          </a:p>
        </p:txBody>
      </p:sp>
      <p:pic>
        <p:nvPicPr>
          <p:cNvPr id="4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8600" y="838200"/>
            <a:ext cx="3648075" cy="56642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 flipH="1">
            <a:off x="11736069" y="838200"/>
            <a:ext cx="1" cy="5668963"/>
          </a:xfrm>
          <a:prstGeom prst="line">
            <a:avLst/>
          </a:prstGeom>
          <a:ln w="28575">
            <a:solidFill>
              <a:srgbClr val="4A7EBB"/>
            </a:solidFill>
            <a:prstDash val="dash"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build="p" animBg="1" advAuto="0"/>
      <p:bldP spid="40" grpId="2" animBg="1" advAuto="0"/>
      <p:bldP spid="41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 idx="4294967295"/>
          </p:nvPr>
        </p:nvSpPr>
        <p:spPr>
          <a:xfrm>
            <a:off x="457200" y="685800"/>
            <a:ext cx="109728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722376">
              <a:defRPr sz="2528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sz="2528" b="1"/>
              <a:t>Case Study - Sum of squares between groups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4294967295"/>
          </p:nvPr>
        </p:nvSpPr>
        <p:spPr>
          <a:xfrm>
            <a:off x="609600" y="1255712"/>
            <a:ext cx="10668000" cy="498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192881" lvl="0" indent="-192881" algn="just">
              <a:spcBef>
                <a:spcPts val="400"/>
              </a:spcBef>
              <a:buChar char="•"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Take the individual  means of each of the groups</a:t>
            </a:r>
          </a:p>
          <a:p>
            <a:pPr marL="192881" lvl="0" indent="-192881" algn="just">
              <a:spcBef>
                <a:spcPts val="400"/>
              </a:spcBef>
              <a:buChar char="•"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Subtract the total mean </a:t>
            </a:r>
          </a:p>
          <a:p>
            <a:pPr marL="192881" lvl="0" indent="-192881" algn="just">
              <a:spcBef>
                <a:spcPts val="400"/>
              </a:spcBef>
              <a:buChar char="•"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Square the differences and add them up</a:t>
            </a:r>
          </a:p>
          <a:p>
            <a:pPr marL="192881" lvl="0" indent="-192881" algn="just">
              <a:spcBef>
                <a:spcPts val="400"/>
              </a:spcBef>
              <a:buChar char="•"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Multiply by the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number of values in each sample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algn="just">
              <a:buChar char="•"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 b="1" u="sng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of </a:t>
            </a:r>
            <a:r>
              <a:rPr b="1" u="sng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quares </a:t>
            </a:r>
            <a:r>
              <a:rPr b="1" u="sng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etween Groups (SSB)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=  14.467</a:t>
            </a:r>
          </a:p>
        </p:txBody>
      </p:sp>
      <p:sp>
        <p:nvSpPr>
          <p:cNvPr id="45" name="Shape 45"/>
          <p:cNvSpPr/>
          <p:nvPr/>
        </p:nvSpPr>
        <p:spPr>
          <a:xfrm>
            <a:off x="8737600" y="6505892"/>
            <a:ext cx="2844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4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7</a:t>
            </a:r>
          </a:p>
        </p:txBody>
      </p:sp>
      <p:pic>
        <p:nvPicPr>
          <p:cNvPr id="4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8662" y="1219200"/>
            <a:ext cx="6021388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5943600" y="1143000"/>
            <a:ext cx="4724400" cy="0"/>
          </a:xfrm>
          <a:prstGeom prst="line">
            <a:avLst/>
          </a:prstGeom>
          <a:ln w="28575">
            <a:solidFill>
              <a:srgbClr val="4A7EBB"/>
            </a:solidFill>
            <a:prstDash val="sysDash"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build="p" animBg="1" advAuto="0"/>
      <p:bldP spid="46" grpId="2" animBg="1" advAuto="0"/>
      <p:bldP spid="47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10972800" cy="822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sz="3200" b="1"/>
              <a:t>ANOVA – mathematical equation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4294967295"/>
          </p:nvPr>
        </p:nvSpPr>
        <p:spPr>
          <a:xfrm>
            <a:off x="685800" y="1142999"/>
            <a:ext cx="10668000" cy="498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 b="1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Sum of Squares  = Sum of Squares Within groups +  Sum of Squares Between Groups </a:t>
            </a:r>
          </a:p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 b="1">
                <a:solidFill>
                  <a:srgbClr val="558E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SST = SSW + SSB</a:t>
            </a:r>
          </a:p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i.e.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988.967 =  974.5 + 14.467</a:t>
            </a:r>
          </a:p>
          <a:p>
            <a:pPr lvl="0" algn="just">
              <a:buSzTx/>
              <a:buNone/>
              <a:defRPr sz="1800"/>
            </a:pP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Final Calculations:</a:t>
            </a:r>
          </a:p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 u="sng">
                <a:latin typeface="Times New Roman"/>
                <a:ea typeface="Times New Roman"/>
                <a:cs typeface="Times New Roman"/>
                <a:sym typeface="Times New Roman"/>
              </a:rPr>
              <a:t>Sum of squares between groups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= 	</a:t>
            </a:r>
            <a:r>
              <a:rPr u="sng">
                <a:latin typeface="Times New Roman"/>
                <a:ea typeface="Times New Roman"/>
                <a:cs typeface="Times New Roman"/>
                <a:sym typeface="Times New Roman"/>
              </a:rPr>
              <a:t> Sum of squares between groups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=	7.233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Degrees of freedom				          Number of groups -1</a:t>
            </a:r>
          </a:p>
          <a:p>
            <a:pPr lvl="0" algn="just">
              <a:buSzTx/>
              <a:buNone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 u="sng">
                <a:latin typeface="Times New Roman"/>
                <a:ea typeface="Times New Roman"/>
                <a:cs typeface="Times New Roman"/>
                <a:sym typeface="Times New Roman"/>
              </a:rPr>
              <a:t>Sum of squares within groups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= 	</a:t>
            </a:r>
            <a:r>
              <a:rPr u="sng">
                <a:latin typeface="Times New Roman"/>
                <a:ea typeface="Times New Roman"/>
                <a:cs typeface="Times New Roman"/>
                <a:sym typeface="Times New Roman"/>
              </a:rPr>
              <a:t> Sum of squares within groups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=	36.093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Degrees of freedom				 Number of observations – groups</a:t>
            </a:r>
          </a:p>
          <a:p>
            <a:pPr lvl="0" algn="just">
              <a:buSzTx/>
              <a:buNone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F ratio = </a:t>
            </a:r>
            <a:r>
              <a:rPr u="sng">
                <a:latin typeface="Times New Roman"/>
                <a:ea typeface="Times New Roman"/>
                <a:cs typeface="Times New Roman"/>
                <a:sym typeface="Times New Roman"/>
              </a:rPr>
              <a:t>Mean Square Between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=	0.200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	Mean Square Within</a:t>
            </a:r>
          </a:p>
        </p:txBody>
      </p:sp>
      <p:sp>
        <p:nvSpPr>
          <p:cNvPr id="51" name="Shape 51"/>
          <p:cNvSpPr/>
          <p:nvPr/>
        </p:nvSpPr>
        <p:spPr>
          <a:xfrm>
            <a:off x="8737600" y="6505892"/>
            <a:ext cx="2844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4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1" build="p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10972800" cy="822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/>
            </a:pPr>
            <a:r>
              <a:rPr sz="3200" b="1"/>
              <a:t>ANOVA – mathematical equation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4294967295"/>
          </p:nvPr>
        </p:nvSpPr>
        <p:spPr>
          <a:xfrm>
            <a:off x="685800" y="1142999"/>
            <a:ext cx="10668000" cy="498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Calculate the F as:</a:t>
            </a:r>
          </a:p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F(df _ numerator, df_denominator) = F (2, 27) = 3.35</a:t>
            </a:r>
          </a:p>
          <a:p>
            <a:pPr marL="192881" lvl="0" indent="-192881" algn="just">
              <a:spcBef>
                <a:spcPts val="400"/>
              </a:spcBef>
              <a:buFont typeface="Symbol"/>
              <a:buChar char="⇒"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Critical value = 3.35	(for α = 0.05)</a:t>
            </a:r>
          </a:p>
          <a:p>
            <a:pPr lvl="0" algn="just">
              <a:buFont typeface="Symbol"/>
              <a:buChar char="⇒"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F - statistic value = 0.200</a:t>
            </a:r>
          </a:p>
          <a:p>
            <a:pPr lvl="0" algn="just">
              <a:buSzTx/>
              <a:buNone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buSzTx/>
              <a:buNone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buSzTx/>
              <a:buNone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buSzTx/>
              <a:buNone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buSzTx/>
              <a:buNone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buSzTx/>
              <a:buNone/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Since, we fail to reject the null hypothesis</a:t>
            </a:r>
          </a:p>
          <a:p>
            <a:pPr lvl="0" algn="just">
              <a:spcBef>
                <a:spcPts val="400"/>
              </a:spcBef>
              <a:buSzTx/>
              <a:buNone/>
              <a:defRPr sz="18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=&gt; The three groups are not significantly different.</a:t>
            </a:r>
          </a:p>
        </p:txBody>
      </p:sp>
      <p:sp>
        <p:nvSpPr>
          <p:cNvPr id="55" name="Shape 55"/>
          <p:cNvSpPr/>
          <p:nvPr/>
        </p:nvSpPr>
        <p:spPr>
          <a:xfrm>
            <a:off x="8737600" y="6505892"/>
            <a:ext cx="2844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4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595959"/>
                </a:solidFill>
              </a:rPr>
              <a:t>9</a:t>
            </a:r>
          </a:p>
        </p:txBody>
      </p:sp>
      <p:pic>
        <p:nvPicPr>
          <p:cNvPr id="5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2362200"/>
            <a:ext cx="3821113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1" build="p" animBg="1" advAuto="0"/>
      <p:bldP spid="56" grpId="2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dara"/>
            <a:ea typeface="Candara"/>
            <a:cs typeface="Candara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dara"/>
            <a:ea typeface="Candara"/>
            <a:cs typeface="Candara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dara"/>
            <a:ea typeface="Candara"/>
            <a:cs typeface="Candara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dara"/>
            <a:ea typeface="Candara"/>
            <a:cs typeface="Candara"/>
            <a:sym typeface="Canda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Candara</vt:lpstr>
      <vt:lpstr>Corbel</vt:lpstr>
      <vt:lpstr>Helvetica</vt:lpstr>
      <vt:lpstr>Helvetica Neue</vt:lpstr>
      <vt:lpstr>Symbol</vt:lpstr>
      <vt:lpstr>Times New Roman</vt:lpstr>
      <vt:lpstr>Default</vt:lpstr>
      <vt:lpstr>ANOVA</vt:lpstr>
      <vt:lpstr>Objectives</vt:lpstr>
      <vt:lpstr>Case Study</vt:lpstr>
      <vt:lpstr>Case Study - Sum of squares within groups</vt:lpstr>
      <vt:lpstr>Case Study - Sum of squares within groups</vt:lpstr>
      <vt:lpstr>Case Study - Total sum of squares</vt:lpstr>
      <vt:lpstr>Case Study - Sum of squares between groups</vt:lpstr>
      <vt:lpstr>ANOVA – mathematical equation</vt:lpstr>
      <vt:lpstr>ANOVA – mathematical equation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</dc:title>
  <cp:lastModifiedBy>Windows User</cp:lastModifiedBy>
  <cp:revision>1</cp:revision>
  <dcterms:modified xsi:type="dcterms:W3CDTF">2019-10-30T13:09:33Z</dcterms:modified>
</cp:coreProperties>
</file>