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2"/>
  </p:notesMasterIdLst>
  <p:sldIdLst>
    <p:sldId id="257" r:id="rId5"/>
    <p:sldId id="278" r:id="rId6"/>
    <p:sldId id="262" r:id="rId7"/>
    <p:sldId id="263" r:id="rId8"/>
    <p:sldId id="264" r:id="rId9"/>
    <p:sldId id="268" r:id="rId10"/>
    <p:sldId id="267" r:id="rId11"/>
    <p:sldId id="269" r:id="rId12"/>
    <p:sldId id="270" r:id="rId13"/>
    <p:sldId id="279" r:id="rId14"/>
    <p:sldId id="271" r:id="rId15"/>
    <p:sldId id="272" r:id="rId16"/>
    <p:sldId id="273" r:id="rId17"/>
    <p:sldId id="276" r:id="rId18"/>
    <p:sldId id="277" r:id="rId19"/>
    <p:sldId id="274" r:id="rId20"/>
    <p:sldId id="275"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45D0"/>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DD061-68C0-4741-AFF1-072D73D7536F}" v="77" dt="2020-07-05T11:40:35.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BD16C-2DDB-4E52-A53D-A82FB74888B7}" type="datetimeFigureOut">
              <a:rPr lang="en-US" smtClean="0"/>
              <a:t>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B5005-0E03-41F5-A168-EE70753D990C}" type="slidenum">
              <a:rPr lang="en-US" smtClean="0"/>
              <a:t>‹#›</a:t>
            </a:fld>
            <a:endParaRPr lang="en-US"/>
          </a:p>
        </p:txBody>
      </p:sp>
    </p:spTree>
    <p:extLst>
      <p:ext uri="{BB962C8B-B14F-4D97-AF65-F5344CB8AC3E}">
        <p14:creationId xmlns:p14="http://schemas.microsoft.com/office/powerpoint/2010/main" val="392810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wardsdatascience.com/how-to-tune-a-decision-tree-f03721801680" TargetMode="External"/><Relationship Id="rId7" Type="http://schemas.openxmlformats.org/officeDocument/2006/relationships/hyperlink" Target="http://www.ise.bgu.ac.il/faculty/liorr/hbchap9.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rxiv.org/abs/1812.02207" TargetMode="External"/><Relationship Id="rId5" Type="http://schemas.openxmlformats.org/officeDocument/2006/relationships/hyperlink" Target="https://www.unine.ch/files/live/sites/imi/files/shared/documents/papers/Gini_index_fulltext.pdf" TargetMode="External"/><Relationship Id="rId4" Type="http://schemas.openxmlformats.org/officeDocument/2006/relationships/hyperlink" Target="https://www.jeremyjordan.me/hyperparameter-tunin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isplayr.com/machine-learning-pruning-decision-trees/"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towardsdatascience.com/how-to-find-decision-tree-depth-via-cross-validation-2bf143f0f3d6" TargetMode="External"/><Relationship Id="rId4" Type="http://schemas.openxmlformats.org/officeDocument/2006/relationships/hyperlink" Target="https://towardsdatascience.com/decision-tree-build-prune-and-visualize-it-using-python-12ceee9af752"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isplayr.com/machine-learning-pruning-decision-tre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https://towardsdatascience.com/how-to-tune-a-decision-tree-f03721801680</a:t>
            </a:r>
            <a:endParaRPr lang="en-US" dirty="0"/>
          </a:p>
          <a:p>
            <a:r>
              <a:rPr lang="en-US" dirty="0">
                <a:hlinkClick r:id="rId4"/>
              </a:rPr>
              <a:t>https://www.jeremyjordan.me/hyperparameter-tuning/</a:t>
            </a:r>
            <a:endParaRPr lang="en-US" dirty="0"/>
          </a:p>
          <a:p>
            <a:r>
              <a:rPr lang="en-US" dirty="0">
                <a:hlinkClick r:id="rId5"/>
              </a:rPr>
              <a:t>https://www.unine.ch/files/live/sites/imi/files/shared/documents/papers/Gini_index_fulltext.pdf</a:t>
            </a:r>
            <a:endParaRPr lang="en-US" dirty="0"/>
          </a:p>
          <a:p>
            <a:r>
              <a:rPr lang="en-US" dirty="0">
                <a:hlinkClick r:id="rId6"/>
              </a:rPr>
              <a:t>https://arxiv.org/abs/1812.02207</a:t>
            </a:r>
            <a:endParaRPr lang="en-US" dirty="0"/>
          </a:p>
          <a:p>
            <a:r>
              <a:rPr lang="en-US" dirty="0">
                <a:hlinkClick r:id="rId7"/>
              </a:rPr>
              <a:t>http://www.ise.bgu.ac.il/faculty/liorr/hbchap9.pdf</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13</a:t>
            </a:fld>
            <a:endParaRPr lang="en-US"/>
          </a:p>
        </p:txBody>
      </p:sp>
    </p:spTree>
    <p:extLst>
      <p:ext uri="{BB962C8B-B14F-4D97-AF65-F5344CB8AC3E}">
        <p14:creationId xmlns:p14="http://schemas.microsoft.com/office/powerpoint/2010/main" val="315505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https://www.displayr.com/machine-learning-pruning-decision-trees/</a:t>
            </a:r>
            <a:endParaRPr lang="en-US" dirty="0"/>
          </a:p>
          <a:p>
            <a:r>
              <a:rPr lang="en-US" dirty="0">
                <a:hlinkClick r:id="rId4"/>
              </a:rPr>
              <a:t>https://towardsdatascience.com/decision-tree-build-prune-and-visualize-it-using-python-12ceee9af752</a:t>
            </a:r>
            <a:endParaRPr lang="en-US" dirty="0"/>
          </a:p>
          <a:p>
            <a:r>
              <a:rPr lang="en-US" dirty="0">
                <a:hlinkClick r:id="rId5"/>
              </a:rPr>
              <a:t>https://towardsdatascience.com/how-to-find-decision-tree-depth-via-cross-validation-2bf143f0f3d6</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16</a:t>
            </a:fld>
            <a:endParaRPr lang="en-US"/>
          </a:p>
        </p:txBody>
      </p:sp>
    </p:spTree>
    <p:extLst>
      <p:ext uri="{BB962C8B-B14F-4D97-AF65-F5344CB8AC3E}">
        <p14:creationId xmlns:p14="http://schemas.microsoft.com/office/powerpoint/2010/main" val="335431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https://www.displayr.com/machine-learning-pruning-decision-trees/</a:t>
            </a:r>
            <a:endParaRPr lang="en-US" dirty="0"/>
          </a:p>
        </p:txBody>
      </p:sp>
      <p:sp>
        <p:nvSpPr>
          <p:cNvPr id="4" name="Slide Number Placeholder 3"/>
          <p:cNvSpPr>
            <a:spLocks noGrp="1"/>
          </p:cNvSpPr>
          <p:nvPr>
            <p:ph type="sldNum" sz="quarter" idx="5"/>
          </p:nvPr>
        </p:nvSpPr>
        <p:spPr/>
        <p:txBody>
          <a:bodyPr/>
          <a:lstStyle/>
          <a:p>
            <a:fld id="{0B2B5005-0E03-41F5-A168-EE70753D990C}" type="slidenum">
              <a:rPr lang="en-US" smtClean="0"/>
              <a:t>17</a:t>
            </a:fld>
            <a:endParaRPr lang="en-US"/>
          </a:p>
        </p:txBody>
      </p:sp>
    </p:spTree>
    <p:extLst>
      <p:ext uri="{BB962C8B-B14F-4D97-AF65-F5344CB8AC3E}">
        <p14:creationId xmlns:p14="http://schemas.microsoft.com/office/powerpoint/2010/main" val="1387819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A0BE53-7E77-4F52-82AE-CB0836F722AF}"/>
              </a:ext>
            </a:extLst>
          </p:cNvPr>
          <p:cNvGraphicFramePr>
            <a:graphicFrameLocks noChangeAspect="1"/>
          </p:cNvGraphicFramePr>
          <p:nvPr userDrawn="1">
            <p:custDataLst>
              <p:tags r:id="rId12"/>
            </p:custDataLst>
            <p:extLst>
              <p:ext uri="{D42A27DB-BD31-4B8C-83A1-F6EECF244321}">
                <p14:modId xmlns:p14="http://schemas.microsoft.com/office/powerpoint/2010/main" val="155299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4" imgW="395" imgH="394" progId="TCLayout.ActiveDocument.1">
                  <p:embed/>
                </p:oleObj>
              </mc:Choice>
              <mc:Fallback>
                <p:oleObj name="think-cell Slide" r:id="rId14" imgW="395" imgH="394" progId="TCLayout.ActiveDocument.1">
                  <p:embed/>
                  <p:pic>
                    <p:nvPicPr>
                      <p:cNvPr id="11" name="Object 10" hidden="1">
                        <a:extLst>
                          <a:ext uri="{FF2B5EF4-FFF2-40B4-BE49-F238E27FC236}">
                            <a16:creationId xmlns:a16="http://schemas.microsoft.com/office/drawing/2014/main" id="{2EA0BE53-7E77-4F52-82AE-CB0836F722A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CBCA2255-945D-490C-80CC-39727FDD0B5B}"/>
              </a:ext>
            </a:extLst>
          </p:cNvPr>
          <p:cNvSpPr/>
          <p:nvPr userDrawn="1">
            <p:custDataLst>
              <p:tags r:id="rId1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0" i="0" baseline="0" dirty="0">
              <a:latin typeface="Century Gothic" panose="020B0502020202020204" pitchFamily="34" charset="0"/>
              <a:ea typeface="+mn-ea"/>
              <a:cs typeface="+mn-cs"/>
              <a:sym typeface="Century Gothic" panose="020B0502020202020204" pitchFamily="34" charset="0"/>
            </a:endParaRPr>
          </a:p>
        </p:txBody>
      </p:sp>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5.xml"/><Relationship Id="rId7" Type="http://schemas.openxmlformats.org/officeDocument/2006/relationships/package" Target="../embeddings/Microsoft_Excel_Worksheet.xlsx"/><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emf"/><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image" Target="../media/image2.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jpeg"/><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emf"/><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2"/>
            </p:custDataLst>
            <p:extLst>
              <p:ext uri="{D42A27DB-BD31-4B8C-83A1-F6EECF244321}">
                <p14:modId xmlns:p14="http://schemas.microsoft.com/office/powerpoint/2010/main" val="34264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Tree Methods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Aniket Chhabra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16DCB8-720F-44B6-8355-011A54937B4A}"/>
              </a:ext>
            </a:extLst>
          </p:cNvPr>
          <p:cNvGraphicFramePr>
            <a:graphicFrameLocks noChangeAspect="1"/>
          </p:cNvGraphicFramePr>
          <p:nvPr>
            <p:custDataLst>
              <p:tags r:id="rId2"/>
            </p:custDataLst>
            <p:extLst>
              <p:ext uri="{D42A27DB-BD31-4B8C-83A1-F6EECF244321}">
                <p14:modId xmlns:p14="http://schemas.microsoft.com/office/powerpoint/2010/main" val="1093024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AA16DCB8-720F-44B6-8355-011A54937B4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EC2EEB-9217-4C29-A5BB-C5786C509C1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F3A87572-F411-414B-885E-6CDC86D057DE}"/>
              </a:ext>
            </a:extLst>
          </p:cNvPr>
          <p:cNvSpPr>
            <a:spLocks noGrp="1"/>
          </p:cNvSpPr>
          <p:nvPr>
            <p:ph type="title"/>
          </p:nvPr>
        </p:nvSpPr>
        <p:spPr>
          <a:xfrm>
            <a:off x="378432" y="375466"/>
            <a:ext cx="11539590" cy="631401"/>
          </a:xfrm>
        </p:spPr>
        <p:txBody>
          <a:bodyPr>
            <a:normAutofit/>
          </a:bodyPr>
          <a:lstStyle/>
          <a:p>
            <a:r>
              <a:rPr lang="en-US" sz="3200" dirty="0"/>
              <a:t>Decision Tree Splitting – Gini Criterion contd…</a:t>
            </a:r>
          </a:p>
        </p:txBody>
      </p:sp>
      <p:sp>
        <p:nvSpPr>
          <p:cNvPr id="6" name="Rectangle 5">
            <a:extLst>
              <a:ext uri="{FF2B5EF4-FFF2-40B4-BE49-F238E27FC236}">
                <a16:creationId xmlns:a16="http://schemas.microsoft.com/office/drawing/2014/main" id="{C4075B66-2523-4AEF-91D7-5950DABC439E}"/>
              </a:ext>
            </a:extLst>
          </p:cNvPr>
          <p:cNvSpPr/>
          <p:nvPr/>
        </p:nvSpPr>
        <p:spPr>
          <a:xfrm>
            <a:off x="481687" y="3412778"/>
            <a:ext cx="11429259" cy="3154710"/>
          </a:xfrm>
          <a:prstGeom prst="rect">
            <a:avLst/>
          </a:prstGeom>
        </p:spPr>
        <p:txBody>
          <a:bodyPr wrap="square">
            <a:spAutoFit/>
          </a:bodyPr>
          <a:lstStyle/>
          <a:p>
            <a:pPr algn="just">
              <a:spcAft>
                <a:spcPts val="600"/>
              </a:spcAft>
            </a:pPr>
            <a:r>
              <a:rPr lang="en-US" sz="1200" b="1" dirty="0"/>
              <a:t>Left split -</a:t>
            </a:r>
          </a:p>
          <a:p>
            <a:pPr algn="just">
              <a:spcAft>
                <a:spcPts val="600"/>
              </a:spcAft>
            </a:pPr>
            <a:r>
              <a:rPr lang="en-US" sz="1200" dirty="0"/>
              <a:t>Probability(p)(Play Cricket | Gender = Female) = 2/10 = 20%</a:t>
            </a:r>
          </a:p>
          <a:p>
            <a:pPr algn="just">
              <a:spcAft>
                <a:spcPts val="600"/>
              </a:spcAft>
            </a:pPr>
            <a:r>
              <a:rPr lang="en-US" sz="1200" dirty="0"/>
              <a:t>Probability(p)(Do not play Cricket | Gender = Female) = 8/10 =80%</a:t>
            </a:r>
          </a:p>
          <a:p>
            <a:pPr algn="just">
              <a:spcAft>
                <a:spcPts val="600"/>
              </a:spcAft>
            </a:pPr>
            <a:r>
              <a:rPr lang="en-US" sz="1200" b="1" dirty="0"/>
              <a:t>Gini Score(Play Cricket | Gender = Female) = 2/10**2/10 + 8/10**8/10 = 68/100 = 68%</a:t>
            </a:r>
          </a:p>
          <a:p>
            <a:pPr algn="just">
              <a:spcAft>
                <a:spcPts val="600"/>
              </a:spcAft>
            </a:pPr>
            <a:r>
              <a:rPr lang="en-US" sz="1200" b="1" dirty="0"/>
              <a:t>Right split -</a:t>
            </a:r>
          </a:p>
          <a:p>
            <a:pPr algn="just">
              <a:spcAft>
                <a:spcPts val="600"/>
              </a:spcAft>
            </a:pPr>
            <a:r>
              <a:rPr lang="en-US" sz="1200" dirty="0"/>
              <a:t>Probability(p)(Play Cricket | Gender = Male) = 13/20 = 65%</a:t>
            </a:r>
          </a:p>
          <a:p>
            <a:pPr algn="just">
              <a:spcAft>
                <a:spcPts val="600"/>
              </a:spcAft>
            </a:pPr>
            <a:r>
              <a:rPr lang="en-US" sz="1200" dirty="0"/>
              <a:t>Probability(p)(Do not play Cricket | Gender = Male) = 7/20 = 35%</a:t>
            </a:r>
          </a:p>
          <a:p>
            <a:pPr algn="just">
              <a:spcAft>
                <a:spcPts val="600"/>
              </a:spcAft>
            </a:pPr>
            <a:r>
              <a:rPr lang="en-US" sz="1200" b="1" dirty="0"/>
              <a:t>Gini Score(Play Cricket | Gender = Male) = 13/20**13/20 + 7/20**7/20 = 55/100 = 55%</a:t>
            </a:r>
          </a:p>
          <a:p>
            <a:pPr algn="just">
              <a:spcAft>
                <a:spcPts val="600"/>
              </a:spcAft>
            </a:pPr>
            <a:endParaRPr lang="en-US" sz="1200" b="1" dirty="0"/>
          </a:p>
          <a:p>
            <a:pPr algn="just">
              <a:spcAft>
                <a:spcPts val="600"/>
              </a:spcAft>
            </a:pPr>
            <a:r>
              <a:rPr lang="en-US" sz="1200" b="1" dirty="0"/>
              <a:t>Overall for Gender -</a:t>
            </a:r>
          </a:p>
          <a:p>
            <a:pPr algn="just">
              <a:spcAft>
                <a:spcPts val="600"/>
              </a:spcAft>
            </a:pPr>
            <a:r>
              <a:rPr lang="en-US" sz="1200" b="1" dirty="0"/>
              <a:t>Weighted Average of Gini Score for Gender = 10/30*68/100 + 20/30*55/100 = .59</a:t>
            </a:r>
          </a:p>
          <a:p>
            <a:pPr algn="just">
              <a:spcAft>
                <a:spcPts val="600"/>
              </a:spcAft>
            </a:pPr>
            <a:r>
              <a:rPr lang="en-US" sz="1200" b="1" dirty="0"/>
              <a:t>Gini Impurity = 1 - .59 = .41</a:t>
            </a:r>
          </a:p>
        </p:txBody>
      </p:sp>
      <p:sp>
        <p:nvSpPr>
          <p:cNvPr id="7" name="Rectangle: Rounded Corners 6">
            <a:extLst>
              <a:ext uri="{FF2B5EF4-FFF2-40B4-BE49-F238E27FC236}">
                <a16:creationId xmlns:a16="http://schemas.microsoft.com/office/drawing/2014/main" id="{9F8CF9EB-1F77-421B-A0AB-01B882B3F712}"/>
              </a:ext>
            </a:extLst>
          </p:cNvPr>
          <p:cNvSpPr/>
          <p:nvPr/>
        </p:nvSpPr>
        <p:spPr>
          <a:xfrm>
            <a:off x="481687" y="1006867"/>
            <a:ext cx="2312883" cy="433328"/>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Gini Index Calculation</a:t>
            </a:r>
          </a:p>
        </p:txBody>
      </p:sp>
      <p:grpSp>
        <p:nvGrpSpPr>
          <p:cNvPr id="14" name="Group 13">
            <a:extLst>
              <a:ext uri="{FF2B5EF4-FFF2-40B4-BE49-F238E27FC236}">
                <a16:creationId xmlns:a16="http://schemas.microsoft.com/office/drawing/2014/main" id="{9CE27B35-A907-4791-BFCD-6AE3B3E87FA4}"/>
              </a:ext>
            </a:extLst>
          </p:cNvPr>
          <p:cNvGrpSpPr/>
          <p:nvPr/>
        </p:nvGrpSpPr>
        <p:grpSpPr>
          <a:xfrm>
            <a:off x="2001517" y="1247121"/>
            <a:ext cx="4094483" cy="1925402"/>
            <a:chOff x="518613" y="1668357"/>
            <a:chExt cx="3792184" cy="1588543"/>
          </a:xfrm>
        </p:grpSpPr>
        <p:sp>
          <p:nvSpPr>
            <p:cNvPr id="8" name="Rectangle 7">
              <a:extLst>
                <a:ext uri="{FF2B5EF4-FFF2-40B4-BE49-F238E27FC236}">
                  <a16:creationId xmlns:a16="http://schemas.microsoft.com/office/drawing/2014/main" id="{94002B82-36BB-49F2-8541-3F12BC2F3FC5}"/>
                </a:ext>
              </a:extLst>
            </p:cNvPr>
            <p:cNvSpPr/>
            <p:nvPr/>
          </p:nvSpPr>
          <p:spPr>
            <a:xfrm>
              <a:off x="1434246" y="1668357"/>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Total Population - 30</a:t>
              </a:r>
            </a:p>
            <a:p>
              <a:pPr algn="ctr"/>
              <a:r>
                <a:rPr lang="en-US" sz="1200" dirty="0"/>
                <a:t>(Gender) [10,20]</a:t>
              </a:r>
            </a:p>
          </p:txBody>
        </p:sp>
        <p:sp>
          <p:nvSpPr>
            <p:cNvPr id="9" name="Rectangle 8">
              <a:extLst>
                <a:ext uri="{FF2B5EF4-FFF2-40B4-BE49-F238E27FC236}">
                  <a16:creationId xmlns:a16="http://schemas.microsoft.com/office/drawing/2014/main" id="{F3568551-C31B-451E-A3A2-8EDFDAD5A421}"/>
                </a:ext>
              </a:extLst>
            </p:cNvPr>
            <p:cNvSpPr/>
            <p:nvPr/>
          </p:nvSpPr>
          <p:spPr>
            <a:xfrm>
              <a:off x="2481997" y="2513624"/>
              <a:ext cx="1828800" cy="74253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b="1" dirty="0"/>
                <a:t>Male</a:t>
              </a:r>
            </a:p>
            <a:p>
              <a:pPr algn="ctr"/>
              <a:r>
                <a:rPr lang="en-US" sz="1200" dirty="0"/>
                <a:t>Play Cricket = 13</a:t>
              </a:r>
            </a:p>
            <a:p>
              <a:pPr algn="ctr"/>
              <a:r>
                <a:rPr lang="en-US" sz="1200" dirty="0"/>
                <a:t>Do not Play Cricket = 7</a:t>
              </a:r>
            </a:p>
          </p:txBody>
        </p:sp>
        <p:sp>
          <p:nvSpPr>
            <p:cNvPr id="10" name="Rectangle 9">
              <a:extLst>
                <a:ext uri="{FF2B5EF4-FFF2-40B4-BE49-F238E27FC236}">
                  <a16:creationId xmlns:a16="http://schemas.microsoft.com/office/drawing/2014/main" id="{A1697241-8395-4511-8036-A8FFBB3C5108}"/>
                </a:ext>
              </a:extLst>
            </p:cNvPr>
            <p:cNvSpPr/>
            <p:nvPr/>
          </p:nvSpPr>
          <p:spPr>
            <a:xfrm>
              <a:off x="518613" y="2514361"/>
              <a:ext cx="1828800" cy="74253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b="1" dirty="0"/>
                <a:t>Female</a:t>
              </a:r>
            </a:p>
            <a:p>
              <a:pPr algn="ctr"/>
              <a:r>
                <a:rPr lang="en-US" sz="1200" dirty="0"/>
                <a:t>Play Cricket = 2</a:t>
              </a:r>
            </a:p>
            <a:p>
              <a:pPr algn="ctr"/>
              <a:r>
                <a:rPr lang="en-US" sz="1200" dirty="0"/>
                <a:t>Do not Play Cricket = 8</a:t>
              </a:r>
            </a:p>
          </p:txBody>
        </p:sp>
        <p:cxnSp>
          <p:nvCxnSpPr>
            <p:cNvPr id="11" name="Straight Arrow Connector 10">
              <a:extLst>
                <a:ext uri="{FF2B5EF4-FFF2-40B4-BE49-F238E27FC236}">
                  <a16:creationId xmlns:a16="http://schemas.microsoft.com/office/drawing/2014/main" id="{A4C6EFF0-3F9D-4321-AB09-E0CDC210E7C6}"/>
                </a:ext>
              </a:extLst>
            </p:cNvPr>
            <p:cNvCxnSpPr>
              <a:cxnSpLocks/>
            </p:cNvCxnSpPr>
            <p:nvPr/>
          </p:nvCxnSpPr>
          <p:spPr>
            <a:xfrm>
              <a:off x="2481997" y="2182886"/>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94337D-A6E8-4C44-8AE9-AE10B15C1FE5}"/>
                </a:ext>
              </a:extLst>
            </p:cNvPr>
            <p:cNvCxnSpPr>
              <a:cxnSpLocks/>
            </p:cNvCxnSpPr>
            <p:nvPr/>
          </p:nvCxnSpPr>
          <p:spPr>
            <a:xfrm flipH="1">
              <a:off x="1710645" y="2182886"/>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7">
            <a:extLst>
              <a:ext uri="{FF2B5EF4-FFF2-40B4-BE49-F238E27FC236}">
                <a16:creationId xmlns:a16="http://schemas.microsoft.com/office/drawing/2014/main" id="{AF7462FC-79C8-4CEE-A2F3-DC114F96850C}"/>
              </a:ext>
            </a:extLst>
          </p:cNvPr>
          <p:cNvGraphicFramePr>
            <a:graphicFrameLocks noGrp="1"/>
          </p:cNvGraphicFramePr>
          <p:nvPr>
            <p:extLst>
              <p:ext uri="{D42A27DB-BD31-4B8C-83A1-F6EECF244321}">
                <p14:modId xmlns:p14="http://schemas.microsoft.com/office/powerpoint/2010/main" val="2948532958"/>
              </p:ext>
            </p:extLst>
          </p:nvPr>
        </p:nvGraphicFramePr>
        <p:xfrm>
          <a:off x="6520923" y="1322119"/>
          <a:ext cx="5037504" cy="1849512"/>
        </p:xfrm>
        <a:graphic>
          <a:graphicData uri="http://schemas.openxmlformats.org/drawingml/2006/table">
            <a:tbl>
              <a:tblPr firstRow="1" bandRow="1">
                <a:tableStyleId>{7E9639D4-E3E2-4D34-9284-5A2195B3D0D7}</a:tableStyleId>
              </a:tblPr>
              <a:tblGrid>
                <a:gridCol w="1259376">
                  <a:extLst>
                    <a:ext uri="{9D8B030D-6E8A-4147-A177-3AD203B41FA5}">
                      <a16:colId xmlns:a16="http://schemas.microsoft.com/office/drawing/2014/main" val="697509434"/>
                    </a:ext>
                  </a:extLst>
                </a:gridCol>
                <a:gridCol w="1259376">
                  <a:extLst>
                    <a:ext uri="{9D8B030D-6E8A-4147-A177-3AD203B41FA5}">
                      <a16:colId xmlns:a16="http://schemas.microsoft.com/office/drawing/2014/main" val="352107437"/>
                    </a:ext>
                  </a:extLst>
                </a:gridCol>
                <a:gridCol w="1259376">
                  <a:extLst>
                    <a:ext uri="{9D8B030D-6E8A-4147-A177-3AD203B41FA5}">
                      <a16:colId xmlns:a16="http://schemas.microsoft.com/office/drawing/2014/main" val="3914887497"/>
                    </a:ext>
                  </a:extLst>
                </a:gridCol>
                <a:gridCol w="1259376">
                  <a:extLst>
                    <a:ext uri="{9D8B030D-6E8A-4147-A177-3AD203B41FA5}">
                      <a16:colId xmlns:a16="http://schemas.microsoft.com/office/drawing/2014/main" val="3678431784"/>
                    </a:ext>
                  </a:extLst>
                </a:gridCol>
              </a:tblGrid>
              <a:tr h="462378">
                <a:tc>
                  <a:txBody>
                    <a:bodyPr/>
                    <a:lstStyle/>
                    <a:p>
                      <a:pPr algn="ctr"/>
                      <a:r>
                        <a:rPr lang="en-US" sz="1200" dirty="0"/>
                        <a:t>Gender</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462378">
                <a:tc>
                  <a:txBody>
                    <a:bodyPr/>
                    <a:lstStyle/>
                    <a:p>
                      <a:pPr algn="ctr"/>
                      <a:r>
                        <a:rPr lang="en-US" sz="1200" dirty="0"/>
                        <a:t>Female</a:t>
                      </a:r>
                    </a:p>
                  </a:txBody>
                  <a:tcPr anchor="ctr"/>
                </a:tc>
                <a:tc>
                  <a:txBody>
                    <a:bodyPr/>
                    <a:lstStyle/>
                    <a:p>
                      <a:pPr algn="ctr"/>
                      <a:r>
                        <a:rPr lang="en-US" sz="1200" dirty="0"/>
                        <a:t>10</a:t>
                      </a:r>
                    </a:p>
                  </a:txBody>
                  <a:tcPr anchor="ctr"/>
                </a:tc>
                <a:tc>
                  <a:txBody>
                    <a:bodyPr/>
                    <a:lstStyle/>
                    <a:p>
                      <a:pPr algn="ctr"/>
                      <a:r>
                        <a:rPr lang="en-US" sz="1200" dirty="0"/>
                        <a:t>2</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462378">
                <a:tc>
                  <a:txBody>
                    <a:bodyPr/>
                    <a:lstStyle/>
                    <a:p>
                      <a:pPr algn="ctr"/>
                      <a:r>
                        <a:rPr lang="en-US" sz="1200" dirty="0"/>
                        <a:t>Male</a:t>
                      </a:r>
                    </a:p>
                  </a:txBody>
                  <a:tcPr anchor="ctr"/>
                </a:tc>
                <a:tc>
                  <a:txBody>
                    <a:bodyPr/>
                    <a:lstStyle/>
                    <a:p>
                      <a:pPr algn="ctr"/>
                      <a:r>
                        <a:rPr lang="en-US" sz="1200" dirty="0"/>
                        <a:t>20</a:t>
                      </a:r>
                    </a:p>
                  </a:txBody>
                  <a:tcPr anchor="ctr"/>
                </a:tc>
                <a:tc>
                  <a:txBody>
                    <a:bodyPr/>
                    <a:lstStyle/>
                    <a:p>
                      <a:pPr algn="ctr"/>
                      <a:r>
                        <a:rPr lang="en-US" sz="1200" dirty="0"/>
                        <a:t>13</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462378">
                <a:tc>
                  <a:txBody>
                    <a:bodyPr/>
                    <a:lstStyle/>
                    <a:p>
                      <a:pPr algn="ctr"/>
                      <a:r>
                        <a:rPr lang="en-US" sz="1200" b="1" dirty="0"/>
                        <a:t>Total</a:t>
                      </a:r>
                    </a:p>
                  </a:txBody>
                  <a:tcPr anchor="ctr"/>
                </a:tc>
                <a:tc>
                  <a:txBody>
                    <a:bodyPr/>
                    <a:lstStyle/>
                    <a:p>
                      <a:pPr algn="ctr"/>
                      <a:r>
                        <a:rPr lang="en-US" sz="1200" b="1" dirty="0"/>
                        <a:t>30</a:t>
                      </a:r>
                    </a:p>
                  </a:txBody>
                  <a:tcPr anchor="ctr"/>
                </a:tc>
                <a:tc>
                  <a:txBody>
                    <a:bodyPr/>
                    <a:lstStyle/>
                    <a:p>
                      <a:pPr algn="ctr"/>
                      <a:r>
                        <a:rPr lang="en-US" sz="1200" b="1" dirty="0"/>
                        <a:t>15</a:t>
                      </a:r>
                    </a:p>
                  </a:txBody>
                  <a:tcPr anchor="ctr"/>
                </a:tc>
                <a:tc>
                  <a:txBody>
                    <a:bodyPr/>
                    <a:lstStyle/>
                    <a:p>
                      <a:pPr algn="ctr"/>
                      <a:r>
                        <a:rPr lang="en-US" sz="1200" b="1" dirty="0"/>
                        <a:t>15</a:t>
                      </a:r>
                    </a:p>
                  </a:txBody>
                  <a:tcPr anchor="ctr"/>
                </a:tc>
                <a:extLst>
                  <a:ext uri="{0D108BD9-81ED-4DB2-BD59-A6C34878D82A}">
                    <a16:rowId xmlns:a16="http://schemas.microsoft.com/office/drawing/2014/main" val="3823543300"/>
                  </a:ext>
                </a:extLst>
              </a:tr>
            </a:tbl>
          </a:graphicData>
        </a:graphic>
      </p:graphicFrame>
    </p:spTree>
    <p:extLst>
      <p:ext uri="{BB962C8B-B14F-4D97-AF65-F5344CB8AC3E}">
        <p14:creationId xmlns:p14="http://schemas.microsoft.com/office/powerpoint/2010/main" val="282914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1BF2D5-7DF5-4E71-A2FA-6E53E7A563C4}"/>
              </a:ext>
            </a:extLst>
          </p:cNvPr>
          <p:cNvGraphicFramePr>
            <a:graphicFrameLocks noChangeAspect="1"/>
          </p:cNvGraphicFramePr>
          <p:nvPr>
            <p:custDataLst>
              <p:tags r:id="rId2"/>
            </p:custDataLst>
            <p:extLst>
              <p:ext uri="{D42A27DB-BD31-4B8C-83A1-F6EECF244321}">
                <p14:modId xmlns:p14="http://schemas.microsoft.com/office/powerpoint/2010/main" val="3133992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6E1BF2D5-7DF5-4E71-A2FA-6E53E7A563C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5BE8B6-9379-434A-AA18-AB574DB7587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7C6111F9-D2E7-4FC6-9F4F-5A6579C8268F}"/>
              </a:ext>
            </a:extLst>
          </p:cNvPr>
          <p:cNvSpPr>
            <a:spLocks noGrp="1"/>
          </p:cNvSpPr>
          <p:nvPr>
            <p:ph type="title"/>
          </p:nvPr>
        </p:nvSpPr>
        <p:spPr>
          <a:xfrm>
            <a:off x="447675" y="366750"/>
            <a:ext cx="10058400" cy="557556"/>
          </a:xfrm>
        </p:spPr>
        <p:txBody>
          <a:bodyPr>
            <a:normAutofit fontScale="90000"/>
          </a:bodyPr>
          <a:lstStyle/>
          <a:p>
            <a:r>
              <a:rPr lang="en-US" sz="3600" dirty="0"/>
              <a:t>Decision Tree Splitting – Entropy Criterion</a:t>
            </a:r>
          </a:p>
        </p:txBody>
      </p:sp>
      <p:sp>
        <p:nvSpPr>
          <p:cNvPr id="6" name="Rectangle 5">
            <a:extLst>
              <a:ext uri="{FF2B5EF4-FFF2-40B4-BE49-F238E27FC236}">
                <a16:creationId xmlns:a16="http://schemas.microsoft.com/office/drawing/2014/main" id="{AC9B6C46-DD04-4284-8F78-3A5884ED5A0B}"/>
              </a:ext>
            </a:extLst>
          </p:cNvPr>
          <p:cNvSpPr/>
          <p:nvPr/>
        </p:nvSpPr>
        <p:spPr>
          <a:xfrm>
            <a:off x="517524" y="1005663"/>
            <a:ext cx="11296650" cy="4402039"/>
          </a:xfrm>
          <a:prstGeom prst="rect">
            <a:avLst/>
          </a:prstGeom>
        </p:spPr>
        <p:txBody>
          <a:bodyPr wrap="square" anchor="ctr">
            <a:spAutoFit/>
          </a:bodyPr>
          <a:lstStyle/>
          <a:p>
            <a:pPr>
              <a:lnSpc>
                <a:spcPct val="150000"/>
              </a:lnSpc>
            </a:pPr>
            <a:r>
              <a:rPr lang="en-US" sz="1200" b="1" dirty="0"/>
              <a:t>Information Gain/Entropy – </a:t>
            </a:r>
            <a:r>
              <a:rPr lang="en-US" sz="1200" dirty="0"/>
              <a:t>Information theory is a measure to define this degree of disorganization in a system known as Entropy. If the sample is completely homogeneous, then the entropy is zero and if the sample is an equally divided (50% – 50%), it has entropy of one </a:t>
            </a:r>
          </a:p>
          <a:p>
            <a:pPr>
              <a:lnSpc>
                <a:spcPct val="150000"/>
              </a:lnSpc>
              <a:spcAft>
                <a:spcPts val="400"/>
              </a:spcAft>
            </a:pPr>
            <a:r>
              <a:rPr lang="en-US" sz="1200" b="1" dirty="0"/>
              <a:t>Entropy:  </a:t>
            </a:r>
            <a:r>
              <a:rPr lang="en-US" sz="1600" b="1" dirty="0"/>
              <a:t>-p log</a:t>
            </a:r>
            <a:r>
              <a:rPr lang="en-US" sz="1600" b="1" baseline="-25000" dirty="0"/>
              <a:t>2</a:t>
            </a:r>
            <a:r>
              <a:rPr lang="en-US" sz="1600" b="1" dirty="0"/>
              <a:t>p - q log</a:t>
            </a:r>
            <a:r>
              <a:rPr lang="en-US" sz="1600" b="1" baseline="-25000" dirty="0"/>
              <a:t>2</a:t>
            </a:r>
            <a:r>
              <a:rPr lang="en-US" sz="1600" b="1" dirty="0"/>
              <a:t>q</a:t>
            </a:r>
            <a:endParaRPr lang="en-US" sz="1200" b="1" dirty="0"/>
          </a:p>
          <a:p>
            <a:pPr marL="285750" indent="-285750">
              <a:buFont typeface="Arial" panose="020B0604020202020204" pitchFamily="34" charset="0"/>
              <a:buChar char="•"/>
            </a:pPr>
            <a:r>
              <a:rPr lang="en-US" sz="1200" dirty="0"/>
              <a:t>It works with categorical target variable “Success” or “Failure”.</a:t>
            </a:r>
          </a:p>
          <a:p>
            <a:pPr marL="285750" indent="-285750">
              <a:buFont typeface="Arial" panose="020B0604020202020204" pitchFamily="34" charset="0"/>
              <a:buChar char="•"/>
            </a:pPr>
            <a:r>
              <a:rPr lang="en-US" sz="1200" dirty="0"/>
              <a:t>lower the value of Gini higher the homogeneity</a:t>
            </a:r>
          </a:p>
          <a:p>
            <a:r>
              <a:rPr lang="en-US" sz="1200" b="1" dirty="0"/>
              <a:t>Steps –</a:t>
            </a:r>
          </a:p>
          <a:p>
            <a:pPr marL="285750" indent="-285750">
              <a:buFont typeface="Arial" panose="020B0604020202020204" pitchFamily="34" charset="0"/>
              <a:buChar char="•"/>
            </a:pPr>
            <a:r>
              <a:rPr lang="en-US" sz="1200" dirty="0"/>
              <a:t>Calculate entropy of parent node</a:t>
            </a:r>
          </a:p>
          <a:p>
            <a:pPr marL="285750" indent="-285750">
              <a:buFont typeface="Arial" panose="020B0604020202020204" pitchFamily="34" charset="0"/>
              <a:buChar char="•"/>
            </a:pPr>
            <a:r>
              <a:rPr lang="en-US" sz="1200" dirty="0"/>
              <a:t>Calculate entropy of each individual node of split and calculate weighted average of all sub-nodes available in split.</a:t>
            </a:r>
          </a:p>
          <a:p>
            <a:pPr>
              <a:lnSpc>
                <a:spcPct val="150000"/>
              </a:lnSpc>
              <a:spcAft>
                <a:spcPts val="600"/>
              </a:spcAft>
            </a:pPr>
            <a:r>
              <a:rPr lang="en-US" sz="1200" b="1" dirty="0"/>
              <a:t>Example –</a:t>
            </a:r>
            <a:r>
              <a:rPr lang="en-US" sz="1200" dirty="0"/>
              <a:t> Suppose we have </a:t>
            </a:r>
            <a:r>
              <a:rPr lang="en-US" sz="1200" b="1" dirty="0"/>
              <a:t> </a:t>
            </a:r>
            <a:r>
              <a:rPr lang="en-US" sz="1200" dirty="0"/>
              <a:t>sample of 30 students, with two variables gender and class. 15 out of 30 students play cricket. We want to use these variables and try to build a decision tree (for example - CART) to predict who will play cricket on test data (new data) - </a:t>
            </a:r>
          </a:p>
          <a:p>
            <a:pPr>
              <a:lnSpc>
                <a:spcPct val="150000"/>
              </a:lnSpc>
            </a:pPr>
            <a:endParaRPr lang="en-US" sz="1200" b="1" dirty="0"/>
          </a:p>
          <a:p>
            <a:pPr>
              <a:lnSpc>
                <a:spcPct val="150000"/>
              </a:lnSpc>
            </a:pPr>
            <a:endParaRPr lang="en-US" sz="1200" b="1" dirty="0"/>
          </a:p>
          <a:p>
            <a:pPr>
              <a:lnSpc>
                <a:spcPct val="150000"/>
              </a:lnSpc>
              <a:spcAft>
                <a:spcPts val="400"/>
              </a:spcAft>
            </a:pPr>
            <a:endParaRPr lang="en-US" sz="1200" b="1" dirty="0"/>
          </a:p>
          <a:p>
            <a:pPr>
              <a:lnSpc>
                <a:spcPct val="150000"/>
              </a:lnSpc>
              <a:spcAft>
                <a:spcPts val="400"/>
              </a:spcAft>
            </a:pPr>
            <a:endParaRPr lang="en-US" sz="1200" dirty="0"/>
          </a:p>
          <a:p>
            <a:pPr>
              <a:lnSpc>
                <a:spcPct val="150000"/>
              </a:lnSpc>
              <a:spcAft>
                <a:spcPts val="400"/>
              </a:spcAft>
            </a:pPr>
            <a:endParaRPr lang="en-US" sz="1200" dirty="0"/>
          </a:p>
          <a:p>
            <a:pPr>
              <a:lnSpc>
                <a:spcPct val="150000"/>
              </a:lnSpc>
              <a:spcAft>
                <a:spcPts val="400"/>
              </a:spcAft>
            </a:pPr>
            <a:endParaRPr lang="en-US" sz="1200" dirty="0"/>
          </a:p>
        </p:txBody>
      </p:sp>
      <p:graphicFrame>
        <p:nvGraphicFramePr>
          <p:cNvPr id="7" name="Table 7">
            <a:extLst>
              <a:ext uri="{FF2B5EF4-FFF2-40B4-BE49-F238E27FC236}">
                <a16:creationId xmlns:a16="http://schemas.microsoft.com/office/drawing/2014/main" id="{41721295-778A-4FFC-AC33-A00A18146E19}"/>
              </a:ext>
            </a:extLst>
          </p:cNvPr>
          <p:cNvGraphicFramePr>
            <a:graphicFrameLocks noGrp="1"/>
          </p:cNvGraphicFramePr>
          <p:nvPr/>
        </p:nvGraphicFramePr>
        <p:xfrm>
          <a:off x="517524" y="3522348"/>
          <a:ext cx="4911728" cy="1097280"/>
        </p:xfrm>
        <a:graphic>
          <a:graphicData uri="http://schemas.openxmlformats.org/drawingml/2006/table">
            <a:tbl>
              <a:tblPr firstRow="1" bandRow="1">
                <a:tableStyleId>{7E9639D4-E3E2-4D34-9284-5A2195B3D0D7}</a:tableStyleId>
              </a:tblPr>
              <a:tblGrid>
                <a:gridCol w="1227932">
                  <a:extLst>
                    <a:ext uri="{9D8B030D-6E8A-4147-A177-3AD203B41FA5}">
                      <a16:colId xmlns:a16="http://schemas.microsoft.com/office/drawing/2014/main" val="697509434"/>
                    </a:ext>
                  </a:extLst>
                </a:gridCol>
                <a:gridCol w="1227932">
                  <a:extLst>
                    <a:ext uri="{9D8B030D-6E8A-4147-A177-3AD203B41FA5}">
                      <a16:colId xmlns:a16="http://schemas.microsoft.com/office/drawing/2014/main" val="352107437"/>
                    </a:ext>
                  </a:extLst>
                </a:gridCol>
                <a:gridCol w="1227932">
                  <a:extLst>
                    <a:ext uri="{9D8B030D-6E8A-4147-A177-3AD203B41FA5}">
                      <a16:colId xmlns:a16="http://schemas.microsoft.com/office/drawing/2014/main" val="3914887497"/>
                    </a:ext>
                  </a:extLst>
                </a:gridCol>
                <a:gridCol w="1227932">
                  <a:extLst>
                    <a:ext uri="{9D8B030D-6E8A-4147-A177-3AD203B41FA5}">
                      <a16:colId xmlns:a16="http://schemas.microsoft.com/office/drawing/2014/main" val="3678431784"/>
                    </a:ext>
                  </a:extLst>
                </a:gridCol>
              </a:tblGrid>
              <a:tr h="255852">
                <a:tc>
                  <a:txBody>
                    <a:bodyPr/>
                    <a:lstStyle/>
                    <a:p>
                      <a:pPr algn="ctr"/>
                      <a:r>
                        <a:rPr lang="en-US" sz="1200" dirty="0"/>
                        <a:t>Gender</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55852">
                <a:tc>
                  <a:txBody>
                    <a:bodyPr/>
                    <a:lstStyle/>
                    <a:p>
                      <a:pPr algn="ctr"/>
                      <a:r>
                        <a:rPr lang="en-US" sz="1200" dirty="0"/>
                        <a:t>Female</a:t>
                      </a:r>
                    </a:p>
                  </a:txBody>
                  <a:tcPr anchor="ctr"/>
                </a:tc>
                <a:tc>
                  <a:txBody>
                    <a:bodyPr/>
                    <a:lstStyle/>
                    <a:p>
                      <a:pPr algn="ctr"/>
                      <a:r>
                        <a:rPr lang="en-US" sz="1200" dirty="0"/>
                        <a:t>10</a:t>
                      </a:r>
                    </a:p>
                  </a:txBody>
                  <a:tcPr anchor="ctr"/>
                </a:tc>
                <a:tc>
                  <a:txBody>
                    <a:bodyPr/>
                    <a:lstStyle/>
                    <a:p>
                      <a:pPr algn="ctr"/>
                      <a:r>
                        <a:rPr lang="en-US" sz="1200" dirty="0"/>
                        <a:t>2</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55852">
                <a:tc>
                  <a:txBody>
                    <a:bodyPr/>
                    <a:lstStyle/>
                    <a:p>
                      <a:pPr algn="ctr"/>
                      <a:r>
                        <a:rPr lang="en-US" sz="1200" dirty="0"/>
                        <a:t>Male</a:t>
                      </a:r>
                    </a:p>
                  </a:txBody>
                  <a:tcPr anchor="ctr"/>
                </a:tc>
                <a:tc>
                  <a:txBody>
                    <a:bodyPr/>
                    <a:lstStyle/>
                    <a:p>
                      <a:pPr algn="ctr"/>
                      <a:r>
                        <a:rPr lang="en-US" sz="1200" dirty="0"/>
                        <a:t>20</a:t>
                      </a:r>
                    </a:p>
                  </a:txBody>
                  <a:tcPr anchor="ctr"/>
                </a:tc>
                <a:tc>
                  <a:txBody>
                    <a:bodyPr/>
                    <a:lstStyle/>
                    <a:p>
                      <a:pPr algn="ctr"/>
                      <a:r>
                        <a:rPr lang="en-US" sz="1200" dirty="0"/>
                        <a:t>13</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55852">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graphicFrame>
        <p:nvGraphicFramePr>
          <p:cNvPr id="10" name="Table 7">
            <a:extLst>
              <a:ext uri="{FF2B5EF4-FFF2-40B4-BE49-F238E27FC236}">
                <a16:creationId xmlns:a16="http://schemas.microsoft.com/office/drawing/2014/main" id="{7A1F5EC7-1D32-4F32-BD87-9B806660553B}"/>
              </a:ext>
            </a:extLst>
          </p:cNvPr>
          <p:cNvGraphicFramePr>
            <a:graphicFrameLocks noGrp="1"/>
          </p:cNvGraphicFramePr>
          <p:nvPr/>
        </p:nvGraphicFramePr>
        <p:xfrm>
          <a:off x="6365874" y="3522348"/>
          <a:ext cx="5092700" cy="1097280"/>
        </p:xfrm>
        <a:graphic>
          <a:graphicData uri="http://schemas.openxmlformats.org/drawingml/2006/table">
            <a:tbl>
              <a:tblPr firstRow="1" bandRow="1">
                <a:tableStyleId>{7E9639D4-E3E2-4D34-9284-5A2195B3D0D7}</a:tableStyleId>
              </a:tblPr>
              <a:tblGrid>
                <a:gridCol w="1273175">
                  <a:extLst>
                    <a:ext uri="{9D8B030D-6E8A-4147-A177-3AD203B41FA5}">
                      <a16:colId xmlns:a16="http://schemas.microsoft.com/office/drawing/2014/main" val="697509434"/>
                    </a:ext>
                  </a:extLst>
                </a:gridCol>
                <a:gridCol w="1273175">
                  <a:extLst>
                    <a:ext uri="{9D8B030D-6E8A-4147-A177-3AD203B41FA5}">
                      <a16:colId xmlns:a16="http://schemas.microsoft.com/office/drawing/2014/main" val="352107437"/>
                    </a:ext>
                  </a:extLst>
                </a:gridCol>
                <a:gridCol w="1273175">
                  <a:extLst>
                    <a:ext uri="{9D8B030D-6E8A-4147-A177-3AD203B41FA5}">
                      <a16:colId xmlns:a16="http://schemas.microsoft.com/office/drawing/2014/main" val="3914887497"/>
                    </a:ext>
                  </a:extLst>
                </a:gridCol>
                <a:gridCol w="1273175">
                  <a:extLst>
                    <a:ext uri="{9D8B030D-6E8A-4147-A177-3AD203B41FA5}">
                      <a16:colId xmlns:a16="http://schemas.microsoft.com/office/drawing/2014/main" val="3678431784"/>
                    </a:ext>
                  </a:extLst>
                </a:gridCol>
              </a:tblGrid>
              <a:tr h="274320">
                <a:tc>
                  <a:txBody>
                    <a:bodyPr/>
                    <a:lstStyle/>
                    <a:p>
                      <a:pPr algn="ctr"/>
                      <a:r>
                        <a:rPr lang="en-US" sz="1200" dirty="0"/>
                        <a:t>Class</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74320">
                <a:tc>
                  <a:txBody>
                    <a:bodyPr/>
                    <a:lstStyle/>
                    <a:p>
                      <a:pPr algn="ctr"/>
                      <a:r>
                        <a:rPr lang="en-US" sz="1200" dirty="0"/>
                        <a:t>Class – 9</a:t>
                      </a:r>
                    </a:p>
                  </a:txBody>
                  <a:tcPr anchor="ctr"/>
                </a:tc>
                <a:tc>
                  <a:txBody>
                    <a:bodyPr/>
                    <a:lstStyle/>
                    <a:p>
                      <a:pPr algn="ctr"/>
                      <a:r>
                        <a:rPr lang="en-US" sz="1200" dirty="0"/>
                        <a:t>14</a:t>
                      </a:r>
                    </a:p>
                  </a:txBody>
                  <a:tcPr anchor="ctr"/>
                </a:tc>
                <a:tc>
                  <a:txBody>
                    <a:bodyPr/>
                    <a:lstStyle/>
                    <a:p>
                      <a:pPr algn="ctr"/>
                      <a:r>
                        <a:rPr lang="en-US" sz="1200" dirty="0"/>
                        <a:t>6</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74320">
                <a:tc>
                  <a:txBody>
                    <a:bodyPr/>
                    <a:lstStyle/>
                    <a:p>
                      <a:pPr algn="ctr"/>
                      <a:r>
                        <a:rPr lang="en-US" sz="1200" dirty="0"/>
                        <a:t>Class - 10</a:t>
                      </a:r>
                    </a:p>
                  </a:txBody>
                  <a:tcPr anchor="ctr"/>
                </a:tc>
                <a:tc>
                  <a:txBody>
                    <a:bodyPr/>
                    <a:lstStyle/>
                    <a:p>
                      <a:pPr algn="ctr"/>
                      <a:r>
                        <a:rPr lang="en-US" sz="1200" dirty="0"/>
                        <a:t>16</a:t>
                      </a:r>
                    </a:p>
                  </a:txBody>
                  <a:tcPr anchor="ctr"/>
                </a:tc>
                <a:tc>
                  <a:txBody>
                    <a:bodyPr/>
                    <a:lstStyle/>
                    <a:p>
                      <a:pPr algn="ctr"/>
                      <a:r>
                        <a:rPr lang="en-US" sz="1200" dirty="0"/>
                        <a:t>9</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74320">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sp>
        <p:nvSpPr>
          <p:cNvPr id="11" name="TextBox 10">
            <a:extLst>
              <a:ext uri="{FF2B5EF4-FFF2-40B4-BE49-F238E27FC236}">
                <a16:creationId xmlns:a16="http://schemas.microsoft.com/office/drawing/2014/main" id="{C1AB1FCC-2F0D-44EF-B06A-15692BE48EAA}"/>
              </a:ext>
            </a:extLst>
          </p:cNvPr>
          <p:cNvSpPr txBox="1"/>
          <p:nvPr/>
        </p:nvSpPr>
        <p:spPr>
          <a:xfrm>
            <a:off x="6054334" y="2168683"/>
            <a:ext cx="3565916" cy="414088"/>
          </a:xfrm>
          <a:prstGeom prst="rect">
            <a:avLst/>
          </a:prstGeom>
          <a:solidFill>
            <a:srgbClr val="FFC000"/>
          </a:solidFill>
          <a:ln>
            <a:solidFill>
              <a:schemeClr val="tx1">
                <a:lumMod val="95000"/>
                <a:lumOff val="5000"/>
              </a:schemeClr>
            </a:solidFill>
          </a:ln>
        </p:spPr>
        <p:txBody>
          <a:bodyPr wrap="square" rtlCol="0" anchor="t">
            <a:spAutoFit/>
          </a:bodyPr>
          <a:lstStyle/>
          <a:p>
            <a:pPr algn="ctr">
              <a:lnSpc>
                <a:spcPct val="150000"/>
              </a:lnSpc>
              <a:spcAft>
                <a:spcPts val="400"/>
              </a:spcAft>
            </a:pPr>
            <a:r>
              <a:rPr lang="en-US" sz="1600" b="1" dirty="0"/>
              <a:t>Information Gain = 1- Entropy</a:t>
            </a:r>
          </a:p>
        </p:txBody>
      </p:sp>
      <p:sp>
        <p:nvSpPr>
          <p:cNvPr id="14" name="Rectangle 13">
            <a:extLst>
              <a:ext uri="{FF2B5EF4-FFF2-40B4-BE49-F238E27FC236}">
                <a16:creationId xmlns:a16="http://schemas.microsoft.com/office/drawing/2014/main" id="{DFABB3DB-43A3-4B2A-A0E5-E46F9C47069D}"/>
              </a:ext>
            </a:extLst>
          </p:cNvPr>
          <p:cNvSpPr/>
          <p:nvPr/>
        </p:nvSpPr>
        <p:spPr>
          <a:xfrm>
            <a:off x="1352549" y="4652821"/>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(Gender)</a:t>
            </a:r>
          </a:p>
        </p:txBody>
      </p:sp>
      <p:sp>
        <p:nvSpPr>
          <p:cNvPr id="17" name="Rectangle 16">
            <a:extLst>
              <a:ext uri="{FF2B5EF4-FFF2-40B4-BE49-F238E27FC236}">
                <a16:creationId xmlns:a16="http://schemas.microsoft.com/office/drawing/2014/main" id="{4D94D3BE-E033-4D27-84A6-52FBC885BA4A}"/>
              </a:ext>
            </a:extLst>
          </p:cNvPr>
          <p:cNvSpPr/>
          <p:nvPr/>
        </p:nvSpPr>
        <p:spPr>
          <a:xfrm>
            <a:off x="2265716" y="5498826"/>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65%</a:t>
            </a:r>
          </a:p>
          <a:p>
            <a:pPr algn="ctr"/>
            <a:r>
              <a:rPr lang="en-US" dirty="0"/>
              <a:t>Entropy Score – 93%</a:t>
            </a:r>
          </a:p>
        </p:txBody>
      </p:sp>
      <p:sp>
        <p:nvSpPr>
          <p:cNvPr id="18" name="Rectangle 17">
            <a:extLst>
              <a:ext uri="{FF2B5EF4-FFF2-40B4-BE49-F238E27FC236}">
                <a16:creationId xmlns:a16="http://schemas.microsoft.com/office/drawing/2014/main" id="{FB72BC08-DBE2-4960-B1DB-FBE331859B7B}"/>
              </a:ext>
            </a:extLst>
          </p:cNvPr>
          <p:cNvSpPr/>
          <p:nvPr/>
        </p:nvSpPr>
        <p:spPr>
          <a:xfrm>
            <a:off x="436916" y="5498826"/>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20%</a:t>
            </a:r>
          </a:p>
          <a:p>
            <a:pPr algn="ctr"/>
            <a:r>
              <a:rPr lang="en-US" dirty="0"/>
              <a:t>Entropy Score – 72%</a:t>
            </a:r>
          </a:p>
        </p:txBody>
      </p:sp>
      <p:cxnSp>
        <p:nvCxnSpPr>
          <p:cNvPr id="26" name="Straight Arrow Connector 25">
            <a:extLst>
              <a:ext uri="{FF2B5EF4-FFF2-40B4-BE49-F238E27FC236}">
                <a16:creationId xmlns:a16="http://schemas.microsoft.com/office/drawing/2014/main" id="{6EF4803C-0710-412E-ADEA-BC1D60A49D08}"/>
              </a:ext>
            </a:extLst>
          </p:cNvPr>
          <p:cNvCxnSpPr>
            <a:cxnSpLocks/>
          </p:cNvCxnSpPr>
          <p:nvPr/>
        </p:nvCxnSpPr>
        <p:spPr>
          <a:xfrm>
            <a:off x="2400300" y="5167350"/>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9AF578A-2F5D-4805-8B9B-ED22537D1D80}"/>
              </a:ext>
            </a:extLst>
          </p:cNvPr>
          <p:cNvSpPr txBox="1"/>
          <p:nvPr/>
        </p:nvSpPr>
        <p:spPr>
          <a:xfrm>
            <a:off x="436916" y="6046081"/>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Entropy for Gender Split = 86%</a:t>
            </a:r>
          </a:p>
          <a:p>
            <a:pPr algn="ctr"/>
            <a:r>
              <a:rPr lang="en-US" sz="1050" b="1" dirty="0"/>
              <a:t>Information Gain = 14%</a:t>
            </a:r>
          </a:p>
        </p:txBody>
      </p:sp>
      <p:cxnSp>
        <p:nvCxnSpPr>
          <p:cNvPr id="48" name="Straight Arrow Connector 47">
            <a:extLst>
              <a:ext uri="{FF2B5EF4-FFF2-40B4-BE49-F238E27FC236}">
                <a16:creationId xmlns:a16="http://schemas.microsoft.com/office/drawing/2014/main" id="{3DAD0769-6590-45F2-B24F-3F3EC0413E8B}"/>
              </a:ext>
            </a:extLst>
          </p:cNvPr>
          <p:cNvCxnSpPr>
            <a:cxnSpLocks/>
          </p:cNvCxnSpPr>
          <p:nvPr/>
        </p:nvCxnSpPr>
        <p:spPr>
          <a:xfrm flipH="1">
            <a:off x="1628948" y="5167350"/>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784F637-13B3-4DD1-99F3-47C1A326B316}"/>
              </a:ext>
            </a:extLst>
          </p:cNvPr>
          <p:cNvSpPr/>
          <p:nvPr/>
        </p:nvSpPr>
        <p:spPr>
          <a:xfrm>
            <a:off x="9141305" y="4648203"/>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(Class)</a:t>
            </a:r>
          </a:p>
        </p:txBody>
      </p:sp>
      <p:sp>
        <p:nvSpPr>
          <p:cNvPr id="52" name="Rectangle 51">
            <a:extLst>
              <a:ext uri="{FF2B5EF4-FFF2-40B4-BE49-F238E27FC236}">
                <a16:creationId xmlns:a16="http://schemas.microsoft.com/office/drawing/2014/main" id="{71F9AD44-99DC-44C9-AE00-68970C5BDC22}"/>
              </a:ext>
            </a:extLst>
          </p:cNvPr>
          <p:cNvSpPr/>
          <p:nvPr/>
        </p:nvSpPr>
        <p:spPr>
          <a:xfrm>
            <a:off x="10054472" y="5494208"/>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56%</a:t>
            </a:r>
          </a:p>
          <a:p>
            <a:pPr algn="ctr"/>
            <a:r>
              <a:rPr lang="en-US" dirty="0"/>
              <a:t>Entropy Score – 98%</a:t>
            </a:r>
          </a:p>
        </p:txBody>
      </p:sp>
      <p:sp>
        <p:nvSpPr>
          <p:cNvPr id="53" name="Rectangle 52">
            <a:extLst>
              <a:ext uri="{FF2B5EF4-FFF2-40B4-BE49-F238E27FC236}">
                <a16:creationId xmlns:a16="http://schemas.microsoft.com/office/drawing/2014/main" id="{921C4581-D646-408F-8159-B0C9C9B1F4AA}"/>
              </a:ext>
            </a:extLst>
          </p:cNvPr>
          <p:cNvSpPr/>
          <p:nvPr/>
        </p:nvSpPr>
        <p:spPr>
          <a:xfrm>
            <a:off x="8225672" y="5494208"/>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43%</a:t>
            </a:r>
          </a:p>
          <a:p>
            <a:pPr algn="ctr"/>
            <a:r>
              <a:rPr lang="en-US" dirty="0"/>
              <a:t>Entropy Score – 98%</a:t>
            </a:r>
          </a:p>
        </p:txBody>
      </p:sp>
      <p:cxnSp>
        <p:nvCxnSpPr>
          <p:cNvPr id="54" name="Straight Arrow Connector 53">
            <a:extLst>
              <a:ext uri="{FF2B5EF4-FFF2-40B4-BE49-F238E27FC236}">
                <a16:creationId xmlns:a16="http://schemas.microsoft.com/office/drawing/2014/main" id="{B332BD9D-2CEE-4C19-AA17-9902D668A10A}"/>
              </a:ext>
            </a:extLst>
          </p:cNvPr>
          <p:cNvCxnSpPr>
            <a:cxnSpLocks/>
          </p:cNvCxnSpPr>
          <p:nvPr/>
        </p:nvCxnSpPr>
        <p:spPr>
          <a:xfrm>
            <a:off x="10189056" y="5162732"/>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0C5521-E10F-4CAA-9EBC-225487B7A474}"/>
              </a:ext>
            </a:extLst>
          </p:cNvPr>
          <p:cNvSpPr txBox="1"/>
          <p:nvPr/>
        </p:nvSpPr>
        <p:spPr>
          <a:xfrm>
            <a:off x="8225672" y="6041463"/>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Entropy for Gender Split = 99%</a:t>
            </a:r>
          </a:p>
          <a:p>
            <a:pPr algn="ctr"/>
            <a:r>
              <a:rPr lang="en-US" sz="1050" b="1" dirty="0"/>
              <a:t>Gini Impurity = 1%</a:t>
            </a:r>
          </a:p>
        </p:txBody>
      </p:sp>
      <p:cxnSp>
        <p:nvCxnSpPr>
          <p:cNvPr id="56" name="Straight Arrow Connector 55">
            <a:extLst>
              <a:ext uri="{FF2B5EF4-FFF2-40B4-BE49-F238E27FC236}">
                <a16:creationId xmlns:a16="http://schemas.microsoft.com/office/drawing/2014/main" id="{0B15C492-3713-432B-A723-1E43CFA1937B}"/>
              </a:ext>
            </a:extLst>
          </p:cNvPr>
          <p:cNvCxnSpPr>
            <a:cxnSpLocks/>
          </p:cNvCxnSpPr>
          <p:nvPr/>
        </p:nvCxnSpPr>
        <p:spPr>
          <a:xfrm flipH="1">
            <a:off x="9417704" y="5162732"/>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29D2E79-4B66-4B3A-95CA-CBD9A1E3A167}"/>
              </a:ext>
            </a:extLst>
          </p:cNvPr>
          <p:cNvSpPr txBox="1"/>
          <p:nvPr/>
        </p:nvSpPr>
        <p:spPr>
          <a:xfrm>
            <a:off x="4048725" y="5940228"/>
            <a:ext cx="4011219" cy="523220"/>
          </a:xfrm>
          <a:prstGeom prst="rect">
            <a:avLst/>
          </a:prstGeom>
          <a:noFill/>
        </p:spPr>
        <p:txBody>
          <a:bodyPr wrap="square" rtlCol="0">
            <a:spAutoFit/>
          </a:bodyPr>
          <a:lstStyle/>
          <a:p>
            <a:pPr algn="ctr"/>
            <a:r>
              <a:rPr lang="en-US" sz="1400" b="1" dirty="0"/>
              <a:t>We can see in the example – Gender is able to split the data better or has less entropy </a:t>
            </a:r>
          </a:p>
        </p:txBody>
      </p:sp>
    </p:spTree>
    <p:extLst>
      <p:ext uri="{BB962C8B-B14F-4D97-AF65-F5344CB8AC3E}">
        <p14:creationId xmlns:p14="http://schemas.microsoft.com/office/powerpoint/2010/main" val="104276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03630F-06C1-419D-B116-50D051914AD0}"/>
              </a:ext>
            </a:extLst>
          </p:cNvPr>
          <p:cNvGraphicFramePr>
            <a:graphicFrameLocks noChangeAspect="1"/>
          </p:cNvGraphicFramePr>
          <p:nvPr>
            <p:custDataLst>
              <p:tags r:id="rId2"/>
            </p:custDataLst>
            <p:extLst>
              <p:ext uri="{D42A27DB-BD31-4B8C-83A1-F6EECF244321}">
                <p14:modId xmlns:p14="http://schemas.microsoft.com/office/powerpoint/2010/main" val="3390703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2003630F-06C1-419D-B116-50D051914AD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92D278F-D0E3-43A0-AA45-2833606337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Rectangle: Rounded Corners 12">
            <a:extLst>
              <a:ext uri="{FF2B5EF4-FFF2-40B4-BE49-F238E27FC236}">
                <a16:creationId xmlns:a16="http://schemas.microsoft.com/office/drawing/2014/main" id="{6649D542-49A4-4AF9-82A2-582E302FF8F9}"/>
              </a:ext>
            </a:extLst>
          </p:cNvPr>
          <p:cNvSpPr/>
          <p:nvPr/>
        </p:nvSpPr>
        <p:spPr>
          <a:xfrm>
            <a:off x="590549" y="2916798"/>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CC48A-C492-40A6-8C56-EFB7BC214D5F}"/>
              </a:ext>
            </a:extLst>
          </p:cNvPr>
          <p:cNvSpPr>
            <a:spLocks noGrp="1"/>
          </p:cNvSpPr>
          <p:nvPr>
            <p:ph type="title"/>
          </p:nvPr>
        </p:nvSpPr>
        <p:spPr>
          <a:xfrm>
            <a:off x="419100" y="385419"/>
            <a:ext cx="11410950" cy="948081"/>
          </a:xfrm>
        </p:spPr>
        <p:txBody>
          <a:bodyPr>
            <a:normAutofit fontScale="90000"/>
          </a:bodyPr>
          <a:lstStyle/>
          <a:p>
            <a:r>
              <a:rPr lang="en-US" sz="3600" dirty="0"/>
              <a:t>Decision Tree Types – Classification and Regression Tree (CART)</a:t>
            </a:r>
          </a:p>
        </p:txBody>
      </p:sp>
      <p:sp>
        <p:nvSpPr>
          <p:cNvPr id="12" name="Rectangle 11">
            <a:extLst>
              <a:ext uri="{FF2B5EF4-FFF2-40B4-BE49-F238E27FC236}">
                <a16:creationId xmlns:a16="http://schemas.microsoft.com/office/drawing/2014/main" id="{9796CC65-98B3-46CA-9F34-F652922B037A}"/>
              </a:ext>
            </a:extLst>
          </p:cNvPr>
          <p:cNvSpPr/>
          <p:nvPr/>
        </p:nvSpPr>
        <p:spPr>
          <a:xfrm>
            <a:off x="466725" y="1287414"/>
            <a:ext cx="11339708" cy="132343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1200" dirty="0"/>
              <a:t>CART builds binary trees</a:t>
            </a:r>
          </a:p>
          <a:p>
            <a:pPr marL="285750" indent="-285750" algn="just">
              <a:spcAft>
                <a:spcPts val="600"/>
              </a:spcAft>
              <a:buFont typeface="Arial" panose="020B0604020202020204" pitchFamily="34" charset="0"/>
              <a:buChar char="•"/>
            </a:pPr>
            <a:r>
              <a:rPr lang="en-US" sz="1200" dirty="0"/>
              <a:t>On the root we have the most important predictor with the split points (as showed on the previous page</a:t>
            </a:r>
          </a:p>
          <a:p>
            <a:pPr marL="285750" indent="-285750" algn="just">
              <a:spcAft>
                <a:spcPts val="600"/>
              </a:spcAft>
              <a:buFont typeface="Arial" panose="020B0604020202020204" pitchFamily="34" charset="0"/>
              <a:buChar char="•"/>
            </a:pPr>
            <a:r>
              <a:rPr lang="en-US" sz="1200" dirty="0"/>
              <a:t>Uses Gini or Entropy algorithms for splitting the variables on each node (we can choose one). In scikit-learn we see ‘Gini’ is default</a:t>
            </a:r>
          </a:p>
          <a:p>
            <a:pPr marL="285750" indent="-285750" algn="just">
              <a:spcAft>
                <a:spcPts val="600"/>
              </a:spcAft>
              <a:buFont typeface="Arial" panose="020B0604020202020204" pitchFamily="34" charset="0"/>
              <a:buChar char="•"/>
            </a:pPr>
            <a:r>
              <a:rPr lang="en-US" sz="1200" dirty="0"/>
              <a:t>The leaf nodes of the tree contain an output variable (y) which is used to make a prediction</a:t>
            </a:r>
          </a:p>
          <a:p>
            <a:pPr marL="285750" indent="-285750" algn="just">
              <a:spcAft>
                <a:spcPts val="600"/>
              </a:spcAft>
              <a:buFont typeface="Arial" panose="020B0604020202020204" pitchFamily="34" charset="0"/>
              <a:buChar char="•"/>
            </a:pPr>
            <a:r>
              <a:rPr lang="en-US" sz="1200" dirty="0"/>
              <a:t>The ideal scenario is getting a pure node in the leaf nodes – But seeking pure nodes always lead to an overfitting model</a:t>
            </a:r>
          </a:p>
        </p:txBody>
      </p:sp>
      <p:sp>
        <p:nvSpPr>
          <p:cNvPr id="14" name="Rectangle: Rounded Corners 13">
            <a:extLst>
              <a:ext uri="{FF2B5EF4-FFF2-40B4-BE49-F238E27FC236}">
                <a16:creationId xmlns:a16="http://schemas.microsoft.com/office/drawing/2014/main" id="{A96FC2CC-B734-47EE-9407-DB12B4308906}"/>
              </a:ext>
            </a:extLst>
          </p:cNvPr>
          <p:cNvSpPr/>
          <p:nvPr/>
        </p:nvSpPr>
        <p:spPr>
          <a:xfrm>
            <a:off x="1400752" y="2648036"/>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Classification Trees</a:t>
            </a:r>
          </a:p>
        </p:txBody>
      </p:sp>
      <p:sp>
        <p:nvSpPr>
          <p:cNvPr id="15" name="TextBox 14">
            <a:extLst>
              <a:ext uri="{FF2B5EF4-FFF2-40B4-BE49-F238E27FC236}">
                <a16:creationId xmlns:a16="http://schemas.microsoft.com/office/drawing/2014/main" id="{98DC4620-83DE-4D39-9F8B-72A2F3409C5F}"/>
              </a:ext>
            </a:extLst>
          </p:cNvPr>
          <p:cNvSpPr txBox="1"/>
          <p:nvPr/>
        </p:nvSpPr>
        <p:spPr>
          <a:xfrm>
            <a:off x="581023" y="3145054"/>
            <a:ext cx="3343276" cy="2893100"/>
          </a:xfrm>
          <a:prstGeom prst="rect">
            <a:avLst/>
          </a:prstGeom>
          <a:noFill/>
        </p:spPr>
        <p:txBody>
          <a:bodyPr wrap="square" rtlCol="0">
            <a:spAutoFit/>
          </a:bodyPr>
          <a:lstStyle/>
          <a:p>
            <a:pPr marL="91440" indent="-182880">
              <a:buFont typeface="Arial" panose="020B0604020202020204" pitchFamily="34" charset="0"/>
              <a:buChar char="•"/>
            </a:pPr>
            <a:r>
              <a:rPr lang="en-US" sz="1400" b="1" dirty="0"/>
              <a:t>Target/Label</a:t>
            </a:r>
            <a:r>
              <a:rPr lang="en-US" sz="1400" dirty="0"/>
              <a:t> – Discrete</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Input features – </a:t>
            </a:r>
            <a:r>
              <a:rPr lang="en-US" sz="1400" dirty="0"/>
              <a:t>Categorical ,Continuous or both</a:t>
            </a:r>
          </a:p>
          <a:p>
            <a:pPr marL="91440" indent="-182880">
              <a:buFont typeface="Arial" panose="020B0604020202020204" pitchFamily="34" charset="0"/>
              <a:buChar char="•"/>
            </a:pPr>
            <a:endParaRPr lang="en-US" sz="1400" b="1" dirty="0"/>
          </a:p>
          <a:p>
            <a:pPr marL="91440" indent="-182880">
              <a:buFont typeface="Arial" panose="020B0604020202020204" pitchFamily="34" charset="0"/>
              <a:buChar char="•"/>
            </a:pPr>
            <a:r>
              <a:rPr lang="en-US" sz="1400" b="1" dirty="0"/>
              <a:t>Splitting Criteria – </a:t>
            </a:r>
            <a:r>
              <a:rPr lang="en-US" sz="1400" dirty="0"/>
              <a:t>Gini Index Algorithm, Entropy</a:t>
            </a:r>
          </a:p>
          <a:p>
            <a:endParaRPr lang="en-US" sz="1400" b="1" dirty="0"/>
          </a:p>
          <a:p>
            <a:pPr marL="91440" indent="-182880">
              <a:buFont typeface="Arial" panose="020B0604020202020204" pitchFamily="34" charset="0"/>
              <a:buChar char="•"/>
            </a:pPr>
            <a:r>
              <a:rPr lang="en-US" sz="1400" b="1" dirty="0"/>
              <a:t>Accuracy Measure – </a:t>
            </a:r>
            <a:r>
              <a:rPr lang="en-US" sz="1400" dirty="0"/>
              <a:t>‘Misclassification rate’</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Leaf Node –</a:t>
            </a:r>
            <a:r>
              <a:rPr lang="en-US" sz="1400" dirty="0"/>
              <a:t> Predictions/Labels</a:t>
            </a:r>
          </a:p>
          <a:p>
            <a:endParaRPr lang="en-US" sz="1400" dirty="0"/>
          </a:p>
        </p:txBody>
      </p:sp>
      <p:sp>
        <p:nvSpPr>
          <p:cNvPr id="16" name="Rectangle: Rounded Corners 15">
            <a:extLst>
              <a:ext uri="{FF2B5EF4-FFF2-40B4-BE49-F238E27FC236}">
                <a16:creationId xmlns:a16="http://schemas.microsoft.com/office/drawing/2014/main" id="{3F9E74D9-0870-4334-8686-E61CCFD0C786}"/>
              </a:ext>
            </a:extLst>
          </p:cNvPr>
          <p:cNvSpPr/>
          <p:nvPr/>
        </p:nvSpPr>
        <p:spPr>
          <a:xfrm>
            <a:off x="4533899" y="2916798"/>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5466EC3-B1AD-42BE-A5D2-EB6D56BF728F}"/>
              </a:ext>
            </a:extLst>
          </p:cNvPr>
          <p:cNvSpPr/>
          <p:nvPr/>
        </p:nvSpPr>
        <p:spPr>
          <a:xfrm>
            <a:off x="5344102" y="2648036"/>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Regression Trees</a:t>
            </a:r>
          </a:p>
        </p:txBody>
      </p:sp>
      <p:sp>
        <p:nvSpPr>
          <p:cNvPr id="18" name="TextBox 17">
            <a:extLst>
              <a:ext uri="{FF2B5EF4-FFF2-40B4-BE49-F238E27FC236}">
                <a16:creationId xmlns:a16="http://schemas.microsoft.com/office/drawing/2014/main" id="{614CE4FF-0BD4-4BC7-9646-B267AEA34925}"/>
              </a:ext>
            </a:extLst>
          </p:cNvPr>
          <p:cNvSpPr txBox="1"/>
          <p:nvPr/>
        </p:nvSpPr>
        <p:spPr>
          <a:xfrm>
            <a:off x="4524373" y="3145054"/>
            <a:ext cx="3343276" cy="3108543"/>
          </a:xfrm>
          <a:prstGeom prst="rect">
            <a:avLst/>
          </a:prstGeom>
          <a:noFill/>
        </p:spPr>
        <p:txBody>
          <a:bodyPr wrap="square" rtlCol="0">
            <a:spAutoFit/>
          </a:bodyPr>
          <a:lstStyle/>
          <a:p>
            <a:pPr marL="91440" indent="-182880">
              <a:buFont typeface="Arial" panose="020B0604020202020204" pitchFamily="34" charset="0"/>
              <a:buChar char="•"/>
            </a:pPr>
            <a:r>
              <a:rPr lang="en-US" sz="1400" b="1" dirty="0"/>
              <a:t>Target</a:t>
            </a:r>
            <a:r>
              <a:rPr lang="en-US" sz="1400" dirty="0"/>
              <a:t> – Continuous</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Input features – </a:t>
            </a:r>
            <a:r>
              <a:rPr lang="en-US" sz="1400" dirty="0"/>
              <a:t>Categorical ,Continuous or both</a:t>
            </a:r>
          </a:p>
          <a:p>
            <a:pPr marL="91440" indent="-182880">
              <a:buFont typeface="Arial" panose="020B0604020202020204" pitchFamily="34" charset="0"/>
              <a:buChar char="•"/>
            </a:pPr>
            <a:endParaRPr lang="en-US" sz="1400" b="1" dirty="0"/>
          </a:p>
          <a:p>
            <a:pPr marL="91440" indent="-182880">
              <a:buFont typeface="Arial" panose="020B0604020202020204" pitchFamily="34" charset="0"/>
              <a:buChar char="•"/>
            </a:pPr>
            <a:r>
              <a:rPr lang="en-US" sz="1400" b="1" dirty="0"/>
              <a:t>Splitting Criteria – </a:t>
            </a:r>
            <a:r>
              <a:rPr lang="en-US" sz="1400" dirty="0"/>
              <a:t>Mean Square Error &amp; Reduction in Variance </a:t>
            </a:r>
          </a:p>
          <a:p>
            <a:endParaRPr lang="en-US" sz="1400" b="1" dirty="0"/>
          </a:p>
          <a:p>
            <a:pPr marL="91440" indent="-182880">
              <a:buFont typeface="Arial" panose="020B0604020202020204" pitchFamily="34" charset="0"/>
              <a:buChar char="•"/>
            </a:pPr>
            <a:r>
              <a:rPr lang="en-US" sz="1400" b="1" dirty="0"/>
              <a:t>Accuracy Measure – </a:t>
            </a:r>
            <a:r>
              <a:rPr lang="en-US" sz="1400" dirty="0"/>
              <a:t>‘Mean Square Error’</a:t>
            </a: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r>
              <a:rPr lang="en-US" sz="1400" b="1" dirty="0"/>
              <a:t>Leaf Node –</a:t>
            </a:r>
            <a:r>
              <a:rPr lang="en-US" sz="1400" dirty="0"/>
              <a:t> Average/mean of labels</a:t>
            </a:r>
          </a:p>
          <a:p>
            <a:endParaRPr lang="en-US" sz="1400" dirty="0"/>
          </a:p>
        </p:txBody>
      </p:sp>
      <p:graphicFrame>
        <p:nvGraphicFramePr>
          <p:cNvPr id="20" name="Object 19">
            <a:extLst>
              <a:ext uri="{FF2B5EF4-FFF2-40B4-BE49-F238E27FC236}">
                <a16:creationId xmlns:a16="http://schemas.microsoft.com/office/drawing/2014/main" id="{01E2D60C-3CF3-4424-A388-05A7695B3E54}"/>
              </a:ext>
            </a:extLst>
          </p:cNvPr>
          <p:cNvGraphicFramePr>
            <a:graphicFrameLocks noChangeAspect="1"/>
          </p:cNvGraphicFramePr>
          <p:nvPr>
            <p:extLst>
              <p:ext uri="{D42A27DB-BD31-4B8C-83A1-F6EECF244321}">
                <p14:modId xmlns:p14="http://schemas.microsoft.com/office/powerpoint/2010/main" val="2570953216"/>
              </p:ext>
            </p:extLst>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spid="_x0000_s13315" name="Worksheet" r:id="rId7" imgW="1225513" imgH="374825" progId="Excel.Sheet.12">
                  <p:embed/>
                </p:oleObj>
              </mc:Choice>
              <mc:Fallback>
                <p:oleObj name="Worksheet" r:id="rId7" imgW="1225513" imgH="374825" progId="Excel.Sheet.12">
                  <p:embed/>
                  <p:pic>
                    <p:nvPicPr>
                      <p:cNvPr id="20" name="Object 19">
                        <a:extLst>
                          <a:ext uri="{FF2B5EF4-FFF2-40B4-BE49-F238E27FC236}">
                            <a16:creationId xmlns:a16="http://schemas.microsoft.com/office/drawing/2014/main" id="{01E2D60C-3CF3-4424-A388-05A7695B3E54}"/>
                          </a:ext>
                        </a:extLst>
                      </p:cNvPr>
                      <p:cNvPicPr/>
                      <p:nvPr/>
                    </p:nvPicPr>
                    <p:blipFill>
                      <a:blip r:embed="rId8"/>
                      <a:stretch>
                        <a:fillRect/>
                      </a:stretch>
                    </p:blipFill>
                    <p:spPr>
                      <a:xfrm>
                        <a:off x="5483225" y="3240088"/>
                        <a:ext cx="1225550" cy="374650"/>
                      </a:xfrm>
                      <a:prstGeom prst="rect">
                        <a:avLst/>
                      </a:prstGeom>
                    </p:spPr>
                  </p:pic>
                </p:oleObj>
              </mc:Fallback>
            </mc:AlternateContent>
          </a:graphicData>
        </a:graphic>
      </p:graphicFrame>
      <p:sp>
        <p:nvSpPr>
          <p:cNvPr id="21" name="Rectangle: Rounded Corners 20">
            <a:extLst>
              <a:ext uri="{FF2B5EF4-FFF2-40B4-BE49-F238E27FC236}">
                <a16:creationId xmlns:a16="http://schemas.microsoft.com/office/drawing/2014/main" id="{0E22EDE0-9A2F-4025-B836-2B41AF7A70EE}"/>
              </a:ext>
            </a:extLst>
          </p:cNvPr>
          <p:cNvSpPr/>
          <p:nvPr/>
        </p:nvSpPr>
        <p:spPr>
          <a:xfrm>
            <a:off x="8178222" y="2916797"/>
            <a:ext cx="3343276" cy="3517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E45485E-DD1E-491D-B183-71E62F2A58F7}"/>
              </a:ext>
            </a:extLst>
          </p:cNvPr>
          <p:cNvSpPr/>
          <p:nvPr/>
        </p:nvSpPr>
        <p:spPr>
          <a:xfrm>
            <a:off x="8906454" y="2648035"/>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Jupyter Notebook</a:t>
            </a:r>
          </a:p>
        </p:txBody>
      </p:sp>
    </p:spTree>
    <p:extLst>
      <p:ext uri="{BB962C8B-B14F-4D97-AF65-F5344CB8AC3E}">
        <p14:creationId xmlns:p14="http://schemas.microsoft.com/office/powerpoint/2010/main" val="71580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E9E21C8-2AEE-4767-974D-0CC1C10D71C1}"/>
              </a:ext>
            </a:extLst>
          </p:cNvPr>
          <p:cNvGraphicFramePr>
            <a:graphicFrameLocks noChangeAspect="1"/>
          </p:cNvGraphicFramePr>
          <p:nvPr>
            <p:custDataLst>
              <p:tags r:id="rId2"/>
            </p:custDataLst>
            <p:extLst>
              <p:ext uri="{D42A27DB-BD31-4B8C-83A1-F6EECF244321}">
                <p14:modId xmlns:p14="http://schemas.microsoft.com/office/powerpoint/2010/main" val="2644068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3E9E21C8-2AEE-4767-974D-0CC1C10D71C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8A75BBF-81CE-4CFA-ACB0-C7B0EDEA01C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F325F425-8903-426C-9A91-13CB44C463FE}"/>
              </a:ext>
            </a:extLst>
          </p:cNvPr>
          <p:cNvSpPr>
            <a:spLocks noGrp="1"/>
          </p:cNvSpPr>
          <p:nvPr>
            <p:ph type="title"/>
          </p:nvPr>
        </p:nvSpPr>
        <p:spPr>
          <a:xfrm>
            <a:off x="485774" y="395358"/>
            <a:ext cx="11262277" cy="709956"/>
          </a:xfrm>
        </p:spPr>
        <p:txBody>
          <a:bodyPr>
            <a:noAutofit/>
          </a:bodyPr>
          <a:lstStyle/>
          <a:p>
            <a:r>
              <a:rPr lang="en-US" sz="3200" dirty="0"/>
              <a:t>Key Parameters in Decision Trees (CART) – </a:t>
            </a:r>
            <a:r>
              <a:rPr lang="en-US" sz="3200" b="1" dirty="0" err="1"/>
              <a:t>sklearn.tree</a:t>
            </a:r>
            <a:endParaRPr lang="en-US" sz="3200" b="1" dirty="0"/>
          </a:p>
        </p:txBody>
      </p:sp>
      <p:sp>
        <p:nvSpPr>
          <p:cNvPr id="6" name="Rectangle 5">
            <a:extLst>
              <a:ext uri="{FF2B5EF4-FFF2-40B4-BE49-F238E27FC236}">
                <a16:creationId xmlns:a16="http://schemas.microsoft.com/office/drawing/2014/main" id="{86DE2A92-CDF4-46D0-B714-D294F17718AD}"/>
              </a:ext>
            </a:extLst>
          </p:cNvPr>
          <p:cNvSpPr/>
          <p:nvPr/>
        </p:nvSpPr>
        <p:spPr>
          <a:xfrm>
            <a:off x="505653" y="2543590"/>
            <a:ext cx="11137210" cy="3447098"/>
          </a:xfrm>
          <a:prstGeom prst="rect">
            <a:avLst/>
          </a:prstGeom>
        </p:spPr>
        <p:txBody>
          <a:bodyPr wrap="square">
            <a:spAutoFit/>
          </a:bodyPr>
          <a:lstStyle/>
          <a:p>
            <a:pPr algn="just">
              <a:spcAft>
                <a:spcPts val="1200"/>
              </a:spcAft>
            </a:pPr>
            <a:r>
              <a:rPr lang="en-US" sz="1200" b="1" dirty="0"/>
              <a:t>Minimum samples for a node split (min_samples_split) - </a:t>
            </a:r>
            <a:r>
              <a:rPr lang="en-US" sz="1200" dirty="0"/>
              <a:t>Defines the minimum number of samples (or observations) which are required in a node to be considered for splitting. used to control over-fitting. Higher values prevent a model from learning relations which might be highly specific to the sample selected for a tree. Too high values can lead to under-fitting hence, it should be tuned using CV.</a:t>
            </a:r>
          </a:p>
          <a:p>
            <a:pPr algn="just">
              <a:spcAft>
                <a:spcPts val="1200"/>
              </a:spcAft>
            </a:pPr>
            <a:r>
              <a:rPr lang="en-US" sz="1200" b="1" dirty="0"/>
              <a:t>Minimum samples for a terminal node (leaf) (min_samples_leaf) - </a:t>
            </a:r>
            <a:r>
              <a:rPr lang="en-US" sz="1200" dirty="0"/>
              <a:t>Defines the minimum samples (or observations) required in a terminal node or leaf. Used to control over-fitting like min_samples_split. Generally lower values should be chosen for imbalanced class problems because the regions in which the minority class will be in majority will be very small.</a:t>
            </a:r>
          </a:p>
          <a:p>
            <a:pPr algn="just">
              <a:spcAft>
                <a:spcPts val="1200"/>
              </a:spcAft>
            </a:pPr>
            <a:r>
              <a:rPr lang="en-US" sz="1200" b="1" dirty="0"/>
              <a:t>Maximum depth of tree (Max depth)</a:t>
            </a:r>
            <a:r>
              <a:rPr lang="en-US" sz="1200" dirty="0"/>
              <a:t> -The maximum depth of a tree. used to control over-fitting as higher depth will allow model to learn relations very specific to a sample. Should be tuned using CV.</a:t>
            </a:r>
          </a:p>
          <a:p>
            <a:pPr algn="just">
              <a:spcAft>
                <a:spcPts val="1200"/>
              </a:spcAft>
            </a:pPr>
            <a:r>
              <a:rPr lang="en-US" sz="1200" b="1" dirty="0"/>
              <a:t>Maximum number of terminal nodes (max_leaf_nodes) - </a:t>
            </a:r>
            <a:r>
              <a:rPr lang="en-US" sz="1200" dirty="0"/>
              <a:t>The maximum number of terminal nodes or leaves in a tree. Can be defined in place of max_depth. Since binary trees are created, a depth of ‘n’ would produce a maximum of 2^n leaves. </a:t>
            </a:r>
          </a:p>
          <a:p>
            <a:pPr algn="just">
              <a:spcAft>
                <a:spcPts val="1200"/>
              </a:spcAft>
            </a:pPr>
            <a:r>
              <a:rPr lang="en-US" sz="1200" dirty="0"/>
              <a:t>Maximum features to consider for split</a:t>
            </a:r>
          </a:p>
          <a:p>
            <a:pPr marL="0" lvl="1" algn="just">
              <a:spcAft>
                <a:spcPts val="1200"/>
              </a:spcAft>
            </a:pPr>
            <a:r>
              <a:rPr lang="en-US" sz="1200" b="1" dirty="0"/>
              <a:t>The number of features to consider while searching for a best split (max_features) – </a:t>
            </a:r>
            <a:r>
              <a:rPr lang="en-US" sz="1200" dirty="0"/>
              <a:t> These will be randomly selected. As a thumb-rule, square root of the total number of features works great but we should check </a:t>
            </a:r>
            <a:r>
              <a:rPr lang="en-US" sz="1200" dirty="0" err="1"/>
              <a:t>upto</a:t>
            </a:r>
            <a:r>
              <a:rPr lang="en-US" sz="1200" dirty="0"/>
              <a:t> 30-40% of the total number of features. Higher values can lead to over-fitting but depends on case to case.</a:t>
            </a:r>
          </a:p>
        </p:txBody>
      </p:sp>
      <p:sp>
        <p:nvSpPr>
          <p:cNvPr id="7" name="Rectangle 1">
            <a:extLst>
              <a:ext uri="{FF2B5EF4-FFF2-40B4-BE49-F238E27FC236}">
                <a16:creationId xmlns:a16="http://schemas.microsoft.com/office/drawing/2014/main" id="{C1158625-6F6D-4299-95C5-5BB6D526663A}"/>
              </a:ext>
            </a:extLst>
          </p:cNvPr>
          <p:cNvSpPr>
            <a:spLocks noChangeArrowheads="1"/>
          </p:cNvSpPr>
          <p:nvPr/>
        </p:nvSpPr>
        <p:spPr bwMode="auto">
          <a:xfrm>
            <a:off x="485775" y="1025803"/>
            <a:ext cx="112622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529"/>
                </a:solidFill>
                <a:effectLst/>
                <a:latin typeface="-apple-system"/>
              </a:rPr>
              <a:t>class </a:t>
            </a:r>
            <a:r>
              <a:rPr kumimoji="0" lang="en-US" altLang="en-US" b="1" i="0" u="none" strike="noStrike" cap="none" normalizeH="0" baseline="0" dirty="0">
                <a:ln>
                  <a:noFill/>
                </a:ln>
                <a:solidFill>
                  <a:srgbClr val="222222"/>
                </a:solidFill>
                <a:effectLst/>
                <a:latin typeface="SFMono-Regular"/>
              </a:rPr>
              <a:t>sklearn.tree.DecisionTreeClassifier</a:t>
            </a:r>
            <a:r>
              <a:rPr kumimoji="0" lang="en-US" altLang="en-US" b="0" i="0" u="none" strike="noStrike" cap="none" normalizeH="0" baseline="0" dirty="0">
                <a:ln>
                  <a:noFill/>
                </a:ln>
                <a:solidFill>
                  <a:srgbClr val="212529"/>
                </a:solidFill>
                <a:effectLst/>
                <a:latin typeface="-apple-system"/>
              </a:rPr>
              <a:t>(</a:t>
            </a:r>
            <a:r>
              <a:rPr kumimoji="0" lang="en-US" altLang="en-US" b="0" i="1" u="none" strike="noStrike" cap="none" normalizeH="0" baseline="0" dirty="0">
                <a:ln>
                  <a:noFill/>
                </a:ln>
                <a:solidFill>
                  <a:srgbClr val="212529"/>
                </a:solidFill>
                <a:effectLst/>
                <a:latin typeface="-apple-system"/>
              </a:rPr>
              <a: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criterion='</a:t>
            </a:r>
            <a:r>
              <a:rPr kumimoji="0" lang="en-US" altLang="en-US" b="0" i="1" u="none" strike="noStrike" cap="none" normalizeH="0" baseline="0" dirty="0" err="1">
                <a:ln>
                  <a:noFill/>
                </a:ln>
                <a:solidFill>
                  <a:srgbClr val="212529"/>
                </a:solidFill>
                <a:effectLst/>
                <a:latin typeface="-apple-system"/>
              </a:rPr>
              <a:t>gini</a:t>
            </a:r>
            <a:r>
              <a:rPr kumimoji="0" lang="en-US" altLang="en-US" b="0" i="1" u="none" strike="noStrike" cap="none" normalizeH="0" baseline="0" dirty="0">
                <a:ln>
                  <a:noFill/>
                </a:ln>
                <a:solidFill>
                  <a:srgbClr val="212529"/>
                </a:solidFill>
                <a:effectLst/>
                <a:latin typeface="-apple-system"/>
              </a:rPr>
              <a: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splitter='best'</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max_depth=None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min_samples_split=2</a:t>
            </a:r>
            <a:r>
              <a:rPr kumimoji="0" lang="en-US" altLang="en-US" b="0" i="0" u="none" strike="noStrike" cap="none" normalizeH="0" baseline="0" dirty="0">
                <a:ln>
                  <a:noFill/>
                </a:ln>
                <a:solidFill>
                  <a:srgbClr val="212529"/>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min_samples_leaf=1</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min_weight_fraction_leaf=0.0</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max_features=None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random_state=None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max_leaf_nodes=None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min_impurity_decrease=0.0</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min_impurity_split=None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class_weight=None</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presort='deprecated'</a:t>
            </a:r>
            <a:r>
              <a:rPr kumimoji="0" lang="en-US" altLang="en-US" b="0" i="0" u="none" strike="noStrike" cap="none" normalizeH="0" baseline="0" dirty="0">
                <a:ln>
                  <a:noFill/>
                </a:ln>
                <a:solidFill>
                  <a:srgbClr val="212529"/>
                </a:solidFill>
                <a:effectLst/>
                <a:latin typeface="-apple-system"/>
              </a:rPr>
              <a:t>, </a:t>
            </a:r>
            <a:r>
              <a:rPr kumimoji="0" lang="en-US" altLang="en-US" b="0" i="1" u="none" strike="noStrike" cap="none" normalizeH="0" baseline="0" dirty="0">
                <a:ln>
                  <a:noFill/>
                </a:ln>
                <a:solidFill>
                  <a:srgbClr val="212529"/>
                </a:solidFill>
                <a:effectLst/>
                <a:latin typeface="-apple-system"/>
              </a:rPr>
              <a:t>ccp_alpha=0.0</a:t>
            </a:r>
            <a:r>
              <a:rPr kumimoji="0" lang="en-US" altLang="en-US" b="0" i="0" u="none" strike="noStrike" cap="none" normalizeH="0" baseline="0" dirty="0">
                <a:ln>
                  <a:noFill/>
                </a:ln>
                <a:solidFill>
                  <a:srgbClr val="212529"/>
                </a:solidFill>
                <a:effectLst/>
                <a:latin typeface="-apple-system"/>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63CA185D-0C95-4F50-AC19-4BD93FBD01AF}"/>
              </a:ext>
            </a:extLst>
          </p:cNvPr>
          <p:cNvSpPr/>
          <p:nvPr/>
        </p:nvSpPr>
        <p:spPr>
          <a:xfrm>
            <a:off x="549137" y="2196548"/>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Key Parameters to avoid overfitting </a:t>
            </a:r>
          </a:p>
        </p:txBody>
      </p:sp>
    </p:spTree>
    <p:extLst>
      <p:ext uri="{BB962C8B-B14F-4D97-AF65-F5344CB8AC3E}">
        <p14:creationId xmlns:p14="http://schemas.microsoft.com/office/powerpoint/2010/main" val="16738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5F8D36-2702-4CBA-A795-C7C0518A3474}"/>
              </a:ext>
            </a:extLst>
          </p:cNvPr>
          <p:cNvGraphicFramePr>
            <a:graphicFrameLocks noChangeAspect="1"/>
          </p:cNvGraphicFramePr>
          <p:nvPr>
            <p:custDataLst>
              <p:tags r:id="rId2"/>
            </p:custDataLst>
            <p:extLst>
              <p:ext uri="{D42A27DB-BD31-4B8C-83A1-F6EECF244321}">
                <p14:modId xmlns:p14="http://schemas.microsoft.com/office/powerpoint/2010/main" val="855976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65F8D36-2702-4CBA-A795-C7C0518A347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56400E4-BA84-458B-98E1-BB047EE594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16B8769F-2FE4-45EA-9377-D33F2EE2DFE3}"/>
              </a:ext>
            </a:extLst>
          </p:cNvPr>
          <p:cNvSpPr>
            <a:spLocks noGrp="1"/>
          </p:cNvSpPr>
          <p:nvPr>
            <p:ph type="title"/>
          </p:nvPr>
        </p:nvSpPr>
        <p:spPr>
          <a:xfrm>
            <a:off x="480392" y="394116"/>
            <a:ext cx="10058400" cy="579919"/>
          </a:xfrm>
        </p:spPr>
        <p:txBody>
          <a:bodyPr>
            <a:normAutofit/>
          </a:bodyPr>
          <a:lstStyle/>
          <a:p>
            <a:r>
              <a:rPr lang="en-US" sz="3200" dirty="0"/>
              <a:t>Decision Tree – Advantages &amp; Disadvantages</a:t>
            </a:r>
          </a:p>
        </p:txBody>
      </p:sp>
      <p:sp>
        <p:nvSpPr>
          <p:cNvPr id="6" name="Rectangle 5">
            <a:extLst>
              <a:ext uri="{FF2B5EF4-FFF2-40B4-BE49-F238E27FC236}">
                <a16:creationId xmlns:a16="http://schemas.microsoft.com/office/drawing/2014/main" id="{2BB7B89A-88F0-4B9B-87B9-E1EAF1289A13}"/>
              </a:ext>
            </a:extLst>
          </p:cNvPr>
          <p:cNvSpPr/>
          <p:nvPr/>
        </p:nvSpPr>
        <p:spPr>
          <a:xfrm>
            <a:off x="480392" y="1559219"/>
            <a:ext cx="11198086" cy="1015663"/>
          </a:xfrm>
          <a:prstGeom prst="rect">
            <a:avLst/>
          </a:prstGeom>
        </p:spPr>
        <p:txBody>
          <a:bodyPr wrap="square">
            <a:spAutoFit/>
          </a:bodyPr>
          <a:lstStyle/>
          <a:p>
            <a:pPr marL="285750" indent="-285750">
              <a:buFont typeface="Arial" panose="020B0604020202020204" pitchFamily="34" charset="0"/>
              <a:buChar char="•"/>
            </a:pPr>
            <a:r>
              <a:rPr lang="en-US" sz="1200" dirty="0"/>
              <a:t>White box, easy to interpret model</a:t>
            </a:r>
          </a:p>
          <a:p>
            <a:pPr marL="285750" indent="-285750">
              <a:buFont typeface="Arial" panose="020B0604020202020204" pitchFamily="34" charset="0"/>
              <a:buChar char="•"/>
            </a:pPr>
            <a:r>
              <a:rPr lang="en-US" sz="1200" dirty="0"/>
              <a:t>No feature normalization needed</a:t>
            </a:r>
          </a:p>
          <a:p>
            <a:pPr marL="285750" indent="-285750">
              <a:buFont typeface="Arial" panose="020B0604020202020204" pitchFamily="34" charset="0"/>
              <a:buChar char="•"/>
            </a:pPr>
            <a:r>
              <a:rPr lang="en-US" sz="1200" dirty="0"/>
              <a:t>Tree models can handle both continuous and categorical data (Classification and Regression Trees)</a:t>
            </a:r>
          </a:p>
          <a:p>
            <a:pPr marL="285750" indent="-285750">
              <a:buFont typeface="Arial" panose="020B0604020202020204" pitchFamily="34" charset="0"/>
              <a:buChar char="•"/>
            </a:pPr>
            <a:r>
              <a:rPr lang="en-US" sz="1200" dirty="0"/>
              <a:t>Can model nonlinear relationships</a:t>
            </a:r>
          </a:p>
          <a:p>
            <a:pPr marL="285750" indent="-285750">
              <a:buFont typeface="Arial" panose="020B0604020202020204" pitchFamily="34" charset="0"/>
              <a:buChar char="•"/>
            </a:pPr>
            <a:r>
              <a:rPr lang="en-US" sz="1200" dirty="0"/>
              <a:t>Can model interactions between the different descriptive features</a:t>
            </a:r>
          </a:p>
        </p:txBody>
      </p:sp>
      <p:sp>
        <p:nvSpPr>
          <p:cNvPr id="7" name="Rectangle 6">
            <a:extLst>
              <a:ext uri="{FF2B5EF4-FFF2-40B4-BE49-F238E27FC236}">
                <a16:creationId xmlns:a16="http://schemas.microsoft.com/office/drawing/2014/main" id="{73C20189-F1CB-4149-9E05-8B1153DE3184}"/>
              </a:ext>
            </a:extLst>
          </p:cNvPr>
          <p:cNvSpPr/>
          <p:nvPr/>
        </p:nvSpPr>
        <p:spPr>
          <a:xfrm>
            <a:off x="480392" y="3439011"/>
            <a:ext cx="11198086" cy="1015663"/>
          </a:xfrm>
          <a:prstGeom prst="rect">
            <a:avLst/>
          </a:prstGeom>
        </p:spPr>
        <p:txBody>
          <a:bodyPr wrap="square">
            <a:spAutoFit/>
          </a:bodyPr>
          <a:lstStyle/>
          <a:p>
            <a:pPr marL="171450" indent="-171450">
              <a:buFont typeface="Arial" panose="020B0604020202020204" pitchFamily="34" charset="0"/>
              <a:buChar char="•"/>
            </a:pPr>
            <a:r>
              <a:rPr lang="en-US" sz="1200" dirty="0"/>
              <a:t>If continuous features are used the tree may become quite large and hence less interpretable</a:t>
            </a:r>
          </a:p>
          <a:p>
            <a:pPr marL="171450" indent="-171450">
              <a:buFont typeface="Arial" panose="020B0604020202020204" pitchFamily="34" charset="0"/>
              <a:buChar char="•"/>
            </a:pPr>
            <a:r>
              <a:rPr lang="en-US" sz="1200" dirty="0"/>
              <a:t>Decision trees are prone to overfit the training data and hence do not well generalize the data if no stopping criteria or improvements like pruning, boosting or bagging are implemented</a:t>
            </a:r>
          </a:p>
          <a:p>
            <a:pPr marL="171450" indent="-171450">
              <a:buFont typeface="Arial" panose="020B0604020202020204" pitchFamily="34" charset="0"/>
              <a:buChar char="•"/>
            </a:pPr>
            <a:r>
              <a:rPr lang="en-US" sz="1200" dirty="0"/>
              <a:t>Small changes in the data may lead to a completely different tree. This issue can be addressed by using ensemble methods like bagging, boosting or random forests</a:t>
            </a:r>
          </a:p>
        </p:txBody>
      </p:sp>
      <p:sp>
        <p:nvSpPr>
          <p:cNvPr id="8" name="Rectangle: Rounded Corners 7">
            <a:extLst>
              <a:ext uri="{FF2B5EF4-FFF2-40B4-BE49-F238E27FC236}">
                <a16:creationId xmlns:a16="http://schemas.microsoft.com/office/drawing/2014/main" id="{62407B45-E852-4D74-B668-C1FA6A193B09}"/>
              </a:ext>
            </a:extLst>
          </p:cNvPr>
          <p:cNvSpPr/>
          <p:nvPr/>
        </p:nvSpPr>
        <p:spPr>
          <a:xfrm>
            <a:off x="513522" y="1237223"/>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Advantages</a:t>
            </a:r>
          </a:p>
        </p:txBody>
      </p:sp>
      <p:sp>
        <p:nvSpPr>
          <p:cNvPr id="9" name="Rectangle: Rounded Corners 8">
            <a:extLst>
              <a:ext uri="{FF2B5EF4-FFF2-40B4-BE49-F238E27FC236}">
                <a16:creationId xmlns:a16="http://schemas.microsoft.com/office/drawing/2014/main" id="{2FF5D0AD-2263-47EF-8A47-740CFAEFE799}"/>
              </a:ext>
            </a:extLst>
          </p:cNvPr>
          <p:cNvSpPr/>
          <p:nvPr/>
        </p:nvSpPr>
        <p:spPr>
          <a:xfrm>
            <a:off x="513522" y="3095704"/>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Disadvantages</a:t>
            </a:r>
          </a:p>
        </p:txBody>
      </p:sp>
    </p:spTree>
    <p:extLst>
      <p:ext uri="{BB962C8B-B14F-4D97-AF65-F5344CB8AC3E}">
        <p14:creationId xmlns:p14="http://schemas.microsoft.com/office/powerpoint/2010/main" val="333926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2"/>
            </p:custDataLst>
            <p:extLst>
              <p:ext uri="{D42A27DB-BD31-4B8C-83A1-F6EECF244321}">
                <p14:modId xmlns:p14="http://schemas.microsoft.com/office/powerpoint/2010/main" val="1415461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7" name="TextBox 6">
            <a:extLst>
              <a:ext uri="{FF2B5EF4-FFF2-40B4-BE49-F238E27FC236}">
                <a16:creationId xmlns:a16="http://schemas.microsoft.com/office/drawing/2014/main" id="{88A29462-567D-4557-8EE6-263D38E533B5}"/>
              </a:ext>
            </a:extLst>
          </p:cNvPr>
          <p:cNvSpPr txBox="1"/>
          <p:nvPr/>
        </p:nvSpPr>
        <p:spPr>
          <a:xfrm>
            <a:off x="6888809" y="2158804"/>
            <a:ext cx="4948532" cy="2540392"/>
          </a:xfrm>
          <a:prstGeom prst="rect">
            <a:avLst/>
          </a:prstGeom>
          <a:solidFill>
            <a:schemeClr val="tx1">
              <a:lumMod val="50000"/>
              <a:lumOff val="5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975537" y="2512370"/>
            <a:ext cx="4775075" cy="1630907"/>
          </a:xfrm>
        </p:spPr>
        <p:txBody>
          <a:bodyPr>
            <a:normAutofit/>
          </a:bodyPr>
          <a:lstStyle/>
          <a:p>
            <a:r>
              <a:rPr lang="en-US" sz="4400" dirty="0">
                <a:solidFill>
                  <a:schemeClr val="tx1"/>
                </a:solidFill>
              </a:rPr>
              <a:t>Appendix</a:t>
            </a:r>
          </a:p>
        </p:txBody>
      </p:sp>
    </p:spTree>
    <p:extLst>
      <p:ext uri="{BB962C8B-B14F-4D97-AF65-F5344CB8AC3E}">
        <p14:creationId xmlns:p14="http://schemas.microsoft.com/office/powerpoint/2010/main" val="329449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35C4967-189C-401E-B2AE-9117B3F426A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6" imgW="395" imgH="394" progId="TCLayout.ActiveDocument.1">
                  <p:embed/>
                </p:oleObj>
              </mc:Choice>
              <mc:Fallback>
                <p:oleObj name="think-cell Slide" r:id="rId6" imgW="395" imgH="394" progId="TCLayout.ActiveDocument.1">
                  <p:embed/>
                  <p:pic>
                    <p:nvPicPr>
                      <p:cNvPr id="8" name="Object 7" hidden="1">
                        <a:extLst>
                          <a:ext uri="{FF2B5EF4-FFF2-40B4-BE49-F238E27FC236}">
                            <a16:creationId xmlns:a16="http://schemas.microsoft.com/office/drawing/2014/main" id="{435C4967-189C-401E-B2AE-9117B3F426A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D0E6699-1D8F-4D57-AAF0-1D6C3475BC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Title 1">
            <a:extLst>
              <a:ext uri="{FF2B5EF4-FFF2-40B4-BE49-F238E27FC236}">
                <a16:creationId xmlns:a16="http://schemas.microsoft.com/office/drawing/2014/main" id="{2ECB75CD-C555-4532-85B4-E3E9ADC7A5C4}"/>
              </a:ext>
            </a:extLst>
          </p:cNvPr>
          <p:cNvSpPr>
            <a:spLocks noGrp="1"/>
          </p:cNvSpPr>
          <p:nvPr>
            <p:ph type="title"/>
          </p:nvPr>
        </p:nvSpPr>
        <p:spPr>
          <a:xfrm>
            <a:off x="455544" y="318054"/>
            <a:ext cx="11102009" cy="755375"/>
          </a:xfrm>
        </p:spPr>
        <p:txBody>
          <a:bodyPr>
            <a:normAutofit/>
          </a:bodyPr>
          <a:lstStyle/>
          <a:p>
            <a:r>
              <a:rPr lang="en-US" sz="3200" dirty="0"/>
              <a:t>CART - Growing, Pruning (Post) &amp; Finding Right Tree</a:t>
            </a:r>
          </a:p>
        </p:txBody>
      </p:sp>
      <p:sp>
        <p:nvSpPr>
          <p:cNvPr id="14" name="Rectangle 13">
            <a:extLst>
              <a:ext uri="{FF2B5EF4-FFF2-40B4-BE49-F238E27FC236}">
                <a16:creationId xmlns:a16="http://schemas.microsoft.com/office/drawing/2014/main" id="{0B29A0A1-BE83-4D3A-A7F7-5C47BEF9359E}"/>
              </a:ext>
            </a:extLst>
          </p:cNvPr>
          <p:cNvSpPr/>
          <p:nvPr/>
        </p:nvSpPr>
        <p:spPr>
          <a:xfrm>
            <a:off x="447259" y="1341789"/>
            <a:ext cx="11360427" cy="1384995"/>
          </a:xfrm>
          <a:prstGeom prst="rect">
            <a:avLst/>
          </a:prstGeom>
        </p:spPr>
        <p:txBody>
          <a:bodyPr wrap="square">
            <a:spAutoFit/>
          </a:bodyPr>
          <a:lstStyle/>
          <a:p>
            <a:r>
              <a:rPr lang="en-US" sz="1200" dirty="0"/>
              <a:t>Post pruning involves cutting back the tree. After a tree has been built, it may be overfitted. The CART algorithm will repeatedly partition data into smaller and smaller subsets until those final subsets are homogeneous in terms of the outcome variable. In practice this often means that the final leaf nodes each consist of only one or a few data points. The tree has learned the data exactly, but a new data point that differs very slightly might not be predicted well.</a:t>
            </a:r>
          </a:p>
          <a:p>
            <a:endParaRPr lang="en-US" sz="1200" dirty="0"/>
          </a:p>
          <a:p>
            <a:r>
              <a:rPr lang="en-US" sz="1200" b="1" dirty="0"/>
              <a:t>Minimum cross validation error -</a:t>
            </a:r>
            <a:r>
              <a:rPr lang="en-US" sz="1200" dirty="0"/>
              <a:t> The tree is pruned back to the point where the cross-validated error is a minimum. Cross-validation is the process of building a tree with most of the data and then using the remaining part of the data to test the accuracy of the decision tree</a:t>
            </a:r>
          </a:p>
        </p:txBody>
      </p:sp>
      <p:sp>
        <p:nvSpPr>
          <p:cNvPr id="15" name="Rectangle: Rounded Corners 14">
            <a:extLst>
              <a:ext uri="{FF2B5EF4-FFF2-40B4-BE49-F238E27FC236}">
                <a16:creationId xmlns:a16="http://schemas.microsoft.com/office/drawing/2014/main" id="{3F9649C3-79D3-495F-8DC9-A9C9055BFFE9}"/>
              </a:ext>
            </a:extLst>
          </p:cNvPr>
          <p:cNvSpPr/>
          <p:nvPr/>
        </p:nvSpPr>
        <p:spPr>
          <a:xfrm>
            <a:off x="525117" y="1004686"/>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Post Pruning</a:t>
            </a:r>
          </a:p>
        </p:txBody>
      </p:sp>
      <p:sp>
        <p:nvSpPr>
          <p:cNvPr id="19" name="Rectangle 18">
            <a:extLst>
              <a:ext uri="{FF2B5EF4-FFF2-40B4-BE49-F238E27FC236}">
                <a16:creationId xmlns:a16="http://schemas.microsoft.com/office/drawing/2014/main" id="{A2E96D48-6593-4764-A22F-52CADC810368}"/>
              </a:ext>
            </a:extLst>
          </p:cNvPr>
          <p:cNvSpPr/>
          <p:nvPr/>
        </p:nvSpPr>
        <p:spPr>
          <a:xfrm>
            <a:off x="455544" y="2667150"/>
            <a:ext cx="11423372" cy="1384995"/>
          </a:xfrm>
          <a:prstGeom prst="rect">
            <a:avLst/>
          </a:prstGeom>
        </p:spPr>
        <p:txBody>
          <a:bodyPr wrap="square">
            <a:spAutoFit/>
          </a:bodyPr>
          <a:lstStyle/>
          <a:p>
            <a:pPr marL="285750" indent="-285750">
              <a:buFont typeface="Arial" panose="020B0604020202020204" pitchFamily="34" charset="0"/>
              <a:buChar char="•"/>
            </a:pPr>
            <a:r>
              <a:rPr lang="en-US" sz="1200" dirty="0"/>
              <a:t>Grow the tree on all the data:  T0.</a:t>
            </a:r>
          </a:p>
          <a:p>
            <a:pPr marL="285750" indent="-285750">
              <a:buFont typeface="Arial" panose="020B0604020202020204" pitchFamily="34" charset="0"/>
              <a:buChar char="•"/>
            </a:pPr>
            <a:r>
              <a:rPr lang="en-US" sz="1200" dirty="0"/>
              <a:t>Now break the data into 10 equal-size pieces.</a:t>
            </a:r>
          </a:p>
          <a:p>
            <a:pPr marL="285750" indent="-285750">
              <a:buFont typeface="Arial" panose="020B0604020202020204" pitchFamily="34" charset="0"/>
              <a:buChar char="•"/>
            </a:pPr>
            <a:r>
              <a:rPr lang="en-US" sz="1200" dirty="0"/>
              <a:t>10 times:  grow a tree on 90% of the data.</a:t>
            </a:r>
          </a:p>
          <a:p>
            <a:pPr marL="285750" indent="-285750">
              <a:buFont typeface="Arial" panose="020B0604020202020204" pitchFamily="34" charset="0"/>
              <a:buChar char="•"/>
            </a:pPr>
            <a:r>
              <a:rPr lang="en-US" sz="1200" dirty="0"/>
              <a:t>Drop the remaining 10% (test data) down the nested trees corresponding to each value of α.</a:t>
            </a:r>
          </a:p>
          <a:p>
            <a:pPr marL="285750" indent="-285750">
              <a:buFont typeface="Arial" panose="020B0604020202020204" pitchFamily="34" charset="0"/>
              <a:buChar char="•"/>
            </a:pPr>
            <a:r>
              <a:rPr lang="en-US" sz="1200" dirty="0"/>
              <a:t>For each α add up errors in all 10 of the test data sets.</a:t>
            </a:r>
          </a:p>
          <a:p>
            <a:pPr marL="285750" indent="-285750">
              <a:buFont typeface="Arial" panose="020B0604020202020204" pitchFamily="34" charset="0"/>
              <a:buChar char="•"/>
            </a:pPr>
            <a:r>
              <a:rPr lang="en-US" sz="1200" dirty="0"/>
              <a:t>Keep track of the α corresponding to lowest test error.</a:t>
            </a:r>
          </a:p>
          <a:p>
            <a:pPr marL="285750" indent="-285750">
              <a:buFont typeface="Arial" panose="020B0604020202020204" pitchFamily="34" charset="0"/>
              <a:buChar char="•"/>
            </a:pPr>
            <a:r>
              <a:rPr lang="en-US" sz="1200" dirty="0"/>
              <a:t>This corresponds to one of the nested trees Tk«T0</a:t>
            </a:r>
          </a:p>
        </p:txBody>
      </p:sp>
      <p:sp>
        <p:nvSpPr>
          <p:cNvPr id="20" name="Rectangle 19">
            <a:extLst>
              <a:ext uri="{FF2B5EF4-FFF2-40B4-BE49-F238E27FC236}">
                <a16:creationId xmlns:a16="http://schemas.microsoft.com/office/drawing/2014/main" id="{690CA0EC-8A08-4C2B-9B97-7160151D213C}"/>
              </a:ext>
            </a:extLst>
          </p:cNvPr>
          <p:cNvSpPr/>
          <p:nvPr/>
        </p:nvSpPr>
        <p:spPr>
          <a:xfrm>
            <a:off x="455544" y="4411916"/>
            <a:ext cx="4732683" cy="830997"/>
          </a:xfrm>
          <a:prstGeom prst="rect">
            <a:avLst/>
          </a:prstGeom>
        </p:spPr>
        <p:txBody>
          <a:bodyPr wrap="square">
            <a:spAutoFit/>
          </a:bodyPr>
          <a:lstStyle/>
          <a:p>
            <a:pPr marL="171450" indent="-171450">
              <a:buFont typeface="Arial" panose="020B0604020202020204" pitchFamily="34" charset="0"/>
              <a:buChar char="•"/>
            </a:pPr>
            <a:r>
              <a:rPr lang="en-US" sz="1200" dirty="0"/>
              <a:t>Relative error:  proportion of CV-test cases misclassified.</a:t>
            </a:r>
          </a:p>
          <a:p>
            <a:pPr marL="171450" indent="-171450">
              <a:buFont typeface="Arial" panose="020B0604020202020204" pitchFamily="34" charset="0"/>
              <a:buChar char="•"/>
            </a:pPr>
            <a:r>
              <a:rPr lang="en-US" sz="1200" dirty="0"/>
              <a:t>According to CV, the 15-node tree is nearly optimal.</a:t>
            </a:r>
          </a:p>
          <a:p>
            <a:pPr marL="171450" indent="-171450">
              <a:buFont typeface="Arial" panose="020B0604020202020204" pitchFamily="34" charset="0"/>
              <a:buChar char="•"/>
            </a:pPr>
            <a:r>
              <a:rPr lang="en-US" sz="1200" dirty="0"/>
              <a:t>In summary:  grow the tree all the way out.</a:t>
            </a:r>
          </a:p>
          <a:p>
            <a:pPr marL="171450" indent="-171450">
              <a:buFont typeface="Arial" panose="020B0604020202020204" pitchFamily="34" charset="0"/>
              <a:buChar char="•"/>
            </a:pPr>
            <a:r>
              <a:rPr lang="en-US" sz="1200" dirty="0"/>
              <a:t>Then weakest-link prune back to the 15-node tree</a:t>
            </a:r>
          </a:p>
        </p:txBody>
      </p:sp>
      <p:pic>
        <p:nvPicPr>
          <p:cNvPr id="21" name="Picture 4">
            <a:extLst>
              <a:ext uri="{FF2B5EF4-FFF2-40B4-BE49-F238E27FC236}">
                <a16:creationId xmlns:a16="http://schemas.microsoft.com/office/drawing/2014/main" id="{904E7F10-980F-4888-95C8-C13FB57F24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8043197" y="2736723"/>
            <a:ext cx="3764489" cy="3737116"/>
          </a:xfrm>
          <a:prstGeom prst="rect">
            <a:avLst/>
          </a:prstGeom>
          <a:noFill/>
          <a:ln/>
        </p:spPr>
      </p:pic>
    </p:spTree>
    <p:extLst>
      <p:ext uri="{BB962C8B-B14F-4D97-AF65-F5344CB8AC3E}">
        <p14:creationId xmlns:p14="http://schemas.microsoft.com/office/powerpoint/2010/main" val="193153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35C4967-189C-401E-B2AE-9117B3F426A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6" imgW="395" imgH="394" progId="TCLayout.ActiveDocument.1">
                  <p:embed/>
                </p:oleObj>
              </mc:Choice>
              <mc:Fallback>
                <p:oleObj name="think-cell Slide" r:id="rId6" imgW="395" imgH="394" progId="TCLayout.ActiveDocument.1">
                  <p:embed/>
                  <p:pic>
                    <p:nvPicPr>
                      <p:cNvPr id="8" name="Object 7" hidden="1">
                        <a:extLst>
                          <a:ext uri="{FF2B5EF4-FFF2-40B4-BE49-F238E27FC236}">
                            <a16:creationId xmlns:a16="http://schemas.microsoft.com/office/drawing/2014/main" id="{435C4967-189C-401E-B2AE-9117B3F426A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D0E6699-1D8F-4D57-AAF0-1D6C3475BC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13" name="Title 1">
            <a:extLst>
              <a:ext uri="{FF2B5EF4-FFF2-40B4-BE49-F238E27FC236}">
                <a16:creationId xmlns:a16="http://schemas.microsoft.com/office/drawing/2014/main" id="{2ECB75CD-C555-4532-85B4-E3E9ADC7A5C4}"/>
              </a:ext>
            </a:extLst>
          </p:cNvPr>
          <p:cNvSpPr>
            <a:spLocks noGrp="1"/>
          </p:cNvSpPr>
          <p:nvPr>
            <p:ph type="title"/>
          </p:nvPr>
        </p:nvSpPr>
        <p:spPr>
          <a:xfrm>
            <a:off x="455544" y="318054"/>
            <a:ext cx="11102009" cy="755375"/>
          </a:xfrm>
        </p:spPr>
        <p:txBody>
          <a:bodyPr>
            <a:normAutofit/>
          </a:bodyPr>
          <a:lstStyle/>
          <a:p>
            <a:r>
              <a:rPr lang="en-US" sz="3200" dirty="0"/>
              <a:t>CART - Growing, Pruning (Post) &amp; Finding Right Tree</a:t>
            </a:r>
          </a:p>
        </p:txBody>
      </p:sp>
      <p:sp>
        <p:nvSpPr>
          <p:cNvPr id="14" name="Rectangle 13">
            <a:extLst>
              <a:ext uri="{FF2B5EF4-FFF2-40B4-BE49-F238E27FC236}">
                <a16:creationId xmlns:a16="http://schemas.microsoft.com/office/drawing/2014/main" id="{0B29A0A1-BE83-4D3A-A7F7-5C47BEF9359E}"/>
              </a:ext>
            </a:extLst>
          </p:cNvPr>
          <p:cNvSpPr/>
          <p:nvPr/>
        </p:nvSpPr>
        <p:spPr>
          <a:xfrm>
            <a:off x="447259" y="1361667"/>
            <a:ext cx="11360427" cy="1569660"/>
          </a:xfrm>
          <a:prstGeom prst="rect">
            <a:avLst/>
          </a:prstGeom>
        </p:spPr>
        <p:txBody>
          <a:bodyPr wrap="square">
            <a:spAutoFit/>
          </a:bodyPr>
          <a:lstStyle/>
          <a:p>
            <a:r>
              <a:rPr lang="en-US" sz="1200" dirty="0"/>
              <a:t>An alternative method to prevent overfitting is to try and stop the tree-building process early, before it produces leaves with very small samples. This heuristic is known as early stopping but is also sometimes known as pre-pruning decision trees.</a:t>
            </a:r>
          </a:p>
          <a:p>
            <a:endParaRPr lang="en-US" sz="1200" dirty="0"/>
          </a:p>
          <a:p>
            <a:r>
              <a:rPr lang="en-US" sz="1200" dirty="0"/>
              <a:t>At each stage of splitting the tree, we check the cross-validation error. If the error does not decrease significantly enough then we stop. Early stopping may underfit by stopping too early. The current split may be of little benefit, but having made it, subsequent splits more significantly reduce the error.</a:t>
            </a:r>
          </a:p>
          <a:p>
            <a:endParaRPr lang="en-US" sz="1200" dirty="0"/>
          </a:p>
          <a:p>
            <a:r>
              <a:rPr lang="en-US" sz="1200" dirty="0"/>
              <a:t>Early stopping and pruning can be used together, separately, or not at all.  Post pruning decision trees is more mathematically rigorous, finding a tree at least as good as early stopping. Early stopping is a quick fix heuristic</a:t>
            </a:r>
          </a:p>
        </p:txBody>
      </p:sp>
      <p:sp>
        <p:nvSpPr>
          <p:cNvPr id="15" name="Rectangle: Rounded Corners 14">
            <a:extLst>
              <a:ext uri="{FF2B5EF4-FFF2-40B4-BE49-F238E27FC236}">
                <a16:creationId xmlns:a16="http://schemas.microsoft.com/office/drawing/2014/main" id="{3F9649C3-79D3-495F-8DC9-A9C9055BFFE9}"/>
              </a:ext>
            </a:extLst>
          </p:cNvPr>
          <p:cNvSpPr/>
          <p:nvPr/>
        </p:nvSpPr>
        <p:spPr>
          <a:xfrm>
            <a:off x="525117" y="1024564"/>
            <a:ext cx="3555724" cy="327164"/>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Early Stopping or Pre-Pruning</a:t>
            </a:r>
          </a:p>
        </p:txBody>
      </p:sp>
    </p:spTree>
    <p:extLst>
      <p:ext uri="{BB962C8B-B14F-4D97-AF65-F5344CB8AC3E}">
        <p14:creationId xmlns:p14="http://schemas.microsoft.com/office/powerpoint/2010/main" val="129063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6286B33D-131C-4BAC-8282-0A98AD8E35EB}"/>
              </a:ext>
            </a:extLst>
          </p:cNvPr>
          <p:cNvGraphicFramePr>
            <a:graphicFrameLocks noChangeAspect="1"/>
          </p:cNvGraphicFramePr>
          <p:nvPr>
            <p:custDataLst>
              <p:tags r:id="rId2"/>
            </p:custDataLst>
            <p:extLst>
              <p:ext uri="{D42A27DB-BD31-4B8C-83A1-F6EECF244321}">
                <p14:modId xmlns:p14="http://schemas.microsoft.com/office/powerpoint/2010/main" val="307300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4" imgW="395" imgH="394" progId="TCLayout.ActiveDocument.1">
                  <p:embed/>
                </p:oleObj>
              </mc:Choice>
              <mc:Fallback>
                <p:oleObj name="think-cell Slide" r:id="rId4" imgW="395" imgH="394" progId="TCLayout.ActiveDocument.1">
                  <p:embed/>
                  <p:pic>
                    <p:nvPicPr>
                      <p:cNvPr id="16" name="Object 15" hidden="1">
                        <a:extLst>
                          <a:ext uri="{FF2B5EF4-FFF2-40B4-BE49-F238E27FC236}">
                            <a16:creationId xmlns:a16="http://schemas.microsoft.com/office/drawing/2014/main" id="{6286B33D-131C-4BAC-8282-0A98AD8E35E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Title 1">
            <a:extLst>
              <a:ext uri="{FF2B5EF4-FFF2-40B4-BE49-F238E27FC236}">
                <a16:creationId xmlns:a16="http://schemas.microsoft.com/office/drawing/2014/main" id="{E033F53F-9F00-43FF-89EA-DDA8F176385F}"/>
              </a:ext>
            </a:extLst>
          </p:cNvPr>
          <p:cNvSpPr txBox="1">
            <a:spLocks/>
          </p:cNvSpPr>
          <p:nvPr/>
        </p:nvSpPr>
        <p:spPr>
          <a:xfrm>
            <a:off x="457199" y="1390852"/>
            <a:ext cx="3575304" cy="211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a:t>Agenda</a:t>
            </a:r>
          </a:p>
        </p:txBody>
      </p:sp>
      <p:cxnSp>
        <p:nvCxnSpPr>
          <p:cNvPr id="18" name="Straight Connector 17">
            <a:extLst>
              <a:ext uri="{FF2B5EF4-FFF2-40B4-BE49-F238E27FC236}">
                <a16:creationId xmlns:a16="http://schemas.microsoft.com/office/drawing/2014/main" id="{123A9446-A072-4862-A986-146282A56F33}"/>
              </a:ext>
            </a:extLst>
          </p:cNvPr>
          <p:cNvCxnSpPr/>
          <p:nvPr/>
        </p:nvCxnSpPr>
        <p:spPr>
          <a:xfrm>
            <a:off x="600075" y="2124075"/>
            <a:ext cx="31908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22727E4-DAC8-4BF4-9B03-901381C01871}"/>
              </a:ext>
            </a:extLst>
          </p:cNvPr>
          <p:cNvCxnSpPr>
            <a:cxnSpLocks/>
          </p:cNvCxnSpPr>
          <p:nvPr/>
        </p:nvCxnSpPr>
        <p:spPr>
          <a:xfrm>
            <a:off x="5486400" y="1433714"/>
            <a:ext cx="0" cy="3657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3F6C4D62-092E-4867-BC2D-7899F30D52F4}"/>
              </a:ext>
            </a:extLst>
          </p:cNvPr>
          <p:cNvSpPr txBox="1">
            <a:spLocks/>
          </p:cNvSpPr>
          <p:nvPr/>
        </p:nvSpPr>
        <p:spPr>
          <a:xfrm>
            <a:off x="6096000" y="1433714"/>
            <a:ext cx="5495544" cy="323287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457200" indent="-457200">
              <a:buFont typeface="+mj-lt"/>
              <a:buAutoNum type="arabicPeriod"/>
            </a:pPr>
            <a:r>
              <a:rPr lang="en-US" dirty="0"/>
              <a:t>Introduction</a:t>
            </a:r>
            <a:endParaRPr lang="en-US" i="1" u="sng" dirty="0"/>
          </a:p>
          <a:p>
            <a:pPr marL="457200" indent="-457200">
              <a:buFont typeface="+mj-lt"/>
              <a:buAutoNum type="arabicPeriod"/>
            </a:pPr>
            <a:r>
              <a:rPr lang="en-US" dirty="0"/>
              <a:t>Segmentation overview</a:t>
            </a:r>
          </a:p>
          <a:p>
            <a:pPr marL="457200" indent="-457200">
              <a:buFont typeface="+mj-lt"/>
              <a:buAutoNum type="arabicPeriod"/>
            </a:pPr>
            <a:r>
              <a:rPr lang="en-US" dirty="0"/>
              <a:t>Decision Tree Structure &amp; Concepts</a:t>
            </a:r>
          </a:p>
          <a:p>
            <a:pPr marL="457200" indent="-457200">
              <a:buFont typeface="+mj-lt"/>
              <a:buAutoNum type="arabicPeriod"/>
            </a:pPr>
            <a:r>
              <a:rPr lang="en-US" dirty="0"/>
              <a:t>Decision Tree Splitting Criteria &amp; Algorithms (Technical)</a:t>
            </a:r>
          </a:p>
          <a:p>
            <a:pPr marL="457200" indent="-457200">
              <a:buFont typeface="+mj-lt"/>
              <a:buAutoNum type="arabicPeriod"/>
            </a:pPr>
            <a:r>
              <a:rPr lang="en-US" dirty="0"/>
              <a:t>CART: Classification and Regression Trees - Python Case Study (Jupyter Notebook)</a:t>
            </a:r>
          </a:p>
        </p:txBody>
      </p:sp>
    </p:spTree>
    <p:extLst>
      <p:ext uri="{BB962C8B-B14F-4D97-AF65-F5344CB8AC3E}">
        <p14:creationId xmlns:p14="http://schemas.microsoft.com/office/powerpoint/2010/main" val="305202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BA61260-0B1D-46F2-B9C5-29966487D70E}"/>
              </a:ext>
            </a:extLst>
          </p:cNvPr>
          <p:cNvGraphicFramePr>
            <a:graphicFrameLocks noChangeAspect="1"/>
          </p:cNvGraphicFramePr>
          <p:nvPr>
            <p:custDataLst>
              <p:tags r:id="rId2"/>
            </p:custDataLst>
            <p:extLst>
              <p:ext uri="{D42A27DB-BD31-4B8C-83A1-F6EECF244321}">
                <p14:modId xmlns:p14="http://schemas.microsoft.com/office/powerpoint/2010/main" val="3526607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0BA61260-0B1D-46F2-B9C5-29966487D70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F002126-3FD0-4CE9-B6BB-67137E9B39D6}"/>
              </a:ext>
            </a:extLst>
          </p:cNvPr>
          <p:cNvSpPr>
            <a:spLocks noGrp="1"/>
          </p:cNvSpPr>
          <p:nvPr>
            <p:ph type="title"/>
          </p:nvPr>
        </p:nvSpPr>
        <p:spPr>
          <a:xfrm>
            <a:off x="542925" y="385419"/>
            <a:ext cx="10058400" cy="576606"/>
          </a:xfrm>
        </p:spPr>
        <p:txBody>
          <a:bodyPr>
            <a:noAutofit/>
          </a:bodyPr>
          <a:lstStyle/>
          <a:p>
            <a:r>
              <a:rPr lang="en-US" sz="3200" dirty="0"/>
              <a:t>Segmentation</a:t>
            </a:r>
          </a:p>
        </p:txBody>
      </p:sp>
      <p:sp>
        <p:nvSpPr>
          <p:cNvPr id="3" name="Content Placeholder 2">
            <a:extLst>
              <a:ext uri="{FF2B5EF4-FFF2-40B4-BE49-F238E27FC236}">
                <a16:creationId xmlns:a16="http://schemas.microsoft.com/office/drawing/2014/main" id="{753D574C-A101-4F5C-9767-BC7FDB594F71}"/>
              </a:ext>
            </a:extLst>
          </p:cNvPr>
          <p:cNvSpPr>
            <a:spLocks noGrp="1"/>
          </p:cNvSpPr>
          <p:nvPr>
            <p:ph idx="1"/>
          </p:nvPr>
        </p:nvSpPr>
        <p:spPr>
          <a:xfrm>
            <a:off x="533400" y="3700806"/>
            <a:ext cx="11229975" cy="2724150"/>
          </a:xfrm>
        </p:spPr>
        <p:txBody>
          <a:bodyPr>
            <a:normAutofit/>
          </a:bodyPr>
          <a:lstStyle/>
          <a:p>
            <a:pPr marL="285750" indent="-285750" eaLnBrk="0" hangingPunct="0">
              <a:spcBef>
                <a:spcPct val="50000"/>
              </a:spcBef>
              <a:buClr>
                <a:srgbClr val="3A6008"/>
              </a:buClr>
              <a:buFont typeface="Arial" panose="020B0604020202020204" pitchFamily="34" charset="0"/>
              <a:buChar char="•"/>
            </a:pPr>
            <a:r>
              <a:rPr lang="en-US" altLang="en-US" sz="1200" dirty="0"/>
              <a:t>In some cases, using several models for a portfolio provides better differentiation/outcome than using a single model on the entire portfolio. This is the case where a population is made up of distinct subpopulations. The process of identifying the subpopulations is called segmentation. For example, while building an acquisition model, entire population can be segmented by market – like Emerging, Mid-Large and Strategic.</a:t>
            </a:r>
          </a:p>
          <a:p>
            <a:pPr marL="285750" indent="-285750" eaLnBrk="0" hangingPunct="0">
              <a:spcBef>
                <a:spcPct val="50000"/>
              </a:spcBef>
              <a:buClr>
                <a:srgbClr val="3A6008"/>
              </a:buClr>
              <a:buFont typeface="Arial" panose="020B0604020202020204" pitchFamily="34" charset="0"/>
              <a:buChar char="•"/>
            </a:pPr>
            <a:r>
              <a:rPr lang="en-US" altLang="en-US" sz="1200" dirty="0"/>
              <a:t>The three primary challenges to a successful segmentation:</a:t>
            </a:r>
          </a:p>
          <a:p>
            <a:pPr marL="1302788" lvl="2" indent="-285750" eaLnBrk="0" hangingPunct="0">
              <a:spcBef>
                <a:spcPct val="50000"/>
              </a:spcBef>
              <a:buClr>
                <a:srgbClr val="3A6008"/>
              </a:buClr>
              <a:buFont typeface="Arial" panose="020B0604020202020204" pitchFamily="34" charset="0"/>
              <a:buChar char="•"/>
            </a:pPr>
            <a:r>
              <a:rPr lang="en-US" altLang="en-US" dirty="0"/>
              <a:t> Selecting the optimal variables for use in dividing a population into subgroups,</a:t>
            </a:r>
          </a:p>
          <a:p>
            <a:pPr marL="1302788" lvl="2" indent="-285750" eaLnBrk="0" hangingPunct="0">
              <a:spcBef>
                <a:spcPct val="50000"/>
              </a:spcBef>
              <a:buClr>
                <a:srgbClr val="3A6008"/>
              </a:buClr>
              <a:buFont typeface="Arial" panose="020B0604020202020204" pitchFamily="34" charset="0"/>
              <a:buChar char="•"/>
            </a:pPr>
            <a:r>
              <a:rPr lang="en-US" altLang="en-US" dirty="0"/>
              <a:t> Identifying the best statistical algorithms for the segmentation, and</a:t>
            </a:r>
          </a:p>
          <a:p>
            <a:pPr marL="1302788" lvl="2" indent="-285750" eaLnBrk="0" hangingPunct="0">
              <a:spcBef>
                <a:spcPct val="50000"/>
              </a:spcBef>
              <a:buClr>
                <a:srgbClr val="3A6008"/>
              </a:buClr>
              <a:buFont typeface="Arial" panose="020B0604020202020204" pitchFamily="34" charset="0"/>
              <a:buChar char="•"/>
            </a:pPr>
            <a:r>
              <a:rPr lang="en-US" altLang="en-US" dirty="0"/>
              <a:t> Presenting the results in a usable fashion.</a:t>
            </a:r>
          </a:p>
          <a:p>
            <a:pPr marL="285750" indent="-285750" eaLnBrk="0" hangingPunct="0">
              <a:spcBef>
                <a:spcPct val="50000"/>
              </a:spcBef>
              <a:buClr>
                <a:srgbClr val="3A6008"/>
              </a:buClr>
              <a:buFont typeface="Arial" panose="020B0604020202020204" pitchFamily="34" charset="0"/>
              <a:buChar char="•"/>
            </a:pPr>
            <a:r>
              <a:rPr lang="en-US" altLang="en-US" sz="1200" dirty="0"/>
              <a:t>Segmentation can be done in two ways---</a:t>
            </a:r>
          </a:p>
          <a:p>
            <a:pPr marL="1302788" lvl="2" indent="-285750" eaLnBrk="0" hangingPunct="0">
              <a:spcBef>
                <a:spcPct val="50000"/>
              </a:spcBef>
              <a:buClr>
                <a:srgbClr val="3A6008"/>
              </a:buClr>
              <a:buFont typeface="Arial" panose="020B0604020202020204" pitchFamily="34" charset="0"/>
              <a:buChar char="•"/>
            </a:pPr>
            <a:r>
              <a:rPr lang="en-US" altLang="en-US" dirty="0"/>
              <a:t> Experience Based or Judgmental Segmentation</a:t>
            </a:r>
          </a:p>
          <a:p>
            <a:pPr marL="1302788" lvl="2" indent="-285750" eaLnBrk="0" hangingPunct="0">
              <a:spcBef>
                <a:spcPct val="50000"/>
              </a:spcBef>
              <a:buClr>
                <a:srgbClr val="3A6008"/>
              </a:buClr>
              <a:buFont typeface="Arial" panose="020B0604020202020204" pitchFamily="34" charset="0"/>
              <a:buChar char="•"/>
            </a:pPr>
            <a:r>
              <a:rPr lang="en-US" altLang="en-US" dirty="0"/>
              <a:t> Statistical Segmentation – Objective &amp; Subjective Segmentation</a:t>
            </a:r>
          </a:p>
        </p:txBody>
      </p:sp>
      <p:pic>
        <p:nvPicPr>
          <p:cNvPr id="5" name="Picture 85">
            <a:extLst>
              <a:ext uri="{FF2B5EF4-FFF2-40B4-BE49-F238E27FC236}">
                <a16:creationId xmlns:a16="http://schemas.microsoft.com/office/drawing/2014/main" id="{E3A0DF9F-AB2C-4972-90B6-BF12A45B46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7" y="952499"/>
            <a:ext cx="3038475" cy="26206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extLst>
      <p:ext uri="{BB962C8B-B14F-4D97-AF65-F5344CB8AC3E}">
        <p14:creationId xmlns:p14="http://schemas.microsoft.com/office/powerpoint/2010/main" val="191995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3D5A308-A02A-4C99-9DFA-254844379DAE}"/>
              </a:ext>
            </a:extLst>
          </p:cNvPr>
          <p:cNvGraphicFramePr>
            <a:graphicFrameLocks noChangeAspect="1"/>
          </p:cNvGraphicFramePr>
          <p:nvPr>
            <p:custDataLst>
              <p:tags r:id="rId2"/>
            </p:custDataLst>
            <p:extLst>
              <p:ext uri="{D42A27DB-BD31-4B8C-83A1-F6EECF244321}">
                <p14:modId xmlns:p14="http://schemas.microsoft.com/office/powerpoint/2010/main" val="1324948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95" imgH="394" progId="TCLayout.ActiveDocument.1">
                  <p:embed/>
                </p:oleObj>
              </mc:Choice>
              <mc:Fallback>
                <p:oleObj name="think-cell Slide" r:id="rId5" imgW="395" imgH="394" progId="TCLayout.ActiveDocument.1">
                  <p:embed/>
                  <p:pic>
                    <p:nvPicPr>
                      <p:cNvPr id="7" name="Object 6" hidden="1">
                        <a:extLst>
                          <a:ext uri="{FF2B5EF4-FFF2-40B4-BE49-F238E27FC236}">
                            <a16:creationId xmlns:a16="http://schemas.microsoft.com/office/drawing/2014/main" id="{53D5A308-A02A-4C99-9DFA-254844379DA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822AEB8-CFB8-47FB-AF0F-338BBB992C7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90123592-52DF-496F-AF32-F984BC5AE504}"/>
              </a:ext>
            </a:extLst>
          </p:cNvPr>
          <p:cNvSpPr>
            <a:spLocks noGrp="1"/>
          </p:cNvSpPr>
          <p:nvPr>
            <p:ph type="title"/>
          </p:nvPr>
        </p:nvSpPr>
        <p:spPr>
          <a:xfrm>
            <a:off x="513693" y="387664"/>
            <a:ext cx="10058400" cy="557556"/>
          </a:xfrm>
        </p:spPr>
        <p:txBody>
          <a:bodyPr>
            <a:noAutofit/>
          </a:bodyPr>
          <a:lstStyle/>
          <a:p>
            <a:r>
              <a:rPr lang="en-US" sz="3200" dirty="0"/>
              <a:t>Judgmental Segmentation</a:t>
            </a:r>
          </a:p>
        </p:txBody>
      </p:sp>
      <p:graphicFrame>
        <p:nvGraphicFramePr>
          <p:cNvPr id="5" name="Group 42">
            <a:extLst>
              <a:ext uri="{FF2B5EF4-FFF2-40B4-BE49-F238E27FC236}">
                <a16:creationId xmlns:a16="http://schemas.microsoft.com/office/drawing/2014/main" id="{8675DF5D-E8E1-4539-8855-C2C5CD4B751B}"/>
              </a:ext>
            </a:extLst>
          </p:cNvPr>
          <p:cNvGraphicFramePr>
            <a:graphicFrameLocks/>
          </p:cNvGraphicFramePr>
          <p:nvPr>
            <p:extLst>
              <p:ext uri="{D42A27DB-BD31-4B8C-83A1-F6EECF244321}">
                <p14:modId xmlns:p14="http://schemas.microsoft.com/office/powerpoint/2010/main" val="166045181"/>
              </p:ext>
            </p:extLst>
          </p:nvPr>
        </p:nvGraphicFramePr>
        <p:xfrm>
          <a:off x="551793" y="1507490"/>
          <a:ext cx="11088413" cy="3843020"/>
        </p:xfrm>
        <a:graphic>
          <a:graphicData uri="http://schemas.openxmlformats.org/drawingml/2006/table">
            <a:tbl>
              <a:tblPr/>
              <a:tblGrid>
                <a:gridCol w="2764123">
                  <a:extLst>
                    <a:ext uri="{9D8B030D-6E8A-4147-A177-3AD203B41FA5}">
                      <a16:colId xmlns:a16="http://schemas.microsoft.com/office/drawing/2014/main" val="20000"/>
                    </a:ext>
                  </a:extLst>
                </a:gridCol>
                <a:gridCol w="8324290">
                  <a:extLst>
                    <a:ext uri="{9D8B030D-6E8A-4147-A177-3AD203B41FA5}">
                      <a16:colId xmlns:a16="http://schemas.microsoft.com/office/drawing/2014/main" val="20001"/>
                    </a:ext>
                  </a:extLst>
                </a:gridCol>
              </a:tblGrid>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dirty="0">
                          <a:ln>
                            <a:noFill/>
                          </a:ln>
                          <a:solidFill>
                            <a:schemeClr val="bg1"/>
                          </a:solidFill>
                          <a:effectLst/>
                          <a:latin typeface="+mj-lt"/>
                        </a:rPr>
                        <a:t>Category</a:t>
                      </a:r>
                    </a:p>
                  </a:txBody>
                  <a:tcPr marL="100584" marR="100584" marT="51816" marB="51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600" b="1" i="0" u="none" strike="noStrike" cap="none" normalizeH="0" baseline="0" dirty="0">
                          <a:ln>
                            <a:noFill/>
                          </a:ln>
                          <a:solidFill>
                            <a:schemeClr val="bg1"/>
                          </a:solidFill>
                          <a:effectLst/>
                          <a:latin typeface="+mj-lt"/>
                        </a:rPr>
                        <a:t>Description</a:t>
                      </a:r>
                    </a:p>
                  </a:txBody>
                  <a:tcPr marL="100584" marR="100584" marT="51816" marB="51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0"/>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Demographics</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Region (Province/State, internal definition, urban/rural, post code, neighborhood), age, lifestyle etc.</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Product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DB/DC/H&amp;W/401(K)/PS/MPP, Gold/Platinum cards, Length of mortgage, insurance type, secured/unsecured</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Channel</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Store-front, branch, internet, dealer, broker</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Market/Size/Industry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Segment by Asset class – Emerging, Mid-Large, Strategic; Large vs small companies in terms of employee size ; Segment by industry</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dirty="0">
                          <a:ln>
                            <a:noFill/>
                          </a:ln>
                          <a:solidFill>
                            <a:srgbClr val="000000"/>
                          </a:solidFill>
                          <a:effectLst/>
                          <a:latin typeface="+mj-lt"/>
                        </a:rPr>
                        <a:t>Data Availability</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Robust vs Partial Method,  Thin vs Thick file, Clean vs Dirty (Dirty denotes negative performance) file, zero vs non zero, </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4520">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sz="1200" b="0" i="0" u="none" strike="noStrike" cap="none" normalizeH="0" baseline="0">
                          <a:ln>
                            <a:noFill/>
                          </a:ln>
                          <a:solidFill>
                            <a:srgbClr val="000000"/>
                          </a:solidFill>
                          <a:effectLst/>
                          <a:latin typeface="+mj-lt"/>
                        </a:rPr>
                        <a:t>Applicant Type</a:t>
                      </a:r>
                    </a:p>
                  </a:txBody>
                  <a:tcPr marL="100584" marR="100584" marT="51816" marB="51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
                          <a:schemeClr val="accent1"/>
                        </a:buClr>
                        <a:buSzTx/>
                        <a:buFontTx/>
                        <a:buNone/>
                        <a:tabLst/>
                      </a:pPr>
                      <a:r>
                        <a:rPr kumimoji="0" lang="en-US" sz="1200" b="0" i="0" u="none" strike="noStrike" cap="none" normalizeH="0" baseline="0" dirty="0">
                          <a:ln>
                            <a:noFill/>
                          </a:ln>
                          <a:solidFill>
                            <a:srgbClr val="000000"/>
                          </a:solidFill>
                          <a:effectLst/>
                          <a:latin typeface="+mj-lt"/>
                        </a:rPr>
                        <a:t>Existing/New, First time home buyer vs Mortgage Applicant</a:t>
                      </a:r>
                    </a:p>
                  </a:txBody>
                  <a:tcPr marL="100584" marR="100584" marT="51816" marB="518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105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80873917-7B88-4052-BD67-7679044F0FF8}"/>
              </a:ext>
            </a:extLst>
          </p:cNvPr>
          <p:cNvGraphicFramePr>
            <a:graphicFrameLocks noChangeAspect="1"/>
          </p:cNvGraphicFramePr>
          <p:nvPr>
            <p:custDataLst>
              <p:tags r:id="rId2"/>
            </p:custDataLst>
            <p:extLst>
              <p:ext uri="{D42A27DB-BD31-4B8C-83A1-F6EECF244321}">
                <p14:modId xmlns:p14="http://schemas.microsoft.com/office/powerpoint/2010/main" val="304696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95" imgH="394" progId="TCLayout.ActiveDocument.1">
                  <p:embed/>
                </p:oleObj>
              </mc:Choice>
              <mc:Fallback>
                <p:oleObj name="think-cell Slide" r:id="rId5" imgW="395" imgH="394" progId="TCLayout.ActiveDocument.1">
                  <p:embed/>
                  <p:pic>
                    <p:nvPicPr>
                      <p:cNvPr id="15" name="Object 14" hidden="1">
                        <a:extLst>
                          <a:ext uri="{FF2B5EF4-FFF2-40B4-BE49-F238E27FC236}">
                            <a16:creationId xmlns:a16="http://schemas.microsoft.com/office/drawing/2014/main" id="{80873917-7B88-4052-BD67-7679044F0FF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AE85311B-1C6F-4113-AD3F-64C44A2BC20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40BAD394-BDA3-4816-924C-004067CA9379}"/>
              </a:ext>
            </a:extLst>
          </p:cNvPr>
          <p:cNvSpPr>
            <a:spLocks noGrp="1"/>
          </p:cNvSpPr>
          <p:nvPr>
            <p:ph type="title"/>
          </p:nvPr>
        </p:nvSpPr>
        <p:spPr>
          <a:xfrm>
            <a:off x="466725" y="383484"/>
            <a:ext cx="10658475" cy="540020"/>
          </a:xfrm>
        </p:spPr>
        <p:txBody>
          <a:bodyPr>
            <a:normAutofit fontScale="90000"/>
          </a:bodyPr>
          <a:lstStyle/>
          <a:p>
            <a:r>
              <a:rPr lang="en-US" sz="3600" dirty="0"/>
              <a:t>Approach to Segmentation</a:t>
            </a:r>
          </a:p>
        </p:txBody>
      </p:sp>
      <p:sp>
        <p:nvSpPr>
          <p:cNvPr id="4" name="Text Box 4">
            <a:extLst>
              <a:ext uri="{FF2B5EF4-FFF2-40B4-BE49-F238E27FC236}">
                <a16:creationId xmlns:a16="http://schemas.microsoft.com/office/drawing/2014/main" id="{C9464E3F-D013-484A-8AF0-30B5F76E600A}"/>
              </a:ext>
            </a:extLst>
          </p:cNvPr>
          <p:cNvSpPr txBox="1">
            <a:spLocks noChangeArrowheads="1"/>
          </p:cNvSpPr>
          <p:nvPr/>
        </p:nvSpPr>
        <p:spPr bwMode="auto">
          <a:xfrm>
            <a:off x="1664566" y="1155551"/>
            <a:ext cx="8788876" cy="3886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800" b="1">
                <a:latin typeface="+mj-lt"/>
                <a:ea typeface="+mn-ea"/>
                <a:cs typeface="+mn-cs"/>
              </a:rPr>
              <a:t>Segmentation is of 2 types</a:t>
            </a:r>
          </a:p>
        </p:txBody>
      </p:sp>
      <p:sp>
        <p:nvSpPr>
          <p:cNvPr id="5" name="Text Box 5">
            <a:extLst>
              <a:ext uri="{FF2B5EF4-FFF2-40B4-BE49-F238E27FC236}">
                <a16:creationId xmlns:a16="http://schemas.microsoft.com/office/drawing/2014/main" id="{A4D81558-18DC-43AE-AED1-D52655067ED1}"/>
              </a:ext>
            </a:extLst>
          </p:cNvPr>
          <p:cNvSpPr txBox="1">
            <a:spLocks noChangeArrowheads="1"/>
          </p:cNvSpPr>
          <p:nvPr/>
        </p:nvSpPr>
        <p:spPr bwMode="auto">
          <a:xfrm>
            <a:off x="2015561" y="2008355"/>
            <a:ext cx="2872582" cy="349098"/>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latin typeface="+mj-lt"/>
                <a:ea typeface="+mn-ea"/>
                <a:cs typeface="+mn-cs"/>
              </a:rPr>
              <a:t>Objective Segmentation</a:t>
            </a:r>
          </a:p>
        </p:txBody>
      </p:sp>
      <p:sp>
        <p:nvSpPr>
          <p:cNvPr id="6" name="Text Box 6">
            <a:extLst>
              <a:ext uri="{FF2B5EF4-FFF2-40B4-BE49-F238E27FC236}">
                <a16:creationId xmlns:a16="http://schemas.microsoft.com/office/drawing/2014/main" id="{83ECC5E4-7765-4127-9C9F-AE843F98620D}"/>
              </a:ext>
            </a:extLst>
          </p:cNvPr>
          <p:cNvSpPr txBox="1">
            <a:spLocks noChangeArrowheads="1"/>
          </p:cNvSpPr>
          <p:nvPr/>
        </p:nvSpPr>
        <p:spPr bwMode="auto">
          <a:xfrm>
            <a:off x="6842196" y="1997560"/>
            <a:ext cx="2872582" cy="349098"/>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600" b="1">
                <a:solidFill>
                  <a:srgbClr val="FFFFFF"/>
                </a:solidFill>
                <a:latin typeface="+mj-lt"/>
                <a:ea typeface="+mn-ea"/>
                <a:cs typeface="+mn-cs"/>
              </a:rPr>
              <a:t>Subjective Segmentation </a:t>
            </a:r>
          </a:p>
        </p:txBody>
      </p:sp>
      <p:sp>
        <p:nvSpPr>
          <p:cNvPr id="7" name="Text Box 7">
            <a:extLst>
              <a:ext uri="{FF2B5EF4-FFF2-40B4-BE49-F238E27FC236}">
                <a16:creationId xmlns:a16="http://schemas.microsoft.com/office/drawing/2014/main" id="{491A2ECD-0937-48FF-A68A-E0C569F8B04B}"/>
              </a:ext>
            </a:extLst>
          </p:cNvPr>
          <p:cNvSpPr txBox="1">
            <a:spLocks noChangeArrowheads="1"/>
          </p:cNvSpPr>
          <p:nvPr/>
        </p:nvSpPr>
        <p:spPr bwMode="auto">
          <a:xfrm>
            <a:off x="1648849" y="2589500"/>
            <a:ext cx="3653155" cy="1287603"/>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dirty="0">
                <a:latin typeface="+mj-lt"/>
                <a:ea typeface="+mn-ea"/>
                <a:cs typeface="+mn-cs"/>
              </a:rPr>
              <a:t>Clear Objective to divide population</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Response rate</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Increase in Sales</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Conversion proportion</a:t>
            </a:r>
          </a:p>
        </p:txBody>
      </p:sp>
      <p:sp>
        <p:nvSpPr>
          <p:cNvPr id="8" name="Text Box 8">
            <a:extLst>
              <a:ext uri="{FF2B5EF4-FFF2-40B4-BE49-F238E27FC236}">
                <a16:creationId xmlns:a16="http://schemas.microsoft.com/office/drawing/2014/main" id="{1DD668A4-8DE9-4A53-8F51-FA3FB51E2494}"/>
              </a:ext>
            </a:extLst>
          </p:cNvPr>
          <p:cNvSpPr txBox="1">
            <a:spLocks noChangeArrowheads="1"/>
          </p:cNvSpPr>
          <p:nvPr/>
        </p:nvSpPr>
        <p:spPr bwMode="auto">
          <a:xfrm>
            <a:off x="6503424" y="2611090"/>
            <a:ext cx="4005898" cy="1287603"/>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50000"/>
              </a:spcBef>
              <a:buClr>
                <a:srgbClr val="F48B00"/>
              </a:buClr>
              <a:buFont typeface="Wingdings" pitchFamily="2" charset="2"/>
              <a:buNone/>
            </a:pPr>
            <a:r>
              <a:rPr lang="en-US" altLang="en-US" sz="1400" b="1" dirty="0">
                <a:latin typeface="+mj-lt"/>
                <a:ea typeface="+mn-ea"/>
                <a:cs typeface="+mn-cs"/>
              </a:rPr>
              <a:t>First level analysis to see what lies within</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Who are my customers?</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Who buys what?</a:t>
            </a:r>
          </a:p>
          <a:p>
            <a:pPr marL="508344" lvl="1" indent="0">
              <a:spcBef>
                <a:spcPct val="50000"/>
              </a:spcBef>
              <a:buClr>
                <a:srgbClr val="767676"/>
              </a:buClr>
              <a:buFont typeface="Wingdings" pitchFamily="2" charset="2"/>
              <a:buChar char="§"/>
            </a:pPr>
            <a:r>
              <a:rPr lang="en-US" altLang="en-US" sz="1400" b="1" dirty="0">
                <a:solidFill>
                  <a:srgbClr val="767676"/>
                </a:solidFill>
                <a:latin typeface="+mj-lt"/>
                <a:ea typeface="+mn-ea"/>
                <a:cs typeface="+mn-cs"/>
              </a:rPr>
              <a:t>When do they buy?</a:t>
            </a:r>
            <a:endParaRPr lang="en-US" altLang="en-US" sz="1400" b="1" dirty="0">
              <a:latin typeface="+mj-lt"/>
              <a:ea typeface="+mn-ea"/>
              <a:cs typeface="+mn-cs"/>
            </a:endParaRPr>
          </a:p>
        </p:txBody>
      </p:sp>
      <p:sp>
        <p:nvSpPr>
          <p:cNvPr id="9" name="Text Box 9">
            <a:extLst>
              <a:ext uri="{FF2B5EF4-FFF2-40B4-BE49-F238E27FC236}">
                <a16:creationId xmlns:a16="http://schemas.microsoft.com/office/drawing/2014/main" id="{E8DAF296-1887-408F-8AF9-11317310FA33}"/>
              </a:ext>
            </a:extLst>
          </p:cNvPr>
          <p:cNvSpPr txBox="1">
            <a:spLocks noChangeArrowheads="1"/>
          </p:cNvSpPr>
          <p:nvPr/>
        </p:nvSpPr>
        <p:spPr bwMode="auto">
          <a:xfrm>
            <a:off x="6880619" y="4323897"/>
            <a:ext cx="3323114" cy="964437"/>
          </a:xfrm>
          <a:prstGeom prst="rect">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dirty="0">
                <a:latin typeface="+mj-lt"/>
                <a:ea typeface="+mn-ea"/>
                <a:cs typeface="+mn-cs"/>
              </a:rPr>
              <a:t>Initial Analysis to Understand &amp; Define the Population. Based on the initial understanding – Objective Based Analysis.</a:t>
            </a:r>
          </a:p>
        </p:txBody>
      </p:sp>
      <p:sp>
        <p:nvSpPr>
          <p:cNvPr id="10" name="Line 10">
            <a:extLst>
              <a:ext uri="{FF2B5EF4-FFF2-40B4-BE49-F238E27FC236}">
                <a16:creationId xmlns:a16="http://schemas.microsoft.com/office/drawing/2014/main" id="{7680E854-3214-4D62-80E2-698BBE5EB01F}"/>
              </a:ext>
            </a:extLst>
          </p:cNvPr>
          <p:cNvSpPr>
            <a:spLocks noChangeShapeType="1"/>
          </p:cNvSpPr>
          <p:nvPr/>
        </p:nvSpPr>
        <p:spPr bwMode="auto">
          <a:xfrm>
            <a:off x="8548283" y="5453781"/>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latin typeface="+mj-lt"/>
              <a:ea typeface="+mn-ea"/>
              <a:cs typeface="+mn-cs"/>
            </a:endParaRPr>
          </a:p>
        </p:txBody>
      </p:sp>
      <p:sp>
        <p:nvSpPr>
          <p:cNvPr id="11" name="Text Box 11">
            <a:extLst>
              <a:ext uri="{FF2B5EF4-FFF2-40B4-BE49-F238E27FC236}">
                <a16:creationId xmlns:a16="http://schemas.microsoft.com/office/drawing/2014/main" id="{B3081186-6B0D-4DD3-9C9E-437AEA2E53EA}"/>
              </a:ext>
            </a:extLst>
          </p:cNvPr>
          <p:cNvSpPr txBox="1">
            <a:spLocks noChangeArrowheads="1"/>
          </p:cNvSpPr>
          <p:nvPr/>
        </p:nvSpPr>
        <p:spPr bwMode="auto">
          <a:xfrm>
            <a:off x="7090185" y="6022301"/>
            <a:ext cx="2827179" cy="318106"/>
          </a:xfrm>
          <a:prstGeom prst="rect">
            <a:avLst/>
          </a:prstGeom>
          <a:solidFill>
            <a:schemeClr val="accent1"/>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a:solidFill>
                  <a:srgbClr val="FFFFFF"/>
                </a:solidFill>
                <a:latin typeface="+mj-lt"/>
                <a:ea typeface="+mn-ea"/>
                <a:cs typeface="+mn-cs"/>
              </a:rPr>
              <a:t>Cluster Analysis</a:t>
            </a:r>
          </a:p>
        </p:txBody>
      </p:sp>
      <p:sp>
        <p:nvSpPr>
          <p:cNvPr id="12" name="Text Box 12">
            <a:extLst>
              <a:ext uri="{FF2B5EF4-FFF2-40B4-BE49-F238E27FC236}">
                <a16:creationId xmlns:a16="http://schemas.microsoft.com/office/drawing/2014/main" id="{46D3B628-B529-43E1-B1ED-DAFC4E45F687}"/>
              </a:ext>
            </a:extLst>
          </p:cNvPr>
          <p:cNvSpPr txBox="1">
            <a:spLocks noChangeArrowheads="1"/>
          </p:cNvSpPr>
          <p:nvPr/>
        </p:nvSpPr>
        <p:spPr bwMode="auto">
          <a:xfrm>
            <a:off x="1792042" y="4205152"/>
            <a:ext cx="3323114" cy="964437"/>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rgbClr val="76767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just">
              <a:spcBef>
                <a:spcPct val="50000"/>
              </a:spcBef>
              <a:buClr>
                <a:srgbClr val="F48B00"/>
              </a:buClr>
              <a:buFont typeface="Wingdings" pitchFamily="2" charset="2"/>
              <a:buNone/>
            </a:pPr>
            <a:r>
              <a:rPr lang="en-US" altLang="en-US" sz="1400">
                <a:latin typeface="+mj-lt"/>
                <a:ea typeface="+mn-ea"/>
                <a:cs typeface="+mn-cs"/>
              </a:rPr>
              <a:t>Objective defined Analysis. To identify the desired segment within population. Then devising strategy to tap the potential within.</a:t>
            </a:r>
          </a:p>
        </p:txBody>
      </p:sp>
      <p:sp>
        <p:nvSpPr>
          <p:cNvPr id="13" name="Line 13">
            <a:extLst>
              <a:ext uri="{FF2B5EF4-FFF2-40B4-BE49-F238E27FC236}">
                <a16:creationId xmlns:a16="http://schemas.microsoft.com/office/drawing/2014/main" id="{208548A1-EFB7-4D59-8367-79B62D690A28}"/>
              </a:ext>
            </a:extLst>
          </p:cNvPr>
          <p:cNvSpPr>
            <a:spLocks noChangeShapeType="1"/>
          </p:cNvSpPr>
          <p:nvPr/>
        </p:nvSpPr>
        <p:spPr bwMode="auto">
          <a:xfrm>
            <a:off x="3463203" y="5421396"/>
            <a:ext cx="0" cy="4659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lstStyle/>
          <a:p>
            <a:pPr algn="ctr" eaLnBrk="0" hangingPunct="0">
              <a:spcBef>
                <a:spcPct val="50000"/>
              </a:spcBef>
            </a:pPr>
            <a:endParaRPr lang="en-US" sz="1400">
              <a:solidFill>
                <a:srgbClr val="000000"/>
              </a:solidFill>
              <a:latin typeface="+mj-lt"/>
              <a:ea typeface="+mn-ea"/>
              <a:cs typeface="+mn-cs"/>
            </a:endParaRPr>
          </a:p>
        </p:txBody>
      </p:sp>
      <p:sp>
        <p:nvSpPr>
          <p:cNvPr id="14" name="Text Box 14">
            <a:extLst>
              <a:ext uri="{FF2B5EF4-FFF2-40B4-BE49-F238E27FC236}">
                <a16:creationId xmlns:a16="http://schemas.microsoft.com/office/drawing/2014/main" id="{45213EFC-3B3B-4651-80DA-E3FD78229056}"/>
              </a:ext>
            </a:extLst>
          </p:cNvPr>
          <p:cNvSpPr txBox="1">
            <a:spLocks noChangeArrowheads="1"/>
          </p:cNvSpPr>
          <p:nvPr/>
        </p:nvSpPr>
        <p:spPr bwMode="auto">
          <a:xfrm>
            <a:off x="2067970" y="6022301"/>
            <a:ext cx="2827179" cy="318106"/>
          </a:xfrm>
          <a:prstGeom prst="rect">
            <a:avLst/>
          </a:prstGeom>
          <a:solidFill>
            <a:srgbClr val="008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69" tIns="50835" rIns="101669" bIns="50835">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ctr">
              <a:spcBef>
                <a:spcPct val="50000"/>
              </a:spcBef>
              <a:buClr>
                <a:srgbClr val="F48B00"/>
              </a:buClr>
              <a:buFont typeface="Wingdings" pitchFamily="2" charset="2"/>
              <a:buNone/>
            </a:pPr>
            <a:r>
              <a:rPr lang="en-US" altLang="en-US" sz="1400" b="1" dirty="0">
                <a:solidFill>
                  <a:srgbClr val="FFFFFF"/>
                </a:solidFill>
                <a:latin typeface="+mj-lt"/>
                <a:ea typeface="+mn-ea"/>
                <a:cs typeface="+mn-cs"/>
              </a:rPr>
              <a:t>Tree Based Methods</a:t>
            </a:r>
          </a:p>
        </p:txBody>
      </p:sp>
    </p:spTree>
    <p:extLst>
      <p:ext uri="{BB962C8B-B14F-4D97-AF65-F5344CB8AC3E}">
        <p14:creationId xmlns:p14="http://schemas.microsoft.com/office/powerpoint/2010/main" val="332079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4EA8B6-73AE-4DDF-BCC8-A53961A3E9CD}"/>
              </a:ext>
            </a:extLst>
          </p:cNvPr>
          <p:cNvGraphicFramePr>
            <a:graphicFrameLocks noChangeAspect="1"/>
          </p:cNvGraphicFramePr>
          <p:nvPr>
            <p:custDataLst>
              <p:tags r:id="rId2"/>
            </p:custDataLst>
            <p:extLst>
              <p:ext uri="{D42A27DB-BD31-4B8C-83A1-F6EECF244321}">
                <p14:modId xmlns:p14="http://schemas.microsoft.com/office/powerpoint/2010/main" val="2701866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C64EA8B6-73AE-4DDF-BCC8-A53961A3E9C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D1D071-9A81-485B-81F1-043F40435F5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entury Gothic" panose="020B0502020202020204" pitchFamily="34" charset="0"/>
              <a:sym typeface="Century Gothic" panose="020B0502020202020204" pitchFamily="34" charset="0"/>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0" y="9535"/>
            <a:ext cx="12191980" cy="6857990"/>
          </a:xfrm>
          <a:prstGeom prst="rect">
            <a:avLst/>
          </a:prstGeom>
        </p:spPr>
      </p:pic>
      <p:sp>
        <p:nvSpPr>
          <p:cNvPr id="7" name="TextBox 6">
            <a:extLst>
              <a:ext uri="{FF2B5EF4-FFF2-40B4-BE49-F238E27FC236}">
                <a16:creationId xmlns:a16="http://schemas.microsoft.com/office/drawing/2014/main" id="{88A29462-567D-4557-8EE6-263D38E533B5}"/>
              </a:ext>
            </a:extLst>
          </p:cNvPr>
          <p:cNvSpPr txBox="1"/>
          <p:nvPr/>
        </p:nvSpPr>
        <p:spPr>
          <a:xfrm>
            <a:off x="6888809" y="2158804"/>
            <a:ext cx="4948532" cy="2540392"/>
          </a:xfrm>
          <a:prstGeom prst="rect">
            <a:avLst/>
          </a:prstGeom>
          <a:solidFill>
            <a:schemeClr val="tx1">
              <a:lumMod val="50000"/>
              <a:lumOff val="5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975537" y="2512370"/>
            <a:ext cx="4775075" cy="1630907"/>
          </a:xfrm>
        </p:spPr>
        <p:txBody>
          <a:bodyPr>
            <a:normAutofit/>
          </a:bodyPr>
          <a:lstStyle/>
          <a:p>
            <a:r>
              <a:rPr lang="en-US" sz="4400" dirty="0">
                <a:solidFill>
                  <a:schemeClr val="tx1"/>
                </a:solidFill>
              </a:rPr>
              <a:t>Decision Trees</a:t>
            </a:r>
          </a:p>
        </p:txBody>
      </p:sp>
    </p:spTree>
    <p:extLst>
      <p:ext uri="{BB962C8B-B14F-4D97-AF65-F5344CB8AC3E}">
        <p14:creationId xmlns:p14="http://schemas.microsoft.com/office/powerpoint/2010/main" val="283930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C2E29C8-8853-44C6-98BA-13B47231F155}"/>
              </a:ext>
            </a:extLst>
          </p:cNvPr>
          <p:cNvGraphicFramePr>
            <a:graphicFrameLocks noChangeAspect="1"/>
          </p:cNvGraphicFramePr>
          <p:nvPr>
            <p:custDataLst>
              <p:tags r:id="rId2"/>
            </p:custDataLst>
            <p:extLst>
              <p:ext uri="{D42A27DB-BD31-4B8C-83A1-F6EECF244321}">
                <p14:modId xmlns:p14="http://schemas.microsoft.com/office/powerpoint/2010/main" val="2404721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1C2E29C8-8853-44C6-98BA-13B47231F15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56645D-F4F6-4661-97FA-1A797892894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E0EFB78F-41B4-46CC-9935-85E1BAD53DC3}"/>
              </a:ext>
            </a:extLst>
          </p:cNvPr>
          <p:cNvSpPr>
            <a:spLocks noGrp="1"/>
          </p:cNvSpPr>
          <p:nvPr>
            <p:ph type="title"/>
          </p:nvPr>
        </p:nvSpPr>
        <p:spPr>
          <a:xfrm>
            <a:off x="485775" y="404469"/>
            <a:ext cx="10058400" cy="528981"/>
          </a:xfrm>
        </p:spPr>
        <p:txBody>
          <a:bodyPr>
            <a:noAutofit/>
          </a:bodyPr>
          <a:lstStyle/>
          <a:p>
            <a:r>
              <a:rPr lang="en-US" sz="3200" dirty="0"/>
              <a:t>What is a Decision Tree</a:t>
            </a:r>
          </a:p>
        </p:txBody>
      </p:sp>
      <p:sp>
        <p:nvSpPr>
          <p:cNvPr id="6" name="TextBox 5">
            <a:extLst>
              <a:ext uri="{FF2B5EF4-FFF2-40B4-BE49-F238E27FC236}">
                <a16:creationId xmlns:a16="http://schemas.microsoft.com/office/drawing/2014/main" id="{031D130B-3908-4B72-B8E3-4CF83F773DCC}"/>
              </a:ext>
            </a:extLst>
          </p:cNvPr>
          <p:cNvSpPr txBox="1"/>
          <p:nvPr/>
        </p:nvSpPr>
        <p:spPr>
          <a:xfrm>
            <a:off x="385566" y="902007"/>
            <a:ext cx="11420867" cy="1492716"/>
          </a:xfrm>
          <a:prstGeom prst="rect">
            <a:avLst/>
          </a:prstGeom>
          <a:noFill/>
        </p:spPr>
        <p:txBody>
          <a:bodyPr wrap="square" rtlCol="0">
            <a:spAutoFit/>
          </a:bodyPr>
          <a:lstStyle/>
          <a:p>
            <a:pPr marL="285750" indent="-285750" eaLnBrk="0" hangingPunct="0">
              <a:spcBef>
                <a:spcPct val="50000"/>
              </a:spcBef>
              <a:buClr>
                <a:srgbClr val="3A6008"/>
              </a:buClr>
              <a:buFont typeface="Arial" panose="020B0604020202020204" pitchFamily="34" charset="0"/>
              <a:buChar char="•"/>
            </a:pPr>
            <a:r>
              <a:rPr lang="en-US" altLang="en-US" sz="1400" dirty="0"/>
              <a:t>A decision tree is a set of questions used to filter information allowing you make a more informed decision</a:t>
            </a:r>
          </a:p>
          <a:p>
            <a:pPr marL="285750" indent="-285750" eaLnBrk="0" hangingPunct="0">
              <a:spcBef>
                <a:spcPct val="50000"/>
              </a:spcBef>
              <a:buClr>
                <a:srgbClr val="3A6008"/>
              </a:buClr>
              <a:buFont typeface="Arial" panose="020B0604020202020204" pitchFamily="34" charset="0"/>
              <a:buChar char="•"/>
            </a:pPr>
            <a:r>
              <a:rPr lang="en-US" altLang="en-US" sz="1400" dirty="0"/>
              <a:t>Supervised learning algorithm (</a:t>
            </a:r>
            <a:r>
              <a:rPr lang="en-US" altLang="en-US" sz="1400" b="1" dirty="0"/>
              <a:t>having a pre-defined target variable – Objective function</a:t>
            </a:r>
            <a:r>
              <a:rPr lang="en-US" altLang="en-US" sz="1400" dirty="0"/>
              <a:t>)</a:t>
            </a:r>
          </a:p>
          <a:p>
            <a:pPr marL="285750" indent="-285750" eaLnBrk="0" hangingPunct="0">
              <a:spcBef>
                <a:spcPct val="50000"/>
              </a:spcBef>
              <a:buClr>
                <a:srgbClr val="3A6008"/>
              </a:buClr>
              <a:buFont typeface="Arial" panose="020B0604020202020204" pitchFamily="34" charset="0"/>
              <a:buChar char="•"/>
            </a:pPr>
            <a:r>
              <a:rPr lang="en-US" altLang="en-US" sz="1400" dirty="0"/>
              <a:t>Works for both categorical and continuous input and output variables</a:t>
            </a:r>
          </a:p>
          <a:p>
            <a:pPr marL="285750" indent="-285750" eaLnBrk="0" hangingPunct="0">
              <a:spcBef>
                <a:spcPct val="50000"/>
              </a:spcBef>
              <a:buClr>
                <a:srgbClr val="3A6008"/>
              </a:buClr>
              <a:buFont typeface="Arial" panose="020B0604020202020204" pitchFamily="34" charset="0"/>
              <a:buChar char="•"/>
            </a:pPr>
            <a:r>
              <a:rPr lang="en-US" altLang="en-US" sz="1400" dirty="0"/>
              <a:t>Population or sample is split into two or more homogeneous sets (or sub-populations) based on most significant splitter / differentiator in input variables </a:t>
            </a:r>
          </a:p>
        </p:txBody>
      </p:sp>
      <p:grpSp>
        <p:nvGrpSpPr>
          <p:cNvPr id="50" name="Group 49">
            <a:extLst>
              <a:ext uri="{FF2B5EF4-FFF2-40B4-BE49-F238E27FC236}">
                <a16:creationId xmlns:a16="http://schemas.microsoft.com/office/drawing/2014/main" id="{A17C7303-B2C7-4F98-BA4A-89063CFD5301}"/>
              </a:ext>
            </a:extLst>
          </p:cNvPr>
          <p:cNvGrpSpPr/>
          <p:nvPr/>
        </p:nvGrpSpPr>
        <p:grpSpPr>
          <a:xfrm>
            <a:off x="1504950" y="2324100"/>
            <a:ext cx="8947198" cy="3810000"/>
            <a:chOff x="1119421" y="2114552"/>
            <a:chExt cx="9476685" cy="4292085"/>
          </a:xfrm>
        </p:grpSpPr>
        <p:sp>
          <p:nvSpPr>
            <p:cNvPr id="7" name="Rectangle 6">
              <a:extLst>
                <a:ext uri="{FF2B5EF4-FFF2-40B4-BE49-F238E27FC236}">
                  <a16:creationId xmlns:a16="http://schemas.microsoft.com/office/drawing/2014/main" id="{931A7D9B-DA8D-4C1B-B33C-0092E53336F7}"/>
                </a:ext>
              </a:extLst>
            </p:cNvPr>
            <p:cNvSpPr/>
            <p:nvPr/>
          </p:nvSpPr>
          <p:spPr>
            <a:xfrm>
              <a:off x="4462717" y="2624376"/>
              <a:ext cx="1788893" cy="627306"/>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Question 1?</a:t>
              </a:r>
            </a:p>
          </p:txBody>
        </p:sp>
        <p:cxnSp>
          <p:nvCxnSpPr>
            <p:cNvPr id="9" name="Straight Arrow Connector 8">
              <a:extLst>
                <a:ext uri="{FF2B5EF4-FFF2-40B4-BE49-F238E27FC236}">
                  <a16:creationId xmlns:a16="http://schemas.microsoft.com/office/drawing/2014/main" id="{D6C62641-D64A-48D5-8C08-481EE8E6601D}"/>
                </a:ext>
              </a:extLst>
            </p:cNvPr>
            <p:cNvCxnSpPr>
              <a:cxnSpLocks/>
            </p:cNvCxnSpPr>
            <p:nvPr/>
          </p:nvCxnSpPr>
          <p:spPr>
            <a:xfrm>
              <a:off x="5423318" y="3252658"/>
              <a:ext cx="523493" cy="4437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B955665-4366-4C11-AECC-E360C04EE666}"/>
                </a:ext>
              </a:extLst>
            </p:cNvPr>
            <p:cNvSpPr/>
            <p:nvPr/>
          </p:nvSpPr>
          <p:spPr>
            <a:xfrm>
              <a:off x="5368150" y="3708714"/>
              <a:ext cx="1436467" cy="50636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Answer - No</a:t>
              </a:r>
            </a:p>
          </p:txBody>
        </p:sp>
        <p:sp>
          <p:nvSpPr>
            <p:cNvPr id="11" name="Rectangle 10">
              <a:extLst>
                <a:ext uri="{FF2B5EF4-FFF2-40B4-BE49-F238E27FC236}">
                  <a16:creationId xmlns:a16="http://schemas.microsoft.com/office/drawing/2014/main" id="{C0AEE563-E8BE-4CE6-8A64-FED90E9FEBAF}"/>
                </a:ext>
              </a:extLst>
            </p:cNvPr>
            <p:cNvSpPr/>
            <p:nvPr/>
          </p:nvSpPr>
          <p:spPr>
            <a:xfrm>
              <a:off x="3585569" y="3708714"/>
              <a:ext cx="1436467" cy="50636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Answer - Yes</a:t>
              </a:r>
            </a:p>
          </p:txBody>
        </p:sp>
        <p:sp>
          <p:nvSpPr>
            <p:cNvPr id="25" name="Rectangle: Rounded Corners 24">
              <a:extLst>
                <a:ext uri="{FF2B5EF4-FFF2-40B4-BE49-F238E27FC236}">
                  <a16:creationId xmlns:a16="http://schemas.microsoft.com/office/drawing/2014/main" id="{A9319BE2-6884-46F9-B537-AA6C16960CFB}"/>
                </a:ext>
              </a:extLst>
            </p:cNvPr>
            <p:cNvSpPr/>
            <p:nvPr/>
          </p:nvSpPr>
          <p:spPr>
            <a:xfrm>
              <a:off x="4010041" y="2114552"/>
              <a:ext cx="3647629" cy="391362"/>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100" b="1" dirty="0">
                  <a:solidFill>
                    <a:schemeClr val="bg1"/>
                  </a:solidFill>
                </a:rPr>
                <a:t>Structure of a Decision tree – Simple Version</a:t>
              </a:r>
            </a:p>
          </p:txBody>
        </p:sp>
        <p:sp>
          <p:nvSpPr>
            <p:cNvPr id="26" name="Rectangle: Rounded Corners 25">
              <a:extLst>
                <a:ext uri="{FF2B5EF4-FFF2-40B4-BE49-F238E27FC236}">
                  <a16:creationId xmlns:a16="http://schemas.microsoft.com/office/drawing/2014/main" id="{C2019A6C-D95F-43E5-9DFD-4ACC1C09DB54}"/>
                </a:ext>
              </a:extLst>
            </p:cNvPr>
            <p:cNvSpPr/>
            <p:nvPr/>
          </p:nvSpPr>
          <p:spPr>
            <a:xfrm>
              <a:off x="6423786" y="2650034"/>
              <a:ext cx="145732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Root Node</a:t>
              </a:r>
            </a:p>
          </p:txBody>
        </p:sp>
        <p:sp>
          <p:nvSpPr>
            <p:cNvPr id="27" name="Rectangle: Rounded Corners 26">
              <a:extLst>
                <a:ext uri="{FF2B5EF4-FFF2-40B4-BE49-F238E27FC236}">
                  <a16:creationId xmlns:a16="http://schemas.microsoft.com/office/drawing/2014/main" id="{F9D6DA73-F120-4EA8-8CD8-254FB8EAE124}"/>
                </a:ext>
              </a:extLst>
            </p:cNvPr>
            <p:cNvSpPr/>
            <p:nvPr/>
          </p:nvSpPr>
          <p:spPr>
            <a:xfrm>
              <a:off x="8670504" y="4604683"/>
              <a:ext cx="1925602"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Parent/Decision node</a:t>
              </a:r>
            </a:p>
          </p:txBody>
        </p:sp>
        <p:sp>
          <p:nvSpPr>
            <p:cNvPr id="28" name="Rectangle 27">
              <a:extLst>
                <a:ext uri="{FF2B5EF4-FFF2-40B4-BE49-F238E27FC236}">
                  <a16:creationId xmlns:a16="http://schemas.microsoft.com/office/drawing/2014/main" id="{933F7510-34CC-4819-8137-681B435A514A}"/>
                </a:ext>
              </a:extLst>
            </p:cNvPr>
            <p:cNvSpPr/>
            <p:nvPr/>
          </p:nvSpPr>
          <p:spPr>
            <a:xfrm>
              <a:off x="5211136" y="4525478"/>
              <a:ext cx="1778662" cy="664772"/>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t>Question 2?</a:t>
              </a:r>
            </a:p>
          </p:txBody>
        </p:sp>
        <p:cxnSp>
          <p:nvCxnSpPr>
            <p:cNvPr id="33" name="Straight Arrow Connector 32">
              <a:extLst>
                <a:ext uri="{FF2B5EF4-FFF2-40B4-BE49-F238E27FC236}">
                  <a16:creationId xmlns:a16="http://schemas.microsoft.com/office/drawing/2014/main" id="{FB177937-36DB-4901-B06E-F16FE31B5839}"/>
                </a:ext>
              </a:extLst>
            </p:cNvPr>
            <p:cNvCxnSpPr>
              <a:cxnSpLocks/>
            </p:cNvCxnSpPr>
            <p:nvPr/>
          </p:nvCxnSpPr>
          <p:spPr>
            <a:xfrm>
              <a:off x="6086383" y="4221385"/>
              <a:ext cx="0" cy="29456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1845C2-85D0-4D8C-B6CC-2D8ECE0F32C8}"/>
                </a:ext>
              </a:extLst>
            </p:cNvPr>
            <p:cNvCxnSpPr>
              <a:cxnSpLocks/>
            </p:cNvCxnSpPr>
            <p:nvPr/>
          </p:nvCxnSpPr>
          <p:spPr>
            <a:xfrm flipH="1">
              <a:off x="5443623" y="5198131"/>
              <a:ext cx="565072" cy="4445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4763D62-3F83-45F9-930D-2175E5A84A31}"/>
                </a:ext>
              </a:extLst>
            </p:cNvPr>
            <p:cNvCxnSpPr>
              <a:cxnSpLocks/>
            </p:cNvCxnSpPr>
            <p:nvPr/>
          </p:nvCxnSpPr>
          <p:spPr>
            <a:xfrm>
              <a:off x="6253630" y="5198888"/>
              <a:ext cx="523493" cy="4437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1CA990C-86D7-4870-A0B6-E54BDF4F1185}"/>
                </a:ext>
              </a:extLst>
            </p:cNvPr>
            <p:cNvSpPr/>
            <p:nvPr/>
          </p:nvSpPr>
          <p:spPr>
            <a:xfrm>
              <a:off x="6198462" y="5654944"/>
              <a:ext cx="1436467" cy="50636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lt1"/>
                  </a:solidFill>
                  <a:effectLst/>
                  <a:latin typeface="+mn-lt"/>
                  <a:ea typeface="+mn-ea"/>
                  <a:cs typeface="+mn-cs"/>
                </a:rPr>
                <a:t>Answer - Yes</a:t>
              </a:r>
              <a:endParaRPr lang="en-US" b="1" dirty="0">
                <a:effectLst/>
              </a:endParaRPr>
            </a:p>
          </p:txBody>
        </p:sp>
        <p:sp>
          <p:nvSpPr>
            <p:cNvPr id="40" name="Rectangle 39">
              <a:extLst>
                <a:ext uri="{FF2B5EF4-FFF2-40B4-BE49-F238E27FC236}">
                  <a16:creationId xmlns:a16="http://schemas.microsoft.com/office/drawing/2014/main" id="{EE446612-1690-4CDD-B668-1AD083EEE07D}"/>
                </a:ext>
              </a:extLst>
            </p:cNvPr>
            <p:cNvSpPr/>
            <p:nvPr/>
          </p:nvSpPr>
          <p:spPr>
            <a:xfrm>
              <a:off x="4349206" y="5654944"/>
              <a:ext cx="1436467" cy="50636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rPr>
                <a:t>Answer - No</a:t>
              </a:r>
            </a:p>
          </p:txBody>
        </p:sp>
        <p:sp>
          <p:nvSpPr>
            <p:cNvPr id="41" name="Rectangle: Rounded Corners 40">
              <a:extLst>
                <a:ext uri="{FF2B5EF4-FFF2-40B4-BE49-F238E27FC236}">
                  <a16:creationId xmlns:a16="http://schemas.microsoft.com/office/drawing/2014/main" id="{7AD9BB01-2E78-478E-B036-850FD6B189C2}"/>
                </a:ext>
              </a:extLst>
            </p:cNvPr>
            <p:cNvSpPr/>
            <p:nvPr/>
          </p:nvSpPr>
          <p:spPr>
            <a:xfrm>
              <a:off x="8661432" y="5635894"/>
              <a:ext cx="189547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Leaf/Terminal nodes</a:t>
              </a:r>
            </a:p>
          </p:txBody>
        </p:sp>
        <p:sp>
          <p:nvSpPr>
            <p:cNvPr id="42" name="Oval 41">
              <a:extLst>
                <a:ext uri="{FF2B5EF4-FFF2-40B4-BE49-F238E27FC236}">
                  <a16:creationId xmlns:a16="http://schemas.microsoft.com/office/drawing/2014/main" id="{81FA8551-2D2A-4EA4-92F0-F89FFFDCD8DF}"/>
                </a:ext>
              </a:extLst>
            </p:cNvPr>
            <p:cNvSpPr/>
            <p:nvPr/>
          </p:nvSpPr>
          <p:spPr>
            <a:xfrm>
              <a:off x="3328393" y="4419060"/>
              <a:ext cx="5333039" cy="1987577"/>
            </a:xfrm>
            <a:prstGeom prst="ellipse">
              <a:avLst/>
            </a:prstGeom>
            <a:no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cxnSp>
          <p:nvCxnSpPr>
            <p:cNvPr id="44" name="Straight Arrow Connector 43">
              <a:extLst>
                <a:ext uri="{FF2B5EF4-FFF2-40B4-BE49-F238E27FC236}">
                  <a16:creationId xmlns:a16="http://schemas.microsoft.com/office/drawing/2014/main" id="{A635C9D3-60BE-4074-B1A3-7A958C275106}"/>
                </a:ext>
              </a:extLst>
            </p:cNvPr>
            <p:cNvCxnSpPr>
              <a:cxnSpLocks/>
            </p:cNvCxnSpPr>
            <p:nvPr/>
          </p:nvCxnSpPr>
          <p:spPr>
            <a:xfrm>
              <a:off x="3074780" y="4741131"/>
              <a:ext cx="510789" cy="194303"/>
            </a:xfrm>
            <a:prstGeom prst="straightConnector1">
              <a:avLst/>
            </a:prstGeom>
            <a:ln w="190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5517251-FC16-434A-AC99-578FF3576B5A}"/>
                </a:ext>
              </a:extLst>
            </p:cNvPr>
            <p:cNvSpPr/>
            <p:nvPr/>
          </p:nvSpPr>
          <p:spPr>
            <a:xfrm>
              <a:off x="1119421" y="4430578"/>
              <a:ext cx="1895475" cy="506362"/>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Branch/Sub Tree</a:t>
              </a:r>
            </a:p>
          </p:txBody>
        </p:sp>
        <p:cxnSp>
          <p:nvCxnSpPr>
            <p:cNvPr id="49" name="Straight Arrow Connector 48">
              <a:extLst>
                <a:ext uri="{FF2B5EF4-FFF2-40B4-BE49-F238E27FC236}">
                  <a16:creationId xmlns:a16="http://schemas.microsoft.com/office/drawing/2014/main" id="{54179FD2-0B68-4A40-85C5-E96CF731B1A8}"/>
                </a:ext>
              </a:extLst>
            </p:cNvPr>
            <p:cNvCxnSpPr>
              <a:cxnSpLocks/>
            </p:cNvCxnSpPr>
            <p:nvPr/>
          </p:nvCxnSpPr>
          <p:spPr>
            <a:xfrm flipH="1">
              <a:off x="4621108" y="3254171"/>
              <a:ext cx="565072" cy="44453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ED11D07B-828C-41D5-9DEA-5DEE0C3AA9F5}"/>
              </a:ext>
            </a:extLst>
          </p:cNvPr>
          <p:cNvSpPr/>
          <p:nvPr/>
        </p:nvSpPr>
        <p:spPr>
          <a:xfrm>
            <a:off x="513282" y="6182755"/>
            <a:ext cx="11082962" cy="307777"/>
          </a:xfrm>
          <a:prstGeom prst="rect">
            <a:avLst/>
          </a:prstGeom>
        </p:spPr>
        <p:txBody>
          <a:bodyPr wrap="square">
            <a:spAutoFit/>
          </a:bodyPr>
          <a:lstStyle/>
          <a:p>
            <a:pPr marL="285750" indent="-285750" eaLnBrk="0" hangingPunct="0">
              <a:spcBef>
                <a:spcPct val="50000"/>
              </a:spcBef>
              <a:buClr>
                <a:srgbClr val="3A6008"/>
              </a:buClr>
              <a:buFont typeface="Arial" panose="020B0604020202020204" pitchFamily="34" charset="0"/>
              <a:buChar char="•"/>
            </a:pPr>
            <a:r>
              <a:rPr lang="en-US" altLang="en-US" sz="1400" dirty="0"/>
              <a:t>Decision trees classify instances or examples by starting at the root of the tree and moving through it until a leaf node</a:t>
            </a:r>
          </a:p>
        </p:txBody>
      </p:sp>
      <p:sp>
        <p:nvSpPr>
          <p:cNvPr id="108" name="Rectangle: Rounded Corners 107">
            <a:extLst>
              <a:ext uri="{FF2B5EF4-FFF2-40B4-BE49-F238E27FC236}">
                <a16:creationId xmlns:a16="http://schemas.microsoft.com/office/drawing/2014/main" id="{110D3831-EDED-4BC7-A507-B6F37CCC0DF1}"/>
              </a:ext>
            </a:extLst>
          </p:cNvPr>
          <p:cNvSpPr/>
          <p:nvPr/>
        </p:nvSpPr>
        <p:spPr>
          <a:xfrm>
            <a:off x="3285547" y="3371304"/>
            <a:ext cx="1375900" cy="307777"/>
          </a:xfrm>
          <a:prstGeom prst="round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a:t>Splitting</a:t>
            </a:r>
          </a:p>
        </p:txBody>
      </p:sp>
      <p:cxnSp>
        <p:nvCxnSpPr>
          <p:cNvPr id="109" name="Straight Arrow Connector 108">
            <a:extLst>
              <a:ext uri="{FF2B5EF4-FFF2-40B4-BE49-F238E27FC236}">
                <a16:creationId xmlns:a16="http://schemas.microsoft.com/office/drawing/2014/main" id="{286A1F7F-D78B-486A-940D-358B53BD2FB9}"/>
              </a:ext>
            </a:extLst>
          </p:cNvPr>
          <p:cNvCxnSpPr>
            <a:cxnSpLocks/>
            <a:stCxn id="108" idx="3"/>
          </p:cNvCxnSpPr>
          <p:nvPr/>
        </p:nvCxnSpPr>
        <p:spPr>
          <a:xfrm flipV="1">
            <a:off x="4661447" y="3378393"/>
            <a:ext cx="528069" cy="146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340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ADFD68-7E6B-4ABA-8790-C30EDB69B9D0}"/>
              </a:ext>
            </a:extLst>
          </p:cNvPr>
          <p:cNvGraphicFramePr>
            <a:graphicFrameLocks noChangeAspect="1"/>
          </p:cNvGraphicFramePr>
          <p:nvPr>
            <p:custDataLst>
              <p:tags r:id="rId2"/>
            </p:custDataLst>
            <p:extLst>
              <p:ext uri="{D42A27DB-BD31-4B8C-83A1-F6EECF244321}">
                <p14:modId xmlns:p14="http://schemas.microsoft.com/office/powerpoint/2010/main" val="32856629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1DADFD68-7E6B-4ABA-8790-C30EDB69B9D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8C1127D-3FC6-4155-8F81-70F454AC53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AF8E335D-E873-4913-94B1-2923DA93F696}"/>
              </a:ext>
            </a:extLst>
          </p:cNvPr>
          <p:cNvSpPr>
            <a:spLocks noGrp="1"/>
          </p:cNvSpPr>
          <p:nvPr>
            <p:ph type="title"/>
          </p:nvPr>
        </p:nvSpPr>
        <p:spPr>
          <a:xfrm>
            <a:off x="466725" y="385800"/>
            <a:ext cx="10058400" cy="576606"/>
          </a:xfrm>
        </p:spPr>
        <p:txBody>
          <a:bodyPr>
            <a:noAutofit/>
          </a:bodyPr>
          <a:lstStyle/>
          <a:p>
            <a:r>
              <a:rPr lang="en-US" sz="3200" dirty="0"/>
              <a:t>What is a Decision Tree Cont.…</a:t>
            </a:r>
          </a:p>
        </p:txBody>
      </p:sp>
      <p:sp>
        <p:nvSpPr>
          <p:cNvPr id="26" name="TextBox 25">
            <a:extLst>
              <a:ext uri="{FF2B5EF4-FFF2-40B4-BE49-F238E27FC236}">
                <a16:creationId xmlns:a16="http://schemas.microsoft.com/office/drawing/2014/main" id="{BF31B2B4-4062-4ACF-854A-463A3E451204}"/>
              </a:ext>
            </a:extLst>
          </p:cNvPr>
          <p:cNvSpPr txBox="1"/>
          <p:nvPr/>
        </p:nvSpPr>
        <p:spPr>
          <a:xfrm>
            <a:off x="385566" y="3975700"/>
            <a:ext cx="11420867" cy="2785378"/>
          </a:xfrm>
          <a:prstGeom prst="rect">
            <a:avLst/>
          </a:prstGeom>
          <a:noFill/>
        </p:spPr>
        <p:txBody>
          <a:bodyPr wrap="square" rtlCol="0">
            <a:spAutoFit/>
          </a:bodyPr>
          <a:lstStyle/>
          <a:p>
            <a:pPr eaLnBrk="0" hangingPunct="0">
              <a:spcBef>
                <a:spcPct val="50000"/>
              </a:spcBef>
              <a:buClr>
                <a:srgbClr val="3A6008"/>
              </a:buClr>
            </a:pPr>
            <a:r>
              <a:rPr lang="en-US" altLang="en-US" sz="1400" dirty="0"/>
              <a:t>Types of decision tree is based on the type of </a:t>
            </a:r>
            <a:r>
              <a:rPr lang="en-US" altLang="en-US" sz="1400" b="1" dirty="0"/>
              <a:t>target variable</a:t>
            </a:r>
            <a:r>
              <a:rPr lang="en-US" altLang="en-US" sz="1400" dirty="0"/>
              <a:t> we have. It can be of two types: </a:t>
            </a:r>
          </a:p>
          <a:p>
            <a:pPr marL="285750" indent="-285750" eaLnBrk="0" hangingPunct="0">
              <a:spcBef>
                <a:spcPct val="50000"/>
              </a:spcBef>
              <a:buClr>
                <a:srgbClr val="3A6008"/>
              </a:buClr>
              <a:buFont typeface="Arial" panose="020B0604020202020204" pitchFamily="34" charset="0"/>
              <a:buChar char="•"/>
            </a:pPr>
            <a:r>
              <a:rPr lang="en-US" sz="1400" b="1" dirty="0"/>
              <a:t>Categorical Variable Decision Tree:</a:t>
            </a:r>
            <a:r>
              <a:rPr lang="en-US" sz="1400" dirty="0"/>
              <a:t> Decision Tree which has categorical target variable then it called as categorical variable decision tree. Example:-  If the target variable is “Individual will default or not” i.e. YES or NO.</a:t>
            </a:r>
          </a:p>
          <a:p>
            <a:pPr marL="742950" lvl="1" indent="-285750" eaLnBrk="0" hangingPunct="0">
              <a:spcBef>
                <a:spcPct val="50000"/>
              </a:spcBef>
              <a:buClr>
                <a:srgbClr val="3A6008"/>
              </a:buClr>
              <a:buFont typeface="Arial" panose="020B0604020202020204" pitchFamily="34" charset="0"/>
              <a:buChar char="•"/>
            </a:pPr>
            <a:r>
              <a:rPr lang="en-US" sz="1400" b="1" dirty="0"/>
              <a:t>Algorithm -  Classification Algorithms</a:t>
            </a:r>
            <a:r>
              <a:rPr lang="en-US" sz="1400" dirty="0"/>
              <a:t> are used to predict the target variable when it is categorical </a:t>
            </a:r>
            <a:r>
              <a:rPr lang="en-US" sz="1400" b="1" dirty="0"/>
              <a:t>(Binary or multiclass).</a:t>
            </a:r>
            <a:r>
              <a:rPr lang="en-US" sz="1400" dirty="0"/>
              <a:t> These trees are called </a:t>
            </a:r>
            <a:r>
              <a:rPr lang="en-US" sz="1400" b="1" dirty="0"/>
              <a:t>Classification trees (CART &amp; CHAID)</a:t>
            </a:r>
            <a:r>
              <a:rPr lang="en-US" sz="1400" dirty="0"/>
              <a:t>.</a:t>
            </a:r>
          </a:p>
          <a:p>
            <a:pPr marL="285750" indent="-285750" eaLnBrk="0" hangingPunct="0">
              <a:spcBef>
                <a:spcPct val="50000"/>
              </a:spcBef>
              <a:buClr>
                <a:srgbClr val="3A6008"/>
              </a:buClr>
              <a:buFont typeface="Arial" panose="020B0604020202020204" pitchFamily="34" charset="0"/>
              <a:buChar char="•"/>
            </a:pPr>
            <a:r>
              <a:rPr lang="en-US" sz="1400" b="1" dirty="0"/>
              <a:t>Continuous Variable Decision Tree:</a:t>
            </a:r>
            <a:r>
              <a:rPr lang="en-US" sz="1400" dirty="0"/>
              <a:t> Decision Tree has continuous target variable then it is called as Continuous Variable Decision Tree. Example:-  if the target variable is “Exam score of an Individual ”</a:t>
            </a:r>
          </a:p>
          <a:p>
            <a:pPr marL="742950" lvl="1" indent="-285750" eaLnBrk="0" hangingPunct="0">
              <a:spcBef>
                <a:spcPct val="50000"/>
              </a:spcBef>
              <a:buClr>
                <a:srgbClr val="3A6008"/>
              </a:buClr>
              <a:buFont typeface="Arial" panose="020B0604020202020204" pitchFamily="34" charset="0"/>
              <a:buChar char="•"/>
            </a:pPr>
            <a:r>
              <a:rPr lang="en-US" sz="1400" b="1" dirty="0"/>
              <a:t>Algorithm -  Regression Algorithms</a:t>
            </a:r>
            <a:r>
              <a:rPr lang="en-US" sz="1400" dirty="0"/>
              <a:t> are used to predict the target variable when it is continuous</a:t>
            </a:r>
            <a:r>
              <a:rPr lang="en-US" sz="1400" b="1" dirty="0"/>
              <a:t>.</a:t>
            </a:r>
            <a:r>
              <a:rPr lang="en-US" sz="1400" dirty="0"/>
              <a:t> These trees are called </a:t>
            </a:r>
            <a:r>
              <a:rPr lang="en-US" sz="1400" b="1" dirty="0"/>
              <a:t>Regression trees (CART &amp; CHAID)</a:t>
            </a:r>
            <a:r>
              <a:rPr lang="en-US" sz="1400" dirty="0"/>
              <a:t>.</a:t>
            </a:r>
          </a:p>
          <a:p>
            <a:pPr marL="285750" indent="-285750" eaLnBrk="0" hangingPunct="0">
              <a:spcBef>
                <a:spcPct val="50000"/>
              </a:spcBef>
              <a:buClr>
                <a:srgbClr val="3A6008"/>
              </a:buClr>
              <a:buFont typeface="Arial" panose="020B0604020202020204" pitchFamily="34" charset="0"/>
              <a:buChar char="•"/>
            </a:pPr>
            <a:endParaRPr lang="en-US" altLang="en-US" sz="1400" dirty="0"/>
          </a:p>
        </p:txBody>
      </p:sp>
      <p:sp>
        <p:nvSpPr>
          <p:cNvPr id="3" name="Rectangle 2">
            <a:extLst>
              <a:ext uri="{FF2B5EF4-FFF2-40B4-BE49-F238E27FC236}">
                <a16:creationId xmlns:a16="http://schemas.microsoft.com/office/drawing/2014/main" id="{DE5C06E5-F6D3-481E-B371-CA215E384806}"/>
              </a:ext>
            </a:extLst>
          </p:cNvPr>
          <p:cNvSpPr/>
          <p:nvPr/>
        </p:nvSpPr>
        <p:spPr>
          <a:xfrm>
            <a:off x="466725" y="1458864"/>
            <a:ext cx="11339708" cy="198515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1400" b="1" dirty="0"/>
              <a:t>Root Node:</a:t>
            </a:r>
            <a:r>
              <a:rPr lang="en-US" sz="1400" dirty="0"/>
              <a:t> It represents entire population or sample, and this further gets divided into two or more homogeneous sets.</a:t>
            </a:r>
          </a:p>
          <a:p>
            <a:pPr marL="285750" indent="-285750" algn="just">
              <a:spcAft>
                <a:spcPts val="600"/>
              </a:spcAft>
              <a:buFont typeface="Arial" panose="020B0604020202020204" pitchFamily="34" charset="0"/>
              <a:buChar char="•"/>
            </a:pPr>
            <a:r>
              <a:rPr lang="en-US" sz="1400" b="1" dirty="0"/>
              <a:t>Splitting:</a:t>
            </a:r>
            <a:r>
              <a:rPr lang="en-US" sz="1400" dirty="0"/>
              <a:t> It is a process of dividing a node into two or more sub-nodes.</a:t>
            </a:r>
          </a:p>
          <a:p>
            <a:pPr marL="285750" indent="-285750" algn="just">
              <a:spcAft>
                <a:spcPts val="600"/>
              </a:spcAft>
              <a:buFont typeface="Arial" panose="020B0604020202020204" pitchFamily="34" charset="0"/>
              <a:buChar char="•"/>
            </a:pPr>
            <a:r>
              <a:rPr lang="en-US" sz="1400" b="1" dirty="0"/>
              <a:t>Decision Node: </a:t>
            </a:r>
            <a:r>
              <a:rPr lang="en-US" sz="1400" dirty="0"/>
              <a:t>When a sub-node splits into further sub-nodes, then it is called decision node.</a:t>
            </a:r>
          </a:p>
          <a:p>
            <a:pPr marL="285750" indent="-285750" algn="just">
              <a:spcAft>
                <a:spcPts val="600"/>
              </a:spcAft>
              <a:buFont typeface="Arial" panose="020B0604020202020204" pitchFamily="34" charset="0"/>
              <a:buChar char="•"/>
            </a:pPr>
            <a:r>
              <a:rPr lang="en-US" sz="1400" b="1" dirty="0"/>
              <a:t>Leaf/ Terminal Node: </a:t>
            </a:r>
            <a:r>
              <a:rPr lang="en-US" sz="1400" dirty="0"/>
              <a:t>Nodes do not split is called Leaf or Terminal node.</a:t>
            </a:r>
          </a:p>
          <a:p>
            <a:pPr marL="285750" indent="-285750" algn="just">
              <a:spcAft>
                <a:spcPts val="600"/>
              </a:spcAft>
              <a:buFont typeface="Arial" panose="020B0604020202020204" pitchFamily="34" charset="0"/>
              <a:buChar char="•"/>
            </a:pPr>
            <a:r>
              <a:rPr lang="en-US" sz="1400" b="1" dirty="0"/>
              <a:t>Branch / Sub-Tree: </a:t>
            </a:r>
            <a:r>
              <a:rPr lang="en-US" sz="1400" dirty="0"/>
              <a:t>A sub section of entire tree is called branch or sub-tree.</a:t>
            </a:r>
          </a:p>
          <a:p>
            <a:pPr marL="285750" indent="-285750" algn="just">
              <a:spcAft>
                <a:spcPts val="600"/>
              </a:spcAft>
              <a:buFont typeface="Arial" panose="020B0604020202020204" pitchFamily="34" charset="0"/>
              <a:buChar char="•"/>
            </a:pPr>
            <a:r>
              <a:rPr lang="en-US" sz="1400" b="1" dirty="0"/>
              <a:t>Parent and Child Node:</a:t>
            </a:r>
            <a:r>
              <a:rPr lang="en-US" sz="1400" dirty="0"/>
              <a:t> A node, which is divided into sub-nodes is called parent node of sub-nodes where as sub-nodes are the child of parent node.</a:t>
            </a:r>
          </a:p>
        </p:txBody>
      </p:sp>
      <p:sp>
        <p:nvSpPr>
          <p:cNvPr id="27" name="Rectangle: Rounded Corners 26">
            <a:extLst>
              <a:ext uri="{FF2B5EF4-FFF2-40B4-BE49-F238E27FC236}">
                <a16:creationId xmlns:a16="http://schemas.microsoft.com/office/drawing/2014/main" id="{147AE66B-A2BE-4CA0-893B-EC8CEAE86782}"/>
              </a:ext>
            </a:extLst>
          </p:cNvPr>
          <p:cNvSpPr/>
          <p:nvPr/>
        </p:nvSpPr>
        <p:spPr>
          <a:xfrm>
            <a:off x="553607" y="1058050"/>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Terminologies</a:t>
            </a:r>
          </a:p>
        </p:txBody>
      </p:sp>
      <p:sp>
        <p:nvSpPr>
          <p:cNvPr id="28" name="Rectangle: Rounded Corners 27">
            <a:extLst>
              <a:ext uri="{FF2B5EF4-FFF2-40B4-BE49-F238E27FC236}">
                <a16:creationId xmlns:a16="http://schemas.microsoft.com/office/drawing/2014/main" id="{0B5C879D-5656-40F9-A714-444E2FC1DB7B}"/>
              </a:ext>
            </a:extLst>
          </p:cNvPr>
          <p:cNvSpPr/>
          <p:nvPr/>
        </p:nvSpPr>
        <p:spPr>
          <a:xfrm>
            <a:off x="553607" y="3574504"/>
            <a:ext cx="1884794" cy="382145"/>
          </a:xfrm>
          <a:prstGeom prst="roundRect">
            <a:avLst/>
          </a:prstGeom>
          <a:solidFill>
            <a:schemeClr val="tx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Types</a:t>
            </a:r>
          </a:p>
        </p:txBody>
      </p:sp>
    </p:spTree>
    <p:extLst>
      <p:ext uri="{BB962C8B-B14F-4D97-AF65-F5344CB8AC3E}">
        <p14:creationId xmlns:p14="http://schemas.microsoft.com/office/powerpoint/2010/main" val="239941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1BF2D5-7DF5-4E71-A2FA-6E53E7A563C4}"/>
              </a:ext>
            </a:extLst>
          </p:cNvPr>
          <p:cNvGraphicFramePr>
            <a:graphicFrameLocks noChangeAspect="1"/>
          </p:cNvGraphicFramePr>
          <p:nvPr>
            <p:custDataLst>
              <p:tags r:id="rId2"/>
            </p:custDataLst>
            <p:extLst>
              <p:ext uri="{D42A27DB-BD31-4B8C-83A1-F6EECF244321}">
                <p14:modId xmlns:p14="http://schemas.microsoft.com/office/powerpoint/2010/main" val="2389835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6E1BF2D5-7DF5-4E71-A2FA-6E53E7A563C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5BE8B6-9379-434A-AA18-AB574DB7587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dirty="0">
              <a:latin typeface="Century Gothic" panose="020B0502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7C6111F9-D2E7-4FC6-9F4F-5A6579C8268F}"/>
              </a:ext>
            </a:extLst>
          </p:cNvPr>
          <p:cNvSpPr>
            <a:spLocks noGrp="1"/>
          </p:cNvSpPr>
          <p:nvPr>
            <p:ph type="title"/>
          </p:nvPr>
        </p:nvSpPr>
        <p:spPr>
          <a:xfrm>
            <a:off x="447675" y="366750"/>
            <a:ext cx="10058400" cy="557556"/>
          </a:xfrm>
        </p:spPr>
        <p:txBody>
          <a:bodyPr>
            <a:normAutofit fontScale="90000"/>
          </a:bodyPr>
          <a:lstStyle/>
          <a:p>
            <a:r>
              <a:rPr lang="en-US" sz="3600" dirty="0"/>
              <a:t>Decision Tree Splitting – Gini Criterion</a:t>
            </a:r>
          </a:p>
        </p:txBody>
      </p:sp>
      <p:sp>
        <p:nvSpPr>
          <p:cNvPr id="6" name="Rectangle 5">
            <a:extLst>
              <a:ext uri="{FF2B5EF4-FFF2-40B4-BE49-F238E27FC236}">
                <a16:creationId xmlns:a16="http://schemas.microsoft.com/office/drawing/2014/main" id="{AC9B6C46-DD04-4284-8F78-3A5884ED5A0B}"/>
              </a:ext>
            </a:extLst>
          </p:cNvPr>
          <p:cNvSpPr/>
          <p:nvPr/>
        </p:nvSpPr>
        <p:spPr>
          <a:xfrm>
            <a:off x="517524" y="863874"/>
            <a:ext cx="11296650" cy="4571316"/>
          </a:xfrm>
          <a:prstGeom prst="rect">
            <a:avLst/>
          </a:prstGeom>
        </p:spPr>
        <p:txBody>
          <a:bodyPr wrap="square" anchor="ctr">
            <a:spAutoFit/>
          </a:bodyPr>
          <a:lstStyle/>
          <a:p>
            <a:pPr>
              <a:lnSpc>
                <a:spcPct val="150000"/>
              </a:lnSpc>
            </a:pPr>
            <a:r>
              <a:rPr lang="en-US" sz="1200" dirty="0"/>
              <a:t>Multiple algorithms to decide to split a node in two or more sub-nodes –</a:t>
            </a:r>
          </a:p>
          <a:p>
            <a:pPr>
              <a:lnSpc>
                <a:spcPct val="150000"/>
              </a:lnSpc>
            </a:pPr>
            <a:r>
              <a:rPr lang="en-US" sz="1200" b="1" dirty="0"/>
              <a:t>Gini Index/Gini Impurity – </a:t>
            </a:r>
            <a:r>
              <a:rPr lang="en-US" sz="1200" dirty="0"/>
              <a:t>On the root or decision node, if we select a data point randomly – What will be probability of classifying it incorrectly. This helps us to measure the quality of a split. </a:t>
            </a:r>
          </a:p>
          <a:p>
            <a:pPr>
              <a:lnSpc>
                <a:spcPct val="150000"/>
              </a:lnSpc>
              <a:spcAft>
                <a:spcPts val="400"/>
              </a:spcAft>
            </a:pPr>
            <a:r>
              <a:rPr lang="en-US" sz="1200" b="1" dirty="0"/>
              <a:t>Gini Score - </a:t>
            </a:r>
            <a:r>
              <a:rPr lang="en-US" sz="1600" b="1" dirty="0"/>
              <a:t>(p^2+q^2)</a:t>
            </a:r>
            <a:endParaRPr lang="en-US" sz="1200" b="1" dirty="0"/>
          </a:p>
          <a:p>
            <a:pPr marL="285750" indent="-285750">
              <a:buFont typeface="Arial" panose="020B0604020202020204" pitchFamily="34" charset="0"/>
              <a:buChar char="•"/>
            </a:pPr>
            <a:r>
              <a:rPr lang="en-US" sz="1200" dirty="0"/>
              <a:t>It works with categorical target variable “Success” or “Failure”.</a:t>
            </a:r>
          </a:p>
          <a:p>
            <a:pPr marL="285750" indent="-285750">
              <a:buFont typeface="Arial" panose="020B0604020202020204" pitchFamily="34" charset="0"/>
              <a:buChar char="•"/>
            </a:pPr>
            <a:r>
              <a:rPr lang="en-US" sz="1200" dirty="0"/>
              <a:t>It performs only Binary splits</a:t>
            </a:r>
          </a:p>
          <a:p>
            <a:pPr marL="285750" indent="-285750">
              <a:buFont typeface="Arial" panose="020B0604020202020204" pitchFamily="34" charset="0"/>
              <a:buChar char="•"/>
            </a:pPr>
            <a:r>
              <a:rPr lang="en-US" sz="1200" dirty="0"/>
              <a:t>Higher the value of Gini higher the homogeneity.</a:t>
            </a:r>
          </a:p>
          <a:p>
            <a:pPr marL="285750" indent="-285750">
              <a:spcAft>
                <a:spcPts val="600"/>
              </a:spcAft>
              <a:buFont typeface="Arial" panose="020B0604020202020204" pitchFamily="34" charset="0"/>
              <a:buChar char="•"/>
            </a:pPr>
            <a:r>
              <a:rPr lang="en-US" sz="1200" dirty="0"/>
              <a:t>CART (Classification and Regression Tree) uses Gini method to create binary splits</a:t>
            </a:r>
            <a:endParaRPr lang="en-US" sz="1200" b="1" dirty="0"/>
          </a:p>
          <a:p>
            <a:pPr>
              <a:lnSpc>
                <a:spcPct val="150000"/>
              </a:lnSpc>
              <a:spcAft>
                <a:spcPts val="600"/>
              </a:spcAft>
            </a:pPr>
            <a:r>
              <a:rPr lang="en-US" sz="1200" b="1" dirty="0"/>
              <a:t>Example –</a:t>
            </a:r>
            <a:r>
              <a:rPr lang="en-US" sz="1200" dirty="0"/>
              <a:t> Suppose we have </a:t>
            </a:r>
            <a:r>
              <a:rPr lang="en-US" sz="1200" b="1" dirty="0"/>
              <a:t> </a:t>
            </a:r>
            <a:r>
              <a:rPr lang="en-US" sz="1200" dirty="0"/>
              <a:t>sample of 30 students, with two variables gender and class. 15 out of 30 students play cricket. We want to use these variables and try to build a decision tree (for example - CART) to predict who will play cricket on test data (new data) - </a:t>
            </a:r>
          </a:p>
          <a:p>
            <a:pPr>
              <a:lnSpc>
                <a:spcPct val="150000"/>
              </a:lnSpc>
            </a:pPr>
            <a:endParaRPr lang="en-US" sz="1200" b="1" dirty="0"/>
          </a:p>
          <a:p>
            <a:pPr>
              <a:lnSpc>
                <a:spcPct val="150000"/>
              </a:lnSpc>
            </a:pPr>
            <a:endParaRPr lang="en-US" sz="1200" b="1" dirty="0"/>
          </a:p>
          <a:p>
            <a:pPr>
              <a:lnSpc>
                <a:spcPct val="150000"/>
              </a:lnSpc>
              <a:spcAft>
                <a:spcPts val="400"/>
              </a:spcAft>
            </a:pPr>
            <a:endParaRPr lang="en-US" sz="1200" b="1" dirty="0"/>
          </a:p>
          <a:p>
            <a:pPr>
              <a:lnSpc>
                <a:spcPct val="150000"/>
              </a:lnSpc>
              <a:spcAft>
                <a:spcPts val="400"/>
              </a:spcAft>
            </a:pPr>
            <a:endParaRPr lang="en-US" sz="1200" dirty="0"/>
          </a:p>
          <a:p>
            <a:pPr>
              <a:lnSpc>
                <a:spcPct val="150000"/>
              </a:lnSpc>
              <a:spcAft>
                <a:spcPts val="400"/>
              </a:spcAft>
            </a:pPr>
            <a:endParaRPr lang="en-US" sz="1200" dirty="0"/>
          </a:p>
          <a:p>
            <a:pPr>
              <a:lnSpc>
                <a:spcPct val="150000"/>
              </a:lnSpc>
              <a:spcAft>
                <a:spcPts val="400"/>
              </a:spcAft>
            </a:pPr>
            <a:endParaRPr lang="en-US" sz="1200" dirty="0"/>
          </a:p>
        </p:txBody>
      </p:sp>
      <p:graphicFrame>
        <p:nvGraphicFramePr>
          <p:cNvPr id="7" name="Table 7">
            <a:extLst>
              <a:ext uri="{FF2B5EF4-FFF2-40B4-BE49-F238E27FC236}">
                <a16:creationId xmlns:a16="http://schemas.microsoft.com/office/drawing/2014/main" id="{41721295-778A-4FFC-AC33-A00A18146E19}"/>
              </a:ext>
            </a:extLst>
          </p:cNvPr>
          <p:cNvGraphicFramePr>
            <a:graphicFrameLocks noGrp="1"/>
          </p:cNvGraphicFramePr>
          <p:nvPr>
            <p:extLst>
              <p:ext uri="{D42A27DB-BD31-4B8C-83A1-F6EECF244321}">
                <p14:modId xmlns:p14="http://schemas.microsoft.com/office/powerpoint/2010/main" val="3118888157"/>
              </p:ext>
            </p:extLst>
          </p:nvPr>
        </p:nvGraphicFramePr>
        <p:xfrm>
          <a:off x="517524" y="3522348"/>
          <a:ext cx="4911728" cy="1097280"/>
        </p:xfrm>
        <a:graphic>
          <a:graphicData uri="http://schemas.openxmlformats.org/drawingml/2006/table">
            <a:tbl>
              <a:tblPr firstRow="1" bandRow="1">
                <a:tableStyleId>{7E9639D4-E3E2-4D34-9284-5A2195B3D0D7}</a:tableStyleId>
              </a:tblPr>
              <a:tblGrid>
                <a:gridCol w="1227932">
                  <a:extLst>
                    <a:ext uri="{9D8B030D-6E8A-4147-A177-3AD203B41FA5}">
                      <a16:colId xmlns:a16="http://schemas.microsoft.com/office/drawing/2014/main" val="697509434"/>
                    </a:ext>
                  </a:extLst>
                </a:gridCol>
                <a:gridCol w="1227932">
                  <a:extLst>
                    <a:ext uri="{9D8B030D-6E8A-4147-A177-3AD203B41FA5}">
                      <a16:colId xmlns:a16="http://schemas.microsoft.com/office/drawing/2014/main" val="352107437"/>
                    </a:ext>
                  </a:extLst>
                </a:gridCol>
                <a:gridCol w="1227932">
                  <a:extLst>
                    <a:ext uri="{9D8B030D-6E8A-4147-A177-3AD203B41FA5}">
                      <a16:colId xmlns:a16="http://schemas.microsoft.com/office/drawing/2014/main" val="3914887497"/>
                    </a:ext>
                  </a:extLst>
                </a:gridCol>
                <a:gridCol w="1227932">
                  <a:extLst>
                    <a:ext uri="{9D8B030D-6E8A-4147-A177-3AD203B41FA5}">
                      <a16:colId xmlns:a16="http://schemas.microsoft.com/office/drawing/2014/main" val="3678431784"/>
                    </a:ext>
                  </a:extLst>
                </a:gridCol>
              </a:tblGrid>
              <a:tr h="255852">
                <a:tc>
                  <a:txBody>
                    <a:bodyPr/>
                    <a:lstStyle/>
                    <a:p>
                      <a:pPr algn="ctr"/>
                      <a:r>
                        <a:rPr lang="en-US" sz="1200" dirty="0"/>
                        <a:t>Gender</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55852">
                <a:tc>
                  <a:txBody>
                    <a:bodyPr/>
                    <a:lstStyle/>
                    <a:p>
                      <a:pPr algn="ctr"/>
                      <a:r>
                        <a:rPr lang="en-US" sz="1200" dirty="0"/>
                        <a:t>Female</a:t>
                      </a:r>
                    </a:p>
                  </a:txBody>
                  <a:tcPr anchor="ctr"/>
                </a:tc>
                <a:tc>
                  <a:txBody>
                    <a:bodyPr/>
                    <a:lstStyle/>
                    <a:p>
                      <a:pPr algn="ctr"/>
                      <a:r>
                        <a:rPr lang="en-US" sz="1200" dirty="0"/>
                        <a:t>10</a:t>
                      </a:r>
                    </a:p>
                  </a:txBody>
                  <a:tcPr anchor="ctr"/>
                </a:tc>
                <a:tc>
                  <a:txBody>
                    <a:bodyPr/>
                    <a:lstStyle/>
                    <a:p>
                      <a:pPr algn="ctr"/>
                      <a:r>
                        <a:rPr lang="en-US" sz="1200" dirty="0"/>
                        <a:t>2</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55852">
                <a:tc>
                  <a:txBody>
                    <a:bodyPr/>
                    <a:lstStyle/>
                    <a:p>
                      <a:pPr algn="ctr"/>
                      <a:r>
                        <a:rPr lang="en-US" sz="1200" dirty="0"/>
                        <a:t>Male</a:t>
                      </a:r>
                    </a:p>
                  </a:txBody>
                  <a:tcPr anchor="ctr"/>
                </a:tc>
                <a:tc>
                  <a:txBody>
                    <a:bodyPr/>
                    <a:lstStyle/>
                    <a:p>
                      <a:pPr algn="ctr"/>
                      <a:r>
                        <a:rPr lang="en-US" sz="1200" dirty="0"/>
                        <a:t>20</a:t>
                      </a:r>
                    </a:p>
                  </a:txBody>
                  <a:tcPr anchor="ctr"/>
                </a:tc>
                <a:tc>
                  <a:txBody>
                    <a:bodyPr/>
                    <a:lstStyle/>
                    <a:p>
                      <a:pPr algn="ctr"/>
                      <a:r>
                        <a:rPr lang="en-US" sz="1200" dirty="0"/>
                        <a:t>13</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55852">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graphicFrame>
        <p:nvGraphicFramePr>
          <p:cNvPr id="10" name="Table 7">
            <a:extLst>
              <a:ext uri="{FF2B5EF4-FFF2-40B4-BE49-F238E27FC236}">
                <a16:creationId xmlns:a16="http://schemas.microsoft.com/office/drawing/2014/main" id="{7A1F5EC7-1D32-4F32-BD87-9B806660553B}"/>
              </a:ext>
            </a:extLst>
          </p:cNvPr>
          <p:cNvGraphicFramePr>
            <a:graphicFrameLocks noGrp="1"/>
          </p:cNvGraphicFramePr>
          <p:nvPr>
            <p:extLst>
              <p:ext uri="{D42A27DB-BD31-4B8C-83A1-F6EECF244321}">
                <p14:modId xmlns:p14="http://schemas.microsoft.com/office/powerpoint/2010/main" val="4170565077"/>
              </p:ext>
            </p:extLst>
          </p:nvPr>
        </p:nvGraphicFramePr>
        <p:xfrm>
          <a:off x="6365874" y="3522348"/>
          <a:ext cx="5092700" cy="1097280"/>
        </p:xfrm>
        <a:graphic>
          <a:graphicData uri="http://schemas.openxmlformats.org/drawingml/2006/table">
            <a:tbl>
              <a:tblPr firstRow="1" bandRow="1">
                <a:tableStyleId>{7E9639D4-E3E2-4D34-9284-5A2195B3D0D7}</a:tableStyleId>
              </a:tblPr>
              <a:tblGrid>
                <a:gridCol w="1273175">
                  <a:extLst>
                    <a:ext uri="{9D8B030D-6E8A-4147-A177-3AD203B41FA5}">
                      <a16:colId xmlns:a16="http://schemas.microsoft.com/office/drawing/2014/main" val="697509434"/>
                    </a:ext>
                  </a:extLst>
                </a:gridCol>
                <a:gridCol w="1273175">
                  <a:extLst>
                    <a:ext uri="{9D8B030D-6E8A-4147-A177-3AD203B41FA5}">
                      <a16:colId xmlns:a16="http://schemas.microsoft.com/office/drawing/2014/main" val="352107437"/>
                    </a:ext>
                  </a:extLst>
                </a:gridCol>
                <a:gridCol w="1273175">
                  <a:extLst>
                    <a:ext uri="{9D8B030D-6E8A-4147-A177-3AD203B41FA5}">
                      <a16:colId xmlns:a16="http://schemas.microsoft.com/office/drawing/2014/main" val="3914887497"/>
                    </a:ext>
                  </a:extLst>
                </a:gridCol>
                <a:gridCol w="1273175">
                  <a:extLst>
                    <a:ext uri="{9D8B030D-6E8A-4147-A177-3AD203B41FA5}">
                      <a16:colId xmlns:a16="http://schemas.microsoft.com/office/drawing/2014/main" val="3678431784"/>
                    </a:ext>
                  </a:extLst>
                </a:gridCol>
              </a:tblGrid>
              <a:tr h="274320">
                <a:tc>
                  <a:txBody>
                    <a:bodyPr/>
                    <a:lstStyle/>
                    <a:p>
                      <a:pPr algn="ctr"/>
                      <a:r>
                        <a:rPr lang="en-US" sz="1200" dirty="0"/>
                        <a:t>Class</a:t>
                      </a:r>
                    </a:p>
                  </a:txBody>
                  <a:tcPr anchor="ctr"/>
                </a:tc>
                <a:tc>
                  <a:txBody>
                    <a:bodyPr/>
                    <a:lstStyle/>
                    <a:p>
                      <a:pPr algn="ctr"/>
                      <a:r>
                        <a:rPr lang="en-US" sz="1200" dirty="0"/>
                        <a:t>Population</a:t>
                      </a:r>
                    </a:p>
                  </a:txBody>
                  <a:tcPr anchor="ctr"/>
                </a:tc>
                <a:tc>
                  <a:txBody>
                    <a:bodyPr/>
                    <a:lstStyle/>
                    <a:p>
                      <a:pPr algn="ctr"/>
                      <a:r>
                        <a:rPr lang="en-US" sz="1200" dirty="0"/>
                        <a:t>Play Cricket</a:t>
                      </a:r>
                    </a:p>
                  </a:txBody>
                  <a:tcPr anchor="ctr"/>
                </a:tc>
                <a:tc>
                  <a:txBody>
                    <a:bodyPr/>
                    <a:lstStyle/>
                    <a:p>
                      <a:pPr algn="ctr"/>
                      <a:r>
                        <a:rPr lang="en-US" sz="1200" dirty="0"/>
                        <a:t>No Cricket</a:t>
                      </a:r>
                    </a:p>
                  </a:txBody>
                  <a:tcPr anchor="ctr"/>
                </a:tc>
                <a:extLst>
                  <a:ext uri="{0D108BD9-81ED-4DB2-BD59-A6C34878D82A}">
                    <a16:rowId xmlns:a16="http://schemas.microsoft.com/office/drawing/2014/main" val="2410505876"/>
                  </a:ext>
                </a:extLst>
              </a:tr>
              <a:tr h="274320">
                <a:tc>
                  <a:txBody>
                    <a:bodyPr/>
                    <a:lstStyle/>
                    <a:p>
                      <a:pPr algn="ctr"/>
                      <a:r>
                        <a:rPr lang="en-US" sz="1200" dirty="0"/>
                        <a:t>Class – 9</a:t>
                      </a:r>
                    </a:p>
                  </a:txBody>
                  <a:tcPr anchor="ctr"/>
                </a:tc>
                <a:tc>
                  <a:txBody>
                    <a:bodyPr/>
                    <a:lstStyle/>
                    <a:p>
                      <a:pPr algn="ctr"/>
                      <a:r>
                        <a:rPr lang="en-US" sz="1200" dirty="0"/>
                        <a:t>14</a:t>
                      </a:r>
                    </a:p>
                  </a:txBody>
                  <a:tcPr anchor="ctr"/>
                </a:tc>
                <a:tc>
                  <a:txBody>
                    <a:bodyPr/>
                    <a:lstStyle/>
                    <a:p>
                      <a:pPr algn="ctr"/>
                      <a:r>
                        <a:rPr lang="en-US" sz="1200" dirty="0"/>
                        <a:t>6</a:t>
                      </a:r>
                    </a:p>
                  </a:txBody>
                  <a:tcPr anchor="ctr"/>
                </a:tc>
                <a:tc>
                  <a:txBody>
                    <a:bodyPr/>
                    <a:lstStyle/>
                    <a:p>
                      <a:pPr algn="ctr"/>
                      <a:r>
                        <a:rPr lang="en-US" sz="1200" dirty="0"/>
                        <a:t>8</a:t>
                      </a:r>
                    </a:p>
                  </a:txBody>
                  <a:tcPr anchor="ctr"/>
                </a:tc>
                <a:extLst>
                  <a:ext uri="{0D108BD9-81ED-4DB2-BD59-A6C34878D82A}">
                    <a16:rowId xmlns:a16="http://schemas.microsoft.com/office/drawing/2014/main" val="1891992974"/>
                  </a:ext>
                </a:extLst>
              </a:tr>
              <a:tr h="274320">
                <a:tc>
                  <a:txBody>
                    <a:bodyPr/>
                    <a:lstStyle/>
                    <a:p>
                      <a:pPr algn="ctr"/>
                      <a:r>
                        <a:rPr lang="en-US" sz="1200" dirty="0"/>
                        <a:t>Class - 10</a:t>
                      </a:r>
                    </a:p>
                  </a:txBody>
                  <a:tcPr anchor="ctr"/>
                </a:tc>
                <a:tc>
                  <a:txBody>
                    <a:bodyPr/>
                    <a:lstStyle/>
                    <a:p>
                      <a:pPr algn="ctr"/>
                      <a:r>
                        <a:rPr lang="en-US" sz="1200" dirty="0"/>
                        <a:t>16</a:t>
                      </a:r>
                    </a:p>
                  </a:txBody>
                  <a:tcPr anchor="ctr"/>
                </a:tc>
                <a:tc>
                  <a:txBody>
                    <a:bodyPr/>
                    <a:lstStyle/>
                    <a:p>
                      <a:pPr algn="ctr"/>
                      <a:r>
                        <a:rPr lang="en-US" sz="1200" dirty="0"/>
                        <a:t>9</a:t>
                      </a:r>
                    </a:p>
                  </a:txBody>
                  <a:tcPr anchor="ctr"/>
                </a:tc>
                <a:tc>
                  <a:txBody>
                    <a:bodyPr/>
                    <a:lstStyle/>
                    <a:p>
                      <a:pPr algn="ctr"/>
                      <a:r>
                        <a:rPr lang="en-US" sz="1200" dirty="0"/>
                        <a:t>7</a:t>
                      </a:r>
                    </a:p>
                  </a:txBody>
                  <a:tcPr anchor="ctr"/>
                </a:tc>
                <a:extLst>
                  <a:ext uri="{0D108BD9-81ED-4DB2-BD59-A6C34878D82A}">
                    <a16:rowId xmlns:a16="http://schemas.microsoft.com/office/drawing/2014/main" val="915256428"/>
                  </a:ext>
                </a:extLst>
              </a:tr>
              <a:tr h="274320">
                <a:tc>
                  <a:txBody>
                    <a:bodyPr/>
                    <a:lstStyle/>
                    <a:p>
                      <a:pPr algn="ctr"/>
                      <a:r>
                        <a:rPr lang="en-US" sz="1200" dirty="0"/>
                        <a:t>Total</a:t>
                      </a:r>
                    </a:p>
                  </a:txBody>
                  <a:tcPr anchor="ctr"/>
                </a:tc>
                <a:tc>
                  <a:txBody>
                    <a:bodyPr/>
                    <a:lstStyle/>
                    <a:p>
                      <a:pPr algn="ctr"/>
                      <a:r>
                        <a:rPr lang="en-US" sz="1200" dirty="0"/>
                        <a:t>30</a:t>
                      </a:r>
                    </a:p>
                  </a:txBody>
                  <a:tcPr anchor="ctr"/>
                </a:tc>
                <a:tc>
                  <a:txBody>
                    <a:bodyPr/>
                    <a:lstStyle/>
                    <a:p>
                      <a:pPr algn="ctr"/>
                      <a:r>
                        <a:rPr lang="en-US" sz="1200" dirty="0"/>
                        <a:t>15</a:t>
                      </a:r>
                    </a:p>
                  </a:txBody>
                  <a:tcPr anchor="ctr"/>
                </a:tc>
                <a:tc>
                  <a:txBody>
                    <a:bodyPr/>
                    <a:lstStyle/>
                    <a:p>
                      <a:pPr algn="ctr"/>
                      <a:r>
                        <a:rPr lang="en-US" sz="1200" dirty="0"/>
                        <a:t>15</a:t>
                      </a:r>
                    </a:p>
                  </a:txBody>
                  <a:tcPr anchor="ctr"/>
                </a:tc>
                <a:extLst>
                  <a:ext uri="{0D108BD9-81ED-4DB2-BD59-A6C34878D82A}">
                    <a16:rowId xmlns:a16="http://schemas.microsoft.com/office/drawing/2014/main" val="3823543300"/>
                  </a:ext>
                </a:extLst>
              </a:tr>
            </a:tbl>
          </a:graphicData>
        </a:graphic>
      </p:graphicFrame>
      <p:sp>
        <p:nvSpPr>
          <p:cNvPr id="11" name="TextBox 10">
            <a:extLst>
              <a:ext uri="{FF2B5EF4-FFF2-40B4-BE49-F238E27FC236}">
                <a16:creationId xmlns:a16="http://schemas.microsoft.com/office/drawing/2014/main" id="{C1AB1FCC-2F0D-44EF-B06A-15692BE48EAA}"/>
              </a:ext>
            </a:extLst>
          </p:cNvPr>
          <p:cNvSpPr txBox="1"/>
          <p:nvPr/>
        </p:nvSpPr>
        <p:spPr>
          <a:xfrm>
            <a:off x="6808179" y="2165137"/>
            <a:ext cx="2387601" cy="414088"/>
          </a:xfrm>
          <a:prstGeom prst="rect">
            <a:avLst/>
          </a:prstGeom>
          <a:solidFill>
            <a:srgbClr val="FFC000"/>
          </a:solidFill>
          <a:ln>
            <a:solidFill>
              <a:schemeClr val="tx1">
                <a:lumMod val="95000"/>
                <a:lumOff val="5000"/>
              </a:schemeClr>
            </a:solidFill>
          </a:ln>
        </p:spPr>
        <p:txBody>
          <a:bodyPr wrap="square" rtlCol="0" anchor="t">
            <a:spAutoFit/>
          </a:bodyPr>
          <a:lstStyle/>
          <a:p>
            <a:pPr algn="ctr">
              <a:lnSpc>
                <a:spcPct val="150000"/>
              </a:lnSpc>
              <a:spcAft>
                <a:spcPts val="400"/>
              </a:spcAft>
            </a:pPr>
            <a:r>
              <a:rPr lang="en-US" sz="1600" b="1" dirty="0"/>
              <a:t>Gini Impurity = 1- Gini</a:t>
            </a:r>
          </a:p>
        </p:txBody>
      </p:sp>
      <p:sp>
        <p:nvSpPr>
          <p:cNvPr id="14" name="Rectangle 13">
            <a:extLst>
              <a:ext uri="{FF2B5EF4-FFF2-40B4-BE49-F238E27FC236}">
                <a16:creationId xmlns:a16="http://schemas.microsoft.com/office/drawing/2014/main" id="{DFABB3DB-43A3-4B2A-A0E5-E46F9C47069D}"/>
              </a:ext>
            </a:extLst>
          </p:cNvPr>
          <p:cNvSpPr/>
          <p:nvPr/>
        </p:nvSpPr>
        <p:spPr>
          <a:xfrm>
            <a:off x="1352549" y="4652821"/>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(Gender) [10,20]</a:t>
            </a:r>
          </a:p>
        </p:txBody>
      </p:sp>
      <p:sp>
        <p:nvSpPr>
          <p:cNvPr id="17" name="Rectangle 16">
            <a:extLst>
              <a:ext uri="{FF2B5EF4-FFF2-40B4-BE49-F238E27FC236}">
                <a16:creationId xmlns:a16="http://schemas.microsoft.com/office/drawing/2014/main" id="{4D94D3BE-E033-4D27-84A6-52FBC885BA4A}"/>
              </a:ext>
            </a:extLst>
          </p:cNvPr>
          <p:cNvSpPr/>
          <p:nvPr/>
        </p:nvSpPr>
        <p:spPr>
          <a:xfrm>
            <a:off x="2265716" y="5498826"/>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65%</a:t>
            </a:r>
          </a:p>
          <a:p>
            <a:pPr algn="ctr"/>
            <a:r>
              <a:rPr lang="en-US" dirty="0"/>
              <a:t>Gini Score – 55%</a:t>
            </a:r>
          </a:p>
        </p:txBody>
      </p:sp>
      <p:sp>
        <p:nvSpPr>
          <p:cNvPr id="18" name="Rectangle 17">
            <a:extLst>
              <a:ext uri="{FF2B5EF4-FFF2-40B4-BE49-F238E27FC236}">
                <a16:creationId xmlns:a16="http://schemas.microsoft.com/office/drawing/2014/main" id="{FB72BC08-DBE2-4960-B1DB-FBE331859B7B}"/>
              </a:ext>
            </a:extLst>
          </p:cNvPr>
          <p:cNvSpPr/>
          <p:nvPr/>
        </p:nvSpPr>
        <p:spPr>
          <a:xfrm>
            <a:off x="436916" y="5498826"/>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20%</a:t>
            </a:r>
          </a:p>
          <a:p>
            <a:pPr algn="ctr"/>
            <a:r>
              <a:rPr lang="en-US" dirty="0"/>
              <a:t>Gini Score – 68%</a:t>
            </a:r>
          </a:p>
        </p:txBody>
      </p:sp>
      <p:cxnSp>
        <p:nvCxnSpPr>
          <p:cNvPr id="26" name="Straight Arrow Connector 25">
            <a:extLst>
              <a:ext uri="{FF2B5EF4-FFF2-40B4-BE49-F238E27FC236}">
                <a16:creationId xmlns:a16="http://schemas.microsoft.com/office/drawing/2014/main" id="{6EF4803C-0710-412E-ADEA-BC1D60A49D08}"/>
              </a:ext>
            </a:extLst>
          </p:cNvPr>
          <p:cNvCxnSpPr>
            <a:cxnSpLocks/>
          </p:cNvCxnSpPr>
          <p:nvPr/>
        </p:nvCxnSpPr>
        <p:spPr>
          <a:xfrm>
            <a:off x="2400300" y="5167350"/>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9AF578A-2F5D-4805-8B9B-ED22537D1D80}"/>
              </a:ext>
            </a:extLst>
          </p:cNvPr>
          <p:cNvSpPr txBox="1"/>
          <p:nvPr/>
        </p:nvSpPr>
        <p:spPr>
          <a:xfrm>
            <a:off x="436916" y="6046081"/>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Gini Score for Gender Split = 59%</a:t>
            </a:r>
          </a:p>
          <a:p>
            <a:pPr algn="ctr"/>
            <a:r>
              <a:rPr lang="en-US" sz="1050" b="1" dirty="0"/>
              <a:t>Gini Impurity = 41%</a:t>
            </a:r>
          </a:p>
        </p:txBody>
      </p:sp>
      <p:cxnSp>
        <p:nvCxnSpPr>
          <p:cNvPr id="48" name="Straight Arrow Connector 47">
            <a:extLst>
              <a:ext uri="{FF2B5EF4-FFF2-40B4-BE49-F238E27FC236}">
                <a16:creationId xmlns:a16="http://schemas.microsoft.com/office/drawing/2014/main" id="{3DAD0769-6590-45F2-B24F-3F3EC0413E8B}"/>
              </a:ext>
            </a:extLst>
          </p:cNvPr>
          <p:cNvCxnSpPr>
            <a:cxnSpLocks/>
          </p:cNvCxnSpPr>
          <p:nvPr/>
        </p:nvCxnSpPr>
        <p:spPr>
          <a:xfrm flipH="1">
            <a:off x="1628948" y="5167350"/>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784F637-13B3-4DD1-99F3-47C1A326B316}"/>
              </a:ext>
            </a:extLst>
          </p:cNvPr>
          <p:cNvSpPr/>
          <p:nvPr/>
        </p:nvSpPr>
        <p:spPr>
          <a:xfrm>
            <a:off x="9141305" y="4648203"/>
            <a:ext cx="1644711" cy="514529"/>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Total Population - 30</a:t>
            </a:r>
          </a:p>
          <a:p>
            <a:pPr algn="ctr"/>
            <a:r>
              <a:rPr lang="en-US" dirty="0"/>
              <a:t>(Class)</a:t>
            </a:r>
          </a:p>
        </p:txBody>
      </p:sp>
      <p:sp>
        <p:nvSpPr>
          <p:cNvPr id="52" name="Rectangle 51">
            <a:extLst>
              <a:ext uri="{FF2B5EF4-FFF2-40B4-BE49-F238E27FC236}">
                <a16:creationId xmlns:a16="http://schemas.microsoft.com/office/drawing/2014/main" id="{71F9AD44-99DC-44C9-AE00-68970C5BDC22}"/>
              </a:ext>
            </a:extLst>
          </p:cNvPr>
          <p:cNvSpPr/>
          <p:nvPr/>
        </p:nvSpPr>
        <p:spPr>
          <a:xfrm>
            <a:off x="10054472" y="5494208"/>
            <a:ext cx="1575380" cy="5145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56%</a:t>
            </a:r>
          </a:p>
          <a:p>
            <a:pPr algn="ctr"/>
            <a:r>
              <a:rPr lang="en-US" dirty="0"/>
              <a:t>Gini Score – 51%</a:t>
            </a:r>
          </a:p>
        </p:txBody>
      </p:sp>
      <p:sp>
        <p:nvSpPr>
          <p:cNvPr id="53" name="Rectangle 52">
            <a:extLst>
              <a:ext uri="{FF2B5EF4-FFF2-40B4-BE49-F238E27FC236}">
                <a16:creationId xmlns:a16="http://schemas.microsoft.com/office/drawing/2014/main" id="{921C4581-D646-408F-8159-B0C9C9B1F4AA}"/>
              </a:ext>
            </a:extLst>
          </p:cNvPr>
          <p:cNvSpPr/>
          <p:nvPr/>
        </p:nvSpPr>
        <p:spPr>
          <a:xfrm>
            <a:off x="8225672" y="5494208"/>
            <a:ext cx="1575380" cy="5153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dirty="0"/>
              <a:t>Play Cricket = 43%</a:t>
            </a:r>
          </a:p>
          <a:p>
            <a:pPr algn="ctr"/>
            <a:r>
              <a:rPr lang="en-US" dirty="0"/>
              <a:t>Gini Score – 51%</a:t>
            </a:r>
          </a:p>
        </p:txBody>
      </p:sp>
      <p:cxnSp>
        <p:nvCxnSpPr>
          <p:cNvPr id="54" name="Straight Arrow Connector 53">
            <a:extLst>
              <a:ext uri="{FF2B5EF4-FFF2-40B4-BE49-F238E27FC236}">
                <a16:creationId xmlns:a16="http://schemas.microsoft.com/office/drawing/2014/main" id="{B332BD9D-2CEE-4C19-AA17-9902D668A10A}"/>
              </a:ext>
            </a:extLst>
          </p:cNvPr>
          <p:cNvCxnSpPr>
            <a:cxnSpLocks/>
          </p:cNvCxnSpPr>
          <p:nvPr/>
        </p:nvCxnSpPr>
        <p:spPr>
          <a:xfrm>
            <a:off x="10189056" y="5162732"/>
            <a:ext cx="313150"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0C5521-E10F-4CAA-9EBC-225487B7A474}"/>
              </a:ext>
            </a:extLst>
          </p:cNvPr>
          <p:cNvSpPr txBox="1"/>
          <p:nvPr/>
        </p:nvSpPr>
        <p:spPr>
          <a:xfrm>
            <a:off x="8225672" y="6041463"/>
            <a:ext cx="3404180" cy="415498"/>
          </a:xfrm>
          <a:prstGeom prst="rect">
            <a:avLst/>
          </a:prstGeom>
          <a:solidFill>
            <a:srgbClr val="FFC000"/>
          </a:solidFill>
          <a:ln>
            <a:solidFill>
              <a:schemeClr val="tx1">
                <a:lumMod val="95000"/>
                <a:lumOff val="5000"/>
              </a:schemeClr>
            </a:solidFill>
          </a:ln>
        </p:spPr>
        <p:txBody>
          <a:bodyPr wrap="square" rtlCol="0" anchor="t">
            <a:spAutoFit/>
          </a:bodyPr>
          <a:lstStyle/>
          <a:p>
            <a:pPr algn="ctr"/>
            <a:r>
              <a:rPr lang="en-US" sz="1050" b="1" dirty="0"/>
              <a:t>Weighted Gini Score for Gender Split = 51%</a:t>
            </a:r>
          </a:p>
          <a:p>
            <a:pPr algn="ctr"/>
            <a:r>
              <a:rPr lang="en-US" sz="1050" b="1" dirty="0"/>
              <a:t>Gini Impurity = 49%</a:t>
            </a:r>
          </a:p>
        </p:txBody>
      </p:sp>
      <p:cxnSp>
        <p:nvCxnSpPr>
          <p:cNvPr id="56" name="Straight Arrow Connector 55">
            <a:extLst>
              <a:ext uri="{FF2B5EF4-FFF2-40B4-BE49-F238E27FC236}">
                <a16:creationId xmlns:a16="http://schemas.microsoft.com/office/drawing/2014/main" id="{0B15C492-3713-432B-A723-1E43CFA1937B}"/>
              </a:ext>
            </a:extLst>
          </p:cNvPr>
          <p:cNvCxnSpPr>
            <a:cxnSpLocks/>
          </p:cNvCxnSpPr>
          <p:nvPr/>
        </p:nvCxnSpPr>
        <p:spPr>
          <a:xfrm flipH="1">
            <a:off x="9417704" y="5162732"/>
            <a:ext cx="377802" cy="32536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29D2E79-4B66-4B3A-95CA-CBD9A1E3A167}"/>
              </a:ext>
            </a:extLst>
          </p:cNvPr>
          <p:cNvSpPr txBox="1"/>
          <p:nvPr/>
        </p:nvSpPr>
        <p:spPr>
          <a:xfrm>
            <a:off x="4048725" y="5940228"/>
            <a:ext cx="4011219" cy="523220"/>
          </a:xfrm>
          <a:prstGeom prst="rect">
            <a:avLst/>
          </a:prstGeom>
          <a:noFill/>
        </p:spPr>
        <p:txBody>
          <a:bodyPr wrap="square" rtlCol="0">
            <a:spAutoFit/>
          </a:bodyPr>
          <a:lstStyle/>
          <a:p>
            <a:pPr algn="ctr"/>
            <a:r>
              <a:rPr lang="en-US" sz="1400" b="1" dirty="0"/>
              <a:t>We can see in the example – Gender is able to split the data better or has less impurity  </a:t>
            </a:r>
          </a:p>
        </p:txBody>
      </p:sp>
    </p:spTree>
    <p:extLst>
      <p:ext uri="{BB962C8B-B14F-4D97-AF65-F5344CB8AC3E}">
        <p14:creationId xmlns:p14="http://schemas.microsoft.com/office/powerpoint/2010/main" val="2437510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wuvoOu_gRZ29alR8ix.Gb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PGM1TC4rDijShzNL71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2w89TlVrCk9gFhoSDp_Gy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eexjtookZo1SMjiYd8UEb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Vol_Lmjgfo2KrOIvXz6t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eexjtookZo1SMjiYd8UEb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V9PBZL.KaGcyZvChXvGl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fZJix3zcNrrQWzSZjG1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UxiISEWbFZqd5hZVrdK.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A2ZAFNFjtAy78xa3bmED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2wX4fqWztU1gkZtGwjXXa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2wX4fqWztU1gkZtGwjXX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qaphQKAkTINgBq_Cjp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hoIhVSTmjxa8X4J4Wcs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9159923-1232-43b6-9922-5a67d206bed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C894D1260E0D48AAC790ED6AE18A4A" ma:contentTypeVersion="12" ma:contentTypeDescription="Create a new document." ma:contentTypeScope="" ma:versionID="098086095465771fc954c7eb1f74f3e7">
  <xsd:schema xmlns:xsd="http://www.w3.org/2001/XMLSchema" xmlns:xs="http://www.w3.org/2001/XMLSchema" xmlns:p="http://schemas.microsoft.com/office/2006/metadata/properties" xmlns:ns3="29159923-1232-43b6-9922-5a67d206bed5" xmlns:ns4="a2a0bb61-0bb0-43be-ac46-abd14845f201" targetNamespace="http://schemas.microsoft.com/office/2006/metadata/properties" ma:root="true" ma:fieldsID="e299aff3f83862e70fa1d14a92b61766" ns3:_="" ns4:_="">
    <xsd:import namespace="29159923-1232-43b6-9922-5a67d206bed5"/>
    <xsd:import namespace="a2a0bb61-0bb0-43be-ac46-abd14845f2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159923-1232-43b6-9922-5a67d206be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a0bb61-0bb0-43be-ac46-abd14845f20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29159923-1232-43b6-9922-5a67d206bed5"/>
  </ds:schemaRefs>
</ds:datastoreItem>
</file>

<file path=customXml/itemProps3.xml><?xml version="1.0" encoding="utf-8"?>
<ds:datastoreItem xmlns:ds="http://schemas.openxmlformats.org/officeDocument/2006/customXml" ds:itemID="{42916281-D188-447D-A022-86C80CA8F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59923-1232-43b6-9922-5a67d206bed5"/>
    <ds:schemaRef ds:uri="a2a0bb61-0bb0-43be-ac46-abd14845f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{3C5D0A7A-A3C3-4522-9066-ABA61E5C7113}tf78438558</Template>
  <TotalTime>0</TotalTime>
  <Words>2967</Words>
  <Application>Microsoft Office PowerPoint</Application>
  <PresentationFormat>Widescreen</PresentationFormat>
  <Paragraphs>329</Paragraphs>
  <Slides>17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8" baseType="lpstr">
      <vt:lpstr>-apple-system</vt:lpstr>
      <vt:lpstr>Arial</vt:lpstr>
      <vt:lpstr>Calibri</vt:lpstr>
      <vt:lpstr>Century Gothic</vt:lpstr>
      <vt:lpstr>Garamond</vt:lpstr>
      <vt:lpstr>SFMono-Regular</vt:lpstr>
      <vt:lpstr>Wingdings</vt:lpstr>
      <vt:lpstr>Wingdings 3</vt:lpstr>
      <vt:lpstr>SavonVTI</vt:lpstr>
      <vt:lpstr>think-cell Slide</vt:lpstr>
      <vt:lpstr>Worksheet</vt:lpstr>
      <vt:lpstr>Tree Methods</vt:lpstr>
      <vt:lpstr>PowerPoint Presentation</vt:lpstr>
      <vt:lpstr>Segmentation</vt:lpstr>
      <vt:lpstr>Judgmental Segmentation</vt:lpstr>
      <vt:lpstr>Approach to Segmentation</vt:lpstr>
      <vt:lpstr>Decision Trees</vt:lpstr>
      <vt:lpstr>What is a Decision Tree</vt:lpstr>
      <vt:lpstr>What is a Decision Tree Cont.…</vt:lpstr>
      <vt:lpstr>Decision Tree Splitting – Gini Criterion</vt:lpstr>
      <vt:lpstr>Decision Tree Splitting – Gini Criterion contd…</vt:lpstr>
      <vt:lpstr>Decision Tree Splitting – Entropy Criterion</vt:lpstr>
      <vt:lpstr>Decision Tree Types – Classification and Regression Tree (CART)</vt:lpstr>
      <vt:lpstr>Key Parameters in Decision Trees (CART) – sklearn.tree</vt:lpstr>
      <vt:lpstr>Decision Tree – Advantages &amp; Disadvantages</vt:lpstr>
      <vt:lpstr>Appendix</vt:lpstr>
      <vt:lpstr>CART - Growing, Pruning (Post) &amp; Finding Right Tree</vt:lpstr>
      <vt:lpstr>CART - Growing, Pruning (Post) &amp; Finding Right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2020-06-23T03:22:00Z</dcterms:created>
  <dcterms:modified xsi:type="dcterms:W3CDTF">2020-07-17T16:30:22Z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0x0101007CC894D1260E0D48AAC790ED6AE18A4A</vt:lpwstr>
  </property>
</Properties>
</file>