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d3863b1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bd3863b1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d3863b1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d3863b1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d3863b1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d3863b1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d3863b1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d3863b1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d3863b1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d3863b1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bd3863b1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bd3863b1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bd3863b1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bd3863b1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bd3847f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bd3847f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d3847f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bd3847f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d3863b1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bd3863b1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eaa211f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eaa211f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bd3863b1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bd3863b1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bd3847f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bd3847f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bd3847f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bd3847f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bd3847f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bd3847f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eaa211f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eaa211f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d3863b1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d3863b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d3863b1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d3863b1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aeaa211f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aeaa211f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d3847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d3847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d3863b1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d3863b1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d3863b1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d3863b1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6" y="0"/>
            <a:ext cx="1028700" cy="892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barbier\Desktop\lwm1_mg.gif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7806" y="25003"/>
            <a:ext cx="1214438" cy="80724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3"/>
          <p:cNvSpPr txBox="1"/>
          <p:nvPr/>
        </p:nvSpPr>
        <p:spPr>
          <a:xfrm>
            <a:off x="0" y="4958096"/>
            <a:ext cx="9144000" cy="20490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004002" y="4919566"/>
            <a:ext cx="214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Arizona State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 Lab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267200" y="4954191"/>
            <a:ext cx="4419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Senti</a:t>
            </a:r>
            <a:r>
              <a:rPr b="1" i="0" lang="en" sz="1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GAN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635556" y="4943592"/>
            <a:ext cx="506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58" y="4958201"/>
            <a:ext cx="265907" cy="18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973575"/>
            <a:ext cx="411911" cy="17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78"/>
            <a:ext cx="8229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110996"/>
            <a:ext cx="8229600" cy="3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453217" y="2433250"/>
            <a:ext cx="23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-2413" y="987552"/>
            <a:ext cx="9144000" cy="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0" y="4958096"/>
            <a:ext cx="9144000" cy="20490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700" u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004002" y="4919566"/>
            <a:ext cx="2148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Arizona State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Data Mining and Machine Learning Lab</a:t>
            </a:r>
            <a:endParaRPr b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156035" y="4954191"/>
            <a:ext cx="4530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Senti</a:t>
            </a:r>
            <a:r>
              <a:rPr b="1" lang="en" sz="14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GAN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58742" y="4943592"/>
            <a:ext cx="582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ctr">
              <a:spcBef>
                <a:spcPts val="0"/>
              </a:spcBef>
              <a:buClr>
                <a:srgbClr val="FFC000"/>
              </a:buClr>
              <a:buSzPts val="1300"/>
              <a:buNone/>
              <a:defRPr b="1" i="0" sz="1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/7</a:t>
            </a:r>
            <a:endParaRPr b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5258" y="4958201"/>
            <a:ext cx="268288" cy="19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973575"/>
            <a:ext cx="411911" cy="17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413500" y="13008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      </a:t>
            </a:r>
            <a:r>
              <a:rPr lang="en" sz="3000">
                <a:solidFill>
                  <a:srgbClr val="0000FF"/>
                </a:solidFill>
              </a:rPr>
              <a:t>Towards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 sz="3000">
                <a:solidFill>
                  <a:srgbClr val="0000FF"/>
                </a:solidFill>
              </a:rPr>
              <a:t>Controlled Generation of Text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21775" y="201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Zhiting Hu      Zichao Yang     Xiaodan Lang    </a:t>
            </a:r>
            <a:r>
              <a:rPr b="1"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Ruslan Salakhutdinov</a:t>
            </a:r>
            <a:r>
              <a:rPr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    Eric P.Xing</a:t>
            </a:r>
            <a:endParaRPr sz="1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					                     </a:t>
            </a:r>
            <a:r>
              <a:rPr b="1" lang="en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Carnegie Mellon University</a:t>
            </a:r>
            <a:endParaRPr b="1" sz="1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			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9925" y="3017125"/>
            <a:ext cx="171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b="1" lang="en" sz="1200">
                <a:solidFill>
                  <a:srgbClr val="4A86E8"/>
                </a:solidFill>
              </a:rPr>
              <a:t>ICML 2017</a:t>
            </a:r>
            <a:endParaRPr b="1" sz="1200">
              <a:solidFill>
                <a:srgbClr val="4A86E8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36150" y="3396012"/>
            <a:ext cx="7886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Presenter:</a:t>
            </a:r>
            <a:r>
              <a:rPr lang="en">
                <a:solidFill>
                  <a:srgbClr val="4A86E8"/>
                </a:solidFill>
              </a:rPr>
              <a:t> Anchit Bhattacharya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Arizona State University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33325" y="1208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905775" y="780000"/>
            <a:ext cx="38160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100">
                <a:solidFill>
                  <a:srgbClr val="000000"/>
                </a:solidFill>
              </a:rPr>
              <a:t>Discriminator produces extra learning signals enforcing the generator to produce text with certain attributes conditioned on code.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It is still possible that other attributes not explicitly  modelled may also entangle with the code.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5" y="693525"/>
            <a:ext cx="4592650" cy="1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type="title"/>
          </p:nvPr>
        </p:nvSpPr>
        <p:spPr>
          <a:xfrm>
            <a:off x="4905775" y="207300"/>
            <a:ext cx="32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Generator</a:t>
            </a:r>
            <a:r>
              <a:rPr lang="en" sz="1800">
                <a:solidFill>
                  <a:srgbClr val="0000FF"/>
                </a:solidFill>
              </a:rPr>
              <a:t> Training(Part 2)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84425" y="3220175"/>
            <a:ext cx="72684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Mathematically:-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L</a:t>
            </a:r>
            <a:r>
              <a:rPr baseline="-25000" lang="en" sz="1800">
                <a:solidFill>
                  <a:srgbClr val="9900FF"/>
                </a:solidFill>
              </a:rPr>
              <a:t>Attr,c</a:t>
            </a:r>
            <a:r>
              <a:rPr lang="en" sz="1800">
                <a:solidFill>
                  <a:srgbClr val="9900FF"/>
                </a:solidFill>
              </a:rPr>
              <a:t>(θ</a:t>
            </a:r>
            <a:r>
              <a:rPr baseline="-25000" lang="en" sz="1800">
                <a:solidFill>
                  <a:srgbClr val="9900FF"/>
                </a:solidFill>
              </a:rPr>
              <a:t>G</a:t>
            </a:r>
            <a:r>
              <a:rPr lang="en" sz="1800">
                <a:solidFill>
                  <a:srgbClr val="9900FF"/>
                </a:solidFill>
              </a:rPr>
              <a:t>)     =    </a:t>
            </a:r>
            <a:r>
              <a:rPr lang="en" sz="1800">
                <a:solidFill>
                  <a:srgbClr val="9900FF"/>
                </a:solidFill>
              </a:rPr>
              <a:t>−</a:t>
            </a:r>
            <a:r>
              <a:rPr lang="en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25000" lang="en" sz="1800">
                <a:solidFill>
                  <a:srgbClr val="9900FF"/>
                </a:solidFill>
              </a:rPr>
              <a:t>p(z)p(c)</a:t>
            </a:r>
            <a:r>
              <a:rPr lang="en" sz="1800">
                <a:solidFill>
                  <a:srgbClr val="9900FF"/>
                </a:solidFill>
              </a:rPr>
              <a:t>[ log</a:t>
            </a:r>
            <a:r>
              <a:rPr baseline="-25000" lang="en" sz="1800">
                <a:solidFill>
                  <a:srgbClr val="9900FF"/>
                </a:solidFill>
              </a:rPr>
              <a:t>qD</a:t>
            </a:r>
            <a:r>
              <a:rPr lang="en" sz="1800">
                <a:solidFill>
                  <a:srgbClr val="9900FF"/>
                </a:solidFill>
              </a:rPr>
              <a:t>(c| Gτ(z,c))]</a:t>
            </a:r>
            <a:endParaRPr sz="1800">
              <a:solidFill>
                <a:srgbClr val="9900FF"/>
              </a:solidFill>
            </a:endParaRPr>
          </a:p>
        </p:txBody>
      </p:sp>
      <p:cxnSp>
        <p:nvCxnSpPr>
          <p:cNvPr id="153" name="Google Shape;153;p24"/>
          <p:cNvCxnSpPr/>
          <p:nvPr/>
        </p:nvCxnSpPr>
        <p:spPr>
          <a:xfrm flipH="1">
            <a:off x="1246275" y="4048525"/>
            <a:ext cx="432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4"/>
          <p:cNvSpPr txBox="1"/>
          <p:nvPr/>
        </p:nvSpPr>
        <p:spPr>
          <a:xfrm>
            <a:off x="576300" y="4408725"/>
            <a:ext cx="1520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Loss function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>
            <a:off x="3299325" y="4041325"/>
            <a:ext cx="7419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3270525" y="4372700"/>
            <a:ext cx="2161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Train the generator based on discriminator O/P of generated text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33325" y="1208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941800" y="780000"/>
            <a:ext cx="38160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100">
                <a:solidFill>
                  <a:srgbClr val="000000"/>
                </a:solidFill>
              </a:rPr>
              <a:t>We reuse the Encoder as a discriminator, and match it with the unstructured code(z) 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5" y="693525"/>
            <a:ext cx="4592650" cy="1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title"/>
          </p:nvPr>
        </p:nvSpPr>
        <p:spPr>
          <a:xfrm>
            <a:off x="4884175" y="207300"/>
            <a:ext cx="32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Generator Training(Part 3)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55625" y="3227375"/>
            <a:ext cx="72684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Mathematically:-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L</a:t>
            </a:r>
            <a:r>
              <a:rPr baseline="-25000" lang="en" sz="1800">
                <a:solidFill>
                  <a:srgbClr val="9900FF"/>
                </a:solidFill>
              </a:rPr>
              <a:t>Attr,z</a:t>
            </a:r>
            <a:r>
              <a:rPr lang="en" sz="1800">
                <a:solidFill>
                  <a:srgbClr val="9900FF"/>
                </a:solidFill>
              </a:rPr>
              <a:t>(θ</a:t>
            </a:r>
            <a:r>
              <a:rPr baseline="-25000" lang="en" sz="1800">
                <a:solidFill>
                  <a:srgbClr val="9900FF"/>
                </a:solidFill>
              </a:rPr>
              <a:t>G</a:t>
            </a:r>
            <a:r>
              <a:rPr lang="en" sz="1800">
                <a:solidFill>
                  <a:srgbClr val="9900FF"/>
                </a:solidFill>
              </a:rPr>
              <a:t>)     =    −</a:t>
            </a:r>
            <a:r>
              <a:rPr lang="en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25000" lang="en" sz="1800">
                <a:solidFill>
                  <a:srgbClr val="9900FF"/>
                </a:solidFill>
              </a:rPr>
              <a:t>p(z)p(c)</a:t>
            </a:r>
            <a:r>
              <a:rPr lang="en" sz="1800">
                <a:solidFill>
                  <a:srgbClr val="9900FF"/>
                </a:solidFill>
              </a:rPr>
              <a:t>[ log</a:t>
            </a:r>
            <a:r>
              <a:rPr baseline="-25000" lang="en" sz="1800">
                <a:solidFill>
                  <a:srgbClr val="9900FF"/>
                </a:solidFill>
              </a:rPr>
              <a:t>qE</a:t>
            </a:r>
            <a:r>
              <a:rPr lang="en" sz="1800">
                <a:solidFill>
                  <a:srgbClr val="9900FF"/>
                </a:solidFill>
              </a:rPr>
              <a:t>(</a:t>
            </a:r>
            <a:r>
              <a:rPr lang="en" sz="1800">
                <a:solidFill>
                  <a:srgbClr val="FF0000"/>
                </a:solidFill>
              </a:rPr>
              <a:t>z</a:t>
            </a:r>
            <a:r>
              <a:rPr lang="en" sz="1800">
                <a:solidFill>
                  <a:srgbClr val="9900FF"/>
                </a:solidFill>
              </a:rPr>
              <a:t>| Gτ(z,c))]</a:t>
            </a:r>
            <a:endParaRPr sz="1800">
              <a:solidFill>
                <a:srgbClr val="9900FF"/>
              </a:solidFill>
            </a:endParaRPr>
          </a:p>
        </p:txBody>
      </p:sp>
      <p:cxnSp>
        <p:nvCxnSpPr>
          <p:cNvPr id="166" name="Google Shape;166;p25"/>
          <p:cNvCxnSpPr/>
          <p:nvPr/>
        </p:nvCxnSpPr>
        <p:spPr>
          <a:xfrm flipH="1">
            <a:off x="1246275" y="4048525"/>
            <a:ext cx="432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 txBox="1"/>
          <p:nvPr/>
        </p:nvSpPr>
        <p:spPr>
          <a:xfrm>
            <a:off x="576300" y="4408725"/>
            <a:ext cx="1520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Loss function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8" name="Google Shape;168;p25"/>
          <p:cNvCxnSpPr/>
          <p:nvPr/>
        </p:nvCxnSpPr>
        <p:spPr>
          <a:xfrm>
            <a:off x="3299325" y="4041325"/>
            <a:ext cx="741900" cy="3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5"/>
          <p:cNvSpPr txBox="1"/>
          <p:nvPr/>
        </p:nvSpPr>
        <p:spPr>
          <a:xfrm>
            <a:off x="3270525" y="4372700"/>
            <a:ext cx="21612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Train the generator based on discriminator O/P of generated text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 flipH="1">
            <a:off x="806725" y="1505600"/>
            <a:ext cx="15201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5"/>
          <p:cNvSpPr txBox="1"/>
          <p:nvPr/>
        </p:nvSpPr>
        <p:spPr>
          <a:xfrm>
            <a:off x="244925" y="2326825"/>
            <a:ext cx="1339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Unstructured code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flipH="1">
            <a:off x="2283725" y="1498375"/>
            <a:ext cx="2592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5"/>
          <p:cNvSpPr txBox="1"/>
          <p:nvPr/>
        </p:nvSpPr>
        <p:spPr>
          <a:xfrm>
            <a:off x="1750525" y="2449375"/>
            <a:ext cx="1159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Structured code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174" name="Google Shape;174;p25"/>
          <p:cNvCxnSpPr/>
          <p:nvPr/>
        </p:nvCxnSpPr>
        <p:spPr>
          <a:xfrm flipH="1" rot="10800000">
            <a:off x="3810800" y="3241700"/>
            <a:ext cx="107340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5"/>
          <p:cNvSpPr txBox="1"/>
          <p:nvPr/>
        </p:nvSpPr>
        <p:spPr>
          <a:xfrm>
            <a:off x="4574400" y="2823875"/>
            <a:ext cx="2831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O/P is z instead of c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33325" y="1208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4941800" y="780000"/>
            <a:ext cx="38160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100">
                <a:solidFill>
                  <a:srgbClr val="000000"/>
                </a:solidFill>
              </a:rPr>
              <a:t>Overall Loss is the sum of all the losses.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400">
                <a:solidFill>
                  <a:schemeClr val="dk1"/>
                </a:solidFill>
              </a:rPr>
              <a:t>λ</a:t>
            </a:r>
            <a:r>
              <a:rPr baseline="-25000" lang="en" sz="1400">
                <a:solidFill>
                  <a:schemeClr val="dk1"/>
                </a:solidFill>
              </a:rPr>
              <a:t>c </a:t>
            </a:r>
            <a:r>
              <a:rPr baseline="30000" lang="en" sz="1400">
                <a:solidFill>
                  <a:schemeClr val="dk1"/>
                </a:solidFill>
              </a:rPr>
              <a:t>   </a:t>
            </a:r>
            <a:r>
              <a:rPr lang="en" sz="1000">
                <a:solidFill>
                  <a:schemeClr val="dk1"/>
                </a:solidFill>
              </a:rPr>
              <a:t>and</a:t>
            </a:r>
            <a:r>
              <a:rPr baseline="30000" lang="en" sz="1400">
                <a:solidFill>
                  <a:schemeClr val="dk1"/>
                </a:solidFill>
              </a:rPr>
              <a:t> </a:t>
            </a:r>
            <a:r>
              <a:rPr baseline="-25000" lang="en" sz="1400">
                <a:solidFill>
                  <a:schemeClr val="dk1"/>
                </a:solidFill>
              </a:rPr>
              <a:t>  </a:t>
            </a:r>
            <a:r>
              <a:rPr lang="en" sz="1400">
                <a:solidFill>
                  <a:schemeClr val="dk1"/>
                </a:solidFill>
              </a:rPr>
              <a:t>λ</a:t>
            </a:r>
            <a:r>
              <a:rPr baseline="-25000" lang="en" sz="1400">
                <a:solidFill>
                  <a:schemeClr val="dk1"/>
                </a:solidFill>
              </a:rPr>
              <a:t>z</a:t>
            </a:r>
            <a:r>
              <a:rPr lang="en" sz="1400">
                <a:solidFill>
                  <a:schemeClr val="dk1"/>
                </a:solidFill>
              </a:rPr>
              <a:t>    </a:t>
            </a:r>
            <a:r>
              <a:rPr lang="en" sz="1000">
                <a:solidFill>
                  <a:schemeClr val="dk1"/>
                </a:solidFill>
              </a:rPr>
              <a:t>are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balancing parameters for the loss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5" y="693525"/>
            <a:ext cx="4592650" cy="1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>
            <p:ph type="title"/>
          </p:nvPr>
        </p:nvSpPr>
        <p:spPr>
          <a:xfrm>
            <a:off x="4905775" y="207300"/>
            <a:ext cx="32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Generator Training(Overall Loss)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655625" y="3227375"/>
            <a:ext cx="72684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Loss function:-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900FF"/>
                </a:solidFill>
              </a:rPr>
              <a:t>min</a:t>
            </a:r>
            <a:r>
              <a:rPr baseline="-25000" lang="en">
                <a:solidFill>
                  <a:srgbClr val="9900FF"/>
                </a:solidFill>
              </a:rPr>
              <a:t>θG</a:t>
            </a:r>
            <a:r>
              <a:rPr lang="en">
                <a:solidFill>
                  <a:srgbClr val="9900FF"/>
                </a:solidFill>
              </a:rPr>
              <a:t>L</a:t>
            </a:r>
            <a:r>
              <a:rPr baseline="-25000" lang="en">
                <a:solidFill>
                  <a:srgbClr val="9900FF"/>
                </a:solidFill>
              </a:rPr>
              <a:t>G</a:t>
            </a:r>
            <a:r>
              <a:rPr lang="en">
                <a:solidFill>
                  <a:srgbClr val="9900FF"/>
                </a:solidFill>
              </a:rPr>
              <a:t>=    L</a:t>
            </a:r>
            <a:r>
              <a:rPr baseline="-25000" lang="en">
                <a:solidFill>
                  <a:srgbClr val="9900FF"/>
                </a:solidFill>
              </a:rPr>
              <a:t>VAE</a:t>
            </a:r>
            <a:r>
              <a:rPr lang="en">
                <a:solidFill>
                  <a:srgbClr val="9900FF"/>
                </a:solidFill>
              </a:rPr>
              <a:t>+    λ</a:t>
            </a:r>
            <a:r>
              <a:rPr baseline="-25000" lang="en">
                <a:solidFill>
                  <a:srgbClr val="9900FF"/>
                </a:solidFill>
              </a:rPr>
              <a:t>c</a:t>
            </a:r>
            <a:r>
              <a:rPr lang="en">
                <a:solidFill>
                  <a:srgbClr val="9900FF"/>
                </a:solidFill>
              </a:rPr>
              <a:t>L</a:t>
            </a:r>
            <a:r>
              <a:rPr baseline="-25000" lang="en">
                <a:solidFill>
                  <a:srgbClr val="9900FF"/>
                </a:solidFill>
              </a:rPr>
              <a:t>Attr,c</a:t>
            </a:r>
            <a:r>
              <a:rPr lang="en">
                <a:solidFill>
                  <a:srgbClr val="9900FF"/>
                </a:solidFill>
              </a:rPr>
              <a:t>+    λ</a:t>
            </a:r>
            <a:r>
              <a:rPr baseline="-25000" lang="en">
                <a:solidFill>
                  <a:srgbClr val="9900FF"/>
                </a:solidFill>
              </a:rPr>
              <a:t>z</a:t>
            </a:r>
            <a:r>
              <a:rPr lang="en">
                <a:solidFill>
                  <a:srgbClr val="9900FF"/>
                </a:solidFill>
              </a:rPr>
              <a:t>L</a:t>
            </a:r>
            <a:r>
              <a:rPr baseline="-25000" lang="en">
                <a:solidFill>
                  <a:srgbClr val="9900FF"/>
                </a:solidFill>
              </a:rPr>
              <a:t>Attr,z</a:t>
            </a:r>
            <a:r>
              <a:rPr lang="en">
                <a:solidFill>
                  <a:srgbClr val="9900FF"/>
                </a:solidFill>
              </a:rPr>
              <a:t>,</a:t>
            </a:r>
            <a:endParaRPr>
              <a:solidFill>
                <a:srgbClr val="9900FF"/>
              </a:solidFill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 flipH="1">
            <a:off x="1246275" y="4048525"/>
            <a:ext cx="432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6"/>
          <p:cNvSpPr txBox="1"/>
          <p:nvPr/>
        </p:nvSpPr>
        <p:spPr>
          <a:xfrm>
            <a:off x="576300" y="4408725"/>
            <a:ext cx="1520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Loss function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7" name="Google Shape;187;p26"/>
          <p:cNvCxnSpPr/>
          <p:nvPr/>
        </p:nvCxnSpPr>
        <p:spPr>
          <a:xfrm flipH="1">
            <a:off x="806725" y="1505600"/>
            <a:ext cx="15201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6"/>
          <p:cNvSpPr txBox="1"/>
          <p:nvPr/>
        </p:nvSpPr>
        <p:spPr>
          <a:xfrm>
            <a:off x="244925" y="2326825"/>
            <a:ext cx="1339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Unstructured code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189" name="Google Shape;189;p26"/>
          <p:cNvCxnSpPr/>
          <p:nvPr/>
        </p:nvCxnSpPr>
        <p:spPr>
          <a:xfrm flipH="1">
            <a:off x="2283725" y="1498375"/>
            <a:ext cx="2592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6"/>
          <p:cNvSpPr txBox="1"/>
          <p:nvPr/>
        </p:nvSpPr>
        <p:spPr>
          <a:xfrm>
            <a:off x="1750525" y="2449375"/>
            <a:ext cx="1159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Structured code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33325" y="1208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941800" y="780000"/>
            <a:ext cx="38160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100">
                <a:solidFill>
                  <a:srgbClr val="000000"/>
                </a:solidFill>
              </a:rPr>
              <a:t>Can be formulated as a sentence classifier for categorical code, or a probabilistic regressor for continuous code. 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Use labelled examples to train the discriminator, to embed the text characteristics into the code.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5" y="693525"/>
            <a:ext cx="4592650" cy="1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type="title"/>
          </p:nvPr>
        </p:nvSpPr>
        <p:spPr>
          <a:xfrm>
            <a:off x="4905775" y="207300"/>
            <a:ext cx="32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Discriminator</a:t>
            </a:r>
            <a:r>
              <a:rPr lang="en" sz="1800">
                <a:solidFill>
                  <a:srgbClr val="0000FF"/>
                </a:solidFill>
              </a:rPr>
              <a:t> Training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55625" y="3227375"/>
            <a:ext cx="72684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Mathematically:-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450">
                <a:solidFill>
                  <a:srgbClr val="9900FF"/>
                </a:solidFill>
              </a:rPr>
              <a:t>L</a:t>
            </a:r>
            <a:r>
              <a:rPr lang="en" sz="950">
                <a:solidFill>
                  <a:srgbClr val="9900FF"/>
                </a:solidFill>
              </a:rPr>
              <a:t>s</a:t>
            </a:r>
            <a:r>
              <a:rPr lang="en" sz="1450">
                <a:solidFill>
                  <a:srgbClr val="9900FF"/>
                </a:solidFill>
              </a:rPr>
              <a:t>( θ</a:t>
            </a:r>
            <a:r>
              <a:rPr lang="en" sz="950">
                <a:solidFill>
                  <a:srgbClr val="9900FF"/>
                </a:solidFill>
              </a:rPr>
              <a:t>D </a:t>
            </a:r>
            <a:r>
              <a:rPr lang="en" sz="1450">
                <a:solidFill>
                  <a:srgbClr val="9900FF"/>
                </a:solidFill>
              </a:rPr>
              <a:t>)    =    −   </a:t>
            </a:r>
            <a:r>
              <a:rPr lang="en" sz="14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50">
                <a:solidFill>
                  <a:srgbClr val="9900FF"/>
                </a:solidFill>
              </a:rPr>
              <a:t>X</a:t>
            </a:r>
            <a:r>
              <a:rPr lang="en" sz="800">
                <a:solidFill>
                  <a:srgbClr val="9900FF"/>
                </a:solidFill>
              </a:rPr>
              <a:t>L    </a:t>
            </a:r>
            <a:r>
              <a:rPr lang="en" sz="1450">
                <a:solidFill>
                  <a:srgbClr val="9900FF"/>
                </a:solidFill>
              </a:rPr>
              <a:t>[ log </a:t>
            </a:r>
            <a:r>
              <a:rPr baseline="-25000" lang="en" sz="1450">
                <a:solidFill>
                  <a:srgbClr val="9900FF"/>
                </a:solidFill>
              </a:rPr>
              <a:t>q</a:t>
            </a:r>
            <a:r>
              <a:rPr baseline="-25000" lang="en" sz="950">
                <a:solidFill>
                  <a:srgbClr val="9900FF"/>
                </a:solidFill>
              </a:rPr>
              <a:t>D</a:t>
            </a:r>
            <a:r>
              <a:rPr lang="en" sz="1450">
                <a:solidFill>
                  <a:srgbClr val="9900FF"/>
                </a:solidFill>
              </a:rPr>
              <a:t>(c</a:t>
            </a:r>
            <a:r>
              <a:rPr baseline="-25000" lang="en" sz="950">
                <a:solidFill>
                  <a:srgbClr val="9900FF"/>
                </a:solidFill>
              </a:rPr>
              <a:t>L</a:t>
            </a:r>
            <a:r>
              <a:rPr lang="en" sz="1450">
                <a:solidFill>
                  <a:srgbClr val="9900FF"/>
                </a:solidFill>
              </a:rPr>
              <a:t>|x</a:t>
            </a:r>
            <a:r>
              <a:rPr baseline="-25000" lang="en" sz="950">
                <a:solidFill>
                  <a:srgbClr val="9900FF"/>
                </a:solidFill>
              </a:rPr>
              <a:t>L</a:t>
            </a:r>
            <a:r>
              <a:rPr lang="en" sz="1450">
                <a:solidFill>
                  <a:srgbClr val="9900FF"/>
                </a:solidFill>
              </a:rPr>
              <a:t>)   ]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200" name="Google Shape;200;p27"/>
          <p:cNvCxnSpPr/>
          <p:nvPr/>
        </p:nvCxnSpPr>
        <p:spPr>
          <a:xfrm flipH="1">
            <a:off x="806725" y="1505600"/>
            <a:ext cx="15201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7"/>
          <p:cNvSpPr txBox="1"/>
          <p:nvPr/>
        </p:nvSpPr>
        <p:spPr>
          <a:xfrm>
            <a:off x="244925" y="2326825"/>
            <a:ext cx="1339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Unstructured code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202" name="Google Shape;202;p27"/>
          <p:cNvCxnSpPr/>
          <p:nvPr/>
        </p:nvCxnSpPr>
        <p:spPr>
          <a:xfrm flipH="1">
            <a:off x="2283725" y="1498375"/>
            <a:ext cx="2592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7"/>
          <p:cNvSpPr txBox="1"/>
          <p:nvPr/>
        </p:nvSpPr>
        <p:spPr>
          <a:xfrm>
            <a:off x="1750525" y="2449375"/>
            <a:ext cx="1159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Structured code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204" name="Google Shape;204;p27"/>
          <p:cNvCxnSpPr/>
          <p:nvPr/>
        </p:nvCxnSpPr>
        <p:spPr>
          <a:xfrm>
            <a:off x="3400175" y="3745975"/>
            <a:ext cx="5835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7"/>
          <p:cNvSpPr txBox="1"/>
          <p:nvPr/>
        </p:nvSpPr>
        <p:spPr>
          <a:xfrm>
            <a:off x="3040000" y="4214200"/>
            <a:ext cx="2312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Training on labelled data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33325" y="1208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941800" y="780000"/>
            <a:ext cx="38160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100">
                <a:solidFill>
                  <a:srgbClr val="000000"/>
                </a:solidFill>
              </a:rPr>
              <a:t>Use samples generated from generator as a augmented data for training the discriminator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Use labelled examples to train the discriminator, to embed the text characteristics into the code.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5" y="693525"/>
            <a:ext cx="4592650" cy="1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>
            <p:ph type="title"/>
          </p:nvPr>
        </p:nvSpPr>
        <p:spPr>
          <a:xfrm>
            <a:off x="4905775" y="207300"/>
            <a:ext cx="32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Discriminator Training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655625" y="3227375"/>
            <a:ext cx="7268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Mathematically:-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450">
                <a:solidFill>
                  <a:srgbClr val="9900FF"/>
                </a:solidFill>
              </a:rPr>
              <a:t>L</a:t>
            </a:r>
            <a:r>
              <a:rPr lang="en" sz="950">
                <a:solidFill>
                  <a:srgbClr val="9900FF"/>
                </a:solidFill>
              </a:rPr>
              <a:t>u</a:t>
            </a:r>
            <a:r>
              <a:rPr lang="en" sz="1450">
                <a:solidFill>
                  <a:srgbClr val="9900FF"/>
                </a:solidFill>
              </a:rPr>
              <a:t>(θ</a:t>
            </a:r>
            <a:r>
              <a:rPr lang="en" sz="950">
                <a:solidFill>
                  <a:srgbClr val="9900FF"/>
                </a:solidFill>
              </a:rPr>
              <a:t>D</a:t>
            </a:r>
            <a:r>
              <a:rPr lang="en" sz="1450">
                <a:solidFill>
                  <a:srgbClr val="9900FF"/>
                </a:solidFill>
              </a:rPr>
              <a:t>) = − </a:t>
            </a:r>
            <a:r>
              <a:rPr lang="en" sz="145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25000" lang="en" sz="950">
                <a:solidFill>
                  <a:srgbClr val="9900FF"/>
                </a:solidFill>
              </a:rPr>
              <a:t>p</a:t>
            </a:r>
            <a:r>
              <a:rPr baseline="-25000" lang="en" sz="800">
                <a:solidFill>
                  <a:srgbClr val="9900FF"/>
                </a:solidFill>
              </a:rPr>
              <a:t>G</a:t>
            </a:r>
            <a:r>
              <a:rPr baseline="-25000" lang="en" sz="950">
                <a:solidFill>
                  <a:srgbClr val="9900FF"/>
                </a:solidFill>
              </a:rPr>
              <a:t>(ˆx|z,c)p(z)p(c)    </a:t>
            </a:r>
            <a:r>
              <a:rPr lang="en" sz="1450">
                <a:solidFill>
                  <a:srgbClr val="9900FF"/>
                </a:solidFill>
              </a:rPr>
              <a:t>[     logq</a:t>
            </a:r>
            <a:r>
              <a:rPr lang="en" sz="950">
                <a:solidFill>
                  <a:srgbClr val="9900FF"/>
                </a:solidFill>
              </a:rPr>
              <a:t>D</a:t>
            </a:r>
            <a:r>
              <a:rPr lang="en" sz="1450">
                <a:solidFill>
                  <a:srgbClr val="9900FF"/>
                </a:solidFill>
              </a:rPr>
              <a:t>(c|x)   +     β  H( q</a:t>
            </a:r>
            <a:r>
              <a:rPr lang="en" sz="950">
                <a:solidFill>
                  <a:srgbClr val="9900FF"/>
                </a:solidFill>
              </a:rPr>
              <a:t>D</a:t>
            </a:r>
            <a:r>
              <a:rPr lang="en" sz="1450">
                <a:solidFill>
                  <a:srgbClr val="9900FF"/>
                </a:solidFill>
              </a:rPr>
              <a:t>( c</a:t>
            </a:r>
            <a:r>
              <a:rPr lang="en" sz="950">
                <a:solidFill>
                  <a:srgbClr val="9900FF"/>
                </a:solidFill>
              </a:rPr>
              <a:t>′</a:t>
            </a:r>
            <a:r>
              <a:rPr lang="en" sz="1450">
                <a:solidFill>
                  <a:srgbClr val="9900FF"/>
                </a:solidFill>
              </a:rPr>
              <a:t>|ˆx ) )    ]</a:t>
            </a:r>
            <a:r>
              <a:rPr lang="en" sz="1450">
                <a:solidFill>
                  <a:schemeClr val="dk1"/>
                </a:solidFill>
              </a:rPr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215" name="Google Shape;215;p28"/>
          <p:cNvCxnSpPr/>
          <p:nvPr/>
        </p:nvCxnSpPr>
        <p:spPr>
          <a:xfrm flipH="1">
            <a:off x="806725" y="1505600"/>
            <a:ext cx="15201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8"/>
          <p:cNvSpPr txBox="1"/>
          <p:nvPr/>
        </p:nvSpPr>
        <p:spPr>
          <a:xfrm>
            <a:off x="244925" y="2326825"/>
            <a:ext cx="1339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Unstructured code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217" name="Google Shape;217;p28"/>
          <p:cNvCxnSpPr/>
          <p:nvPr/>
        </p:nvCxnSpPr>
        <p:spPr>
          <a:xfrm flipH="1">
            <a:off x="2283725" y="1498375"/>
            <a:ext cx="2592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8"/>
          <p:cNvSpPr txBox="1"/>
          <p:nvPr/>
        </p:nvSpPr>
        <p:spPr>
          <a:xfrm>
            <a:off x="1750525" y="2449375"/>
            <a:ext cx="1159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Structured code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 flipH="1">
            <a:off x="2968075" y="3753175"/>
            <a:ext cx="2448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8"/>
          <p:cNvCxnSpPr/>
          <p:nvPr/>
        </p:nvCxnSpPr>
        <p:spPr>
          <a:xfrm>
            <a:off x="4754500" y="3774775"/>
            <a:ext cx="417900" cy="4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8"/>
          <p:cNvSpPr txBox="1"/>
          <p:nvPr/>
        </p:nvSpPr>
        <p:spPr>
          <a:xfrm>
            <a:off x="2593350" y="4243075"/>
            <a:ext cx="14337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Training discriminator on generator data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4322275" y="4329475"/>
            <a:ext cx="1159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4322275" y="4264675"/>
            <a:ext cx="32778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Shannon entropy on generated data to compensate for noisy data from generator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333325" y="1208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4941800" y="780000"/>
            <a:ext cx="3816000" cy="19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100">
                <a:solidFill>
                  <a:srgbClr val="000000"/>
                </a:solidFill>
              </a:rPr>
              <a:t>Use samples generated from generator as a augmented data for training the discriminator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Use labelled examples to train the discriminator, to embed the text characteristics into the code.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5" y="693525"/>
            <a:ext cx="4592650" cy="1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>
            <p:ph type="title"/>
          </p:nvPr>
        </p:nvSpPr>
        <p:spPr>
          <a:xfrm>
            <a:off x="4905775" y="207300"/>
            <a:ext cx="32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Discriminator Training(Overall Loss)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655625" y="3227375"/>
            <a:ext cx="72684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Overall loss function </a:t>
            </a:r>
            <a:r>
              <a:rPr lang="en">
                <a:solidFill>
                  <a:schemeClr val="dk1"/>
                </a:solidFill>
              </a:rPr>
              <a:t>:-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 sz="1450">
                <a:solidFill>
                  <a:srgbClr val="9900FF"/>
                </a:solidFill>
              </a:rPr>
              <a:t>min</a:t>
            </a:r>
            <a:r>
              <a:rPr baseline="-25000" lang="en" sz="950">
                <a:solidFill>
                  <a:srgbClr val="9900FF"/>
                </a:solidFill>
              </a:rPr>
              <a:t>θ</a:t>
            </a:r>
            <a:r>
              <a:rPr baseline="-25000" lang="en" sz="800">
                <a:solidFill>
                  <a:srgbClr val="9900FF"/>
                </a:solidFill>
              </a:rPr>
              <a:t>D</a:t>
            </a:r>
            <a:r>
              <a:rPr lang="en" sz="1450">
                <a:solidFill>
                  <a:srgbClr val="9900FF"/>
                </a:solidFill>
              </a:rPr>
              <a:t>L</a:t>
            </a:r>
            <a:r>
              <a:rPr lang="en" sz="950">
                <a:solidFill>
                  <a:srgbClr val="9900FF"/>
                </a:solidFill>
              </a:rPr>
              <a:t>D    </a:t>
            </a:r>
            <a:r>
              <a:rPr lang="en" sz="1450">
                <a:solidFill>
                  <a:srgbClr val="9900FF"/>
                </a:solidFill>
              </a:rPr>
              <a:t>=    L</a:t>
            </a:r>
            <a:r>
              <a:rPr lang="en" sz="950">
                <a:solidFill>
                  <a:srgbClr val="9900FF"/>
                </a:solidFill>
              </a:rPr>
              <a:t>s    </a:t>
            </a:r>
            <a:r>
              <a:rPr lang="en" sz="1450">
                <a:solidFill>
                  <a:srgbClr val="9900FF"/>
                </a:solidFill>
              </a:rPr>
              <a:t>+    λ</a:t>
            </a:r>
            <a:r>
              <a:rPr lang="en" sz="950">
                <a:solidFill>
                  <a:srgbClr val="9900FF"/>
                </a:solidFill>
              </a:rPr>
              <a:t>u   </a:t>
            </a:r>
            <a:r>
              <a:rPr lang="en" sz="1450">
                <a:solidFill>
                  <a:srgbClr val="9900FF"/>
                </a:solidFill>
              </a:rPr>
              <a:t>L</a:t>
            </a:r>
            <a:r>
              <a:rPr lang="en" sz="950">
                <a:solidFill>
                  <a:srgbClr val="9900FF"/>
                </a:solidFill>
              </a:rPr>
              <a:t>u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cxnSp>
        <p:nvCxnSpPr>
          <p:cNvPr id="233" name="Google Shape;233;p29"/>
          <p:cNvCxnSpPr/>
          <p:nvPr/>
        </p:nvCxnSpPr>
        <p:spPr>
          <a:xfrm flipH="1">
            <a:off x="806725" y="1505600"/>
            <a:ext cx="1520100" cy="8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9"/>
          <p:cNvSpPr txBox="1"/>
          <p:nvPr/>
        </p:nvSpPr>
        <p:spPr>
          <a:xfrm>
            <a:off x="244925" y="2326825"/>
            <a:ext cx="1339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Unstructured code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235" name="Google Shape;235;p29"/>
          <p:cNvCxnSpPr/>
          <p:nvPr/>
        </p:nvCxnSpPr>
        <p:spPr>
          <a:xfrm flipH="1">
            <a:off x="2283725" y="1498375"/>
            <a:ext cx="2592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9"/>
          <p:cNvSpPr txBox="1"/>
          <p:nvPr/>
        </p:nvSpPr>
        <p:spPr>
          <a:xfrm>
            <a:off x="1750525" y="2449375"/>
            <a:ext cx="1159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Structured code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322275" y="4329475"/>
            <a:ext cx="1159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Training</a:t>
            </a:r>
            <a:r>
              <a:rPr lang="en"/>
              <a:t> 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49" y="978325"/>
            <a:ext cx="6610150" cy="38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Experiments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11700" y="2081900"/>
            <a:ext cx="3744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Sentiment</a:t>
            </a:r>
            <a:r>
              <a:rPr lang="en" sz="1200">
                <a:solidFill>
                  <a:srgbClr val="000000"/>
                </a:solidFill>
              </a:rPr>
              <a:t> -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980000"/>
                </a:solidFill>
              </a:rPr>
              <a:t>SST dataset</a:t>
            </a:r>
            <a:r>
              <a:rPr lang="en" sz="1200">
                <a:solidFill>
                  <a:srgbClr val="000000"/>
                </a:solidFill>
              </a:rPr>
              <a:t>  - 6920/872/1821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980000"/>
                </a:solidFill>
              </a:rPr>
              <a:t>IMDB review datasets</a:t>
            </a:r>
            <a:r>
              <a:rPr lang="en" sz="1200">
                <a:solidFill>
                  <a:srgbClr val="000000"/>
                </a:solidFill>
              </a:rPr>
              <a:t> - 5K/1K/10K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980000"/>
                </a:solidFill>
              </a:rPr>
              <a:t>SST small</a:t>
            </a:r>
            <a:r>
              <a:rPr lang="en" sz="1200">
                <a:solidFill>
                  <a:srgbClr val="000000"/>
                </a:solidFill>
              </a:rPr>
              <a:t> - 250 labelled samples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980000"/>
                </a:solidFill>
              </a:rPr>
              <a:t>Lexicon</a:t>
            </a:r>
            <a:r>
              <a:rPr lang="en" sz="1200">
                <a:solidFill>
                  <a:srgbClr val="000000"/>
                </a:solidFill>
              </a:rPr>
              <a:t> - word level sentiment labels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2687000" y="909675"/>
            <a:ext cx="32850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Generate short sentences(length &lt;= 15)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80000"/>
                </a:solidFill>
              </a:rPr>
              <a:t>Sentence corpus</a:t>
            </a:r>
            <a:r>
              <a:rPr lang="en" sz="1200">
                <a:solidFill>
                  <a:srgbClr val="980000"/>
                </a:solidFill>
              </a:rPr>
              <a:t> - IMDB text corpus(1.4m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4572000" y="2081900"/>
            <a:ext cx="3744000" cy="29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</a:t>
            </a:r>
            <a:r>
              <a:rPr b="1" lang="en" sz="1200">
                <a:solidFill>
                  <a:srgbClr val="000000"/>
                </a:solidFill>
              </a:rPr>
              <a:t>Tense - 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Dataset of labelled words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5250 words</a:t>
            </a:r>
            <a:r>
              <a:rPr lang="en" sz="1200">
                <a:solidFill>
                  <a:srgbClr val="000000"/>
                </a:solidFill>
              </a:rPr>
              <a:t> and phrases labeled with one of </a:t>
            </a:r>
            <a:r>
              <a:rPr b="1" lang="en" sz="1200">
                <a:solidFill>
                  <a:srgbClr val="000000"/>
                </a:solidFill>
              </a:rPr>
              <a:t>{“past”, “present”, “future”}</a:t>
            </a:r>
            <a:endParaRPr b="1"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282875" y="4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Results (</a:t>
            </a:r>
            <a:r>
              <a:rPr lang="en" sz="2400">
                <a:solidFill>
                  <a:srgbClr val="0000FF"/>
                </a:solidFill>
              </a:rPr>
              <a:t>Disentangled Representation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0" y="1393750"/>
            <a:ext cx="8111476" cy="15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00" y="3073725"/>
            <a:ext cx="8254876" cy="1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282875" y="4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Results (</a:t>
            </a:r>
            <a:r>
              <a:rPr lang="en" sz="2400">
                <a:solidFill>
                  <a:srgbClr val="0000FF"/>
                </a:solidFill>
              </a:rPr>
              <a:t>contd..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5" y="1249350"/>
            <a:ext cx="8839200" cy="122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50" y="2639825"/>
            <a:ext cx="8169074" cy="22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Text Generation Methods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53975" y="714750"/>
            <a:ext cx="4419600" cy="4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   RNN based text generation -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Train a RNN based language model and use it to generate the next token based on all previous tokens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Can be character level or word level language model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                                             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Issues</a:t>
            </a:r>
            <a:r>
              <a:rPr lang="en">
                <a:solidFill>
                  <a:srgbClr val="000000"/>
                </a:solidFill>
              </a:rPr>
              <a:t> - Exposure Bias, Vanishing Gradient problem.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https://cdn-images-1.medium.com/max/1600/1*uhbwx9c3i0c9vtRAILFONw.png"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6825" y="641125"/>
            <a:ext cx="3407750" cy="37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282875" y="4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Results (</a:t>
            </a:r>
            <a:r>
              <a:rPr lang="en" sz="2400">
                <a:solidFill>
                  <a:srgbClr val="0000FF"/>
                </a:solidFill>
              </a:rPr>
              <a:t>contd...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925"/>
            <a:ext cx="8839202" cy="17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Results(</a:t>
            </a:r>
            <a:r>
              <a:rPr lang="en" sz="2400">
                <a:solidFill>
                  <a:srgbClr val="0000FF"/>
                </a:solidFill>
              </a:rPr>
              <a:t>Sentiment Accuracy)</a:t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38" y="1164813"/>
            <a:ext cx="57054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Results(</a:t>
            </a:r>
            <a:r>
              <a:rPr lang="en" sz="2400">
                <a:solidFill>
                  <a:srgbClr val="0000FF"/>
                </a:solidFill>
              </a:rPr>
              <a:t>Data Augmentation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00" y="1357425"/>
            <a:ext cx="58102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1231195" y="1582198"/>
            <a:ext cx="63213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>
                <a:solidFill>
                  <a:srgbClr val="2D2D8A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32325" y="22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FF"/>
                </a:solidFill>
              </a:rPr>
              <a:t>Text Generation Methods (Continued)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96275" y="994125"/>
            <a:ext cx="4723800" cy="3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  VAE based text generation</a:t>
            </a:r>
            <a:r>
              <a:rPr b="1" lang="en">
                <a:solidFill>
                  <a:srgbClr val="4A86E8"/>
                </a:solidFill>
              </a:rPr>
              <a:t> - </a:t>
            </a: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Incorporates distributed latent representations of entire sentences.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Explicitly model holistic properties of sentences.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625" y="1826413"/>
            <a:ext cx="3757300" cy="15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82875" y="20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FF"/>
                </a:solidFill>
              </a:rPr>
              <a:t>Text Generation Methods (Continued)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  GAN based text generation -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Adversarial training to improve generated text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Can be used as a training method on top of previous models.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Discriminator Network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Discriminator Network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100" y="1866022"/>
            <a:ext cx="4421075" cy="23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Disentangled Representations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61275" y="1174100"/>
            <a:ext cx="40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Neurons in the neural network are somehow learning complete concepts alone.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want the latent representation of the texts to be disentangled, so that we can control the generation effectively.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175" y="1170125"/>
            <a:ext cx="4502424" cy="30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</a:rPr>
              <a:t>Challenges for Controllable Text Generation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717600" y="1188525"/>
            <a:ext cx="38544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1&gt; </a:t>
            </a:r>
            <a:r>
              <a:rPr b="1" lang="en" sz="1400">
                <a:solidFill>
                  <a:srgbClr val="4A86E8"/>
                </a:solidFill>
              </a:rPr>
              <a:t>Discrete Nature of Text Samples </a:t>
            </a:r>
            <a:r>
              <a:rPr b="1" lang="en" sz="1400">
                <a:solidFill>
                  <a:srgbClr val="000000"/>
                </a:solidFill>
              </a:rPr>
              <a:t>-</a:t>
            </a:r>
            <a:r>
              <a:rPr lang="en" sz="1400">
                <a:solidFill>
                  <a:srgbClr val="000000"/>
                </a:solidFill>
              </a:rPr>
              <a:t> Difficult to do backpropagation and train the generator in adversarial based methods.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2&gt; </a:t>
            </a:r>
            <a:r>
              <a:rPr b="1" lang="en" sz="1400">
                <a:solidFill>
                  <a:srgbClr val="4A86E8"/>
                </a:solidFill>
              </a:rPr>
              <a:t>Learning Disentangled representations </a:t>
            </a:r>
            <a:r>
              <a:rPr b="1" lang="en" sz="1400">
                <a:solidFill>
                  <a:srgbClr val="000000"/>
                </a:solidFill>
              </a:rPr>
              <a:t>-</a:t>
            </a:r>
            <a:r>
              <a:rPr lang="en" sz="1400">
                <a:solidFill>
                  <a:srgbClr val="000000"/>
                </a:solidFill>
              </a:rPr>
              <a:t>  </a:t>
            </a:r>
            <a:r>
              <a:rPr lang="en" sz="1400">
                <a:solidFill>
                  <a:schemeClr val="dk1"/>
                </a:solidFill>
              </a:rPr>
              <a:t>Lacks explicit enforcement of independence property on full latent representation.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3&gt; </a:t>
            </a:r>
            <a:r>
              <a:rPr b="1" lang="en" sz="1400">
                <a:solidFill>
                  <a:srgbClr val="4A86E8"/>
                </a:solidFill>
              </a:rPr>
              <a:t>Controlled Generation of Text</a:t>
            </a:r>
            <a:r>
              <a:rPr b="1" lang="en" sz="1400">
                <a:solidFill>
                  <a:srgbClr val="000000"/>
                </a:solidFill>
              </a:rPr>
              <a:t> -</a:t>
            </a:r>
            <a:r>
              <a:rPr lang="en" sz="1400">
                <a:solidFill>
                  <a:srgbClr val="000000"/>
                </a:solidFill>
              </a:rPr>
              <a:t>  Control the generation of text based on some properties generically. Byproduct of point 2.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7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594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5045100" y="1163375"/>
            <a:ext cx="38160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Continuous Approximation based on softmax with a decreasing temperature(T).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</a:t>
            </a:r>
            <a:r>
              <a:rPr i="1" lang="en">
                <a:solidFill>
                  <a:srgbClr val="000000"/>
                </a:solidFill>
              </a:rPr>
              <a:t>x</a:t>
            </a:r>
            <a:r>
              <a:rPr i="1" lang="en">
                <a:solidFill>
                  <a:srgbClr val="000000"/>
                </a:solidFill>
              </a:rPr>
              <a:t> = softmax(o | T)</a:t>
            </a:r>
            <a:endParaRPr i="1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Low variance and fast convergence as   opposed to Policy Gradient based method.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75" y="1203000"/>
            <a:ext cx="4592650" cy="1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4905775" y="459425"/>
            <a:ext cx="41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Discrete Nature(Solution)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594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5045100" y="1163375"/>
            <a:ext cx="38160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Add a structured code to the latent representation for every attribute that needs to be controlled. 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000000"/>
                </a:solidFill>
              </a:rPr>
              <a:t> z - Gaussian prior</a:t>
            </a:r>
            <a:endParaRPr b="1" i="1" sz="11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rgbClr val="000000"/>
                </a:solidFill>
              </a:rPr>
              <a:t> c - Continous/Discrete </a:t>
            </a:r>
            <a:endParaRPr b="1" i="1"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Different discriminator for each attribute 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75" y="1203000"/>
            <a:ext cx="4592650" cy="1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4905775" y="459425"/>
            <a:ext cx="41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Controlled Generation </a:t>
            </a:r>
            <a:r>
              <a:rPr lang="en" sz="1800">
                <a:solidFill>
                  <a:srgbClr val="0000FF"/>
                </a:solidFill>
              </a:rPr>
              <a:t>Solution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33325" y="120825"/>
            <a:ext cx="38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Model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905775" y="780000"/>
            <a:ext cx="38160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100">
                <a:solidFill>
                  <a:srgbClr val="000000"/>
                </a:solidFill>
              </a:rPr>
              <a:t>Train parameters of Encoder(Theta</a:t>
            </a:r>
            <a:r>
              <a:rPr baseline="-25000" lang="en" sz="1100">
                <a:solidFill>
                  <a:srgbClr val="000000"/>
                </a:solidFill>
              </a:rPr>
              <a:t>e</a:t>
            </a:r>
            <a:r>
              <a:rPr lang="en" sz="1100">
                <a:solidFill>
                  <a:srgbClr val="000000"/>
                </a:solidFill>
              </a:rPr>
              <a:t>) and Generator(Theta</a:t>
            </a:r>
            <a:r>
              <a:rPr baseline="-25000" lang="en" sz="1100">
                <a:solidFill>
                  <a:srgbClr val="000000"/>
                </a:solidFill>
              </a:rPr>
              <a:t>g</a:t>
            </a:r>
            <a:r>
              <a:rPr lang="en" sz="1100">
                <a:solidFill>
                  <a:srgbClr val="000000"/>
                </a:solidFill>
              </a:rPr>
              <a:t>) based on the reconstruction Error of real sentences.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Also, train the encoder so that the latent representation is close to a Gaussian prior.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5" y="693525"/>
            <a:ext cx="4592650" cy="19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4905775" y="207300"/>
            <a:ext cx="32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Generator Training(Part1)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655625" y="3227375"/>
            <a:ext cx="726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Mathematically:-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L</a:t>
            </a:r>
            <a:r>
              <a:rPr baseline="-25000" lang="en" sz="1800">
                <a:solidFill>
                  <a:srgbClr val="9900FF"/>
                </a:solidFill>
              </a:rPr>
              <a:t>VAE</a:t>
            </a:r>
            <a:r>
              <a:rPr lang="en" sz="1800">
                <a:solidFill>
                  <a:srgbClr val="9900FF"/>
                </a:solidFill>
              </a:rPr>
              <a:t>(θ</a:t>
            </a:r>
            <a:r>
              <a:rPr baseline="-25000" lang="en" sz="1800">
                <a:solidFill>
                  <a:srgbClr val="9900FF"/>
                </a:solidFill>
              </a:rPr>
              <a:t>G</a:t>
            </a:r>
            <a:r>
              <a:rPr lang="en" sz="1800">
                <a:solidFill>
                  <a:srgbClr val="9900FF"/>
                </a:solidFill>
              </a:rPr>
              <a:t>,</a:t>
            </a:r>
            <a:r>
              <a:rPr lang="en" sz="1800">
                <a:solidFill>
                  <a:srgbClr val="9900FF"/>
                </a:solidFill>
              </a:rPr>
              <a:t>θ</a:t>
            </a:r>
            <a:r>
              <a:rPr baseline="-25000" lang="en" sz="1800">
                <a:solidFill>
                  <a:srgbClr val="9900FF"/>
                </a:solidFill>
              </a:rPr>
              <a:t>E</a:t>
            </a:r>
            <a:r>
              <a:rPr lang="en" sz="1800">
                <a:solidFill>
                  <a:srgbClr val="9900FF"/>
                </a:solidFill>
              </a:rPr>
              <a:t>;x)     =            KL(q</a:t>
            </a:r>
            <a:r>
              <a:rPr baseline="-25000" lang="en" sz="1800">
                <a:solidFill>
                  <a:srgbClr val="9900FF"/>
                </a:solidFill>
              </a:rPr>
              <a:t>E</a:t>
            </a:r>
            <a:r>
              <a:rPr lang="en" sz="1800">
                <a:solidFill>
                  <a:srgbClr val="9900FF"/>
                </a:solidFill>
              </a:rPr>
              <a:t>(z|x)‖p(z))  −    </a:t>
            </a:r>
            <a:r>
              <a:rPr lang="en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25000" lang="en" sz="1800">
                <a:solidFill>
                  <a:srgbClr val="9900FF"/>
                </a:solidFill>
              </a:rPr>
              <a:t>qE(z|x)</a:t>
            </a:r>
            <a:r>
              <a:rPr b="1" baseline="-25000" lang="en" sz="1800">
                <a:solidFill>
                  <a:srgbClr val="9900FF"/>
                </a:solidFill>
              </a:rPr>
              <a:t>qD(c|x)</a:t>
            </a:r>
            <a:r>
              <a:rPr lang="en" sz="1800">
                <a:solidFill>
                  <a:srgbClr val="9900FF"/>
                </a:solidFill>
              </a:rPr>
              <a:t>[logp</a:t>
            </a:r>
            <a:r>
              <a:rPr baseline="-25000" lang="en" sz="1800">
                <a:solidFill>
                  <a:srgbClr val="9900FF"/>
                </a:solidFill>
              </a:rPr>
              <a:t>G</a:t>
            </a:r>
            <a:r>
              <a:rPr lang="en" sz="1800">
                <a:solidFill>
                  <a:srgbClr val="9900FF"/>
                </a:solidFill>
              </a:rPr>
              <a:t>(x|z,c)]</a:t>
            </a:r>
            <a:r>
              <a:rPr lang="en" sz="1200">
                <a:solidFill>
                  <a:srgbClr val="9900FF"/>
                </a:solidFill>
              </a:rPr>
              <a:t>,</a:t>
            </a:r>
            <a:endParaRPr sz="1200">
              <a:solidFill>
                <a:srgbClr val="9900FF"/>
              </a:solidFill>
            </a:endParaRPr>
          </a:p>
        </p:txBody>
      </p:sp>
      <p:cxnSp>
        <p:nvCxnSpPr>
          <p:cNvPr id="140" name="Google Shape;140;p23"/>
          <p:cNvCxnSpPr/>
          <p:nvPr/>
        </p:nvCxnSpPr>
        <p:spPr>
          <a:xfrm>
            <a:off x="3868425" y="3983700"/>
            <a:ext cx="2016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3"/>
          <p:cNvSpPr txBox="1"/>
          <p:nvPr/>
        </p:nvSpPr>
        <p:spPr>
          <a:xfrm>
            <a:off x="3326350" y="4235825"/>
            <a:ext cx="18693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200">
                <a:solidFill>
                  <a:srgbClr val="FF0000"/>
                </a:solidFill>
              </a:rPr>
              <a:t>Forcing latent  code towards Gaussian prior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 flipH="1">
            <a:off x="1246275" y="4048525"/>
            <a:ext cx="432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3"/>
          <p:cNvSpPr txBox="1"/>
          <p:nvPr/>
        </p:nvSpPr>
        <p:spPr>
          <a:xfrm>
            <a:off x="576300" y="4408725"/>
            <a:ext cx="15201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Loss function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