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76" r:id="rId5"/>
    <p:sldId id="278" r:id="rId6"/>
    <p:sldId id="280" r:id="rId7"/>
    <p:sldId id="260" r:id="rId8"/>
    <p:sldId id="279" r:id="rId9"/>
    <p:sldId id="281" r:id="rId10"/>
    <p:sldId id="277" r:id="rId11"/>
    <p:sldId id="258" r:id="rId12"/>
    <p:sldId id="261" r:id="rId13"/>
    <p:sldId id="282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detection of Diabetes Diagnosis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chemeClr val="accent2"/>
                </a:solidFill>
              </a:rPr>
              <a:t>Aniket Bhushan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chemeClr val="accent2"/>
                </a:solidFill>
              </a:rPr>
              <a:t>13mf10006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25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set correlation matrix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3" y="2156178"/>
            <a:ext cx="7665156" cy="3544711"/>
          </a:xfrm>
        </p:spPr>
      </p:pic>
    </p:spTree>
    <p:extLst>
      <p:ext uri="{BB962C8B-B14F-4D97-AF65-F5344CB8AC3E}">
        <p14:creationId xmlns:p14="http://schemas.microsoft.com/office/powerpoint/2010/main" val="182639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5002" y="286603"/>
            <a:ext cx="3039415" cy="6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8361" y="1291930"/>
            <a:ext cx="2534561" cy="745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SELECTION USING PCA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6695" y="2326935"/>
            <a:ext cx="2588653" cy="79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– Fold cross validation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06237" y="3557938"/>
            <a:ext cx="2588653" cy="79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04564" y="3355839"/>
            <a:ext cx="2650471" cy="79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59398" y="4448399"/>
            <a:ext cx="2753504" cy="79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Naïve Bayes' on test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4822" y="4854638"/>
            <a:ext cx="2588653" cy="79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Naïve Bayes'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3432309" y="602629"/>
            <a:ext cx="33600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6" idx="0"/>
          </p:cNvCxnSpPr>
          <p:nvPr/>
        </p:nvCxnSpPr>
        <p:spPr>
          <a:xfrm rot="16200000" flipH="1">
            <a:off x="5232043" y="2127955"/>
            <a:ext cx="397957" cy="1"/>
          </a:xfrm>
          <a:prstGeom prst="bentConnector3">
            <a:avLst>
              <a:gd name="adj1" fmla="val 43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16200000" flipH="1">
            <a:off x="6900181" y="1657554"/>
            <a:ext cx="431225" cy="3369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2" idx="0"/>
          </p:cNvCxnSpPr>
          <p:nvPr/>
        </p:nvCxnSpPr>
        <p:spPr>
          <a:xfrm rot="16200000" flipH="1">
            <a:off x="8538721" y="4584209"/>
            <a:ext cx="532271" cy="8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2"/>
            <a:endCxn id="11" idx="3"/>
          </p:cNvCxnSpPr>
          <p:nvPr/>
        </p:nvCxnSpPr>
        <p:spPr>
          <a:xfrm rot="5400000" flipH="1">
            <a:off x="5707962" y="2553229"/>
            <a:ext cx="806128" cy="5396247"/>
          </a:xfrm>
          <a:prstGeom prst="bentConnector4">
            <a:avLst>
              <a:gd name="adj1" fmla="val -28358"/>
              <a:gd name="adj2" fmla="val 61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9" idx="0"/>
          </p:cNvCxnSpPr>
          <p:nvPr/>
        </p:nvCxnSpPr>
        <p:spPr>
          <a:xfrm rot="5400000">
            <a:off x="3615848" y="1540665"/>
            <a:ext cx="229126" cy="3401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1" idx="0"/>
          </p:cNvCxnSpPr>
          <p:nvPr/>
        </p:nvCxnSpPr>
        <p:spPr>
          <a:xfrm rot="16200000" flipH="1">
            <a:off x="1886584" y="4298833"/>
            <a:ext cx="292782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8"/>
          <p:cNvSpPr txBox="1">
            <a:spLocks/>
          </p:cNvSpPr>
          <p:nvPr/>
        </p:nvSpPr>
        <p:spPr>
          <a:xfrm>
            <a:off x="659398" y="5540959"/>
            <a:ext cx="2753504" cy="79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 Accuracy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11" idx="2"/>
            <a:endCxn id="31" idx="0"/>
          </p:cNvCxnSpPr>
          <p:nvPr/>
        </p:nvCxnSpPr>
        <p:spPr>
          <a:xfrm rot="5400000">
            <a:off x="1889759" y="5394568"/>
            <a:ext cx="29278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92319" y="229637"/>
            <a:ext cx="2534561" cy="745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Evaluation Using T-test.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0800000" flipV="1">
            <a:off x="6725348" y="988708"/>
            <a:ext cx="1070322" cy="748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0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72" y="-138400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Reduced dataset after dimensionality Reduction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/>
              <a:t>We get U_reduce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/>
              <a:t>To get Z (reduced dataset) ,</a:t>
            </a:r>
            <a:r>
              <a:rPr lang="en-IN" sz="2400" dirty="0" smtClean="0"/>
              <a:t>Z </a:t>
            </a:r>
            <a:r>
              <a:rPr lang="en-IN" sz="2400" dirty="0"/>
              <a:t>= </a:t>
            </a:r>
            <a:r>
              <a:rPr lang="en-IN" sz="2400" dirty="0" err="1" smtClean="0"/>
              <a:t>projectData</a:t>
            </a:r>
            <a:r>
              <a:rPr lang="en-IN" sz="2400" dirty="0" smtClean="0"/>
              <a:t>(</a:t>
            </a:r>
            <a:r>
              <a:rPr lang="en-IN" sz="2400" dirty="0" err="1" smtClean="0"/>
              <a:t>X,U_reduce,p</a:t>
            </a:r>
            <a:r>
              <a:rPr lang="en-IN" sz="24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 now we have reduced dataset with </a:t>
            </a:r>
            <a:r>
              <a:rPr lang="en-US" sz="2400" dirty="0" smtClean="0"/>
              <a:t>6 principal components </a:t>
            </a:r>
            <a:r>
              <a:rPr lang="en-US" sz="2400" dirty="0"/>
              <a:t>and 768 samples 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2907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421735"/>
            <a:ext cx="10058400" cy="1450757"/>
          </a:xfrm>
        </p:spPr>
        <p:txBody>
          <a:bodyPr/>
          <a:lstStyle/>
          <a:p>
            <a:r>
              <a:rPr lang="en-US" dirty="0" smtClean="0"/>
              <a:t>Reduced feature vector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120462"/>
            <a:ext cx="10058400" cy="4748632"/>
          </a:xfrm>
        </p:spPr>
        <p:txBody>
          <a:bodyPr/>
          <a:lstStyle/>
          <a:p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29023"/>
            <a:ext cx="10171734" cy="5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– fold 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Here k = 10; so 10 fold cross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Whole dataset is assigned randomly into 10 partitions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Indices  = </a:t>
            </a:r>
            <a:r>
              <a:rPr lang="en-IN" sz="2400" dirty="0"/>
              <a:t>crossvalind('Kfold',m,10</a:t>
            </a:r>
            <a:r>
              <a:rPr lang="en-IN" sz="2400" dirty="0" smtClean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So we get 10 equal partitions.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13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Train set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Out of 10 partitions , each time 1 partition is selected and as Test set and remaining 9 partitions are clubbed in to train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Run the loop for each partition as the Test set exactly once.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30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44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 each Iteration </a:t>
            </a:r>
            <a:r>
              <a:rPr lang="en-US" sz="2400" dirty="0"/>
              <a:t>,</a:t>
            </a:r>
            <a:r>
              <a:rPr lang="en-US" sz="2400" dirty="0" smtClean="0"/>
              <a:t>Fitting the training set using Naïve Bayes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class = NaiveBayes.fit(X(train,:),Y(train</a:t>
            </a:r>
            <a:r>
              <a:rPr lang="en-IN" sz="2400" dirty="0" smtClean="0"/>
              <a:t>,:));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Prediction for the test set using ,</a:t>
            </a:r>
            <a:r>
              <a:rPr lang="en-IN" sz="2400" dirty="0" smtClean="0"/>
              <a:t>C2 </a:t>
            </a:r>
            <a:r>
              <a:rPr lang="en-IN" sz="2400" dirty="0"/>
              <a:t>= class.predict(X(test</a:t>
            </a:r>
            <a:r>
              <a:rPr lang="en-IN" sz="2400" dirty="0" smtClean="0"/>
              <a:t>,:));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Calculating the confusion matrix using ,cMat2 </a:t>
            </a:r>
            <a:r>
              <a:rPr lang="en-IN" sz="2400" dirty="0"/>
              <a:t>= confusionmat(Y(test,:),C2</a:t>
            </a:r>
            <a:r>
              <a:rPr lang="en-IN" sz="2400" dirty="0" smtClean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On the test size </a:t>
            </a:r>
            <a:r>
              <a:rPr lang="en-US" sz="2400" dirty="0"/>
              <a:t>of size 77,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Confusion Matrix .</a:t>
            </a:r>
          </a:p>
          <a:p>
            <a:r>
              <a:rPr lang="en-US" sz="2400" dirty="0" smtClean="0"/>
              <a:t> 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94999"/>
              </p:ext>
            </p:extLst>
          </p:nvPr>
        </p:nvGraphicFramePr>
        <p:xfrm>
          <a:off x="4028225" y="4389192"/>
          <a:ext cx="6532452" cy="177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7484"/>
                <a:gridCol w="2177484"/>
                <a:gridCol w="2177484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Diabetic (predicted)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Non-Diabetic (Predicted)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765">
                <a:tc>
                  <a:txBody>
                    <a:bodyPr/>
                    <a:lstStyle/>
                    <a:p>
                      <a:r>
                        <a:rPr lang="en-US" dirty="0" smtClean="0"/>
                        <a:t>Diabetic(Actual)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= TP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 FN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654">
                <a:tc>
                  <a:txBody>
                    <a:bodyPr/>
                    <a:lstStyle/>
                    <a:p>
                      <a:r>
                        <a:rPr lang="en-US" dirty="0" smtClean="0"/>
                        <a:t>Non-Diabetic (Actual)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= FP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= TN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8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and specificity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Naïve Bayes classifier</a:t>
            </a:r>
          </a:p>
          <a:p>
            <a:r>
              <a:rPr lang="en-US" dirty="0" smtClean="0"/>
              <a:t>Sensitivity : 78.03 %</a:t>
            </a:r>
          </a:p>
          <a:p>
            <a:r>
              <a:rPr lang="en-US" dirty="0" smtClean="0"/>
              <a:t>Specificity :  67.74 %</a:t>
            </a:r>
          </a:p>
          <a:p>
            <a:r>
              <a:rPr lang="en-US" dirty="0" smtClean="0"/>
              <a:t>Accuracy   :  </a:t>
            </a:r>
            <a:r>
              <a:rPr lang="en-US" dirty="0"/>
              <a:t> </a:t>
            </a:r>
            <a:r>
              <a:rPr lang="en-US" dirty="0" smtClean="0"/>
              <a:t>75.13 %</a:t>
            </a:r>
          </a:p>
        </p:txBody>
      </p:sp>
    </p:spTree>
    <p:extLst>
      <p:ext uri="{BB962C8B-B14F-4D97-AF65-F5344CB8AC3E}">
        <p14:creationId xmlns:p14="http://schemas.microsoft.com/office/powerpoint/2010/main" val="11887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1679"/>
            <a:ext cx="10058400" cy="42077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Diabetes disease dataset from UCI database.</a:t>
            </a:r>
          </a:p>
          <a:p>
            <a:r>
              <a:rPr lang="en-US" dirty="0" smtClean="0"/>
              <a:t>Dataset contains </a:t>
            </a:r>
            <a:r>
              <a:rPr lang="en-US" b="1" dirty="0" smtClean="0"/>
              <a:t>768</a:t>
            </a:r>
            <a:r>
              <a:rPr lang="en-US" dirty="0" smtClean="0"/>
              <a:t> samples , where each sample has </a:t>
            </a:r>
            <a:r>
              <a:rPr lang="en-US" b="1" dirty="0" smtClean="0"/>
              <a:t>8</a:t>
            </a:r>
            <a:r>
              <a:rPr lang="en-US" dirty="0" smtClean="0"/>
              <a:t> features which are eight clinical findings :</a:t>
            </a:r>
          </a:p>
          <a:p>
            <a:r>
              <a:rPr lang="en-IN" dirty="0" smtClean="0"/>
              <a:t>   </a:t>
            </a:r>
            <a:r>
              <a:rPr lang="en-IN" b="1" dirty="0" smtClean="0"/>
              <a:t>1. </a:t>
            </a:r>
            <a:r>
              <a:rPr lang="en-IN" dirty="0" smtClean="0"/>
              <a:t>Number </a:t>
            </a:r>
            <a:r>
              <a:rPr lang="en-IN" dirty="0"/>
              <a:t>of times pregnant</a:t>
            </a:r>
          </a:p>
          <a:p>
            <a:r>
              <a:rPr lang="en-IN" dirty="0"/>
              <a:t>   </a:t>
            </a:r>
            <a:r>
              <a:rPr lang="en-IN" b="1" dirty="0"/>
              <a:t>2. </a:t>
            </a:r>
            <a:r>
              <a:rPr lang="en-IN" dirty="0"/>
              <a:t>Plasma glucose concentration a 2 hours in an oral glucose tolerance test</a:t>
            </a:r>
          </a:p>
          <a:p>
            <a:r>
              <a:rPr lang="en-IN" dirty="0"/>
              <a:t>   </a:t>
            </a:r>
            <a:r>
              <a:rPr lang="en-IN" b="1" dirty="0"/>
              <a:t>3. </a:t>
            </a:r>
            <a:r>
              <a:rPr lang="en-IN" dirty="0"/>
              <a:t>Diastolic blood pressure (mm Hg)</a:t>
            </a:r>
          </a:p>
          <a:p>
            <a:r>
              <a:rPr lang="en-IN" dirty="0"/>
              <a:t>   </a:t>
            </a:r>
            <a:r>
              <a:rPr lang="en-IN" b="1" dirty="0"/>
              <a:t>4. </a:t>
            </a:r>
            <a:r>
              <a:rPr lang="en-IN" dirty="0"/>
              <a:t>Triceps skin fold thickness (mm)</a:t>
            </a:r>
          </a:p>
          <a:p>
            <a:r>
              <a:rPr lang="en-IN" dirty="0"/>
              <a:t>   </a:t>
            </a:r>
            <a:r>
              <a:rPr lang="en-IN" b="1" dirty="0"/>
              <a:t>5. </a:t>
            </a:r>
            <a:r>
              <a:rPr lang="en-IN" dirty="0"/>
              <a:t>2-Hour serum insulin (mu U/ml)</a:t>
            </a:r>
          </a:p>
          <a:p>
            <a:r>
              <a:rPr lang="en-IN" dirty="0"/>
              <a:t>   </a:t>
            </a:r>
            <a:r>
              <a:rPr lang="en-IN" b="1" dirty="0"/>
              <a:t>6. </a:t>
            </a:r>
            <a:r>
              <a:rPr lang="en-IN" dirty="0"/>
              <a:t>Body mass index (weight in kg/(height in m)^2)</a:t>
            </a:r>
          </a:p>
          <a:p>
            <a:r>
              <a:rPr lang="en-IN" dirty="0"/>
              <a:t>   </a:t>
            </a:r>
            <a:r>
              <a:rPr lang="en-IN" b="1" dirty="0"/>
              <a:t>7.</a:t>
            </a:r>
            <a:r>
              <a:rPr lang="en-IN" dirty="0"/>
              <a:t> Diabetes pedigree function</a:t>
            </a:r>
          </a:p>
          <a:p>
            <a:r>
              <a:rPr lang="en-IN" dirty="0"/>
              <a:t>   </a:t>
            </a:r>
            <a:r>
              <a:rPr lang="en-IN" b="1" dirty="0"/>
              <a:t>8. </a:t>
            </a:r>
            <a:r>
              <a:rPr lang="en-IN" dirty="0"/>
              <a:t>Age (years)</a:t>
            </a:r>
          </a:p>
          <a:p>
            <a:r>
              <a:rPr lang="en-US" dirty="0" smtClean="0"/>
              <a:t>Now each sample takes values either of </a:t>
            </a:r>
            <a:r>
              <a:rPr lang="en-US" b="1" dirty="0" smtClean="0"/>
              <a:t>‘1’ </a:t>
            </a:r>
            <a:r>
              <a:rPr lang="en-US" dirty="0" smtClean="0"/>
              <a:t>diabetic or </a:t>
            </a:r>
            <a:r>
              <a:rPr lang="en-US" b="1" dirty="0" smtClean="0"/>
              <a:t>‘0’ </a:t>
            </a:r>
            <a:r>
              <a:rPr lang="en-US" dirty="0" smtClean="0"/>
              <a:t>non – diabetic. So, it is a two class classification problem</a:t>
            </a:r>
          </a:p>
          <a:p>
            <a:r>
              <a:rPr lang="en-US" b="1" smtClean="0"/>
              <a:t>500</a:t>
            </a:r>
            <a:r>
              <a:rPr lang="en-US" smtClean="0"/>
              <a:t> has </a:t>
            </a:r>
            <a:r>
              <a:rPr lang="en-US" dirty="0" smtClean="0"/>
              <a:t>negative </a:t>
            </a:r>
            <a:r>
              <a:rPr lang="en-US" smtClean="0"/>
              <a:t>diabetes test </a:t>
            </a:r>
            <a:r>
              <a:rPr lang="en-US" dirty="0" smtClean="0"/>
              <a:t>and </a:t>
            </a:r>
            <a:r>
              <a:rPr lang="en-US" b="1" dirty="0" smtClean="0"/>
              <a:t>268</a:t>
            </a:r>
            <a:r>
              <a:rPr lang="en-US" dirty="0" smtClean="0"/>
              <a:t> positive.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9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22208"/>
            <a:ext cx="10058400" cy="145075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11" y="222208"/>
            <a:ext cx="11256135" cy="6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2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conditional feature distribution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" y="1603021"/>
            <a:ext cx="11492089" cy="5068711"/>
          </a:xfrm>
        </p:spPr>
      </p:pic>
    </p:spTree>
    <p:extLst>
      <p:ext uri="{BB962C8B-B14F-4D97-AF65-F5344CB8AC3E}">
        <p14:creationId xmlns:p14="http://schemas.microsoft.com/office/powerpoint/2010/main" val="128537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89"/>
            <a:ext cx="12000089" cy="6254044"/>
          </a:xfrm>
        </p:spPr>
      </p:pic>
    </p:spTree>
    <p:extLst>
      <p:ext uri="{BB962C8B-B14F-4D97-AF65-F5344CB8AC3E}">
        <p14:creationId xmlns:p14="http://schemas.microsoft.com/office/powerpoint/2010/main" val="290159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 and </a:t>
            </a:r>
            <a:r>
              <a:rPr lang="en-US" dirty="0" smtClean="0"/>
              <a:t>Statically significant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91" y="1924756"/>
            <a:ext cx="10058400" cy="4023360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/>
              <a:t>1</a:t>
            </a:r>
            <a:r>
              <a:rPr lang="en-IN" dirty="0" smtClean="0"/>
              <a:t>. Plasma </a:t>
            </a:r>
            <a:r>
              <a:rPr lang="en-IN" dirty="0"/>
              <a:t>glucose concentration </a:t>
            </a:r>
            <a:r>
              <a:rPr lang="en-IN" dirty="0" smtClean="0"/>
              <a:t>.. p-value </a:t>
            </a:r>
            <a:r>
              <a:rPr lang="en-IN" dirty="0"/>
              <a:t>: 2.6442e-36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2. Body mass index </a:t>
            </a:r>
            <a:r>
              <a:rPr lang="en-IN" dirty="0" smtClean="0"/>
              <a:t>..                           p-value </a:t>
            </a:r>
            <a:r>
              <a:rPr lang="en-IN" dirty="0"/>
              <a:t>: 6.5662e-17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3. Age (years</a:t>
            </a:r>
            <a:r>
              <a:rPr lang="en-IN" dirty="0" smtClean="0"/>
              <a:t>)..                                      </a:t>
            </a:r>
            <a:r>
              <a:rPr lang="en-IN" dirty="0"/>
              <a:t>p-value : 1.2015e-11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4. Number of times </a:t>
            </a:r>
            <a:r>
              <a:rPr lang="en-IN" dirty="0" smtClean="0"/>
              <a:t>pregnant..          p-value </a:t>
            </a:r>
            <a:r>
              <a:rPr lang="en-IN" dirty="0"/>
              <a:t>: 6.8219e-09  </a:t>
            </a:r>
          </a:p>
          <a:p>
            <a:r>
              <a:rPr lang="en-IN" dirty="0" smtClean="0"/>
              <a:t>5</a:t>
            </a:r>
            <a:r>
              <a:rPr lang="en-IN" dirty="0"/>
              <a:t>. Diabetes pedigree function </a:t>
            </a:r>
            <a:r>
              <a:rPr lang="en-IN" dirty="0" smtClean="0"/>
              <a:t>..        p-value </a:t>
            </a:r>
            <a:r>
              <a:rPr lang="en-IN" dirty="0"/>
              <a:t>:  6.1005e-06  </a:t>
            </a:r>
          </a:p>
          <a:p>
            <a:r>
              <a:rPr lang="en-IN" dirty="0" smtClean="0"/>
              <a:t>6</a:t>
            </a:r>
            <a:r>
              <a:rPr lang="en-IN" dirty="0"/>
              <a:t>. 2-Hour serum </a:t>
            </a:r>
            <a:r>
              <a:rPr lang="en-IN" dirty="0" smtClean="0"/>
              <a:t>insulin..                    P-value </a:t>
            </a:r>
            <a:r>
              <a:rPr lang="en-IN" dirty="0"/>
              <a:t>: 0.0010469   </a:t>
            </a:r>
          </a:p>
          <a:p>
            <a:r>
              <a:rPr lang="en-IN" dirty="0" smtClean="0"/>
              <a:t>7</a:t>
            </a:r>
            <a:r>
              <a:rPr lang="en-IN" dirty="0"/>
              <a:t>. Triceps skin fold </a:t>
            </a:r>
            <a:r>
              <a:rPr lang="en-IN" dirty="0" smtClean="0"/>
              <a:t>thickness..            p-value </a:t>
            </a:r>
            <a:r>
              <a:rPr lang="en-IN" dirty="0"/>
              <a:t>: 0.049356  </a:t>
            </a:r>
          </a:p>
          <a:p>
            <a:r>
              <a:rPr lang="en-IN" dirty="0" smtClean="0"/>
              <a:t>8</a:t>
            </a:r>
            <a:r>
              <a:rPr lang="en-IN" dirty="0"/>
              <a:t>. Diastolic blood </a:t>
            </a:r>
            <a:r>
              <a:rPr lang="en-IN" dirty="0" smtClean="0"/>
              <a:t>pressure.                p-value </a:t>
            </a:r>
            <a:r>
              <a:rPr lang="en-IN" dirty="0"/>
              <a:t>: 0.087354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67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using PCA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92" y="1845734"/>
            <a:ext cx="1049640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We get 8 eigenvectors and Corresponding 8 eigenvalues of correlation matrix of X  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58251"/>
            <a:ext cx="8250024" cy="35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Selection of number of principal components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450758"/>
            <a:ext cx="8954704" cy="4679110"/>
          </a:xfrm>
        </p:spPr>
      </p:pic>
    </p:spTree>
    <p:extLst>
      <p:ext uri="{BB962C8B-B14F-4D97-AF65-F5344CB8AC3E}">
        <p14:creationId xmlns:p14="http://schemas.microsoft.com/office/powerpoint/2010/main" val="254402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 :1 </a:t>
            </a:r>
            <a:r>
              <a:rPr lang="en-IN" dirty="0"/>
              <a:t>variance retained :0.261797 </a:t>
            </a:r>
          </a:p>
          <a:p>
            <a:r>
              <a:rPr lang="en-IN" dirty="0" smtClean="0"/>
              <a:t>k :2 </a:t>
            </a:r>
            <a:r>
              <a:rPr lang="en-IN" dirty="0"/>
              <a:t>variance retained :0.478199 </a:t>
            </a:r>
          </a:p>
          <a:p>
            <a:r>
              <a:rPr lang="en-IN" dirty="0" smtClean="0"/>
              <a:t>k :</a:t>
            </a:r>
            <a:r>
              <a:rPr lang="en-IN" dirty="0"/>
              <a:t>3 variance retained :0.606902 </a:t>
            </a:r>
          </a:p>
          <a:p>
            <a:r>
              <a:rPr lang="en-IN" dirty="0" smtClean="0"/>
              <a:t>k :</a:t>
            </a:r>
            <a:r>
              <a:rPr lang="en-IN" dirty="0"/>
              <a:t>4 variance retained :0.716344</a:t>
            </a:r>
          </a:p>
          <a:p>
            <a:r>
              <a:rPr lang="en-IN" dirty="0" smtClean="0"/>
              <a:t>k :</a:t>
            </a:r>
            <a:r>
              <a:rPr lang="en-IN" dirty="0"/>
              <a:t>5 variance retained :0.811637 </a:t>
            </a:r>
          </a:p>
          <a:p>
            <a:r>
              <a:rPr lang="en-IN" dirty="0" smtClean="0"/>
              <a:t>k :</a:t>
            </a:r>
            <a:r>
              <a:rPr lang="en-IN" dirty="0"/>
              <a:t>6 variance retained :0.896965</a:t>
            </a:r>
          </a:p>
          <a:p>
            <a:r>
              <a:rPr lang="en-IN" dirty="0" smtClean="0"/>
              <a:t>k :</a:t>
            </a:r>
            <a:r>
              <a:rPr lang="en-IN" dirty="0"/>
              <a:t>7 variance retained :0.947523 </a:t>
            </a:r>
          </a:p>
          <a:p>
            <a:r>
              <a:rPr lang="en-IN" dirty="0" smtClean="0"/>
              <a:t>k :</a:t>
            </a:r>
            <a:r>
              <a:rPr lang="en-IN" dirty="0"/>
              <a:t>8 variance retained :1.000000 </a:t>
            </a:r>
            <a:endParaRPr lang="en-IN" dirty="0" smtClean="0"/>
          </a:p>
          <a:p>
            <a:r>
              <a:rPr lang="en-US" dirty="0" smtClean="0"/>
              <a:t>So, 6 principal components with 89.69 % variance retained.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7" y="1574040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76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2461</TotalTime>
  <Words>586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Automatic detection of Diabetes Diagnosis </vt:lpstr>
      <vt:lpstr>DATASET </vt:lpstr>
      <vt:lpstr>PowerPoint Presentation</vt:lpstr>
      <vt:lpstr>Class conditional feature distribution</vt:lpstr>
      <vt:lpstr>PowerPoint Presentation</vt:lpstr>
      <vt:lpstr>T-test and Statically significant features</vt:lpstr>
      <vt:lpstr>Dimensionality reduction using PCA  </vt:lpstr>
      <vt:lpstr>Selection of number of principal components</vt:lpstr>
      <vt:lpstr>Principal components</vt:lpstr>
      <vt:lpstr>New feature set correlation matrix</vt:lpstr>
      <vt:lpstr>PowerPoint Presentation</vt:lpstr>
      <vt:lpstr>Reduced dataset after dimensionality Reduction</vt:lpstr>
      <vt:lpstr>Reduced feature vector</vt:lpstr>
      <vt:lpstr>K – fold cross validation</vt:lpstr>
      <vt:lpstr>Test and Train set </vt:lpstr>
      <vt:lpstr>Naïve Bayes classification</vt:lpstr>
      <vt:lpstr>Sensitivity and specificity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detection of Diabetes Diagnosis</dc:title>
  <dc:creator>Aniket Bhushan</dc:creator>
  <cp:lastModifiedBy>Aniket Bhushan</cp:lastModifiedBy>
  <cp:revision>70</cp:revision>
  <dcterms:created xsi:type="dcterms:W3CDTF">2015-03-11T17:30:25Z</dcterms:created>
  <dcterms:modified xsi:type="dcterms:W3CDTF">2015-04-17T00:37:34Z</dcterms:modified>
</cp:coreProperties>
</file>