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Proxima Nova" panose="02000506030000020004" pitchFamily="2" charset="-128"/>
      <p:regular r:id="rId34"/>
      <p:bold r:id="rId35"/>
      <p:italic r:id="rId36"/>
      <p:boldItalic r:id="rId37"/>
    </p:embeddedFont>
    <p:embeddedFont>
      <p:font typeface="Quattrocento Sans" panose="020B05020500000200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43"/>
  </p:normalViewPr>
  <p:slideViewPr>
    <p:cSldViewPr snapToGrid="0" snapToObjects="1">
      <p:cViewPr varScale="1">
        <p:scale>
          <a:sx n="156" d="100"/>
          <a:sy n="156" d="100"/>
        </p:scale>
        <p:origin x="19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01e561a9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701e561a97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1e561a9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701e561a97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400"/>
              <a:buNone/>
            </a:pP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01e561a9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701e561a97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07831d3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807831d37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07831d37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807831d37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07831d378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07831d378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07831d378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07831d37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07831d378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07831d378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07831d378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07831d37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01e561a9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701e561a9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Server maintainance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07831d378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807831d378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07831d3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07831d3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07831d3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807831d37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01e561a9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701e561a97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07831d378_2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07831d378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01e561a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701e561a9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Dark)" type="title">
  <p:cSld name="TITLE">
    <p:bg>
      <p:bgPr>
        <a:solidFill>
          <a:srgbClr val="3EADA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965800"/>
            <a:ext cx="7705800" cy="79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000"/>
              <a:buFont typeface="Proxima Nova"/>
              <a:buNone/>
              <a:defRPr sz="4000" b="1">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11" name="Google Shape;11;p2"/>
          <p:cNvSpPr txBox="1">
            <a:spLocks noGrp="1"/>
          </p:cNvSpPr>
          <p:nvPr>
            <p:ph type="subTitle" idx="1"/>
          </p:nvPr>
        </p:nvSpPr>
        <p:spPr>
          <a:xfrm>
            <a:off x="311700" y="1838650"/>
            <a:ext cx="64767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w="9525" cap="flat" cmpd="sng">
            <a:solidFill>
              <a:schemeClr val="lt1"/>
            </a:solidFill>
            <a:prstDash val="solid"/>
            <a:round/>
            <a:headEnd type="none" w="sm" len="sm"/>
            <a:tailEnd type="none" w="sm" len="sm"/>
          </a:ln>
        </p:spPr>
      </p:cxnSp>
      <p:pic>
        <p:nvPicPr>
          <p:cNvPr id="14" name="Google Shape;14;p2" descr="style3singlecolormid.png"/>
          <p:cNvPicPr preferRelativeResize="0"/>
          <p:nvPr/>
        </p:nvPicPr>
        <p:blipFill rotWithShape="1">
          <a:blip r:embed="rId2">
            <a:alphaModFix/>
          </a:blip>
          <a:srcRect/>
          <a:stretch/>
        </p:blipFill>
        <p:spPr>
          <a:xfrm>
            <a:off x="395025" y="4094150"/>
            <a:ext cx="4813400" cy="962675"/>
          </a:xfrm>
          <a:prstGeom prst="rect">
            <a:avLst/>
          </a:prstGeom>
          <a:noFill/>
          <a:ln>
            <a:noFill/>
          </a:ln>
        </p:spPr>
      </p:pic>
      <p:pic>
        <p:nvPicPr>
          <p:cNvPr id="15" name="Google Shape;15;p2" descr="strips_white.png"/>
          <p:cNvPicPr preferRelativeResize="0"/>
          <p:nvPr/>
        </p:nvPicPr>
        <p:blipFill rotWithShape="1">
          <a:blip r:embed="rId3">
            <a:alphaModFix/>
          </a:blip>
          <a:src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7" name="Google Shape;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w="9525"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F3F3F3"/>
              </a:buClr>
              <a:buSzPts val="1800"/>
              <a:buNone/>
              <a:defRPr>
                <a:solidFill>
                  <a:srgbClr val="F3F3F3"/>
                </a:solidFill>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
        <p:cNvGrpSpPr/>
        <p:nvPr/>
      </p:nvGrpSpPr>
      <p:grpSpPr>
        <a:xfrm>
          <a:off x="0" y="0"/>
          <a:ext cx="0" cy="0"/>
          <a:chOff x="0" y="0"/>
          <a:chExt cx="0" cy="0"/>
        </a:xfrm>
      </p:grpSpPr>
      <p:sp>
        <p:nvSpPr>
          <p:cNvPr id="64" name="Google Shape;64;p1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ctr">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65" name="Google Shape;6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3"/>
          <p:cNvSpPr txBox="1"/>
          <p:nvPr/>
        </p:nvSpPr>
        <p:spPr>
          <a:xfrm>
            <a:off x="1155800" y="1097275"/>
            <a:ext cx="6774000" cy="2055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rgbClr val="000000"/>
                </a:solidFill>
                <a:latin typeface="Arial"/>
                <a:ea typeface="Arial"/>
                <a:cs typeface="Arial"/>
                <a:sym typeface="Arial"/>
              </a:rPr>
              <a:t>xx%</a:t>
            </a:r>
            <a:endParaRPr sz="12000" b="1"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70" name="Google Shape;70;p14"/>
          <p:cNvPicPr preferRelativeResize="0"/>
          <p:nvPr/>
        </p:nvPicPr>
        <p:blipFill rotWithShape="1">
          <a:blip r:embed="rId2">
            <a:alphaModFix/>
          </a:blip>
          <a:src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w="9525" cap="flat" cmpd="sng">
            <a:solidFill>
              <a:srgbClr val="3EADA7"/>
            </a:solidFill>
            <a:prstDash val="solid"/>
            <a:round/>
            <a:headEnd type="none" w="sm" len="sm"/>
            <a:tailEnd type="none" w="sm" len="sm"/>
          </a:ln>
        </p:spPr>
      </p:cxnSp>
      <p:sp>
        <p:nvSpPr>
          <p:cNvPr id="72" name="Google Shape;72;p14"/>
          <p:cNvSpPr txBox="1">
            <a:spLocks noGrp="1"/>
          </p:cNvSpPr>
          <p:nvPr>
            <p:ph type="title"/>
          </p:nvPr>
        </p:nvSpPr>
        <p:spPr>
          <a:xfrm>
            <a:off x="658375" y="1389900"/>
            <a:ext cx="3423600" cy="51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4"/>
          <p:cNvSpPr txBox="1">
            <a:spLocks noGrp="1"/>
          </p:cNvSpPr>
          <p:nvPr>
            <p:ph type="subTitle" idx="1"/>
          </p:nvPr>
        </p:nvSpPr>
        <p:spPr>
          <a:xfrm>
            <a:off x="658425" y="2574950"/>
            <a:ext cx="3423600" cy="1785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20" name="Google Shape;20;p3"/>
          <p:cNvCxnSpPr/>
          <p:nvPr/>
        </p:nvCxnSpPr>
        <p:spPr>
          <a:xfrm>
            <a:off x="248725" y="848575"/>
            <a:ext cx="8602800" cy="0"/>
          </a:xfrm>
          <a:prstGeom prst="straightConnector1">
            <a:avLst/>
          </a:prstGeom>
          <a:noFill/>
          <a:ln w="9525" cap="flat" cmpd="sng">
            <a:solidFill>
              <a:srgbClr val="3EADA7"/>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Light)">
  <p:cSld name="CUSTOM">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1041825"/>
            <a:ext cx="8520600" cy="81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latin typeface="Proxima Nova"/>
                <a:ea typeface="Proxima Nova"/>
                <a:cs typeface="Proxima Nova"/>
                <a:sym typeface="Proxima Nova"/>
              </a:defRPr>
            </a:lvl1pPr>
            <a:lvl2pPr lvl="1" algn="l">
              <a:lnSpc>
                <a:spcPct val="100000"/>
              </a:lnSpc>
              <a:spcBef>
                <a:spcPts val="0"/>
              </a:spcBef>
              <a:spcAft>
                <a:spcPts val="0"/>
              </a:spcAft>
              <a:buSzPts val="2800"/>
              <a:buNone/>
              <a:defRPr>
                <a:latin typeface="Proxima Nova"/>
                <a:ea typeface="Proxima Nova"/>
                <a:cs typeface="Proxima Nova"/>
                <a:sym typeface="Proxima Nova"/>
              </a:defRPr>
            </a:lvl2pPr>
            <a:lvl3pPr lvl="2" algn="l">
              <a:lnSpc>
                <a:spcPct val="100000"/>
              </a:lnSpc>
              <a:spcBef>
                <a:spcPts val="0"/>
              </a:spcBef>
              <a:spcAft>
                <a:spcPts val="0"/>
              </a:spcAft>
              <a:buSzPts val="2800"/>
              <a:buNone/>
              <a:defRPr>
                <a:latin typeface="Proxima Nova"/>
                <a:ea typeface="Proxima Nova"/>
                <a:cs typeface="Proxima Nova"/>
                <a:sym typeface="Proxima Nova"/>
              </a:defRPr>
            </a:lvl3pPr>
            <a:lvl4pPr lvl="3" algn="l">
              <a:lnSpc>
                <a:spcPct val="100000"/>
              </a:lnSpc>
              <a:spcBef>
                <a:spcPts val="0"/>
              </a:spcBef>
              <a:spcAft>
                <a:spcPts val="0"/>
              </a:spcAft>
              <a:buSzPts val="2800"/>
              <a:buNone/>
              <a:defRPr>
                <a:latin typeface="Proxima Nova"/>
                <a:ea typeface="Proxima Nova"/>
                <a:cs typeface="Proxima Nova"/>
                <a:sym typeface="Proxima Nova"/>
              </a:defRPr>
            </a:lvl4pPr>
            <a:lvl5pPr lvl="4" algn="l">
              <a:lnSpc>
                <a:spcPct val="100000"/>
              </a:lnSpc>
              <a:spcBef>
                <a:spcPts val="0"/>
              </a:spcBef>
              <a:spcAft>
                <a:spcPts val="0"/>
              </a:spcAft>
              <a:buSzPts val="2800"/>
              <a:buNone/>
              <a:defRPr>
                <a:latin typeface="Proxima Nova"/>
                <a:ea typeface="Proxima Nova"/>
                <a:cs typeface="Proxima Nova"/>
                <a:sym typeface="Proxima Nova"/>
              </a:defRPr>
            </a:lvl5pPr>
            <a:lvl6pPr lvl="5" algn="l">
              <a:lnSpc>
                <a:spcPct val="100000"/>
              </a:lnSpc>
              <a:spcBef>
                <a:spcPts val="0"/>
              </a:spcBef>
              <a:spcAft>
                <a:spcPts val="0"/>
              </a:spcAft>
              <a:buSzPts val="2800"/>
              <a:buNone/>
              <a:defRPr>
                <a:latin typeface="Proxima Nova"/>
                <a:ea typeface="Proxima Nova"/>
                <a:cs typeface="Proxima Nova"/>
                <a:sym typeface="Proxima Nova"/>
              </a:defRPr>
            </a:lvl6pPr>
            <a:lvl7pPr lvl="6" algn="l">
              <a:lnSpc>
                <a:spcPct val="100000"/>
              </a:lnSpc>
              <a:spcBef>
                <a:spcPts val="0"/>
              </a:spcBef>
              <a:spcAft>
                <a:spcPts val="0"/>
              </a:spcAft>
              <a:buSzPts val="2800"/>
              <a:buNone/>
              <a:defRPr>
                <a:latin typeface="Proxima Nova"/>
                <a:ea typeface="Proxima Nova"/>
                <a:cs typeface="Proxima Nova"/>
                <a:sym typeface="Proxima Nova"/>
              </a:defRPr>
            </a:lvl7pPr>
            <a:lvl8pPr lvl="7" algn="l">
              <a:lnSpc>
                <a:spcPct val="100000"/>
              </a:lnSpc>
              <a:spcBef>
                <a:spcPts val="0"/>
              </a:spcBef>
              <a:spcAft>
                <a:spcPts val="0"/>
              </a:spcAft>
              <a:buSzPts val="2800"/>
              <a:buNone/>
              <a:defRPr>
                <a:latin typeface="Proxima Nova"/>
                <a:ea typeface="Proxima Nova"/>
                <a:cs typeface="Proxima Nova"/>
                <a:sym typeface="Proxima Nova"/>
              </a:defRPr>
            </a:lvl8pPr>
            <a:lvl9pPr lvl="8" algn="l">
              <a:lnSpc>
                <a:spcPct val="100000"/>
              </a:lnSpc>
              <a:spcBef>
                <a:spcPts val="0"/>
              </a:spcBef>
              <a:spcAft>
                <a:spcPts val="0"/>
              </a:spcAft>
              <a:buSzPts val="2800"/>
              <a:buNone/>
              <a:defRPr>
                <a:latin typeface="Proxima Nova"/>
                <a:ea typeface="Proxima Nova"/>
                <a:cs typeface="Proxima Nova"/>
                <a:sym typeface="Proxima Nova"/>
              </a:defRPr>
            </a:lvl9pPr>
          </a:lstStyle>
          <a:p>
            <a:endParaRPr/>
          </a:p>
        </p:txBody>
      </p:sp>
      <p:pic>
        <p:nvPicPr>
          <p:cNvPr id="23" name="Google Shape;23;p4" descr="style3colormid.png"/>
          <p:cNvPicPr preferRelativeResize="0"/>
          <p:nvPr/>
        </p:nvPicPr>
        <p:blipFill rotWithShape="1">
          <a:blip r:embed="rId2">
            <a:alphaModFix/>
          </a:blip>
          <a:srcRect/>
          <a:stretch/>
        </p:blipFill>
        <p:spPr>
          <a:xfrm>
            <a:off x="76200" y="4150625"/>
            <a:ext cx="4828025" cy="965600"/>
          </a:xfrm>
          <a:prstGeom prst="rect">
            <a:avLst/>
          </a:prstGeom>
          <a:noFill/>
          <a:ln>
            <a:noFill/>
          </a:ln>
        </p:spPr>
      </p:pic>
      <p:sp>
        <p:nvSpPr>
          <p:cNvPr id="24" name="Google Shape;24;p4"/>
          <p:cNvSpPr txBox="1">
            <a:spLocks noGrp="1"/>
          </p:cNvSpPr>
          <p:nvPr>
            <p:ph type="title" idx="2"/>
          </p:nvPr>
        </p:nvSpPr>
        <p:spPr>
          <a:xfrm>
            <a:off x="311700" y="1841000"/>
            <a:ext cx="8520600" cy="81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a:latin typeface="Proxima Nova"/>
                <a:ea typeface="Proxima Nova"/>
                <a:cs typeface="Proxima Nova"/>
                <a:sym typeface="Proxima Nova"/>
              </a:defRPr>
            </a:lvl1pPr>
            <a:lvl2pPr lvl="1" algn="l">
              <a:lnSpc>
                <a:spcPct val="100000"/>
              </a:lnSpc>
              <a:spcBef>
                <a:spcPts val="0"/>
              </a:spcBef>
              <a:spcAft>
                <a:spcPts val="0"/>
              </a:spcAft>
              <a:buSzPts val="2800"/>
              <a:buNone/>
              <a:defRPr sz="2400">
                <a:latin typeface="Proxima Nova"/>
                <a:ea typeface="Proxima Nova"/>
                <a:cs typeface="Proxima Nova"/>
                <a:sym typeface="Proxima Nova"/>
              </a:defRPr>
            </a:lvl2pPr>
            <a:lvl3pPr lvl="2" algn="l">
              <a:lnSpc>
                <a:spcPct val="100000"/>
              </a:lnSpc>
              <a:spcBef>
                <a:spcPts val="0"/>
              </a:spcBef>
              <a:spcAft>
                <a:spcPts val="0"/>
              </a:spcAft>
              <a:buSzPts val="2800"/>
              <a:buNone/>
              <a:defRPr sz="2400">
                <a:latin typeface="Proxima Nova"/>
                <a:ea typeface="Proxima Nova"/>
                <a:cs typeface="Proxima Nova"/>
                <a:sym typeface="Proxima Nova"/>
              </a:defRPr>
            </a:lvl3pPr>
            <a:lvl4pPr lvl="3" algn="l">
              <a:lnSpc>
                <a:spcPct val="100000"/>
              </a:lnSpc>
              <a:spcBef>
                <a:spcPts val="0"/>
              </a:spcBef>
              <a:spcAft>
                <a:spcPts val="0"/>
              </a:spcAft>
              <a:buSzPts val="2800"/>
              <a:buNone/>
              <a:defRPr sz="2400">
                <a:latin typeface="Proxima Nova"/>
                <a:ea typeface="Proxima Nova"/>
                <a:cs typeface="Proxima Nova"/>
                <a:sym typeface="Proxima Nova"/>
              </a:defRPr>
            </a:lvl4pPr>
            <a:lvl5pPr lvl="4" algn="l">
              <a:lnSpc>
                <a:spcPct val="100000"/>
              </a:lnSpc>
              <a:spcBef>
                <a:spcPts val="0"/>
              </a:spcBef>
              <a:spcAft>
                <a:spcPts val="0"/>
              </a:spcAft>
              <a:buSzPts val="2800"/>
              <a:buNone/>
              <a:defRPr sz="2400">
                <a:latin typeface="Proxima Nova"/>
                <a:ea typeface="Proxima Nova"/>
                <a:cs typeface="Proxima Nova"/>
                <a:sym typeface="Proxima Nova"/>
              </a:defRPr>
            </a:lvl5pPr>
            <a:lvl6pPr lvl="5" algn="l">
              <a:lnSpc>
                <a:spcPct val="100000"/>
              </a:lnSpc>
              <a:spcBef>
                <a:spcPts val="0"/>
              </a:spcBef>
              <a:spcAft>
                <a:spcPts val="0"/>
              </a:spcAft>
              <a:buSzPts val="2800"/>
              <a:buNone/>
              <a:defRPr sz="2400">
                <a:latin typeface="Proxima Nova"/>
                <a:ea typeface="Proxima Nova"/>
                <a:cs typeface="Proxima Nova"/>
                <a:sym typeface="Proxima Nova"/>
              </a:defRPr>
            </a:lvl6pPr>
            <a:lvl7pPr lvl="6" algn="l">
              <a:lnSpc>
                <a:spcPct val="100000"/>
              </a:lnSpc>
              <a:spcBef>
                <a:spcPts val="0"/>
              </a:spcBef>
              <a:spcAft>
                <a:spcPts val="0"/>
              </a:spcAft>
              <a:buSzPts val="2800"/>
              <a:buNone/>
              <a:defRPr sz="2400">
                <a:latin typeface="Proxima Nova"/>
                <a:ea typeface="Proxima Nova"/>
                <a:cs typeface="Proxima Nova"/>
                <a:sym typeface="Proxima Nova"/>
              </a:defRPr>
            </a:lvl7pPr>
            <a:lvl8pPr lvl="7" algn="l">
              <a:lnSpc>
                <a:spcPct val="100000"/>
              </a:lnSpc>
              <a:spcBef>
                <a:spcPts val="0"/>
              </a:spcBef>
              <a:spcAft>
                <a:spcPts val="0"/>
              </a:spcAft>
              <a:buSzPts val="2800"/>
              <a:buNone/>
              <a:defRPr sz="2400">
                <a:latin typeface="Proxima Nova"/>
                <a:ea typeface="Proxima Nova"/>
                <a:cs typeface="Proxima Nova"/>
                <a:sym typeface="Proxima Nova"/>
              </a:defRPr>
            </a:lvl8pPr>
            <a:lvl9pPr lvl="8" algn="l">
              <a:lnSpc>
                <a:spcPct val="100000"/>
              </a:lnSpc>
              <a:spcBef>
                <a:spcPts val="0"/>
              </a:spcBef>
              <a:spcAft>
                <a:spcPts val="0"/>
              </a:spcAft>
              <a:buSzPts val="2800"/>
              <a:buNone/>
              <a:defRPr sz="2400">
                <a:latin typeface="Proxima Nova"/>
                <a:ea typeface="Proxima Nova"/>
                <a:cs typeface="Proxima Nova"/>
                <a:sym typeface="Proxima Nova"/>
              </a:defRPr>
            </a:lvl9pPr>
          </a:lstStyle>
          <a:p>
            <a:endParaRPr/>
          </a:p>
        </p:txBody>
      </p:sp>
      <p:cxnSp>
        <p:nvCxnSpPr>
          <p:cNvPr id="25" name="Google Shape;25;p4"/>
          <p:cNvCxnSpPr/>
          <p:nvPr/>
        </p:nvCxnSpPr>
        <p:spPr>
          <a:xfrm>
            <a:off x="380400" y="1799550"/>
            <a:ext cx="7929600" cy="43800"/>
          </a:xfrm>
          <a:prstGeom prst="straightConnector1">
            <a:avLst/>
          </a:prstGeom>
          <a:noFill/>
          <a:ln w="9525" cap="flat" cmpd="sng">
            <a:solidFill>
              <a:srgbClr val="3EADA7"/>
            </a:solidFill>
            <a:prstDash val="solid"/>
            <a:round/>
            <a:headEnd type="none" w="sm" len="sm"/>
            <a:tailEnd type="none" w="sm" len="sm"/>
          </a:ln>
        </p:spPr>
      </p:cxnSp>
      <p:pic>
        <p:nvPicPr>
          <p:cNvPr id="26" name="Google Shape;26;p4" descr="strips_color.png"/>
          <p:cNvPicPr preferRelativeResize="0"/>
          <p:nvPr/>
        </p:nvPicPr>
        <p:blipFill rotWithShape="1">
          <a:blip r:embed="rId3">
            <a:alphaModFix/>
          </a:blip>
          <a:srcRect/>
          <a:stretch/>
        </p:blipFill>
        <p:spPr>
          <a:xfrm>
            <a:off x="7038963" y="3524250"/>
            <a:ext cx="2105025" cy="1619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20362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Proxima Nova"/>
              <a:buNone/>
              <a:defRPr sz="3600">
                <a:latin typeface="Proxima Nova"/>
                <a:ea typeface="Proxima Nova"/>
                <a:cs typeface="Proxima Nova"/>
                <a:sym typeface="Proxima Nova"/>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33" name="Google Shape;33;p6"/>
          <p:cNvCxnSpPr/>
          <p:nvPr/>
        </p:nvCxnSpPr>
        <p:spPr>
          <a:xfrm rot="10800000" flipH="1">
            <a:off x="336500" y="848650"/>
            <a:ext cx="8412600" cy="43800"/>
          </a:xfrm>
          <a:prstGeom prst="straightConnector1">
            <a:avLst/>
          </a:prstGeom>
          <a:noFill/>
          <a:ln w="9525" cap="flat" cmpd="sng">
            <a:solidFill>
              <a:srgbClr val="3EADA7"/>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032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Proxima Nova"/>
              <a:buNone/>
              <a:defRPr sz="2400">
                <a:latin typeface="Proxima Nova"/>
                <a:ea typeface="Proxima Nova"/>
                <a:cs typeface="Proxima Nova"/>
                <a:sym typeface="Proxima Nova"/>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Font typeface="Proxima Nova"/>
              <a:buChar char="●"/>
              <a:defRPr sz="1200">
                <a:latin typeface="Proxima Nova"/>
                <a:ea typeface="Proxima Nova"/>
                <a:cs typeface="Proxima Nova"/>
                <a:sym typeface="Proxima Nova"/>
              </a:defRPr>
            </a:lvl1pPr>
            <a:lvl2pPr marL="914400" lvl="1"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2pPr>
            <a:lvl3pPr marL="1371600" lvl="2"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3pPr>
            <a:lvl4pPr marL="1828800" lvl="3"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algn="l">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w="9525" cap="flat" cmpd="sng">
            <a:solidFill>
              <a:srgbClr val="3EADA7"/>
            </a:solidFill>
            <a:prstDash val="solid"/>
            <a:round/>
            <a:headEnd type="none" w="sm" len="sm"/>
            <a:tailEnd type="none" w="sm" len="sm"/>
          </a:ln>
        </p:spPr>
      </p:cxnSp>
      <p:sp>
        <p:nvSpPr>
          <p:cNvPr id="39" name="Google Shape;39;p7"/>
          <p:cNvSpPr/>
          <p:nvPr/>
        </p:nvSpPr>
        <p:spPr>
          <a:xfrm>
            <a:off x="3189425" y="0"/>
            <a:ext cx="5954700" cy="51435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EADA7"/>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rgbClr val="3EADA7"/>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46" name="Google Shape;46;p9" descr="strips_white.png"/>
          <p:cNvPicPr preferRelativeResize="0"/>
          <p:nvPr/>
        </p:nvPicPr>
        <p:blipFill rotWithShape="1">
          <a:blip r:embed="rId2">
            <a:alphaModFix/>
          </a:blip>
          <a:src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Font typeface="Proxima Nova"/>
              <a:buNone/>
              <a:defRPr sz="4200">
                <a:latin typeface="Proxima Nova"/>
                <a:ea typeface="Proxima Nova"/>
                <a:cs typeface="Proxima Nova"/>
                <a:sym typeface="Proxima Nova"/>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0" name="Google Shape;5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4" name="Google Shape;54;p10"/>
          <p:cNvCxnSpPr/>
          <p:nvPr/>
        </p:nvCxnSpPr>
        <p:spPr>
          <a:xfrm rot="10800000" flipH="1">
            <a:off x="1638600" y="2691925"/>
            <a:ext cx="1302000" cy="14700"/>
          </a:xfrm>
          <a:prstGeom prst="straightConnector1">
            <a:avLst/>
          </a:prstGeom>
          <a:noFill/>
          <a:ln w="9525" cap="flat" cmpd="sng">
            <a:solidFill>
              <a:srgbClr val="3EADA7"/>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l.acm.org/doi/10.5555/1151903.1151924"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doi.org/10.1371/journal.pone.0148265" TargetMode="External"/><Relationship Id="rId4" Type="http://schemas.openxmlformats.org/officeDocument/2006/relationships/hyperlink" Target="https://www.researchgate.net/publication/321316978_Network_Analysis_of_Migration_Patterns_in_the_United_State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ctrTitle"/>
          </p:nvPr>
        </p:nvSpPr>
        <p:spPr>
          <a:xfrm>
            <a:off x="391675" y="1109450"/>
            <a:ext cx="7705800" cy="79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
              <a:t>Analysis Of Migration In India</a:t>
            </a:r>
            <a:endParaRPr/>
          </a:p>
        </p:txBody>
      </p:sp>
      <p:sp>
        <p:nvSpPr>
          <p:cNvPr id="79" name="Google Shape;79;p15"/>
          <p:cNvSpPr txBox="1"/>
          <p:nvPr/>
        </p:nvSpPr>
        <p:spPr>
          <a:xfrm>
            <a:off x="583075" y="2238575"/>
            <a:ext cx="3810900" cy="122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Proxima Nova"/>
                <a:ea typeface="Proxima Nova"/>
                <a:cs typeface="Proxima Nova"/>
                <a:sym typeface="Proxima Nova"/>
              </a:rPr>
              <a:t>Presented by:</a:t>
            </a:r>
            <a:endParaRPr sz="14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Proxima Nova"/>
                <a:ea typeface="Proxima Nova"/>
                <a:cs typeface="Proxima Nova"/>
                <a:sym typeface="Proxima Nova"/>
              </a:rPr>
              <a:t>Ankit Agarawal  MT19021</a:t>
            </a:r>
            <a:endParaRPr sz="14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Proxima Nova"/>
                <a:ea typeface="Proxima Nova"/>
                <a:cs typeface="Proxima Nova"/>
                <a:sym typeface="Proxima Nova"/>
              </a:rPr>
              <a:t>Anchit Gupta     MT19060</a:t>
            </a:r>
            <a:endParaRPr sz="14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228459" y="42206"/>
            <a:ext cx="8464200" cy="111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a:t>Migration network of inter-state migrants for business purpose</a:t>
            </a:r>
            <a:endParaRPr sz="2400"/>
          </a:p>
        </p:txBody>
      </p:sp>
      <p:pic>
        <p:nvPicPr>
          <p:cNvPr id="135" name="Google Shape;135;p24"/>
          <p:cNvPicPr preferRelativeResize="0"/>
          <p:nvPr/>
        </p:nvPicPr>
        <p:blipFill rotWithShape="1">
          <a:blip r:embed="rId3">
            <a:alphaModFix/>
          </a:blip>
          <a:srcRect/>
          <a:stretch/>
        </p:blipFill>
        <p:spPr>
          <a:xfrm>
            <a:off x="4571995" y="2571747"/>
            <a:ext cx="9" cy="6"/>
          </a:xfrm>
          <a:prstGeom prst="rect">
            <a:avLst/>
          </a:prstGeom>
          <a:noFill/>
          <a:ln>
            <a:noFill/>
          </a:ln>
        </p:spPr>
      </p:pic>
      <p:pic>
        <p:nvPicPr>
          <p:cNvPr id="136" name="Google Shape;136;p24"/>
          <p:cNvPicPr preferRelativeResize="0"/>
          <p:nvPr/>
        </p:nvPicPr>
        <p:blipFill rotWithShape="1">
          <a:blip r:embed="rId4">
            <a:alphaModFix/>
          </a:blip>
          <a:srcRect/>
          <a:stretch/>
        </p:blipFill>
        <p:spPr>
          <a:xfrm>
            <a:off x="4571995" y="2571747"/>
            <a:ext cx="9" cy="6"/>
          </a:xfrm>
          <a:prstGeom prst="rect">
            <a:avLst/>
          </a:prstGeom>
          <a:noFill/>
          <a:ln>
            <a:noFill/>
          </a:ln>
        </p:spPr>
      </p:pic>
      <p:pic>
        <p:nvPicPr>
          <p:cNvPr id="137" name="Google Shape;137;p24"/>
          <p:cNvPicPr preferRelativeResize="0"/>
          <p:nvPr/>
        </p:nvPicPr>
        <p:blipFill rotWithShape="1">
          <a:blip r:embed="rId4">
            <a:alphaModFix/>
          </a:blip>
          <a:srcRect/>
          <a:stretch/>
        </p:blipFill>
        <p:spPr>
          <a:xfrm>
            <a:off x="718457" y="1155725"/>
            <a:ext cx="7854042" cy="3762751"/>
          </a:xfrm>
          <a:prstGeom prst="rect">
            <a:avLst/>
          </a:prstGeom>
          <a:noFill/>
          <a:ln>
            <a:noFill/>
          </a:ln>
        </p:spPr>
      </p:pic>
      <p:sp>
        <p:nvSpPr>
          <p:cNvPr id="138" name="Google Shape;138;p24"/>
          <p:cNvSpPr txBox="1"/>
          <p:nvPr/>
        </p:nvSpPr>
        <p:spPr>
          <a:xfrm>
            <a:off x="85725" y="1082300"/>
            <a:ext cx="29574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Avg. Degree =  26.342</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Network Diameter = 3</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Avg. Clustering coefficient = 0.794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a:t>Migration network of inter-state migrants for education </a:t>
            </a:r>
            <a:endParaRPr sz="2400"/>
          </a:p>
        </p:txBody>
      </p:sp>
      <p:pic>
        <p:nvPicPr>
          <p:cNvPr id="144" name="Google Shape;144;p25"/>
          <p:cNvPicPr preferRelativeResize="0"/>
          <p:nvPr/>
        </p:nvPicPr>
        <p:blipFill rotWithShape="1">
          <a:blip r:embed="rId3">
            <a:alphaModFix/>
          </a:blip>
          <a:srcRect/>
          <a:stretch/>
        </p:blipFill>
        <p:spPr>
          <a:xfrm>
            <a:off x="4571995" y="2571747"/>
            <a:ext cx="9" cy="6"/>
          </a:xfrm>
          <a:prstGeom prst="rect">
            <a:avLst/>
          </a:prstGeom>
          <a:noFill/>
          <a:ln>
            <a:noFill/>
          </a:ln>
        </p:spPr>
      </p:pic>
      <p:pic>
        <p:nvPicPr>
          <p:cNvPr id="145" name="Google Shape;145;p25"/>
          <p:cNvPicPr preferRelativeResize="0"/>
          <p:nvPr/>
        </p:nvPicPr>
        <p:blipFill rotWithShape="1">
          <a:blip r:embed="rId4">
            <a:alphaModFix/>
          </a:blip>
          <a:srcRect/>
          <a:stretch/>
        </p:blipFill>
        <p:spPr>
          <a:xfrm>
            <a:off x="2334986" y="1013625"/>
            <a:ext cx="6569690" cy="3947700"/>
          </a:xfrm>
          <a:prstGeom prst="rect">
            <a:avLst/>
          </a:prstGeom>
          <a:noFill/>
          <a:ln>
            <a:noFill/>
          </a:ln>
        </p:spPr>
      </p:pic>
      <p:sp>
        <p:nvSpPr>
          <p:cNvPr id="146" name="Google Shape;146;p25"/>
          <p:cNvSpPr txBox="1"/>
          <p:nvPr/>
        </p:nvSpPr>
        <p:spPr>
          <a:xfrm>
            <a:off x="0" y="1082300"/>
            <a:ext cx="29574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Avg. Degree =  28</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Network Diameter = 3</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Avg. Clustering coefficient = 0.824</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a:t>Migration network of inter-state migrants for employment</a:t>
            </a:r>
            <a:endParaRPr sz="2400"/>
          </a:p>
        </p:txBody>
      </p:sp>
      <p:pic>
        <p:nvPicPr>
          <p:cNvPr id="152" name="Google Shape;152;p26"/>
          <p:cNvPicPr preferRelativeResize="0"/>
          <p:nvPr/>
        </p:nvPicPr>
        <p:blipFill rotWithShape="1">
          <a:blip r:embed="rId3">
            <a:alphaModFix/>
          </a:blip>
          <a:srcRect/>
          <a:stretch/>
        </p:blipFill>
        <p:spPr>
          <a:xfrm>
            <a:off x="4571995" y="2571747"/>
            <a:ext cx="9" cy="6"/>
          </a:xfrm>
          <a:prstGeom prst="rect">
            <a:avLst/>
          </a:prstGeom>
          <a:noFill/>
          <a:ln>
            <a:noFill/>
          </a:ln>
        </p:spPr>
      </p:pic>
      <p:pic>
        <p:nvPicPr>
          <p:cNvPr id="153" name="Google Shape;153;p26"/>
          <p:cNvPicPr preferRelativeResize="0"/>
          <p:nvPr/>
        </p:nvPicPr>
        <p:blipFill rotWithShape="1">
          <a:blip r:embed="rId4">
            <a:alphaModFix/>
          </a:blip>
          <a:srcRect/>
          <a:stretch/>
        </p:blipFill>
        <p:spPr>
          <a:xfrm>
            <a:off x="367797" y="1125039"/>
            <a:ext cx="8116186" cy="3848986"/>
          </a:xfrm>
          <a:prstGeom prst="rect">
            <a:avLst/>
          </a:prstGeom>
          <a:noFill/>
          <a:ln>
            <a:noFill/>
          </a:ln>
        </p:spPr>
      </p:pic>
      <p:sp>
        <p:nvSpPr>
          <p:cNvPr id="154" name="Google Shape;154;p26"/>
          <p:cNvSpPr txBox="1"/>
          <p:nvPr/>
        </p:nvSpPr>
        <p:spPr>
          <a:xfrm>
            <a:off x="0" y="825125"/>
            <a:ext cx="29574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Avg. Degree =  31.316</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Network Diameter = 3</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Avg. Clustering coefficient = 0.892</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Migration network of cross-country migrants</a:t>
            </a:r>
            <a:endParaRPr/>
          </a:p>
        </p:txBody>
      </p:sp>
      <p:pic>
        <p:nvPicPr>
          <p:cNvPr id="160" name="Google Shape;160;p27"/>
          <p:cNvPicPr preferRelativeResize="0"/>
          <p:nvPr/>
        </p:nvPicPr>
        <p:blipFill rotWithShape="1">
          <a:blip r:embed="rId3">
            <a:alphaModFix/>
          </a:blip>
          <a:srcRect/>
          <a:stretch/>
        </p:blipFill>
        <p:spPr>
          <a:xfrm>
            <a:off x="4571995" y="2571747"/>
            <a:ext cx="9" cy="6"/>
          </a:xfrm>
          <a:prstGeom prst="rect">
            <a:avLst/>
          </a:prstGeom>
          <a:noFill/>
          <a:ln>
            <a:noFill/>
          </a:ln>
        </p:spPr>
      </p:pic>
      <p:pic>
        <p:nvPicPr>
          <p:cNvPr id="161" name="Google Shape;161;p27"/>
          <p:cNvPicPr preferRelativeResize="0"/>
          <p:nvPr/>
        </p:nvPicPr>
        <p:blipFill rotWithShape="1">
          <a:blip r:embed="rId3">
            <a:alphaModFix/>
          </a:blip>
          <a:srcRect/>
          <a:stretch/>
        </p:blipFill>
        <p:spPr>
          <a:xfrm>
            <a:off x="170121" y="1006550"/>
            <a:ext cx="8300484" cy="3778102"/>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62" name="Google Shape;162;p27"/>
          <p:cNvSpPr txBox="1"/>
          <p:nvPr/>
        </p:nvSpPr>
        <p:spPr>
          <a:xfrm>
            <a:off x="170125" y="1006550"/>
            <a:ext cx="29574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Avg. Degree =  12.681</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Network Diameter = 1</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Avg. Clustering coefficient = 0</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214600" y="893525"/>
            <a:ext cx="2625300" cy="137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Most Migrating in each state</a:t>
            </a:r>
            <a:endParaRPr/>
          </a:p>
        </p:txBody>
      </p:sp>
      <p:pic>
        <p:nvPicPr>
          <p:cNvPr id="168" name="Google Shape;168;p28"/>
          <p:cNvPicPr preferRelativeResize="0"/>
          <p:nvPr/>
        </p:nvPicPr>
        <p:blipFill rotWithShape="1">
          <a:blip r:embed="rId3">
            <a:alphaModFix/>
          </a:blip>
          <a:srcRect/>
          <a:stretch/>
        </p:blipFill>
        <p:spPr>
          <a:xfrm>
            <a:off x="4571995" y="2571747"/>
            <a:ext cx="10" cy="6"/>
          </a:xfrm>
          <a:prstGeom prst="rect">
            <a:avLst/>
          </a:prstGeom>
          <a:noFill/>
          <a:ln>
            <a:noFill/>
          </a:ln>
        </p:spPr>
      </p:pic>
      <p:pic>
        <p:nvPicPr>
          <p:cNvPr id="169" name="Google Shape;169;p28"/>
          <p:cNvPicPr preferRelativeResize="0"/>
          <p:nvPr/>
        </p:nvPicPr>
        <p:blipFill rotWithShape="1">
          <a:blip r:embed="rId4">
            <a:alphaModFix/>
          </a:blip>
          <a:srcRect l="10188" t="2192" r="9016" b="5666"/>
          <a:stretch/>
        </p:blipFill>
        <p:spPr>
          <a:xfrm>
            <a:off x="2914975" y="0"/>
            <a:ext cx="6187226"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214600" y="893525"/>
            <a:ext cx="2625300" cy="137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10 Most Migrating in each state</a:t>
            </a:r>
            <a:endParaRPr/>
          </a:p>
        </p:txBody>
      </p:sp>
      <p:pic>
        <p:nvPicPr>
          <p:cNvPr id="175" name="Google Shape;175;p29"/>
          <p:cNvPicPr preferRelativeResize="0"/>
          <p:nvPr/>
        </p:nvPicPr>
        <p:blipFill rotWithShape="1">
          <a:blip r:embed="rId3">
            <a:alphaModFix/>
          </a:blip>
          <a:srcRect/>
          <a:stretch/>
        </p:blipFill>
        <p:spPr>
          <a:xfrm>
            <a:off x="4571995" y="2571747"/>
            <a:ext cx="10" cy="6"/>
          </a:xfrm>
          <a:prstGeom prst="rect">
            <a:avLst/>
          </a:prstGeom>
          <a:noFill/>
          <a:ln>
            <a:noFill/>
          </a:ln>
        </p:spPr>
      </p:pic>
      <p:pic>
        <p:nvPicPr>
          <p:cNvPr id="176" name="Google Shape;176;p29"/>
          <p:cNvPicPr preferRelativeResize="0"/>
          <p:nvPr/>
        </p:nvPicPr>
        <p:blipFill>
          <a:blip r:embed="rId4">
            <a:alphaModFix/>
          </a:blip>
          <a:stretch>
            <a:fillRect/>
          </a:stretch>
        </p:blipFill>
        <p:spPr>
          <a:xfrm>
            <a:off x="2501225" y="0"/>
            <a:ext cx="6642775" cy="510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Graphs Plotted</a:t>
            </a:r>
            <a:endParaRPr/>
          </a:p>
        </p:txBody>
      </p:sp>
      <p:sp>
        <p:nvSpPr>
          <p:cNvPr id="182" name="Google Shape;182;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Now ranks for cities are calculated based on their Human Development Index (HDI) values. </a:t>
            </a:r>
            <a:endParaRPr/>
          </a:p>
          <a:p>
            <a:pPr marL="457200" lvl="0" indent="-342900" algn="l" rtl="0">
              <a:lnSpc>
                <a:spcPct val="115000"/>
              </a:lnSpc>
              <a:spcBef>
                <a:spcPts val="0"/>
              </a:spcBef>
              <a:spcAft>
                <a:spcPts val="0"/>
              </a:spcAft>
              <a:buSzPts val="1800"/>
              <a:buChar char="●"/>
            </a:pPr>
            <a:r>
              <a:rPr lang="en"/>
              <a:t>Graphs are plotted by keeping the rank on X-axis and other values on Y-axis</a:t>
            </a:r>
            <a:endParaRPr/>
          </a:p>
          <a:p>
            <a:pPr marL="914400" lvl="0" indent="0" algn="l" rtl="0">
              <a:lnSpc>
                <a:spcPct val="115000"/>
              </a:lnSpc>
              <a:spcBef>
                <a:spcPts val="1600"/>
              </a:spcBef>
              <a:spcAft>
                <a:spcPts val="1600"/>
              </a:spcAft>
              <a:buSzPts val="1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a:t>Graph plotted for HDI ranks vs out migration for states/UTs</a:t>
            </a:r>
            <a:endParaRPr sz="2400"/>
          </a:p>
        </p:txBody>
      </p:sp>
      <p:pic>
        <p:nvPicPr>
          <p:cNvPr id="188" name="Google Shape;188;p31"/>
          <p:cNvPicPr preferRelativeResize="0"/>
          <p:nvPr/>
        </p:nvPicPr>
        <p:blipFill rotWithShape="1">
          <a:blip r:embed="rId3">
            <a:alphaModFix/>
          </a:blip>
          <a:srcRect/>
          <a:stretch/>
        </p:blipFill>
        <p:spPr>
          <a:xfrm>
            <a:off x="0" y="815163"/>
            <a:ext cx="9144000" cy="42914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434343"/>
              </a:buClr>
              <a:buSzPts val="2800"/>
              <a:buFont typeface="Proxima Nova"/>
              <a:buNone/>
            </a:pPr>
            <a:r>
              <a:rPr lang="en" sz="2400"/>
              <a:t>Graph plotted for HDI ranks vs out migration for states/UTs</a:t>
            </a:r>
            <a:endParaRPr/>
          </a:p>
        </p:txBody>
      </p:sp>
      <p:sp>
        <p:nvSpPr>
          <p:cNvPr id="194" name="Google Shape;194;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Proxima Nova"/>
              <a:buChar char="●"/>
            </a:pPr>
            <a:r>
              <a:rPr lang="en" dirty="0"/>
              <a:t>The graph plotted in the previous slide shows that there is a relationship between the rank of a state/UT based on HDI and the count of people migrating out from that place. It can be seen that there are less people migrating out from places which have a higher rank as compared to the ones with lower HDI ranks.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a:t>Graph plotted for HDI ranks vs out / in migration for states/UTs</a:t>
            </a:r>
            <a:endParaRPr sz="2400"/>
          </a:p>
        </p:txBody>
      </p:sp>
      <p:pic>
        <p:nvPicPr>
          <p:cNvPr id="200" name="Google Shape;200;p33"/>
          <p:cNvPicPr preferRelativeResize="0"/>
          <p:nvPr/>
        </p:nvPicPr>
        <p:blipFill rotWithShape="1">
          <a:blip r:embed="rId3">
            <a:alphaModFix/>
          </a:blip>
          <a:srcRect/>
          <a:stretch/>
        </p:blipFill>
        <p:spPr>
          <a:xfrm>
            <a:off x="0" y="850605"/>
            <a:ext cx="9144000" cy="4238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Motivation</a:t>
            </a:r>
            <a:endParaRPr/>
          </a:p>
        </p:txBody>
      </p:sp>
      <p:sp>
        <p:nvSpPr>
          <p:cNvPr id="85" name="Google Shape;8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Analysing the migration network can help planning the cities better and to avoid population burst in some areas of the country.</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Very good results have been obtained by using graph mining and machine learning techniques for some of the quite difficult problems.</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Migration network analysis is a comparatively less explored domain and there is scope for a lot of work here.</a:t>
            </a:r>
            <a:endParaRPr/>
          </a:p>
          <a:p>
            <a:pPr marL="457200" lvl="0" indent="0" algn="l" rtl="0">
              <a:lnSpc>
                <a:spcPct val="115000"/>
              </a:lnSpc>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434343"/>
              </a:buClr>
              <a:buSzPts val="2800"/>
              <a:buFont typeface="Proxima Nova"/>
              <a:buNone/>
            </a:pPr>
            <a:r>
              <a:rPr lang="en" sz="2400"/>
              <a:t>Graph plotted for HDI ranks vs out / in migration for states/UTs</a:t>
            </a:r>
            <a:endParaRPr/>
          </a:p>
        </p:txBody>
      </p:sp>
      <p:sp>
        <p:nvSpPr>
          <p:cNvPr id="206" name="Google Shape;206;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Proxima Nova"/>
              <a:buChar char="●"/>
            </a:pPr>
            <a:r>
              <a:rPr lang="en" dirty="0"/>
              <a:t>The graph plotted in the previous slide shows that in the year 2001 mostly the in migration is greater than the out migration for the states/UTs with higher HDI ranks. Also, out migration is greater than the in-migration for the states/UTs with lower HDI ranks.</a:t>
            </a:r>
            <a:endParaRPr dirty="0"/>
          </a:p>
          <a:p>
            <a:pPr marL="457200" lvl="0" indent="-342900" algn="l" rtl="0">
              <a:lnSpc>
                <a:spcPct val="115000"/>
              </a:lnSpc>
              <a:spcBef>
                <a:spcPts val="0"/>
              </a:spcBef>
              <a:spcAft>
                <a:spcPts val="0"/>
              </a:spcAft>
              <a:buSzPts val="1800"/>
              <a:buFont typeface="Proxima Nova"/>
              <a:buChar char="●"/>
            </a:pPr>
            <a:r>
              <a:rPr lang="en" dirty="0"/>
              <a:t>The graph for the year 2011 follows the above relation for lesser no. of places as compared to that in 2001 which might mean that in year 2011 there are significant factors other than HDI which contribute to the migration.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Graph of log population vs weighted indegree</a:t>
            </a:r>
            <a:endParaRPr/>
          </a:p>
        </p:txBody>
      </p:sp>
      <p:pic>
        <p:nvPicPr>
          <p:cNvPr id="212" name="Google Shape;212;p35"/>
          <p:cNvPicPr preferRelativeResize="0"/>
          <p:nvPr/>
        </p:nvPicPr>
        <p:blipFill>
          <a:blip r:embed="rId3">
            <a:alphaModFix/>
          </a:blip>
          <a:stretch>
            <a:fillRect/>
          </a:stretch>
        </p:blipFill>
        <p:spPr>
          <a:xfrm>
            <a:off x="398413" y="950125"/>
            <a:ext cx="8303425" cy="3919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a:t>Graph of log population vs weighted indegree</a:t>
            </a:r>
            <a:endParaRPr/>
          </a:p>
          <a:p>
            <a:pPr marL="0" lvl="0" indent="0" algn="l" rtl="0">
              <a:lnSpc>
                <a:spcPct val="100000"/>
              </a:lnSpc>
              <a:spcBef>
                <a:spcPts val="0"/>
              </a:spcBef>
              <a:spcAft>
                <a:spcPts val="0"/>
              </a:spcAft>
              <a:buClr>
                <a:srgbClr val="434343"/>
              </a:buClr>
              <a:buSzPts val="2800"/>
              <a:buFont typeface="Proxima Nova"/>
              <a:buNone/>
            </a:pPr>
            <a:endParaRPr sz="2400"/>
          </a:p>
        </p:txBody>
      </p:sp>
      <p:sp>
        <p:nvSpPr>
          <p:cNvPr id="218" name="Google Shape;218;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Proxima Nova"/>
              <a:buChar char="●"/>
            </a:pPr>
            <a:r>
              <a:rPr lang="en"/>
              <a:t>The above graph shows that there is higher in-migration at the places which are already highly populated.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a:t>Network Analysis</a:t>
            </a:r>
            <a:endParaRPr/>
          </a:p>
          <a:p>
            <a:pPr marL="0" lvl="0" indent="0" algn="l" rtl="0">
              <a:lnSpc>
                <a:spcPct val="100000"/>
              </a:lnSpc>
              <a:spcBef>
                <a:spcPts val="0"/>
              </a:spcBef>
              <a:spcAft>
                <a:spcPts val="0"/>
              </a:spcAft>
              <a:buClr>
                <a:srgbClr val="434343"/>
              </a:buClr>
              <a:buSzPts val="2800"/>
              <a:buFont typeface="Proxima Nova"/>
              <a:buNone/>
            </a:pPr>
            <a:endParaRPr sz="2400"/>
          </a:p>
        </p:txBody>
      </p:sp>
      <p:sp>
        <p:nvSpPr>
          <p:cNvPr id="224" name="Google Shape;224;p37"/>
          <p:cNvSpPr txBox="1">
            <a:spLocks noGrp="1"/>
          </p:cNvSpPr>
          <p:nvPr>
            <p:ph type="body" idx="1"/>
          </p:nvPr>
        </p:nvSpPr>
        <p:spPr>
          <a:xfrm>
            <a:off x="197000" y="966775"/>
            <a:ext cx="4139100" cy="3908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Firstly we check the communities in the network formed using the total migration data of each state to stimulate what behaviour is persisting by migration flow.</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Communities are created in the map as connected components.</a:t>
            </a:r>
            <a:endParaRPr/>
          </a:p>
          <a:p>
            <a:pPr marL="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Strong migration is between Community 1 and 2 &amp; Community 2 and 3.</a:t>
            </a:r>
            <a:endParaRPr/>
          </a:p>
          <a:p>
            <a:pPr marL="457200" lvl="0" indent="0" algn="l" rtl="0">
              <a:lnSpc>
                <a:spcPct val="115000"/>
              </a:lnSpc>
              <a:spcBef>
                <a:spcPts val="0"/>
              </a:spcBef>
              <a:spcAft>
                <a:spcPts val="0"/>
              </a:spcAft>
              <a:buNone/>
            </a:pPr>
            <a:endParaRPr/>
          </a:p>
        </p:txBody>
      </p:sp>
      <p:pic>
        <p:nvPicPr>
          <p:cNvPr id="225" name="Google Shape;225;p37"/>
          <p:cNvPicPr preferRelativeResize="0"/>
          <p:nvPr/>
        </p:nvPicPr>
        <p:blipFill>
          <a:blip r:embed="rId3">
            <a:alphaModFix/>
          </a:blip>
          <a:stretch>
            <a:fillRect/>
          </a:stretch>
        </p:blipFill>
        <p:spPr>
          <a:xfrm>
            <a:off x="4720450" y="37150"/>
            <a:ext cx="4269116" cy="51435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a:t>Network Analysis</a:t>
            </a:r>
            <a:endParaRPr/>
          </a:p>
          <a:p>
            <a:pPr marL="0" lvl="0" indent="0" algn="l" rtl="0">
              <a:lnSpc>
                <a:spcPct val="100000"/>
              </a:lnSpc>
              <a:spcBef>
                <a:spcPts val="0"/>
              </a:spcBef>
              <a:spcAft>
                <a:spcPts val="0"/>
              </a:spcAft>
              <a:buClr>
                <a:srgbClr val="434343"/>
              </a:buClr>
              <a:buSzPts val="2800"/>
              <a:buFont typeface="Proxima Nova"/>
              <a:buNone/>
            </a:pPr>
            <a:endParaRPr sz="2400"/>
          </a:p>
        </p:txBody>
      </p:sp>
      <p:sp>
        <p:nvSpPr>
          <p:cNvPr id="231" name="Google Shape;231;p38"/>
          <p:cNvSpPr txBox="1">
            <a:spLocks noGrp="1"/>
          </p:cNvSpPr>
          <p:nvPr>
            <p:ph type="body" idx="1"/>
          </p:nvPr>
        </p:nvSpPr>
        <p:spPr>
          <a:xfrm>
            <a:off x="289825" y="1003925"/>
            <a:ext cx="8298300" cy="3908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Proxima Nova"/>
              <a:buChar char="●"/>
            </a:pPr>
            <a:r>
              <a:rPr lang="en"/>
              <a:t>In this we have performed the network analysis using the Weighted PageRank and HITS algorithm.</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Using random walker we try to stimulate the behaviour of migration of each state with overall nodes.</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For this we have used migration data of education of year 2001 and 2011.</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By comparing both the graphs we saw that rise of the Rajasthan and Tamil Nadu as the new emerging educational hotspots in 2011.</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38" name="Google Shape;238;p39"/>
          <p:cNvPicPr preferRelativeResize="0"/>
          <p:nvPr/>
        </p:nvPicPr>
        <p:blipFill>
          <a:blip r:embed="rId3">
            <a:alphaModFix/>
          </a:blip>
          <a:stretch>
            <a:fillRect/>
          </a:stretch>
        </p:blipFill>
        <p:spPr>
          <a:xfrm>
            <a:off x="0" y="71975"/>
            <a:ext cx="4628350" cy="4999562"/>
          </a:xfrm>
          <a:prstGeom prst="rect">
            <a:avLst/>
          </a:prstGeom>
          <a:noFill/>
          <a:ln>
            <a:noFill/>
          </a:ln>
        </p:spPr>
      </p:pic>
      <p:pic>
        <p:nvPicPr>
          <p:cNvPr id="239" name="Google Shape;239;p39"/>
          <p:cNvPicPr preferRelativeResize="0"/>
          <p:nvPr/>
        </p:nvPicPr>
        <p:blipFill>
          <a:blip r:embed="rId4">
            <a:alphaModFix/>
          </a:blip>
          <a:stretch>
            <a:fillRect/>
          </a:stretch>
        </p:blipFill>
        <p:spPr>
          <a:xfrm>
            <a:off x="4701575" y="71975"/>
            <a:ext cx="4442425" cy="4936900"/>
          </a:xfrm>
          <a:prstGeom prst="rect">
            <a:avLst/>
          </a:prstGeom>
          <a:noFill/>
          <a:ln>
            <a:noFill/>
          </a:ln>
        </p:spPr>
      </p:pic>
      <p:sp>
        <p:nvSpPr>
          <p:cNvPr id="240" name="Google Shape;240;p39"/>
          <p:cNvSpPr txBox="1"/>
          <p:nvPr/>
        </p:nvSpPr>
        <p:spPr>
          <a:xfrm>
            <a:off x="2339925" y="530075"/>
            <a:ext cx="1866000" cy="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Migration Due to Education in 2001</a:t>
            </a:r>
            <a:endParaRPr>
              <a:latin typeface="Proxima Nova"/>
              <a:ea typeface="Proxima Nova"/>
              <a:cs typeface="Proxima Nova"/>
              <a:sym typeface="Proxima Nova"/>
            </a:endParaRPr>
          </a:p>
        </p:txBody>
      </p:sp>
      <p:sp>
        <p:nvSpPr>
          <p:cNvPr id="241" name="Google Shape;241;p39"/>
          <p:cNvSpPr txBox="1"/>
          <p:nvPr/>
        </p:nvSpPr>
        <p:spPr>
          <a:xfrm>
            <a:off x="7143750" y="589650"/>
            <a:ext cx="1866000" cy="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Migration Due to Education in 2011</a:t>
            </a:r>
            <a:endParaRPr>
              <a:latin typeface="Proxima Nova"/>
              <a:ea typeface="Proxima Nova"/>
              <a:cs typeface="Proxima Nova"/>
              <a:sym typeface="Proxima Nova"/>
            </a:endParaRPr>
          </a:p>
        </p:txBody>
      </p:sp>
      <p:pic>
        <p:nvPicPr>
          <p:cNvPr id="242" name="Google Shape;242;p39"/>
          <p:cNvPicPr preferRelativeResize="0"/>
          <p:nvPr/>
        </p:nvPicPr>
        <p:blipFill>
          <a:blip r:embed="rId5">
            <a:alphaModFix/>
          </a:blip>
          <a:stretch>
            <a:fillRect/>
          </a:stretch>
        </p:blipFill>
        <p:spPr>
          <a:xfrm>
            <a:off x="2745698" y="3697350"/>
            <a:ext cx="2581550" cy="1245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Weighted Link Prediction</a:t>
            </a:r>
            <a:endParaRPr dirty="0"/>
          </a:p>
        </p:txBody>
      </p:sp>
      <p:sp>
        <p:nvSpPr>
          <p:cNvPr id="248" name="Google Shape;248;p40"/>
          <p:cNvSpPr txBox="1">
            <a:spLocks noGrp="1"/>
          </p:cNvSpPr>
          <p:nvPr>
            <p:ph type="body" idx="1"/>
          </p:nvPr>
        </p:nvSpPr>
        <p:spPr>
          <a:xfrm>
            <a:off x="311700" y="1152475"/>
            <a:ext cx="4173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Traditional methods like Common </a:t>
            </a:r>
            <a:r>
              <a:rPr lang="en-IN" dirty="0" err="1"/>
              <a:t>neighbor</a:t>
            </a:r>
            <a:r>
              <a:rPr lang="en" dirty="0"/>
              <a:t>, Adamic Adar and Resource allocator consider edges as unweighted.</a:t>
            </a:r>
            <a:endParaRPr dirty="0"/>
          </a:p>
          <a:p>
            <a:pPr marL="457200" lvl="0" indent="-342900" algn="l" rtl="0">
              <a:spcBef>
                <a:spcPts val="0"/>
              </a:spcBef>
              <a:spcAft>
                <a:spcPts val="0"/>
              </a:spcAft>
              <a:buSzPts val="1800"/>
              <a:buChar char="●"/>
            </a:pPr>
            <a:r>
              <a:rPr lang="en" dirty="0"/>
              <a:t>Modified version of these methods used where the weight which is by default considered as 1 previously is replaced by the actual edge weight.</a:t>
            </a:r>
            <a:endParaRPr dirty="0"/>
          </a:p>
          <a:p>
            <a:pPr marL="457200" lvl="0" indent="0" algn="l" rtl="0">
              <a:spcBef>
                <a:spcPts val="0"/>
              </a:spcBef>
              <a:spcAft>
                <a:spcPts val="0"/>
              </a:spcAft>
              <a:buNone/>
            </a:pPr>
            <a:endParaRPr dirty="0"/>
          </a:p>
        </p:txBody>
      </p:sp>
      <p:pic>
        <p:nvPicPr>
          <p:cNvPr id="249" name="Google Shape;249;p40"/>
          <p:cNvPicPr preferRelativeResize="0"/>
          <p:nvPr/>
        </p:nvPicPr>
        <p:blipFill>
          <a:blip r:embed="rId3">
            <a:alphaModFix/>
          </a:blip>
          <a:stretch>
            <a:fillRect/>
          </a:stretch>
        </p:blipFill>
        <p:spPr>
          <a:xfrm>
            <a:off x="5088075" y="1323325"/>
            <a:ext cx="3795425" cy="2669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56" name="Google Shape;256;p41"/>
          <p:cNvPicPr preferRelativeResize="0"/>
          <p:nvPr/>
        </p:nvPicPr>
        <p:blipFill>
          <a:blip r:embed="rId3">
            <a:alphaModFix/>
          </a:blip>
          <a:stretch>
            <a:fillRect/>
          </a:stretch>
        </p:blipFill>
        <p:spPr>
          <a:xfrm>
            <a:off x="0" y="371075"/>
            <a:ext cx="4649701" cy="2941800"/>
          </a:xfrm>
          <a:prstGeom prst="rect">
            <a:avLst/>
          </a:prstGeom>
          <a:noFill/>
          <a:ln>
            <a:noFill/>
          </a:ln>
        </p:spPr>
      </p:pic>
      <p:pic>
        <p:nvPicPr>
          <p:cNvPr id="257" name="Google Shape;257;p41"/>
          <p:cNvPicPr preferRelativeResize="0"/>
          <p:nvPr/>
        </p:nvPicPr>
        <p:blipFill>
          <a:blip r:embed="rId4">
            <a:alphaModFix/>
          </a:blip>
          <a:stretch>
            <a:fillRect/>
          </a:stretch>
        </p:blipFill>
        <p:spPr>
          <a:xfrm>
            <a:off x="4559300" y="371084"/>
            <a:ext cx="4649701" cy="2941791"/>
          </a:xfrm>
          <a:prstGeom prst="rect">
            <a:avLst/>
          </a:prstGeom>
          <a:noFill/>
          <a:ln>
            <a:noFill/>
          </a:ln>
        </p:spPr>
      </p:pic>
      <p:sp>
        <p:nvSpPr>
          <p:cNvPr id="258" name="Google Shape;258;p41"/>
          <p:cNvSpPr txBox="1"/>
          <p:nvPr/>
        </p:nvSpPr>
        <p:spPr>
          <a:xfrm>
            <a:off x="529500" y="3278225"/>
            <a:ext cx="8421000" cy="1708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Using this we can say that when using the migration network weak ties should be neglected as for being relatively small edge weight as they can still playing an important role in the analysis of migration network.</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So any further study on it must not neglect the even small migration value</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Node classification using GCN</a:t>
            </a:r>
            <a:endParaRPr/>
          </a:p>
        </p:txBody>
      </p:sp>
      <p:sp>
        <p:nvSpPr>
          <p:cNvPr id="264" name="Google Shape;264;p42"/>
          <p:cNvSpPr txBox="1">
            <a:spLocks noGrp="1"/>
          </p:cNvSpPr>
          <p:nvPr>
            <p:ph type="body" idx="1"/>
          </p:nvPr>
        </p:nvSpPr>
        <p:spPr>
          <a:xfrm>
            <a:off x="237425" y="1041050"/>
            <a:ext cx="4655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Classify states based on literacy rate and GDP.</a:t>
            </a:r>
            <a:endParaRPr/>
          </a:p>
          <a:p>
            <a:pPr marL="457200" lvl="0" indent="-342900" algn="l" rtl="0">
              <a:spcBef>
                <a:spcPts val="0"/>
              </a:spcBef>
              <a:spcAft>
                <a:spcPts val="0"/>
              </a:spcAft>
              <a:buSzPts val="1800"/>
              <a:buChar char="●"/>
            </a:pPr>
            <a:r>
              <a:rPr lang="en"/>
              <a:t>Use the node embeddings obtained using GCN. </a:t>
            </a:r>
            <a:endParaRPr/>
          </a:p>
          <a:p>
            <a:pPr marL="457200" lvl="0" indent="-342900" algn="l" rtl="0">
              <a:spcBef>
                <a:spcPts val="0"/>
              </a:spcBef>
              <a:spcAft>
                <a:spcPts val="0"/>
              </a:spcAft>
              <a:buSzPts val="1800"/>
              <a:buChar char="●"/>
            </a:pPr>
            <a:r>
              <a:rPr lang="en"/>
              <a:t>Embeddings by considering all 6 attributes i.e. in-migrants, out-migrants, PageRank, population, area, density. The results were not good.</a:t>
            </a:r>
            <a:endParaRPr/>
          </a:p>
          <a:p>
            <a:pPr marL="457200" lvl="0" indent="-342900" algn="l" rtl="0">
              <a:spcBef>
                <a:spcPts val="0"/>
              </a:spcBef>
              <a:spcAft>
                <a:spcPts val="0"/>
              </a:spcAft>
              <a:buSzPts val="1800"/>
              <a:buChar char="●"/>
            </a:pPr>
            <a:r>
              <a:rPr lang="en"/>
              <a:t>Only 4 attributes population size, density and decadal growth and a 2 layer shallow neural network used. Better results obtained.</a:t>
            </a:r>
            <a:endParaRPr/>
          </a:p>
        </p:txBody>
      </p:sp>
      <p:pic>
        <p:nvPicPr>
          <p:cNvPr id="265" name="Google Shape;265;p42"/>
          <p:cNvPicPr preferRelativeResize="0"/>
          <p:nvPr/>
        </p:nvPicPr>
        <p:blipFill>
          <a:blip r:embed="rId3">
            <a:alphaModFix/>
          </a:blip>
          <a:stretch>
            <a:fillRect/>
          </a:stretch>
        </p:blipFill>
        <p:spPr>
          <a:xfrm>
            <a:off x="4893125" y="1666875"/>
            <a:ext cx="3946076" cy="19991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Challenges:</a:t>
            </a:r>
            <a:endParaRPr/>
          </a:p>
        </p:txBody>
      </p:sp>
      <p:sp>
        <p:nvSpPr>
          <p:cNvPr id="271" name="Google Shape;271;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Gathering the data to make it useful in way to analyze graphically.</a:t>
            </a:r>
            <a:endParaRPr/>
          </a:p>
          <a:p>
            <a:pPr marL="457200" lvl="0" indent="-342900" algn="l" rtl="0">
              <a:lnSpc>
                <a:spcPct val="150000"/>
              </a:lnSpc>
              <a:spcBef>
                <a:spcPts val="0"/>
              </a:spcBef>
              <a:spcAft>
                <a:spcPts val="0"/>
              </a:spcAft>
              <a:buSzPts val="1800"/>
              <a:buChar char="●"/>
            </a:pPr>
            <a:r>
              <a:rPr lang="en"/>
              <a:t>In-consistency of data: the common point of different years data.</a:t>
            </a:r>
            <a:endParaRPr/>
          </a:p>
          <a:p>
            <a:pPr marL="457200" lvl="0" indent="-342900" algn="l" rtl="0">
              <a:lnSpc>
                <a:spcPct val="150000"/>
              </a:lnSpc>
              <a:spcBef>
                <a:spcPts val="0"/>
              </a:spcBef>
              <a:spcAft>
                <a:spcPts val="0"/>
              </a:spcAft>
              <a:buSzPts val="1800"/>
              <a:buChar char="●"/>
            </a:pPr>
            <a:r>
              <a:rPr lang="en"/>
              <a:t>File Corruption: such as 2001 Delhi data inter migration data is corrupted and have to deal row wise.</a:t>
            </a:r>
            <a:endParaRPr/>
          </a:p>
          <a:p>
            <a:pPr marL="457200" lvl="0" indent="-342900" algn="l" rtl="0">
              <a:lnSpc>
                <a:spcPct val="150000"/>
              </a:lnSpc>
              <a:spcBef>
                <a:spcPts val="0"/>
              </a:spcBef>
              <a:spcAft>
                <a:spcPts val="0"/>
              </a:spcAft>
              <a:buSzPts val="1800"/>
              <a:buChar char="●"/>
            </a:pPr>
            <a:r>
              <a:rPr lang="en"/>
              <a:t>In-complete data: such as crime data of some states are not available.</a:t>
            </a:r>
            <a:endParaRPr/>
          </a:p>
          <a:p>
            <a:pPr marL="457200" lvl="0" indent="-342900" algn="l" rtl="0">
              <a:lnSpc>
                <a:spcPct val="150000"/>
              </a:lnSpc>
              <a:spcBef>
                <a:spcPts val="0"/>
              </a:spcBef>
              <a:spcAft>
                <a:spcPts val="0"/>
              </a:spcAft>
              <a:buSzPts val="1800"/>
              <a:buChar char="●"/>
            </a:pPr>
            <a:r>
              <a:rPr lang="en"/>
              <a:t>Using of different tools at the same time to analyze and record the data which is most time taking.</a:t>
            </a:r>
            <a:endParaRPr/>
          </a:p>
          <a:p>
            <a:pPr marL="457200" lvl="0" indent="-342900" algn="l" rtl="0">
              <a:lnSpc>
                <a:spcPct val="150000"/>
              </a:lnSpc>
              <a:spcBef>
                <a:spcPts val="0"/>
              </a:spcBef>
              <a:spcAft>
                <a:spcPts val="0"/>
              </a:spcAft>
              <a:buSzPts val="1800"/>
              <a:buChar char="●"/>
            </a:pPr>
            <a:r>
              <a:rPr lang="en"/>
              <a:t>Names of the states and new states emerged in causes problem while comparing.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Dataset</a:t>
            </a:r>
            <a:endParaRPr/>
          </a:p>
        </p:txBody>
      </p:sp>
      <p:sp>
        <p:nvSpPr>
          <p:cNvPr id="91" name="Google Shape;9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Our data set includes the migration counts for the 35 States/UT’s(2011 and 2001) along with the source state of the migrants.</a:t>
            </a:r>
            <a:endParaRPr/>
          </a:p>
          <a:p>
            <a:pPr marL="457200" lvl="0" indent="-342900" algn="l" rtl="0">
              <a:lnSpc>
                <a:spcPct val="150000"/>
              </a:lnSpc>
              <a:spcBef>
                <a:spcPts val="0"/>
              </a:spcBef>
              <a:spcAft>
                <a:spcPts val="0"/>
              </a:spcAft>
              <a:buSzPts val="1800"/>
              <a:buChar char="●"/>
            </a:pPr>
            <a:r>
              <a:rPr lang="en"/>
              <a:t>The data has</a:t>
            </a:r>
            <a:endParaRPr/>
          </a:p>
          <a:p>
            <a:pPr marL="914400" lvl="1" indent="-317500" algn="l" rtl="0">
              <a:lnSpc>
                <a:spcPct val="150000"/>
              </a:lnSpc>
              <a:spcBef>
                <a:spcPts val="0"/>
              </a:spcBef>
              <a:spcAft>
                <a:spcPts val="0"/>
              </a:spcAft>
              <a:buSzPts val="1400"/>
              <a:buChar char="○"/>
            </a:pPr>
            <a:r>
              <a:rPr lang="en"/>
              <a:t>India’s population each decade state wise distribution.</a:t>
            </a:r>
            <a:endParaRPr/>
          </a:p>
          <a:p>
            <a:pPr marL="914400" lvl="1" indent="-317500" algn="l" rtl="0">
              <a:lnSpc>
                <a:spcPct val="150000"/>
              </a:lnSpc>
              <a:spcBef>
                <a:spcPts val="0"/>
              </a:spcBef>
              <a:spcAft>
                <a:spcPts val="0"/>
              </a:spcAft>
              <a:buSzPts val="1400"/>
              <a:buChar char="○"/>
            </a:pPr>
            <a:r>
              <a:rPr lang="en"/>
              <a:t>State wise migration distribution of year 2011 and 2001.</a:t>
            </a:r>
            <a:endParaRPr/>
          </a:p>
          <a:p>
            <a:pPr marL="914400" lvl="1" indent="-317500" algn="l" rtl="0">
              <a:lnSpc>
                <a:spcPct val="150000"/>
              </a:lnSpc>
              <a:spcBef>
                <a:spcPts val="0"/>
              </a:spcBef>
              <a:spcAft>
                <a:spcPts val="0"/>
              </a:spcAft>
              <a:buSzPts val="1400"/>
              <a:buChar char="○"/>
            </a:pPr>
            <a:r>
              <a:rPr lang="en"/>
              <a:t>Cross country migration data with countries including Countries of Bangladesh etc.</a:t>
            </a:r>
            <a:endParaRPr/>
          </a:p>
          <a:p>
            <a:pPr marL="914400" lvl="1" indent="-317500" algn="l" rtl="0">
              <a:lnSpc>
                <a:spcPct val="150000"/>
              </a:lnSpc>
              <a:spcBef>
                <a:spcPts val="0"/>
              </a:spcBef>
              <a:spcAft>
                <a:spcPts val="0"/>
              </a:spcAft>
              <a:buSzPts val="1400"/>
              <a:buChar char="○"/>
            </a:pPr>
            <a:r>
              <a:rPr lang="en"/>
              <a:t>Crime data of the each state year wise including year of year 2011.</a:t>
            </a:r>
            <a:endParaRPr/>
          </a:p>
          <a:p>
            <a:pPr marL="914400" lvl="1" indent="-317500" algn="l" rtl="0">
              <a:lnSpc>
                <a:spcPct val="150000"/>
              </a:lnSpc>
              <a:spcBef>
                <a:spcPts val="0"/>
              </a:spcBef>
              <a:spcAft>
                <a:spcPts val="0"/>
              </a:spcAft>
              <a:buSzPts val="1400"/>
              <a:buChar char="○"/>
            </a:pPr>
            <a:r>
              <a:rPr lang="en"/>
              <a:t>GDP , HDI, Crime rate, Employment rate &amp; Literacy rate data of each state for the years 2001 and 2011.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References:</a:t>
            </a:r>
            <a:endParaRPr/>
          </a:p>
        </p:txBody>
      </p:sp>
      <p:sp>
        <p:nvSpPr>
          <p:cNvPr id="277" name="Google Shape;277;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u="sng">
                <a:solidFill>
                  <a:schemeClr val="hlink"/>
                </a:solidFill>
                <a:latin typeface="Arial"/>
                <a:ea typeface="Arial"/>
                <a:cs typeface="Arial"/>
                <a:sym typeface="Arial"/>
                <a:hlinkClick r:id="rId3"/>
              </a:rPr>
              <a:t>Spatial analysis of centralization and decentralization in the population migration network | Proceedings of the 2006 Asia-Pacific Symposium on Information Visualisation - Volume 60</a:t>
            </a:r>
            <a:endParaRPr sz="1400"/>
          </a:p>
          <a:p>
            <a:pPr marL="457200" lvl="0" indent="-317500" algn="l" rtl="0">
              <a:lnSpc>
                <a:spcPct val="150000"/>
              </a:lnSpc>
              <a:spcBef>
                <a:spcPts val="0"/>
              </a:spcBef>
              <a:spcAft>
                <a:spcPts val="0"/>
              </a:spcAft>
              <a:buSzPts val="1400"/>
              <a:buChar char="●"/>
            </a:pPr>
            <a:r>
              <a:rPr lang="en" sz="1400" u="sng">
                <a:solidFill>
                  <a:schemeClr val="hlink"/>
                </a:solidFill>
                <a:latin typeface="Arial"/>
                <a:ea typeface="Arial"/>
                <a:cs typeface="Arial"/>
                <a:sym typeface="Arial"/>
                <a:hlinkClick r:id="rId4"/>
              </a:rPr>
              <a:t>Goldade, Travis &amp; Charyyev, Batyr &amp; Gunes, Mehmet. (2018). Network Analysis of Migration Patterns in the United States. 770-783. 10.1007/978-3-319-72150-7_62. </a:t>
            </a:r>
            <a:endParaRPr sz="1400"/>
          </a:p>
          <a:p>
            <a:pPr marL="457200" lvl="0" indent="-317500" algn="l" rtl="0">
              <a:lnSpc>
                <a:spcPct val="150000"/>
              </a:lnSpc>
              <a:spcBef>
                <a:spcPts val="0"/>
              </a:spcBef>
              <a:spcAft>
                <a:spcPts val="0"/>
              </a:spcAft>
              <a:buSzPts val="1400"/>
              <a:buChar char="●"/>
            </a:pPr>
            <a:r>
              <a:rPr lang="en" sz="1400" u="sng">
                <a:solidFill>
                  <a:schemeClr val="hlink"/>
                </a:solidFill>
                <a:hlinkClick r:id="rId5"/>
              </a:rPr>
              <a:t>Article Source: Link Prediction in Weighted Networks: A Weighted Mutual Information Model</a:t>
            </a:r>
            <a:endParaRPr sz="1400"/>
          </a:p>
          <a:p>
            <a:pPr marL="457200" lvl="0" indent="0" algn="l" rtl="0">
              <a:lnSpc>
                <a:spcPct val="150000"/>
              </a:lnSpc>
              <a:spcBef>
                <a:spcPts val="0"/>
              </a:spcBef>
              <a:spcAft>
                <a:spcPts val="0"/>
              </a:spcAft>
              <a:buNone/>
            </a:pPr>
            <a:r>
              <a:rPr lang="en" sz="1400" u="sng">
                <a:solidFill>
                  <a:schemeClr val="hlink"/>
                </a:solidFill>
                <a:hlinkClick r:id="rId5"/>
              </a:rPr>
              <a:t>Zhu B, Xia Y (2016) Link Prediction in Weighted Networks: A Weighted Mutual Information Model. PLOS ONE 11(2): e0148265. https://doi.org/10.1371/journal.pone.0148265</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p:nvPr/>
        </p:nvSpPr>
        <p:spPr>
          <a:xfrm>
            <a:off x="2188350" y="1739575"/>
            <a:ext cx="4767300" cy="12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a:latin typeface="Proxima Nova"/>
                <a:ea typeface="Proxima Nova"/>
                <a:cs typeface="Proxima Nova"/>
                <a:sym typeface="Proxima Nova"/>
              </a:rPr>
              <a:t>Thank You</a:t>
            </a:r>
            <a:endParaRPr sz="60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Dataset</a:t>
            </a:r>
            <a:endParaRPr/>
          </a:p>
        </p:txBody>
      </p:sp>
      <p:sp>
        <p:nvSpPr>
          <p:cNvPr id="97" name="Google Shape;9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Data has been gathered from around 80 files and summarized into various versions as per use cases.</a:t>
            </a:r>
            <a:endParaRPr/>
          </a:p>
          <a:p>
            <a:pPr marL="457200" lvl="0" indent="-342900" algn="l" rtl="0">
              <a:lnSpc>
                <a:spcPct val="115000"/>
              </a:lnSpc>
              <a:spcBef>
                <a:spcPts val="0"/>
              </a:spcBef>
              <a:spcAft>
                <a:spcPts val="0"/>
              </a:spcAft>
              <a:buSzPts val="1800"/>
              <a:buChar char="●"/>
            </a:pPr>
            <a:r>
              <a:rPr lang="en"/>
              <a:t>Data of the year 2001 was quite cluttered, so the data has been gathered manually from these files.</a:t>
            </a:r>
            <a:endParaRPr/>
          </a:p>
          <a:p>
            <a:pPr marL="457200" lvl="0" indent="-342900" algn="l" rtl="0">
              <a:lnSpc>
                <a:spcPct val="115000"/>
              </a:lnSpc>
              <a:spcBef>
                <a:spcPts val="0"/>
              </a:spcBef>
              <a:spcAft>
                <a:spcPts val="0"/>
              </a:spcAft>
              <a:buSzPts val="1800"/>
              <a:buChar char="●"/>
            </a:pPr>
            <a:r>
              <a:rPr lang="en"/>
              <a:t>The 2011 data has been gathered fully as data contains:</a:t>
            </a:r>
            <a:endParaRPr/>
          </a:p>
          <a:p>
            <a:pPr marL="914400" lvl="1" indent="-317500" algn="l" rtl="0">
              <a:lnSpc>
                <a:spcPct val="115000"/>
              </a:lnSpc>
              <a:spcBef>
                <a:spcPts val="0"/>
              </a:spcBef>
              <a:spcAft>
                <a:spcPts val="0"/>
              </a:spcAft>
              <a:buSzPts val="1400"/>
              <a:buChar char="○"/>
            </a:pPr>
            <a:r>
              <a:rPr lang="en"/>
              <a:t>Migration data from Rural to All</a:t>
            </a:r>
            <a:endParaRPr/>
          </a:p>
          <a:p>
            <a:pPr marL="914400" lvl="1" indent="-317500" algn="l" rtl="0">
              <a:spcBef>
                <a:spcPts val="0"/>
              </a:spcBef>
              <a:spcAft>
                <a:spcPts val="0"/>
              </a:spcAft>
              <a:buSzPts val="1400"/>
              <a:buChar char="○"/>
            </a:pPr>
            <a:r>
              <a:rPr lang="en"/>
              <a:t>Migration data from Urban to All</a:t>
            </a:r>
            <a:endParaRPr/>
          </a:p>
          <a:p>
            <a:pPr marL="914400" lvl="1" indent="-317500" algn="l" rtl="0">
              <a:spcBef>
                <a:spcPts val="0"/>
              </a:spcBef>
              <a:spcAft>
                <a:spcPts val="0"/>
              </a:spcAft>
              <a:buSzPts val="1400"/>
              <a:buChar char="○"/>
            </a:pPr>
            <a:r>
              <a:rPr lang="en"/>
              <a:t>Migration data from All to All</a:t>
            </a:r>
            <a:endParaRPr/>
          </a:p>
          <a:p>
            <a:pPr marL="457200" lvl="0" indent="-342900" algn="l" rtl="0">
              <a:spcBef>
                <a:spcPts val="0"/>
              </a:spcBef>
              <a:spcAft>
                <a:spcPts val="0"/>
              </a:spcAft>
              <a:buSzPts val="1800"/>
              <a:buChar char="●"/>
            </a:pPr>
            <a:r>
              <a:rPr lang="en"/>
              <a:t>As some of the 2001 data on the census website was corrupted so only the Total to Total Migration data has been gathered for 2001.</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Dataset</a:t>
            </a:r>
            <a:endParaRPr/>
          </a:p>
        </p:txBody>
      </p:sp>
      <p:sp>
        <p:nvSpPr>
          <p:cNvPr id="103" name="Google Shape;103;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Each dataset contains the Migration State from where which Migrant is originally from and state where he/she is migrated to.</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
              <a:t>So, each file in the end contains 350 * 3 rows approx.</a:t>
            </a:r>
            <a:endParaRPr/>
          </a:p>
          <a:p>
            <a:pPr marL="914400" lvl="1" indent="-317500" algn="l" rtl="0">
              <a:spcBef>
                <a:spcPts val="0"/>
              </a:spcBef>
              <a:spcAft>
                <a:spcPts val="0"/>
              </a:spcAft>
              <a:buSzPts val="1400"/>
              <a:buChar char="○"/>
            </a:pPr>
            <a:r>
              <a:rPr lang="en"/>
              <a:t>For each row 25 features are present which contains the migrations values.</a:t>
            </a:r>
            <a:endParaRPr/>
          </a:p>
          <a:p>
            <a:pPr marL="914400" lvl="0" indent="0" algn="l" rtl="0">
              <a:spcBef>
                <a:spcPts val="0"/>
              </a:spcBef>
              <a:spcAft>
                <a:spcPts val="0"/>
              </a:spcAft>
              <a:buNone/>
            </a:pPr>
            <a:endParaRPr/>
          </a:p>
          <a:p>
            <a:pPr marL="457200" lvl="0" indent="-342900" algn="l" rtl="0">
              <a:spcBef>
                <a:spcPts val="0"/>
              </a:spcBef>
              <a:spcAft>
                <a:spcPts val="0"/>
              </a:spcAft>
              <a:buSzPts val="1800"/>
              <a:buChar char="●"/>
            </a:pPr>
            <a:r>
              <a:rPr lang="en"/>
              <a:t>Census Data of 2001 and 2011 also taken.</a:t>
            </a:r>
            <a:endParaRPr/>
          </a:p>
          <a:p>
            <a:pPr marL="914400" lvl="1" indent="-317500" algn="l" rtl="0">
              <a:spcBef>
                <a:spcPts val="0"/>
              </a:spcBef>
              <a:spcAft>
                <a:spcPts val="0"/>
              </a:spcAft>
              <a:buSzPts val="1400"/>
              <a:buChar char="○"/>
            </a:pPr>
            <a:r>
              <a:rPr lang="en"/>
              <a:t>For normalizing the migration values with population.</a:t>
            </a:r>
            <a:endParaRPr/>
          </a:p>
          <a:p>
            <a:pPr marL="914400" lvl="0" indent="0" algn="l" rtl="0">
              <a:spcBef>
                <a:spcPts val="0"/>
              </a:spcBef>
              <a:spcAft>
                <a:spcPts val="0"/>
              </a:spcAft>
              <a:buNone/>
            </a:pPr>
            <a:endParaRPr/>
          </a:p>
          <a:p>
            <a:pPr marL="457200" lvl="0" indent="-342900" algn="l" rtl="0">
              <a:spcBef>
                <a:spcPts val="0"/>
              </a:spcBef>
              <a:spcAft>
                <a:spcPts val="0"/>
              </a:spcAft>
              <a:buSzPts val="1800"/>
              <a:buChar char="●"/>
            </a:pPr>
            <a:r>
              <a:rPr lang="en"/>
              <a:t>The Data of literacy rate and GDP rate is also taken on year 2001 and 2011.</a:t>
            </a:r>
            <a:endParaRPr/>
          </a:p>
          <a:p>
            <a:pPr marL="914400" lvl="1" indent="-317500" algn="l" rtl="0">
              <a:spcBef>
                <a:spcPts val="0"/>
              </a:spcBef>
              <a:spcAft>
                <a:spcPts val="0"/>
              </a:spcAft>
              <a:buSzPts val="1400"/>
              <a:buChar char="○"/>
            </a:pPr>
            <a:r>
              <a:rPr lang="en"/>
              <a:t>For the embedding purpose in GCN.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0"/>
          <p:cNvPicPr preferRelativeResize="0"/>
          <p:nvPr/>
        </p:nvPicPr>
        <p:blipFill rotWithShape="1">
          <a:blip r:embed="rId3">
            <a:alphaModFix/>
          </a:blip>
          <a:srcRect t="7493"/>
          <a:stretch/>
        </p:blipFill>
        <p:spPr>
          <a:xfrm>
            <a:off x="694550" y="73775"/>
            <a:ext cx="7754899" cy="499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1"/>
          <p:cNvSpPr txBox="1">
            <a:spLocks noGrp="1"/>
          </p:cNvSpPr>
          <p:nvPr>
            <p:ph type="body" idx="1"/>
          </p:nvPr>
        </p:nvSpPr>
        <p:spPr>
          <a:xfrm>
            <a:off x="289825"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5" name="Google Shape;115;p21"/>
          <p:cNvPicPr preferRelativeResize="0"/>
          <p:nvPr/>
        </p:nvPicPr>
        <p:blipFill>
          <a:blip r:embed="rId3">
            <a:alphaModFix/>
          </a:blip>
          <a:stretch>
            <a:fillRect/>
          </a:stretch>
        </p:blipFill>
        <p:spPr>
          <a:xfrm>
            <a:off x="311700" y="354400"/>
            <a:ext cx="8678699" cy="429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Literature Review</a:t>
            </a:r>
            <a:endParaRPr/>
          </a:p>
        </p:txBody>
      </p:sp>
      <p:sp>
        <p:nvSpPr>
          <p:cNvPr id="121" name="Google Shape;121;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We have reviewed the following 2 works:</a:t>
            </a:r>
            <a:endParaRPr/>
          </a:p>
          <a:p>
            <a:pPr marL="914400" lvl="1" indent="-317500" algn="l" rtl="0">
              <a:lnSpc>
                <a:spcPct val="115000"/>
              </a:lnSpc>
              <a:spcBef>
                <a:spcPts val="0"/>
              </a:spcBef>
              <a:spcAft>
                <a:spcPts val="0"/>
              </a:spcAft>
              <a:buSzPts val="1400"/>
              <a:buChar char="○"/>
            </a:pPr>
            <a:r>
              <a:rPr lang="en"/>
              <a:t>Tokyo based migration analysis in which the author tries to show the relation between the population and migration population.</a:t>
            </a:r>
            <a:endParaRPr/>
          </a:p>
          <a:p>
            <a:pPr marL="1371600" lvl="2" indent="-317500" algn="l" rtl="0">
              <a:lnSpc>
                <a:spcPct val="115000"/>
              </a:lnSpc>
              <a:spcBef>
                <a:spcPts val="0"/>
              </a:spcBef>
              <a:spcAft>
                <a:spcPts val="0"/>
              </a:spcAft>
              <a:buSzPts val="1400"/>
              <a:buChar char="■"/>
            </a:pPr>
            <a:r>
              <a:rPr lang="en"/>
              <a:t>Author shows the population with HDI(Human Development Index) ranking follows the scale free network property.</a:t>
            </a:r>
            <a:endParaRPr/>
          </a:p>
          <a:p>
            <a:pPr marL="1371600" lvl="2" indent="-317500" algn="l" rtl="0">
              <a:lnSpc>
                <a:spcPct val="115000"/>
              </a:lnSpc>
              <a:spcBef>
                <a:spcPts val="0"/>
              </a:spcBef>
              <a:spcAft>
                <a:spcPts val="0"/>
              </a:spcAft>
              <a:buSzPts val="1400"/>
              <a:buChar char="■"/>
            </a:pPr>
            <a:r>
              <a:rPr lang="en"/>
              <a:t>Also show the causes of centralization of migration in high HDI cities.</a:t>
            </a:r>
            <a:endParaRPr/>
          </a:p>
          <a:p>
            <a:pPr marL="914400" lvl="1" indent="-317500" algn="l" rtl="0">
              <a:lnSpc>
                <a:spcPct val="115000"/>
              </a:lnSpc>
              <a:spcBef>
                <a:spcPts val="0"/>
              </a:spcBef>
              <a:spcAft>
                <a:spcPts val="0"/>
              </a:spcAft>
              <a:buSzPts val="1400"/>
              <a:buChar char="○"/>
            </a:pPr>
            <a:r>
              <a:rPr lang="en"/>
              <a:t>Another one is USA migration data analysis;</a:t>
            </a:r>
            <a:endParaRPr/>
          </a:p>
          <a:p>
            <a:pPr marL="1371600" lvl="2" indent="-317500" algn="l" rtl="0">
              <a:lnSpc>
                <a:spcPct val="115000"/>
              </a:lnSpc>
              <a:spcBef>
                <a:spcPts val="0"/>
              </a:spcBef>
              <a:spcAft>
                <a:spcPts val="0"/>
              </a:spcAft>
              <a:buSzPts val="1400"/>
              <a:buChar char="■"/>
            </a:pPr>
            <a:r>
              <a:rPr lang="en"/>
              <a:t>Which shows the effect of migration due to recession and cheap house holding prices,</a:t>
            </a:r>
            <a:endParaRPr/>
          </a:p>
          <a:p>
            <a:pPr marL="1371600" lvl="2" indent="-317500" algn="l" rtl="0">
              <a:lnSpc>
                <a:spcPct val="115000"/>
              </a:lnSpc>
              <a:spcBef>
                <a:spcPts val="0"/>
              </a:spcBef>
              <a:spcAft>
                <a:spcPts val="0"/>
              </a:spcAft>
              <a:buSzPts val="1400"/>
              <a:buChar char="■"/>
            </a:pPr>
            <a:r>
              <a:rPr lang="en"/>
              <a:t>Also shows migration influence due to the political reasons.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t>Migration network of inter-state migrants </a:t>
            </a:r>
            <a:endParaRPr sz="2400" dirty="0"/>
          </a:p>
        </p:txBody>
      </p:sp>
      <p:pic>
        <p:nvPicPr>
          <p:cNvPr id="127" name="Google Shape;127;p23"/>
          <p:cNvPicPr preferRelativeResize="0"/>
          <p:nvPr/>
        </p:nvPicPr>
        <p:blipFill rotWithShape="1">
          <a:blip r:embed="rId3">
            <a:alphaModFix/>
          </a:blip>
          <a:srcRect/>
          <a:stretch/>
        </p:blipFill>
        <p:spPr>
          <a:xfrm>
            <a:off x="4571995" y="2571747"/>
            <a:ext cx="9" cy="6"/>
          </a:xfrm>
          <a:prstGeom prst="rect">
            <a:avLst/>
          </a:prstGeom>
          <a:noFill/>
          <a:ln>
            <a:noFill/>
          </a:ln>
        </p:spPr>
      </p:pic>
      <p:pic>
        <p:nvPicPr>
          <p:cNvPr id="128" name="Google Shape;128;p23"/>
          <p:cNvPicPr preferRelativeResize="0"/>
          <p:nvPr/>
        </p:nvPicPr>
        <p:blipFill rotWithShape="1">
          <a:blip r:embed="rId4">
            <a:alphaModFix/>
          </a:blip>
          <a:srcRect t="-3029"/>
          <a:stretch/>
        </p:blipFill>
        <p:spPr>
          <a:xfrm>
            <a:off x="289825" y="868000"/>
            <a:ext cx="8700575" cy="4369524"/>
          </a:xfrm>
          <a:prstGeom prst="rect">
            <a:avLst/>
          </a:prstGeom>
          <a:noFill/>
          <a:ln>
            <a:noFill/>
          </a:ln>
        </p:spPr>
      </p:pic>
      <p:sp>
        <p:nvSpPr>
          <p:cNvPr id="129" name="Google Shape;129;p23"/>
          <p:cNvSpPr txBox="1"/>
          <p:nvPr/>
        </p:nvSpPr>
        <p:spPr>
          <a:xfrm>
            <a:off x="353625" y="868000"/>
            <a:ext cx="2860800" cy="8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Avg. Degree =  33.457</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Network Diameter = 2</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Avg. Clustering coefficient = 0.984</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1365</Words>
  <Application>Microsoft Macintosh PowerPoint</Application>
  <PresentationFormat>On-screen Show (16:9)</PresentationFormat>
  <Paragraphs>121</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Proxima Nova</vt:lpstr>
      <vt:lpstr>Quattrocento Sans</vt:lpstr>
      <vt:lpstr>Arial</vt:lpstr>
      <vt:lpstr>IIIT-Delhi</vt:lpstr>
      <vt:lpstr>Analysis Of Migration In India</vt:lpstr>
      <vt:lpstr>Motivation</vt:lpstr>
      <vt:lpstr>Dataset</vt:lpstr>
      <vt:lpstr>Dataset</vt:lpstr>
      <vt:lpstr>Dataset</vt:lpstr>
      <vt:lpstr>PowerPoint Presentation</vt:lpstr>
      <vt:lpstr>PowerPoint Presentation</vt:lpstr>
      <vt:lpstr>Literature Review</vt:lpstr>
      <vt:lpstr>Migration network of inter-state migrants </vt:lpstr>
      <vt:lpstr>Migration network of inter-state migrants for business purpose</vt:lpstr>
      <vt:lpstr>Migration network of inter-state migrants for education </vt:lpstr>
      <vt:lpstr>Migration network of inter-state migrants for employment</vt:lpstr>
      <vt:lpstr>Migration network of cross-country migrants</vt:lpstr>
      <vt:lpstr>Most Migrating in each state</vt:lpstr>
      <vt:lpstr>10 Most Migrating in each state</vt:lpstr>
      <vt:lpstr>Graphs Plotted</vt:lpstr>
      <vt:lpstr>Graph plotted for HDI ranks vs out migration for states/UTs</vt:lpstr>
      <vt:lpstr>Graph plotted for HDI ranks vs out migration for states/UTs</vt:lpstr>
      <vt:lpstr>Graph plotted for HDI ranks vs out / in migration for states/UTs</vt:lpstr>
      <vt:lpstr>Graph plotted for HDI ranks vs out / in migration for states/UTs</vt:lpstr>
      <vt:lpstr>Graph of log population vs weighted indegree</vt:lpstr>
      <vt:lpstr>Graph of log population vs weighted indegree </vt:lpstr>
      <vt:lpstr>Network Analysis </vt:lpstr>
      <vt:lpstr>Network Analysis </vt:lpstr>
      <vt:lpstr>PowerPoint Presentation</vt:lpstr>
      <vt:lpstr>Weighted Link Prediction</vt:lpstr>
      <vt:lpstr>PowerPoint Presentation</vt:lpstr>
      <vt:lpstr>Node classification using GCN</vt:lpstr>
      <vt:lpstr>Challenges: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Migration In India</dc:title>
  <cp:lastModifiedBy>Microsoft Office User</cp:lastModifiedBy>
  <cp:revision>4</cp:revision>
  <dcterms:modified xsi:type="dcterms:W3CDTF">2020-05-26T18:48:50Z</dcterms:modified>
</cp:coreProperties>
</file>