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Proxima Nova"/>
      <p:regular r:id="rId36"/>
      <p:bold r:id="rId37"/>
      <p:italic r:id="rId38"/>
      <p:boldItalic r:id="rId39"/>
    </p:embeddedFon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6.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Quattrocento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bold.fntdata"/><Relationship Id="rId14" Type="http://schemas.openxmlformats.org/officeDocument/2006/relationships/slide" Target="slides/slide10.xml"/><Relationship Id="rId36" Type="http://schemas.openxmlformats.org/officeDocument/2006/relationships/font" Target="fonts/ProximaNova-regular.fntdata"/><Relationship Id="rId17" Type="http://schemas.openxmlformats.org/officeDocument/2006/relationships/slide" Target="slides/slide13.xml"/><Relationship Id="rId39" Type="http://schemas.openxmlformats.org/officeDocument/2006/relationships/font" Target="fonts/ProximaNova-boldItalic.fntdata"/><Relationship Id="rId16" Type="http://schemas.openxmlformats.org/officeDocument/2006/relationships/slide" Target="slides/slide12.xml"/><Relationship Id="rId38" Type="http://schemas.openxmlformats.org/officeDocument/2006/relationships/font" Target="fonts/ProximaNov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1e561a97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701e561a9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1e561a9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701e561a9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01e561a9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701e561a9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07831d3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807831d3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07831d37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807831d37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07831d378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07831d378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07831d37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07831d37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07831d37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07831d37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07831d37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07831d37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01e561a9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701e561a9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Server maintainance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07831d378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807831d378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7831d37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807831d37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7831d37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807831d37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1e561a97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701e561a9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07831d378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7831d378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1e561a9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701e561a9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4" name="Google Shape;14;p2"/>
          <p:cNvPicPr preferRelativeResize="0"/>
          <p:nvPr/>
        </p:nvPicPr>
        <p:blipFill rotWithShape="1">
          <a:blip r:embed="rId2">
            <a:alphaModFix/>
          </a:blip>
          <a:srcRect b="0" l="0" r="0" t="0"/>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3F3F3"/>
              </a:buClr>
              <a:buSzPts val="1800"/>
              <a:buNone/>
              <a:defRPr>
                <a:solidFill>
                  <a:srgbClr val="F3F3F3"/>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000000"/>
                </a:solidFill>
                <a:latin typeface="Arial"/>
                <a:ea typeface="Arial"/>
                <a:cs typeface="Arial"/>
                <a:sym typeface="Arial"/>
              </a:rPr>
              <a:t>xx%</a:t>
            </a:r>
            <a:endParaRPr b="1" i="0" sz="12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rotWithShape="1">
          <a:blip r:embed="rId2">
            <a:alphaModFix/>
          </a:blip>
          <a:srcRect b="0" l="0" r="0" t="0"/>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sm" w="sm" type="none"/>
            <a:tailEnd len="sm" w="sm" type="none"/>
          </a:ln>
        </p:spPr>
      </p:cxnSp>
      <p:sp>
        <p:nvSpPr>
          <p:cNvPr id="72" name="Google Shape;72;p14"/>
          <p:cNvSpPr txBox="1"/>
          <p:nvPr>
            <p:ph type="title"/>
          </p:nvPr>
        </p:nvSpPr>
        <p:spPr>
          <a:xfrm>
            <a:off x="658375" y="1389900"/>
            <a:ext cx="3423600" cy="5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4"/>
          <p:cNvSpPr txBox="1"/>
          <p:nvPr>
            <p:ph idx="1" type="subTitle"/>
          </p:nvPr>
        </p:nvSpPr>
        <p:spPr>
          <a:xfrm>
            <a:off x="658425" y="2574950"/>
            <a:ext cx="3423600" cy="178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3"/>
          <p:cNvCxnSpPr/>
          <p:nvPr/>
        </p:nvCxnSpPr>
        <p:spPr>
          <a:xfrm>
            <a:off x="248725" y="848575"/>
            <a:ext cx="86028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Light)">
  <p:cSld name="CUSTOM">
    <p:spTree>
      <p:nvGrpSpPr>
        <p:cNvPr id="21" name="Shape 21"/>
        <p:cNvGrpSpPr/>
        <p:nvPr/>
      </p:nvGrpSpPr>
      <p:grpSpPr>
        <a:xfrm>
          <a:off x="0" y="0"/>
          <a:ext cx="0" cy="0"/>
          <a:chOff x="0" y="0"/>
          <a:chExt cx="0" cy="0"/>
        </a:xfrm>
      </p:grpSpPr>
      <p:sp>
        <p:nvSpPr>
          <p:cNvPr id="22" name="Google Shape;22;p4"/>
          <p:cNvSpPr txBox="1"/>
          <p:nvPr>
            <p:ph type="title"/>
          </p:nvPr>
        </p:nvSpPr>
        <p:spPr>
          <a:xfrm>
            <a:off x="311700" y="1041825"/>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p:txBody>
      </p:sp>
      <p:pic>
        <p:nvPicPr>
          <p:cNvPr descr="style3colormid.png" id="23" name="Google Shape;23;p4"/>
          <p:cNvPicPr preferRelativeResize="0"/>
          <p:nvPr/>
        </p:nvPicPr>
        <p:blipFill rotWithShape="1">
          <a:blip r:embed="rId2">
            <a:alphaModFix/>
          </a:blip>
          <a:srcRect b="0" l="0" r="0" t="0"/>
          <a:stretch/>
        </p:blipFill>
        <p:spPr>
          <a:xfrm>
            <a:off x="76200" y="4150625"/>
            <a:ext cx="4828025" cy="965600"/>
          </a:xfrm>
          <a:prstGeom prst="rect">
            <a:avLst/>
          </a:prstGeom>
          <a:noFill/>
          <a:ln>
            <a:noFill/>
          </a:ln>
        </p:spPr>
      </p:pic>
      <p:sp>
        <p:nvSpPr>
          <p:cNvPr id="24" name="Google Shape;24;p4"/>
          <p:cNvSpPr txBox="1"/>
          <p:nvPr>
            <p:ph idx="2" type="title"/>
          </p:nvPr>
        </p:nvSpPr>
        <p:spPr>
          <a:xfrm>
            <a:off x="311700" y="1841000"/>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p:txBody>
      </p:sp>
      <p:cxnSp>
        <p:nvCxnSpPr>
          <p:cNvPr id="25" name="Google Shape;25;p4"/>
          <p:cNvCxnSpPr/>
          <p:nvPr/>
        </p:nvCxnSpPr>
        <p:spPr>
          <a:xfrm>
            <a:off x="380400" y="1799550"/>
            <a:ext cx="7929600" cy="43800"/>
          </a:xfrm>
          <a:prstGeom prst="straightConnector1">
            <a:avLst/>
          </a:prstGeom>
          <a:noFill/>
          <a:ln cap="flat" cmpd="sng" w="9525">
            <a:solidFill>
              <a:srgbClr val="3EADA7"/>
            </a:solidFill>
            <a:prstDash val="solid"/>
            <a:round/>
            <a:headEnd len="sm" w="sm" type="none"/>
            <a:tailEnd len="sm" w="sm" type="none"/>
          </a:ln>
        </p:spPr>
      </p:cxnSp>
      <p:pic>
        <p:nvPicPr>
          <p:cNvPr descr="strips_color.png" id="26" name="Google Shape;26;p4"/>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11700" y="20362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sm" w="sm" type="none"/>
            <a:tailEnd len="sm" w="sm"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rotWithShape="1">
          <a:blip r:embed="rId2">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l.acm.org/doi/10.5555/1151903.1151924" TargetMode="External"/><Relationship Id="rId4" Type="http://schemas.openxmlformats.org/officeDocument/2006/relationships/hyperlink" Target="https://www.researchgate.net/publication/321316978_Network_Analysis_of_Migration_Patterns_in_the_United_States" TargetMode="External"/><Relationship Id="rId5" Type="http://schemas.openxmlformats.org/officeDocument/2006/relationships/hyperlink" Target="https://doi.org/10.1371/journal.pone.0148265" TargetMode="External"/><Relationship Id="rId6" Type="http://schemas.openxmlformats.org/officeDocument/2006/relationships/hyperlink" Target="https://doi.org/10.1371/journal.pone.014826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91675" y="1109450"/>
            <a:ext cx="77058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en"/>
              <a:t>Analysis Of Migration In India</a:t>
            </a:r>
            <a:endParaRPr/>
          </a:p>
        </p:txBody>
      </p:sp>
      <p:sp>
        <p:nvSpPr>
          <p:cNvPr id="79" name="Google Shape;79;p15"/>
          <p:cNvSpPr txBox="1"/>
          <p:nvPr/>
        </p:nvSpPr>
        <p:spPr>
          <a:xfrm>
            <a:off x="583075" y="2238575"/>
            <a:ext cx="3810900" cy="12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Presented by:</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Ankit Agarawal </a:t>
            </a:r>
            <a:r>
              <a:rPr b="0" i="0" lang="en" sz="1400" u="none" cap="none" strike="noStrike">
                <a:solidFill>
                  <a:srgbClr val="000000"/>
                </a:solidFill>
                <a:latin typeface="Proxima Nova"/>
                <a:ea typeface="Proxima Nova"/>
                <a:cs typeface="Proxima Nova"/>
                <a:sym typeface="Proxima Nova"/>
              </a:rPr>
              <a:t> MT1902</a:t>
            </a: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Anchit Gupta     MT19060</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28459" y="42206"/>
            <a:ext cx="8464200" cy="11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Migration network of inter-state migrants for business purpose</a:t>
            </a:r>
            <a:endParaRPr sz="2400"/>
          </a:p>
        </p:txBody>
      </p:sp>
      <p:pic>
        <p:nvPicPr>
          <p:cNvPr id="135" name="Google Shape;135;p24"/>
          <p:cNvPicPr preferRelativeResize="0"/>
          <p:nvPr/>
        </p:nvPicPr>
        <p:blipFill rotWithShape="1">
          <a:blip r:embed="rId3">
            <a:alphaModFix/>
          </a:blip>
          <a:srcRect b="0" l="0" r="0" t="0"/>
          <a:stretch/>
        </p:blipFill>
        <p:spPr>
          <a:xfrm>
            <a:off x="4571995" y="2571747"/>
            <a:ext cx="9" cy="6"/>
          </a:xfrm>
          <a:prstGeom prst="rect">
            <a:avLst/>
          </a:prstGeom>
          <a:noFill/>
          <a:ln>
            <a:noFill/>
          </a:ln>
        </p:spPr>
      </p:pic>
      <p:pic>
        <p:nvPicPr>
          <p:cNvPr id="136" name="Google Shape;136;p24"/>
          <p:cNvPicPr preferRelativeResize="0"/>
          <p:nvPr/>
        </p:nvPicPr>
        <p:blipFill rotWithShape="1">
          <a:blip r:embed="rId4">
            <a:alphaModFix/>
          </a:blip>
          <a:srcRect b="0" l="0" r="0" t="0"/>
          <a:stretch/>
        </p:blipFill>
        <p:spPr>
          <a:xfrm>
            <a:off x="4571995" y="2571747"/>
            <a:ext cx="9" cy="6"/>
          </a:xfrm>
          <a:prstGeom prst="rect">
            <a:avLst/>
          </a:prstGeom>
          <a:noFill/>
          <a:ln>
            <a:noFill/>
          </a:ln>
        </p:spPr>
      </p:pic>
      <p:pic>
        <p:nvPicPr>
          <p:cNvPr id="137" name="Google Shape;137;p24"/>
          <p:cNvPicPr preferRelativeResize="0"/>
          <p:nvPr/>
        </p:nvPicPr>
        <p:blipFill rotWithShape="1">
          <a:blip r:embed="rId4">
            <a:alphaModFix/>
          </a:blip>
          <a:srcRect b="0" l="0" r="0" t="0"/>
          <a:stretch/>
        </p:blipFill>
        <p:spPr>
          <a:xfrm>
            <a:off x="348650" y="1155725"/>
            <a:ext cx="8223849" cy="3762751"/>
          </a:xfrm>
          <a:prstGeom prst="rect">
            <a:avLst/>
          </a:prstGeom>
          <a:noFill/>
          <a:ln>
            <a:noFill/>
          </a:ln>
        </p:spPr>
      </p:pic>
      <p:sp>
        <p:nvSpPr>
          <p:cNvPr id="138" name="Google Shape;138;p24"/>
          <p:cNvSpPr txBox="1"/>
          <p:nvPr/>
        </p:nvSpPr>
        <p:spPr>
          <a:xfrm>
            <a:off x="85725" y="1082300"/>
            <a:ext cx="29574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Avg. Degree =  26.342</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Network Diameter = 3</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Avg. Clustering coefficient = 0.794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Migration network of inter-state migrants for education </a:t>
            </a:r>
            <a:endParaRPr sz="2400"/>
          </a:p>
        </p:txBody>
      </p:sp>
      <p:pic>
        <p:nvPicPr>
          <p:cNvPr id="144" name="Google Shape;144;p25"/>
          <p:cNvPicPr preferRelativeResize="0"/>
          <p:nvPr/>
        </p:nvPicPr>
        <p:blipFill rotWithShape="1">
          <a:blip r:embed="rId3">
            <a:alphaModFix/>
          </a:blip>
          <a:srcRect b="0" l="0" r="0" t="0"/>
          <a:stretch/>
        </p:blipFill>
        <p:spPr>
          <a:xfrm>
            <a:off x="4571995" y="2571747"/>
            <a:ext cx="9" cy="6"/>
          </a:xfrm>
          <a:prstGeom prst="rect">
            <a:avLst/>
          </a:prstGeom>
          <a:noFill/>
          <a:ln>
            <a:noFill/>
          </a:ln>
        </p:spPr>
      </p:pic>
      <p:pic>
        <p:nvPicPr>
          <p:cNvPr id="145" name="Google Shape;145;p25"/>
          <p:cNvPicPr preferRelativeResize="0"/>
          <p:nvPr/>
        </p:nvPicPr>
        <p:blipFill rotWithShape="1">
          <a:blip r:embed="rId4">
            <a:alphaModFix/>
          </a:blip>
          <a:srcRect b="0" l="0" r="0" t="0"/>
          <a:stretch/>
        </p:blipFill>
        <p:spPr>
          <a:xfrm>
            <a:off x="289825" y="1013625"/>
            <a:ext cx="8614851" cy="3947700"/>
          </a:xfrm>
          <a:prstGeom prst="rect">
            <a:avLst/>
          </a:prstGeom>
          <a:noFill/>
          <a:ln>
            <a:noFill/>
          </a:ln>
        </p:spPr>
      </p:pic>
      <p:sp>
        <p:nvSpPr>
          <p:cNvPr id="146" name="Google Shape;146;p25"/>
          <p:cNvSpPr txBox="1"/>
          <p:nvPr/>
        </p:nvSpPr>
        <p:spPr>
          <a:xfrm>
            <a:off x="0" y="1082300"/>
            <a:ext cx="29574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Avg. Degree =  28</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Network Diameter = 3</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Avg. Clustering coefficient = 0.824</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Migration network of inter-state migrants for employment</a:t>
            </a:r>
            <a:endParaRPr sz="2400"/>
          </a:p>
        </p:txBody>
      </p:sp>
      <p:pic>
        <p:nvPicPr>
          <p:cNvPr id="152" name="Google Shape;152;p26"/>
          <p:cNvPicPr preferRelativeResize="0"/>
          <p:nvPr/>
        </p:nvPicPr>
        <p:blipFill rotWithShape="1">
          <a:blip r:embed="rId3">
            <a:alphaModFix/>
          </a:blip>
          <a:srcRect b="0" l="0" r="0" t="0"/>
          <a:stretch/>
        </p:blipFill>
        <p:spPr>
          <a:xfrm>
            <a:off x="4571995" y="2571747"/>
            <a:ext cx="9" cy="6"/>
          </a:xfrm>
          <a:prstGeom prst="rect">
            <a:avLst/>
          </a:prstGeom>
          <a:noFill/>
          <a:ln>
            <a:noFill/>
          </a:ln>
        </p:spPr>
      </p:pic>
      <p:pic>
        <p:nvPicPr>
          <p:cNvPr id="153" name="Google Shape;153;p26"/>
          <p:cNvPicPr preferRelativeResize="0"/>
          <p:nvPr/>
        </p:nvPicPr>
        <p:blipFill rotWithShape="1">
          <a:blip r:embed="rId4">
            <a:alphaModFix/>
          </a:blip>
          <a:srcRect b="0" l="0" r="0" t="0"/>
          <a:stretch/>
        </p:blipFill>
        <p:spPr>
          <a:xfrm>
            <a:off x="367797" y="1125039"/>
            <a:ext cx="8116186" cy="3848986"/>
          </a:xfrm>
          <a:prstGeom prst="rect">
            <a:avLst/>
          </a:prstGeom>
          <a:noFill/>
          <a:ln>
            <a:noFill/>
          </a:ln>
        </p:spPr>
      </p:pic>
      <p:sp>
        <p:nvSpPr>
          <p:cNvPr id="154" name="Google Shape;154;p26"/>
          <p:cNvSpPr txBox="1"/>
          <p:nvPr/>
        </p:nvSpPr>
        <p:spPr>
          <a:xfrm>
            <a:off x="0" y="825125"/>
            <a:ext cx="29574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Avg. Degree =  31.316</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Network Diameter = 3</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Avg. Clustering coefficient = 0.892</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Migration network of cross-country migrants</a:t>
            </a:r>
            <a:endParaRPr/>
          </a:p>
        </p:txBody>
      </p:sp>
      <p:pic>
        <p:nvPicPr>
          <p:cNvPr id="160" name="Google Shape;160;p27"/>
          <p:cNvPicPr preferRelativeResize="0"/>
          <p:nvPr/>
        </p:nvPicPr>
        <p:blipFill rotWithShape="1">
          <a:blip r:embed="rId3">
            <a:alphaModFix/>
          </a:blip>
          <a:srcRect b="0" l="0" r="0" t="0"/>
          <a:stretch/>
        </p:blipFill>
        <p:spPr>
          <a:xfrm>
            <a:off x="4571995" y="2571747"/>
            <a:ext cx="9" cy="6"/>
          </a:xfrm>
          <a:prstGeom prst="rect">
            <a:avLst/>
          </a:prstGeom>
          <a:noFill/>
          <a:ln>
            <a:noFill/>
          </a:ln>
        </p:spPr>
      </p:pic>
      <p:pic>
        <p:nvPicPr>
          <p:cNvPr id="161" name="Google Shape;161;p27"/>
          <p:cNvPicPr preferRelativeResize="0"/>
          <p:nvPr/>
        </p:nvPicPr>
        <p:blipFill rotWithShape="1">
          <a:blip r:embed="rId3">
            <a:alphaModFix/>
          </a:blip>
          <a:srcRect b="0" l="0" r="0" t="0"/>
          <a:stretch/>
        </p:blipFill>
        <p:spPr>
          <a:xfrm>
            <a:off x="170121" y="1006550"/>
            <a:ext cx="8300484" cy="377810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62" name="Google Shape;162;p27"/>
          <p:cNvSpPr txBox="1"/>
          <p:nvPr/>
        </p:nvSpPr>
        <p:spPr>
          <a:xfrm>
            <a:off x="170125" y="1006550"/>
            <a:ext cx="29574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Avg. Degree =  12.681</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Network Diameter = 1</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Avg. Clustering coefficient = 0</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14600" y="893525"/>
            <a:ext cx="2625300" cy="137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Most Migrating in each state</a:t>
            </a:r>
            <a:endParaRPr/>
          </a:p>
        </p:txBody>
      </p:sp>
      <p:pic>
        <p:nvPicPr>
          <p:cNvPr id="168" name="Google Shape;168;p28"/>
          <p:cNvPicPr preferRelativeResize="0"/>
          <p:nvPr/>
        </p:nvPicPr>
        <p:blipFill rotWithShape="1">
          <a:blip r:embed="rId3">
            <a:alphaModFix/>
          </a:blip>
          <a:srcRect b="0" l="0" r="0" t="0"/>
          <a:stretch/>
        </p:blipFill>
        <p:spPr>
          <a:xfrm>
            <a:off x="4571995" y="2571747"/>
            <a:ext cx="10" cy="6"/>
          </a:xfrm>
          <a:prstGeom prst="rect">
            <a:avLst/>
          </a:prstGeom>
          <a:noFill/>
          <a:ln>
            <a:noFill/>
          </a:ln>
        </p:spPr>
      </p:pic>
      <p:pic>
        <p:nvPicPr>
          <p:cNvPr id="169" name="Google Shape;169;p28"/>
          <p:cNvPicPr preferRelativeResize="0"/>
          <p:nvPr/>
        </p:nvPicPr>
        <p:blipFill rotWithShape="1">
          <a:blip r:embed="rId4">
            <a:alphaModFix/>
          </a:blip>
          <a:srcRect b="5666" l="10188" r="9016" t="2192"/>
          <a:stretch/>
        </p:blipFill>
        <p:spPr>
          <a:xfrm>
            <a:off x="2914975" y="0"/>
            <a:ext cx="618722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214600" y="893525"/>
            <a:ext cx="2625300" cy="137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10 </a:t>
            </a:r>
            <a:r>
              <a:rPr lang="en"/>
              <a:t>Most Migrating in each state</a:t>
            </a:r>
            <a:endParaRPr/>
          </a:p>
        </p:txBody>
      </p:sp>
      <p:pic>
        <p:nvPicPr>
          <p:cNvPr id="175" name="Google Shape;175;p29"/>
          <p:cNvPicPr preferRelativeResize="0"/>
          <p:nvPr/>
        </p:nvPicPr>
        <p:blipFill rotWithShape="1">
          <a:blip r:embed="rId3">
            <a:alphaModFix/>
          </a:blip>
          <a:srcRect b="0" l="0" r="0" t="0"/>
          <a:stretch/>
        </p:blipFill>
        <p:spPr>
          <a:xfrm>
            <a:off x="4571995" y="2571747"/>
            <a:ext cx="10" cy="6"/>
          </a:xfrm>
          <a:prstGeom prst="rect">
            <a:avLst/>
          </a:prstGeom>
          <a:noFill/>
          <a:ln>
            <a:noFill/>
          </a:ln>
        </p:spPr>
      </p:pic>
      <p:pic>
        <p:nvPicPr>
          <p:cNvPr id="176" name="Google Shape;176;p29"/>
          <p:cNvPicPr preferRelativeResize="0"/>
          <p:nvPr/>
        </p:nvPicPr>
        <p:blipFill>
          <a:blip r:embed="rId4">
            <a:alphaModFix/>
          </a:blip>
          <a:stretch>
            <a:fillRect/>
          </a:stretch>
        </p:blipFill>
        <p:spPr>
          <a:xfrm>
            <a:off x="2501225" y="0"/>
            <a:ext cx="6642775" cy="510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Graphs Plotted</a:t>
            </a:r>
            <a:endParaRPr/>
          </a:p>
        </p:txBody>
      </p:sp>
      <p:sp>
        <p:nvSpPr>
          <p:cNvPr id="182" name="Google Shape;182;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Now ranks for cities are calculated based on their Human Development Index (HDI) values. </a:t>
            </a:r>
            <a:endParaRPr/>
          </a:p>
          <a:p>
            <a:pPr indent="-342900" lvl="0" marL="457200" rtl="0" algn="l">
              <a:lnSpc>
                <a:spcPct val="115000"/>
              </a:lnSpc>
              <a:spcBef>
                <a:spcPts val="0"/>
              </a:spcBef>
              <a:spcAft>
                <a:spcPts val="0"/>
              </a:spcAft>
              <a:buSzPts val="1800"/>
              <a:buChar char="●"/>
            </a:pPr>
            <a:r>
              <a:rPr lang="en"/>
              <a:t>Graphs are plotted by keeping the rank on X-axis and other values on Y-axis</a:t>
            </a:r>
            <a:endParaRPr/>
          </a:p>
          <a:p>
            <a:pPr indent="0" lvl="0" marL="91440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Graph plotted for HDI ranks vs out migration for states/UTs</a:t>
            </a:r>
            <a:endParaRPr sz="2400"/>
          </a:p>
        </p:txBody>
      </p:sp>
      <p:pic>
        <p:nvPicPr>
          <p:cNvPr id="188" name="Google Shape;188;p31"/>
          <p:cNvPicPr preferRelativeResize="0"/>
          <p:nvPr/>
        </p:nvPicPr>
        <p:blipFill rotWithShape="1">
          <a:blip r:embed="rId3">
            <a:alphaModFix/>
          </a:blip>
          <a:srcRect b="0" l="0" r="0" t="0"/>
          <a:stretch/>
        </p:blipFill>
        <p:spPr>
          <a:xfrm>
            <a:off x="0" y="815163"/>
            <a:ext cx="9144000" cy="42914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434343"/>
              </a:buClr>
              <a:buSzPts val="2800"/>
              <a:buFont typeface="Proxima Nova"/>
              <a:buNone/>
            </a:pPr>
            <a:r>
              <a:rPr lang="en" sz="2400"/>
              <a:t>Graph plotted for HDI ranks vs out migration for states/UTs</a:t>
            </a:r>
            <a:endParaRPr/>
          </a:p>
        </p:txBody>
      </p:sp>
      <p:sp>
        <p:nvSpPr>
          <p:cNvPr id="194" name="Google Shape;194;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a:t>The graph plotted in the previous slide shows that there is a relationship between the rank of a state/UT based on HDI and the count of people migrating out from that place. It can be seen that there are less people migrating out from places which have a higher rank as compared to the ones with lower HDI ranks.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Graph plotted for HDI ranks vs out / in migration for states/UTs</a:t>
            </a:r>
            <a:endParaRPr sz="2400"/>
          </a:p>
        </p:txBody>
      </p:sp>
      <p:pic>
        <p:nvPicPr>
          <p:cNvPr id="200" name="Google Shape;200;p33"/>
          <p:cNvPicPr preferRelativeResize="0"/>
          <p:nvPr/>
        </p:nvPicPr>
        <p:blipFill rotWithShape="1">
          <a:blip r:embed="rId3">
            <a:alphaModFix/>
          </a:blip>
          <a:srcRect b="0" l="0" r="0" t="0"/>
          <a:stretch/>
        </p:blipFill>
        <p:spPr>
          <a:xfrm>
            <a:off x="0" y="850605"/>
            <a:ext cx="9144000" cy="4238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Motivation</a:t>
            </a:r>
            <a:endParaRPr/>
          </a:p>
        </p:txBody>
      </p:sp>
      <p:sp>
        <p:nvSpPr>
          <p:cNvPr id="85" name="Google Shape;8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Analysing the migration network can help planning the cities better and to avoid population burst in some areas of the country.</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Very good results have been obtained by using graph mining and machine learning techniques for some of the quite difficult problems.</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Migration network analysis is a </a:t>
            </a:r>
            <a:r>
              <a:rPr lang="en"/>
              <a:t>comparatively</a:t>
            </a:r>
            <a:r>
              <a:rPr lang="en"/>
              <a:t> less explored domain and there is scope for a lot of work here.</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434343"/>
              </a:buClr>
              <a:buSzPts val="2800"/>
              <a:buFont typeface="Proxima Nova"/>
              <a:buNone/>
            </a:pPr>
            <a:r>
              <a:rPr lang="en" sz="2400"/>
              <a:t>Graph plotted for HDI ranks vs out / in migration for states/UTs</a:t>
            </a:r>
            <a:endParaRPr/>
          </a:p>
        </p:txBody>
      </p:sp>
      <p:sp>
        <p:nvSpPr>
          <p:cNvPr id="206" name="Google Shape;20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a:t>The graph plotted in the previous slide shows that in the year 2001 mostly the in migration is greater than the out migration for the states/UTs with higher HDI ranks. Also, out migration is greater than the in-migration for the states/UTs with lower HDI ranks.</a:t>
            </a:r>
            <a:endParaRPr/>
          </a:p>
          <a:p>
            <a:pPr indent="-342900" lvl="0" marL="457200" rtl="0" algn="l">
              <a:lnSpc>
                <a:spcPct val="115000"/>
              </a:lnSpc>
              <a:spcBef>
                <a:spcPts val="0"/>
              </a:spcBef>
              <a:spcAft>
                <a:spcPts val="0"/>
              </a:spcAft>
              <a:buSzPts val="1800"/>
              <a:buFont typeface="Proxima Nova"/>
              <a:buChar char="●"/>
            </a:pPr>
            <a:r>
              <a:rPr lang="en"/>
              <a:t>The graph for the year 2011 follows the above relation for lesser no. of places as compared to that in 2001 which might mean that in year 2011 there are significant factors other than HDI which contribute to the migration.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Graph of log population vs weighted indegree</a:t>
            </a:r>
            <a:endParaRPr/>
          </a:p>
        </p:txBody>
      </p:sp>
      <p:pic>
        <p:nvPicPr>
          <p:cNvPr id="212" name="Google Shape;212;p35"/>
          <p:cNvPicPr preferRelativeResize="0"/>
          <p:nvPr/>
        </p:nvPicPr>
        <p:blipFill>
          <a:blip r:embed="rId3">
            <a:alphaModFix/>
          </a:blip>
          <a:stretch>
            <a:fillRect/>
          </a:stretch>
        </p:blipFill>
        <p:spPr>
          <a:xfrm>
            <a:off x="398413" y="950125"/>
            <a:ext cx="8303425" cy="3919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Graph of log population vs weighted indegree</a:t>
            </a:r>
            <a:endParaRPr/>
          </a:p>
          <a:p>
            <a:pPr indent="0" lvl="0" marL="0" rtl="0" algn="l">
              <a:lnSpc>
                <a:spcPct val="100000"/>
              </a:lnSpc>
              <a:spcBef>
                <a:spcPts val="0"/>
              </a:spcBef>
              <a:spcAft>
                <a:spcPts val="0"/>
              </a:spcAft>
              <a:buClr>
                <a:srgbClr val="434343"/>
              </a:buClr>
              <a:buSzPts val="2800"/>
              <a:buFont typeface="Proxima Nova"/>
              <a:buNone/>
            </a:pPr>
            <a:r>
              <a:t/>
            </a:r>
            <a:endParaRPr sz="2400"/>
          </a:p>
        </p:txBody>
      </p:sp>
      <p:sp>
        <p:nvSpPr>
          <p:cNvPr id="218" name="Google Shape;21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a:t>The above graph shows that there is higher in-migration at the places which are already highly </a:t>
            </a:r>
            <a:r>
              <a:rPr lang="en"/>
              <a:t>populated</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Network Analysis</a:t>
            </a:r>
            <a:endParaRPr/>
          </a:p>
          <a:p>
            <a:pPr indent="0" lvl="0" marL="0" rtl="0" algn="l">
              <a:lnSpc>
                <a:spcPct val="100000"/>
              </a:lnSpc>
              <a:spcBef>
                <a:spcPts val="0"/>
              </a:spcBef>
              <a:spcAft>
                <a:spcPts val="0"/>
              </a:spcAft>
              <a:buClr>
                <a:srgbClr val="434343"/>
              </a:buClr>
              <a:buSzPts val="2800"/>
              <a:buFont typeface="Proxima Nova"/>
              <a:buNone/>
            </a:pPr>
            <a:r>
              <a:t/>
            </a:r>
            <a:endParaRPr sz="2400"/>
          </a:p>
        </p:txBody>
      </p:sp>
      <p:sp>
        <p:nvSpPr>
          <p:cNvPr id="224" name="Google Shape;224;p37"/>
          <p:cNvSpPr txBox="1"/>
          <p:nvPr>
            <p:ph idx="1" type="body"/>
          </p:nvPr>
        </p:nvSpPr>
        <p:spPr>
          <a:xfrm>
            <a:off x="197000" y="966775"/>
            <a:ext cx="4139100" cy="390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Firstly we check the communities in the network formed using the total migration data of each state to stimulate what behaviour is persisting by migration flow.</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Communities are created in the map as connected components.</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Strong migration is between Community 1 and 2 &amp; Community 2 and 3.</a:t>
            </a:r>
            <a:endParaRPr/>
          </a:p>
          <a:p>
            <a:pPr indent="0" lvl="0" marL="457200" rtl="0" algn="l">
              <a:lnSpc>
                <a:spcPct val="115000"/>
              </a:lnSpc>
              <a:spcBef>
                <a:spcPts val="0"/>
              </a:spcBef>
              <a:spcAft>
                <a:spcPts val="0"/>
              </a:spcAft>
              <a:buNone/>
            </a:pPr>
            <a:r>
              <a:t/>
            </a:r>
            <a:endParaRPr/>
          </a:p>
        </p:txBody>
      </p:sp>
      <p:pic>
        <p:nvPicPr>
          <p:cNvPr id="225" name="Google Shape;225;p37"/>
          <p:cNvPicPr preferRelativeResize="0"/>
          <p:nvPr/>
        </p:nvPicPr>
        <p:blipFill>
          <a:blip r:embed="rId3">
            <a:alphaModFix/>
          </a:blip>
          <a:stretch>
            <a:fillRect/>
          </a:stretch>
        </p:blipFill>
        <p:spPr>
          <a:xfrm>
            <a:off x="4720450" y="37150"/>
            <a:ext cx="4269116" cy="51435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Network Analysis</a:t>
            </a:r>
            <a:endParaRPr/>
          </a:p>
          <a:p>
            <a:pPr indent="0" lvl="0" marL="0" rtl="0" algn="l">
              <a:lnSpc>
                <a:spcPct val="100000"/>
              </a:lnSpc>
              <a:spcBef>
                <a:spcPts val="0"/>
              </a:spcBef>
              <a:spcAft>
                <a:spcPts val="0"/>
              </a:spcAft>
              <a:buClr>
                <a:srgbClr val="434343"/>
              </a:buClr>
              <a:buSzPts val="2800"/>
              <a:buFont typeface="Proxima Nova"/>
              <a:buNone/>
            </a:pPr>
            <a:r>
              <a:t/>
            </a:r>
            <a:endParaRPr sz="2400"/>
          </a:p>
        </p:txBody>
      </p:sp>
      <p:sp>
        <p:nvSpPr>
          <p:cNvPr id="231" name="Google Shape;231;p38"/>
          <p:cNvSpPr txBox="1"/>
          <p:nvPr>
            <p:ph idx="1" type="body"/>
          </p:nvPr>
        </p:nvSpPr>
        <p:spPr>
          <a:xfrm>
            <a:off x="289825" y="1003925"/>
            <a:ext cx="8298300" cy="390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a:t>In this we have performed the network analysis using the Weighted PageRank and HITS algorithm.</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Using random walker we try to stimulate the behaviour of migration of each state with overall nodes.</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For this we have used migration data of education of year 2001 and 2011.</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By </a:t>
            </a:r>
            <a:r>
              <a:rPr lang="en"/>
              <a:t>comparing</a:t>
            </a:r>
            <a:r>
              <a:rPr lang="en"/>
              <a:t> both the graphs we saw that rise of the Rajasthan and Tamil Nadu as the new emerging </a:t>
            </a:r>
            <a:r>
              <a:rPr lang="en"/>
              <a:t>educational</a:t>
            </a:r>
            <a:r>
              <a:rPr lang="en"/>
              <a:t> hotspots in 2011.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39"/>
          <p:cNvPicPr preferRelativeResize="0"/>
          <p:nvPr/>
        </p:nvPicPr>
        <p:blipFill>
          <a:blip r:embed="rId3">
            <a:alphaModFix/>
          </a:blip>
          <a:stretch>
            <a:fillRect/>
          </a:stretch>
        </p:blipFill>
        <p:spPr>
          <a:xfrm>
            <a:off x="0" y="71975"/>
            <a:ext cx="4628350" cy="4999562"/>
          </a:xfrm>
          <a:prstGeom prst="rect">
            <a:avLst/>
          </a:prstGeom>
          <a:noFill/>
          <a:ln>
            <a:noFill/>
          </a:ln>
        </p:spPr>
      </p:pic>
      <p:pic>
        <p:nvPicPr>
          <p:cNvPr id="239" name="Google Shape;239;p39"/>
          <p:cNvPicPr preferRelativeResize="0"/>
          <p:nvPr/>
        </p:nvPicPr>
        <p:blipFill>
          <a:blip r:embed="rId4">
            <a:alphaModFix/>
          </a:blip>
          <a:stretch>
            <a:fillRect/>
          </a:stretch>
        </p:blipFill>
        <p:spPr>
          <a:xfrm>
            <a:off x="4701575" y="71975"/>
            <a:ext cx="4442425" cy="4936900"/>
          </a:xfrm>
          <a:prstGeom prst="rect">
            <a:avLst/>
          </a:prstGeom>
          <a:noFill/>
          <a:ln>
            <a:noFill/>
          </a:ln>
        </p:spPr>
      </p:pic>
      <p:sp>
        <p:nvSpPr>
          <p:cNvPr id="240" name="Google Shape;240;p39"/>
          <p:cNvSpPr txBox="1"/>
          <p:nvPr/>
        </p:nvSpPr>
        <p:spPr>
          <a:xfrm>
            <a:off x="2339925" y="530075"/>
            <a:ext cx="18660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Migration Due to Education in 2001</a:t>
            </a:r>
            <a:endParaRPr>
              <a:latin typeface="Proxima Nova"/>
              <a:ea typeface="Proxima Nova"/>
              <a:cs typeface="Proxima Nova"/>
              <a:sym typeface="Proxima Nova"/>
            </a:endParaRPr>
          </a:p>
        </p:txBody>
      </p:sp>
      <p:sp>
        <p:nvSpPr>
          <p:cNvPr id="241" name="Google Shape;241;p39"/>
          <p:cNvSpPr txBox="1"/>
          <p:nvPr/>
        </p:nvSpPr>
        <p:spPr>
          <a:xfrm>
            <a:off x="7143750" y="589650"/>
            <a:ext cx="18660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Migration Due to Education in 2011</a:t>
            </a:r>
            <a:endParaRPr>
              <a:latin typeface="Proxima Nova"/>
              <a:ea typeface="Proxima Nova"/>
              <a:cs typeface="Proxima Nova"/>
              <a:sym typeface="Proxima Nova"/>
            </a:endParaRPr>
          </a:p>
        </p:txBody>
      </p:sp>
      <p:pic>
        <p:nvPicPr>
          <p:cNvPr id="242" name="Google Shape;242;p39"/>
          <p:cNvPicPr preferRelativeResize="0"/>
          <p:nvPr/>
        </p:nvPicPr>
        <p:blipFill>
          <a:blip r:embed="rId5">
            <a:alphaModFix/>
          </a:blip>
          <a:stretch>
            <a:fillRect/>
          </a:stretch>
        </p:blipFill>
        <p:spPr>
          <a:xfrm>
            <a:off x="2745698" y="3697350"/>
            <a:ext cx="2581550" cy="124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Link Prediction</a:t>
            </a:r>
            <a:endParaRPr/>
          </a:p>
        </p:txBody>
      </p:sp>
      <p:sp>
        <p:nvSpPr>
          <p:cNvPr id="248" name="Google Shape;248;p40"/>
          <p:cNvSpPr txBox="1"/>
          <p:nvPr>
            <p:ph idx="1" type="body"/>
          </p:nvPr>
        </p:nvSpPr>
        <p:spPr>
          <a:xfrm>
            <a:off x="311700" y="1152475"/>
            <a:ext cx="4173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Traditional methods like Common neighbour, Adamic Adar and Resource allocator consider edges as unweighted.</a:t>
            </a:r>
            <a:endParaRPr/>
          </a:p>
          <a:p>
            <a:pPr indent="-342900" lvl="0" marL="457200" rtl="0" algn="l">
              <a:spcBef>
                <a:spcPts val="0"/>
              </a:spcBef>
              <a:spcAft>
                <a:spcPts val="0"/>
              </a:spcAft>
              <a:buSzPts val="1800"/>
              <a:buChar char="●"/>
            </a:pPr>
            <a:r>
              <a:rPr lang="en"/>
              <a:t>Modified version of these methods used where the weight which is by default considered as 1 previously is replaced by the actual edge weight.</a:t>
            </a:r>
            <a:endParaRPr/>
          </a:p>
          <a:p>
            <a:pPr indent="0" lvl="0" marL="457200" rtl="0" algn="l">
              <a:spcBef>
                <a:spcPts val="0"/>
              </a:spcBef>
              <a:spcAft>
                <a:spcPts val="0"/>
              </a:spcAft>
              <a:buNone/>
            </a:pPr>
            <a:r>
              <a:t/>
            </a:r>
            <a:endParaRPr/>
          </a:p>
        </p:txBody>
      </p:sp>
      <p:pic>
        <p:nvPicPr>
          <p:cNvPr id="249" name="Google Shape;249;p40"/>
          <p:cNvPicPr preferRelativeResize="0"/>
          <p:nvPr/>
        </p:nvPicPr>
        <p:blipFill>
          <a:blip r:embed="rId3">
            <a:alphaModFix/>
          </a:blip>
          <a:stretch>
            <a:fillRect/>
          </a:stretch>
        </p:blipFill>
        <p:spPr>
          <a:xfrm>
            <a:off x="5088075" y="1323325"/>
            <a:ext cx="3795425" cy="2669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41"/>
          <p:cNvPicPr preferRelativeResize="0"/>
          <p:nvPr/>
        </p:nvPicPr>
        <p:blipFill>
          <a:blip r:embed="rId3">
            <a:alphaModFix/>
          </a:blip>
          <a:stretch>
            <a:fillRect/>
          </a:stretch>
        </p:blipFill>
        <p:spPr>
          <a:xfrm>
            <a:off x="0" y="371075"/>
            <a:ext cx="4649701" cy="2941800"/>
          </a:xfrm>
          <a:prstGeom prst="rect">
            <a:avLst/>
          </a:prstGeom>
          <a:noFill/>
          <a:ln>
            <a:noFill/>
          </a:ln>
        </p:spPr>
      </p:pic>
      <p:pic>
        <p:nvPicPr>
          <p:cNvPr id="257" name="Google Shape;257;p41"/>
          <p:cNvPicPr preferRelativeResize="0"/>
          <p:nvPr/>
        </p:nvPicPr>
        <p:blipFill>
          <a:blip r:embed="rId4">
            <a:alphaModFix/>
          </a:blip>
          <a:stretch>
            <a:fillRect/>
          </a:stretch>
        </p:blipFill>
        <p:spPr>
          <a:xfrm>
            <a:off x="4559300" y="371084"/>
            <a:ext cx="4649701" cy="2941791"/>
          </a:xfrm>
          <a:prstGeom prst="rect">
            <a:avLst/>
          </a:prstGeom>
          <a:noFill/>
          <a:ln>
            <a:noFill/>
          </a:ln>
        </p:spPr>
      </p:pic>
      <p:sp>
        <p:nvSpPr>
          <p:cNvPr id="258" name="Google Shape;258;p41"/>
          <p:cNvSpPr txBox="1"/>
          <p:nvPr/>
        </p:nvSpPr>
        <p:spPr>
          <a:xfrm>
            <a:off x="529500" y="3278225"/>
            <a:ext cx="8421000" cy="170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Using this we can say that when using the migration network weak ties should be neglected as for being relatively small edge weight as they can still playing an important role in the analysis of migration network.</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So any further study on it must not neglect the even small migration value</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classification using GCN</a:t>
            </a:r>
            <a:endParaRPr/>
          </a:p>
        </p:txBody>
      </p:sp>
      <p:sp>
        <p:nvSpPr>
          <p:cNvPr id="264" name="Google Shape;264;p42"/>
          <p:cNvSpPr txBox="1"/>
          <p:nvPr>
            <p:ph idx="1" type="body"/>
          </p:nvPr>
        </p:nvSpPr>
        <p:spPr>
          <a:xfrm>
            <a:off x="237425" y="1041050"/>
            <a:ext cx="465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Classify states based on literacy rate and GDP.</a:t>
            </a:r>
            <a:endParaRPr/>
          </a:p>
          <a:p>
            <a:pPr indent="-342900" lvl="0" marL="457200" rtl="0" algn="l">
              <a:spcBef>
                <a:spcPts val="0"/>
              </a:spcBef>
              <a:spcAft>
                <a:spcPts val="0"/>
              </a:spcAft>
              <a:buSzPts val="1800"/>
              <a:buChar char="●"/>
            </a:pPr>
            <a:r>
              <a:rPr lang="en"/>
              <a:t>Use the node embeddings obtained using GCN. </a:t>
            </a:r>
            <a:endParaRPr/>
          </a:p>
          <a:p>
            <a:pPr indent="-342900" lvl="0" marL="457200" rtl="0" algn="l">
              <a:spcBef>
                <a:spcPts val="0"/>
              </a:spcBef>
              <a:spcAft>
                <a:spcPts val="0"/>
              </a:spcAft>
              <a:buSzPts val="1800"/>
              <a:buChar char="●"/>
            </a:pPr>
            <a:r>
              <a:rPr lang="en"/>
              <a:t>Embeddings by considering all 6 attributes i.e. in-migrants, out-migrants, PageRank, population, area, density. The results were not good.</a:t>
            </a:r>
            <a:endParaRPr/>
          </a:p>
          <a:p>
            <a:pPr indent="-342900" lvl="0" marL="457200" rtl="0" algn="l">
              <a:spcBef>
                <a:spcPts val="0"/>
              </a:spcBef>
              <a:spcAft>
                <a:spcPts val="0"/>
              </a:spcAft>
              <a:buSzPts val="1800"/>
              <a:buChar char="●"/>
            </a:pPr>
            <a:r>
              <a:rPr lang="en"/>
              <a:t>Only 4 attributes population size, density and decadal growth and a 2 layer shallow neural network used. Better results obtained.</a:t>
            </a:r>
            <a:endParaRPr/>
          </a:p>
        </p:txBody>
      </p:sp>
      <p:pic>
        <p:nvPicPr>
          <p:cNvPr id="265" name="Google Shape;265;p42"/>
          <p:cNvPicPr preferRelativeResize="0"/>
          <p:nvPr/>
        </p:nvPicPr>
        <p:blipFill>
          <a:blip r:embed="rId3">
            <a:alphaModFix/>
          </a:blip>
          <a:stretch>
            <a:fillRect/>
          </a:stretch>
        </p:blipFill>
        <p:spPr>
          <a:xfrm>
            <a:off x="4893125" y="1666875"/>
            <a:ext cx="3946076" cy="19991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Challenges</a:t>
            </a:r>
            <a:r>
              <a:rPr lang="en"/>
              <a:t>:</a:t>
            </a:r>
            <a:endParaRPr/>
          </a:p>
        </p:txBody>
      </p:sp>
      <p:sp>
        <p:nvSpPr>
          <p:cNvPr id="271" name="Google Shape;271;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Gathering the data to make it useful in way to analyze graphically.</a:t>
            </a:r>
            <a:endParaRPr/>
          </a:p>
          <a:p>
            <a:pPr indent="-342900" lvl="0" marL="457200" rtl="0" algn="l">
              <a:lnSpc>
                <a:spcPct val="150000"/>
              </a:lnSpc>
              <a:spcBef>
                <a:spcPts val="0"/>
              </a:spcBef>
              <a:spcAft>
                <a:spcPts val="0"/>
              </a:spcAft>
              <a:buSzPts val="1800"/>
              <a:buChar char="●"/>
            </a:pPr>
            <a:r>
              <a:rPr lang="en"/>
              <a:t>In-consistency of data: the common point of different years data.</a:t>
            </a:r>
            <a:endParaRPr/>
          </a:p>
          <a:p>
            <a:pPr indent="-342900" lvl="0" marL="457200" rtl="0" algn="l">
              <a:lnSpc>
                <a:spcPct val="150000"/>
              </a:lnSpc>
              <a:spcBef>
                <a:spcPts val="0"/>
              </a:spcBef>
              <a:spcAft>
                <a:spcPts val="0"/>
              </a:spcAft>
              <a:buSzPts val="1800"/>
              <a:buChar char="●"/>
            </a:pPr>
            <a:r>
              <a:rPr lang="en"/>
              <a:t>File Corruption: such as 2001 Delhi data inter migration data is corrupted and have to deal row wise.</a:t>
            </a:r>
            <a:endParaRPr/>
          </a:p>
          <a:p>
            <a:pPr indent="-342900" lvl="0" marL="457200" rtl="0" algn="l">
              <a:lnSpc>
                <a:spcPct val="150000"/>
              </a:lnSpc>
              <a:spcBef>
                <a:spcPts val="0"/>
              </a:spcBef>
              <a:spcAft>
                <a:spcPts val="0"/>
              </a:spcAft>
              <a:buSzPts val="1800"/>
              <a:buChar char="●"/>
            </a:pPr>
            <a:r>
              <a:rPr lang="en"/>
              <a:t>In-complete data: such as crime data of some states are not available.</a:t>
            </a:r>
            <a:endParaRPr/>
          </a:p>
          <a:p>
            <a:pPr indent="-342900" lvl="0" marL="457200" rtl="0" algn="l">
              <a:lnSpc>
                <a:spcPct val="150000"/>
              </a:lnSpc>
              <a:spcBef>
                <a:spcPts val="0"/>
              </a:spcBef>
              <a:spcAft>
                <a:spcPts val="0"/>
              </a:spcAft>
              <a:buSzPts val="1800"/>
              <a:buChar char="●"/>
            </a:pPr>
            <a:r>
              <a:rPr lang="en"/>
              <a:t>Using of different tools at the same time to analyze and record the data which is most time taking.</a:t>
            </a:r>
            <a:endParaRPr/>
          </a:p>
          <a:p>
            <a:pPr indent="-342900" lvl="0" marL="457200" rtl="0" algn="l">
              <a:lnSpc>
                <a:spcPct val="150000"/>
              </a:lnSpc>
              <a:spcBef>
                <a:spcPts val="0"/>
              </a:spcBef>
              <a:spcAft>
                <a:spcPts val="0"/>
              </a:spcAft>
              <a:buSzPts val="1800"/>
              <a:buChar char="●"/>
            </a:pPr>
            <a:r>
              <a:rPr lang="en"/>
              <a:t>Names of the states and new states emerged in causes problem while </a:t>
            </a:r>
            <a:r>
              <a:rPr lang="en"/>
              <a:t>comparing.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a:t>
            </a:r>
            <a:endParaRPr/>
          </a:p>
        </p:txBody>
      </p:sp>
      <p:sp>
        <p:nvSpPr>
          <p:cNvPr id="91" name="Google Shape;9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Our data set includes the migration counts for the 35 States/UT’s(2011 and 2001) along with the source state of the migrants.</a:t>
            </a:r>
            <a:endParaRPr/>
          </a:p>
          <a:p>
            <a:pPr indent="-342900" lvl="0" marL="457200" rtl="0" algn="l">
              <a:lnSpc>
                <a:spcPct val="150000"/>
              </a:lnSpc>
              <a:spcBef>
                <a:spcPts val="0"/>
              </a:spcBef>
              <a:spcAft>
                <a:spcPts val="0"/>
              </a:spcAft>
              <a:buSzPts val="1800"/>
              <a:buChar char="●"/>
            </a:pPr>
            <a:r>
              <a:rPr lang="en"/>
              <a:t>The data has</a:t>
            </a:r>
            <a:endParaRPr/>
          </a:p>
          <a:p>
            <a:pPr indent="-317500" lvl="1" marL="914400" rtl="0" algn="l">
              <a:lnSpc>
                <a:spcPct val="150000"/>
              </a:lnSpc>
              <a:spcBef>
                <a:spcPts val="0"/>
              </a:spcBef>
              <a:spcAft>
                <a:spcPts val="0"/>
              </a:spcAft>
              <a:buSzPts val="1400"/>
              <a:buChar char="○"/>
            </a:pPr>
            <a:r>
              <a:rPr lang="en"/>
              <a:t>India’s population each decade state wise distribution.</a:t>
            </a:r>
            <a:endParaRPr/>
          </a:p>
          <a:p>
            <a:pPr indent="-317500" lvl="1" marL="914400" rtl="0" algn="l">
              <a:lnSpc>
                <a:spcPct val="150000"/>
              </a:lnSpc>
              <a:spcBef>
                <a:spcPts val="0"/>
              </a:spcBef>
              <a:spcAft>
                <a:spcPts val="0"/>
              </a:spcAft>
              <a:buSzPts val="1400"/>
              <a:buChar char="○"/>
            </a:pPr>
            <a:r>
              <a:rPr lang="en"/>
              <a:t>State wise migration distribution of year 2011 and 2001.</a:t>
            </a:r>
            <a:endParaRPr/>
          </a:p>
          <a:p>
            <a:pPr indent="-317500" lvl="1" marL="914400" rtl="0" algn="l">
              <a:lnSpc>
                <a:spcPct val="150000"/>
              </a:lnSpc>
              <a:spcBef>
                <a:spcPts val="0"/>
              </a:spcBef>
              <a:spcAft>
                <a:spcPts val="0"/>
              </a:spcAft>
              <a:buSzPts val="1400"/>
              <a:buChar char="○"/>
            </a:pPr>
            <a:r>
              <a:rPr lang="en"/>
              <a:t>Cross country migration data with countries including Countries of Bangladesh etc.</a:t>
            </a:r>
            <a:endParaRPr/>
          </a:p>
          <a:p>
            <a:pPr indent="-317500" lvl="1" marL="914400" rtl="0" algn="l">
              <a:lnSpc>
                <a:spcPct val="150000"/>
              </a:lnSpc>
              <a:spcBef>
                <a:spcPts val="0"/>
              </a:spcBef>
              <a:spcAft>
                <a:spcPts val="0"/>
              </a:spcAft>
              <a:buSzPts val="1400"/>
              <a:buChar char="○"/>
            </a:pPr>
            <a:r>
              <a:rPr lang="en"/>
              <a:t>Crime data of the each state year wise including year of year 2011.</a:t>
            </a:r>
            <a:endParaRPr/>
          </a:p>
          <a:p>
            <a:pPr indent="-317500" lvl="1" marL="914400" rtl="0" algn="l">
              <a:lnSpc>
                <a:spcPct val="150000"/>
              </a:lnSpc>
              <a:spcBef>
                <a:spcPts val="0"/>
              </a:spcBef>
              <a:spcAft>
                <a:spcPts val="0"/>
              </a:spcAft>
              <a:buSzPts val="1400"/>
              <a:buChar char="○"/>
            </a:pPr>
            <a:r>
              <a:rPr lang="en"/>
              <a:t>GDP , HDI, Crime rate, Employment rate &amp; Literacy rate data of each state for the years 2001 and 2011.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r>
              <a:rPr lang="en"/>
              <a:t>:</a:t>
            </a:r>
            <a:endParaRPr/>
          </a:p>
        </p:txBody>
      </p:sp>
      <p:sp>
        <p:nvSpPr>
          <p:cNvPr id="277" name="Google Shape;27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u="sng">
                <a:solidFill>
                  <a:schemeClr val="hlink"/>
                </a:solidFill>
                <a:latin typeface="Arial"/>
                <a:ea typeface="Arial"/>
                <a:cs typeface="Arial"/>
                <a:sym typeface="Arial"/>
                <a:hlinkClick r:id="rId3"/>
              </a:rPr>
              <a:t>Spatial analysis of centralization and decentralization in the population migration network | Proceedings of the 2006 Asia-Pacific Symposium on Information Visualisation - Volume 60</a:t>
            </a:r>
            <a:endParaRPr sz="1400"/>
          </a:p>
          <a:p>
            <a:pPr indent="-317500" lvl="0" marL="457200" rtl="0" algn="l">
              <a:lnSpc>
                <a:spcPct val="150000"/>
              </a:lnSpc>
              <a:spcBef>
                <a:spcPts val="0"/>
              </a:spcBef>
              <a:spcAft>
                <a:spcPts val="0"/>
              </a:spcAft>
              <a:buSzPts val="1400"/>
              <a:buChar char="●"/>
            </a:pPr>
            <a:r>
              <a:rPr lang="en" sz="1400" u="sng">
                <a:solidFill>
                  <a:schemeClr val="hlink"/>
                </a:solidFill>
                <a:latin typeface="Arial"/>
                <a:ea typeface="Arial"/>
                <a:cs typeface="Arial"/>
                <a:sym typeface="Arial"/>
                <a:hlinkClick r:id="rId4"/>
              </a:rPr>
              <a:t>Goldade, Travis &amp; Charyyev, Batyr &amp; Gunes, Mehmet. (2018). Network Analysis of Migration Patterns in the United States. 770-783. 10.1007/978-3-319-72150-7_62. </a:t>
            </a:r>
            <a:endParaRPr sz="1400"/>
          </a:p>
          <a:p>
            <a:pPr indent="-317500" lvl="0" marL="457200" rtl="0" algn="l">
              <a:lnSpc>
                <a:spcPct val="150000"/>
              </a:lnSpc>
              <a:spcBef>
                <a:spcPts val="0"/>
              </a:spcBef>
              <a:spcAft>
                <a:spcPts val="0"/>
              </a:spcAft>
              <a:buSzPts val="1400"/>
              <a:buChar char="●"/>
            </a:pPr>
            <a:r>
              <a:rPr lang="en" sz="1400" u="sng">
                <a:solidFill>
                  <a:schemeClr val="hlink"/>
                </a:solidFill>
                <a:hlinkClick r:id="rId5"/>
              </a:rPr>
              <a:t>Article Source: Link Prediction in Weighted Networks: A Weighted Mutual Information Model</a:t>
            </a:r>
            <a:endParaRPr sz="1400"/>
          </a:p>
          <a:p>
            <a:pPr indent="0" lvl="0" marL="457200" rtl="0" algn="l">
              <a:lnSpc>
                <a:spcPct val="150000"/>
              </a:lnSpc>
              <a:spcBef>
                <a:spcPts val="0"/>
              </a:spcBef>
              <a:spcAft>
                <a:spcPts val="0"/>
              </a:spcAft>
              <a:buNone/>
            </a:pPr>
            <a:r>
              <a:rPr lang="en" sz="1400" u="sng">
                <a:solidFill>
                  <a:schemeClr val="hlink"/>
                </a:solidFill>
                <a:hlinkClick r:id="rId6"/>
              </a:rPr>
              <a:t>Zhu B, Xia Y (2016) Link Prediction in Weighted Networks: A Weighted Mutual Information Model. PLOS ONE 11(2): e0148265. https://doi.org/10.1371/journal.pone.0148265</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5"/>
          <p:cNvSpPr txBox="1"/>
          <p:nvPr/>
        </p:nvSpPr>
        <p:spPr>
          <a:xfrm>
            <a:off x="2188350" y="1739575"/>
            <a:ext cx="4767300" cy="12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Proxima Nova"/>
                <a:ea typeface="Proxima Nova"/>
                <a:cs typeface="Proxima Nova"/>
                <a:sym typeface="Proxima Nova"/>
              </a:rPr>
              <a:t>Thank You</a:t>
            </a:r>
            <a:endParaRPr sz="60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a:t>
            </a:r>
            <a:endParaRPr/>
          </a:p>
        </p:txBody>
      </p:sp>
      <p:sp>
        <p:nvSpPr>
          <p:cNvPr id="97" name="Google Shape;9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Data has been gathered from around 80 files and summarized into various versions as per use cases.</a:t>
            </a:r>
            <a:endParaRPr/>
          </a:p>
          <a:p>
            <a:pPr indent="-342900" lvl="0" marL="457200" rtl="0" algn="l">
              <a:lnSpc>
                <a:spcPct val="115000"/>
              </a:lnSpc>
              <a:spcBef>
                <a:spcPts val="0"/>
              </a:spcBef>
              <a:spcAft>
                <a:spcPts val="0"/>
              </a:spcAft>
              <a:buSzPts val="1800"/>
              <a:buChar char="●"/>
            </a:pPr>
            <a:r>
              <a:rPr lang="en"/>
              <a:t>Data of the year 2001 was quite cluttered, so the data has been gathered manually from these files.</a:t>
            </a:r>
            <a:endParaRPr/>
          </a:p>
          <a:p>
            <a:pPr indent="-342900" lvl="0" marL="457200" rtl="0" algn="l">
              <a:lnSpc>
                <a:spcPct val="115000"/>
              </a:lnSpc>
              <a:spcBef>
                <a:spcPts val="0"/>
              </a:spcBef>
              <a:spcAft>
                <a:spcPts val="0"/>
              </a:spcAft>
              <a:buSzPts val="1800"/>
              <a:buChar char="●"/>
            </a:pPr>
            <a:r>
              <a:rPr lang="en"/>
              <a:t>The 2011 data has been gathered fully as data contains:</a:t>
            </a:r>
            <a:endParaRPr/>
          </a:p>
          <a:p>
            <a:pPr indent="-317500" lvl="1" marL="914400" rtl="0" algn="l">
              <a:lnSpc>
                <a:spcPct val="115000"/>
              </a:lnSpc>
              <a:spcBef>
                <a:spcPts val="0"/>
              </a:spcBef>
              <a:spcAft>
                <a:spcPts val="0"/>
              </a:spcAft>
              <a:buSzPts val="1400"/>
              <a:buChar char="○"/>
            </a:pPr>
            <a:r>
              <a:rPr lang="en"/>
              <a:t>Migration data from Rural to All</a:t>
            </a:r>
            <a:endParaRPr/>
          </a:p>
          <a:p>
            <a:pPr indent="-317500" lvl="1" marL="914400" rtl="0" algn="l">
              <a:spcBef>
                <a:spcPts val="0"/>
              </a:spcBef>
              <a:spcAft>
                <a:spcPts val="0"/>
              </a:spcAft>
              <a:buSzPts val="1400"/>
              <a:buChar char="○"/>
            </a:pPr>
            <a:r>
              <a:rPr lang="en"/>
              <a:t>Migration data from Urban to All</a:t>
            </a:r>
            <a:endParaRPr/>
          </a:p>
          <a:p>
            <a:pPr indent="-317500" lvl="1" marL="914400" rtl="0" algn="l">
              <a:spcBef>
                <a:spcPts val="0"/>
              </a:spcBef>
              <a:spcAft>
                <a:spcPts val="0"/>
              </a:spcAft>
              <a:buSzPts val="1400"/>
              <a:buChar char="○"/>
            </a:pPr>
            <a:r>
              <a:rPr lang="en"/>
              <a:t>Migration data from All to All</a:t>
            </a:r>
            <a:endParaRPr/>
          </a:p>
          <a:p>
            <a:pPr indent="-342900" lvl="0" marL="457200" rtl="0" algn="l">
              <a:spcBef>
                <a:spcPts val="0"/>
              </a:spcBef>
              <a:spcAft>
                <a:spcPts val="0"/>
              </a:spcAft>
              <a:buSzPts val="1800"/>
              <a:buChar char="●"/>
            </a:pPr>
            <a:r>
              <a:rPr lang="en"/>
              <a:t>As some of the 2001 data on the census website was corrupted so only the Total to Total Migration data has been gathered for 2001.</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a:t>
            </a:r>
            <a:endParaRPr/>
          </a:p>
        </p:txBody>
      </p:sp>
      <p:sp>
        <p:nvSpPr>
          <p:cNvPr id="103" name="Google Shape;10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dataset contains the Migration State from where which Migrant is </a:t>
            </a:r>
            <a:r>
              <a:rPr lang="en"/>
              <a:t>originally</a:t>
            </a:r>
            <a:r>
              <a:rPr lang="en"/>
              <a:t> from and state where he/she is migrated to.</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So, each file in the end contains 350 * 3 rows approx.</a:t>
            </a:r>
            <a:endParaRPr/>
          </a:p>
          <a:p>
            <a:pPr indent="-317500" lvl="1" marL="914400" rtl="0" algn="l">
              <a:spcBef>
                <a:spcPts val="0"/>
              </a:spcBef>
              <a:spcAft>
                <a:spcPts val="0"/>
              </a:spcAft>
              <a:buSzPts val="1400"/>
              <a:buChar char="○"/>
            </a:pPr>
            <a:r>
              <a:rPr lang="en"/>
              <a:t>For each row 25 features are present which contains the migrations values.</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Census Data of 2001 and 2011 also taken.</a:t>
            </a:r>
            <a:endParaRPr/>
          </a:p>
          <a:p>
            <a:pPr indent="-317500" lvl="1" marL="914400" rtl="0" algn="l">
              <a:spcBef>
                <a:spcPts val="0"/>
              </a:spcBef>
              <a:spcAft>
                <a:spcPts val="0"/>
              </a:spcAft>
              <a:buSzPts val="1400"/>
              <a:buChar char="○"/>
            </a:pPr>
            <a:r>
              <a:rPr lang="en"/>
              <a:t>For </a:t>
            </a:r>
            <a:r>
              <a:rPr lang="en"/>
              <a:t>normalizing</a:t>
            </a:r>
            <a:r>
              <a:rPr lang="en"/>
              <a:t> the migration values with population.</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The Data of literacy rate and GDP rate is also taken on year 2001 and 2011.</a:t>
            </a:r>
            <a:endParaRPr/>
          </a:p>
          <a:p>
            <a:pPr indent="-317500" lvl="1" marL="914400" rtl="0" algn="l">
              <a:spcBef>
                <a:spcPts val="0"/>
              </a:spcBef>
              <a:spcAft>
                <a:spcPts val="0"/>
              </a:spcAft>
              <a:buSzPts val="1400"/>
              <a:buChar char="○"/>
            </a:pPr>
            <a:r>
              <a:rPr lang="en"/>
              <a:t>For the embedding purpose in GCN.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nvPicPr>
        <p:blipFill rotWithShape="1">
          <a:blip r:embed="rId3">
            <a:alphaModFix/>
          </a:blip>
          <a:srcRect b="0" l="0" r="0" t="7493"/>
          <a:stretch/>
        </p:blipFill>
        <p:spPr>
          <a:xfrm>
            <a:off x="694550" y="73775"/>
            <a:ext cx="7754899" cy="499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289825"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1"/>
          <p:cNvPicPr preferRelativeResize="0"/>
          <p:nvPr/>
        </p:nvPicPr>
        <p:blipFill>
          <a:blip r:embed="rId3">
            <a:alphaModFix/>
          </a:blip>
          <a:stretch>
            <a:fillRect/>
          </a:stretch>
        </p:blipFill>
        <p:spPr>
          <a:xfrm>
            <a:off x="311700" y="354400"/>
            <a:ext cx="8678699" cy="429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Review</a:t>
            </a:r>
            <a:endParaRPr/>
          </a:p>
        </p:txBody>
      </p:sp>
      <p:sp>
        <p:nvSpPr>
          <p:cNvPr id="121" name="Google Shape;12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have reviewed the following 2 works:</a:t>
            </a:r>
            <a:endParaRPr/>
          </a:p>
          <a:p>
            <a:pPr indent="-317500" lvl="1" marL="914400" rtl="0" algn="l">
              <a:lnSpc>
                <a:spcPct val="115000"/>
              </a:lnSpc>
              <a:spcBef>
                <a:spcPts val="0"/>
              </a:spcBef>
              <a:spcAft>
                <a:spcPts val="0"/>
              </a:spcAft>
              <a:buSzPts val="1400"/>
              <a:buChar char="○"/>
            </a:pPr>
            <a:r>
              <a:rPr lang="en"/>
              <a:t>Tokyo based migration analysis in which the author tries to show the relation between the population and </a:t>
            </a:r>
            <a:r>
              <a:rPr lang="en"/>
              <a:t>migration</a:t>
            </a:r>
            <a:r>
              <a:rPr lang="en"/>
              <a:t> population.</a:t>
            </a:r>
            <a:endParaRPr/>
          </a:p>
          <a:p>
            <a:pPr indent="-317500" lvl="2" marL="1371600" rtl="0" algn="l">
              <a:lnSpc>
                <a:spcPct val="115000"/>
              </a:lnSpc>
              <a:spcBef>
                <a:spcPts val="0"/>
              </a:spcBef>
              <a:spcAft>
                <a:spcPts val="0"/>
              </a:spcAft>
              <a:buSzPts val="1400"/>
              <a:buChar char="■"/>
            </a:pPr>
            <a:r>
              <a:rPr lang="en"/>
              <a:t>Author shows the population with HDI(Human Development Index) ranking follows the scale free network property.</a:t>
            </a:r>
            <a:endParaRPr/>
          </a:p>
          <a:p>
            <a:pPr indent="-317500" lvl="2" marL="1371600" rtl="0" algn="l">
              <a:lnSpc>
                <a:spcPct val="115000"/>
              </a:lnSpc>
              <a:spcBef>
                <a:spcPts val="0"/>
              </a:spcBef>
              <a:spcAft>
                <a:spcPts val="0"/>
              </a:spcAft>
              <a:buSzPts val="1400"/>
              <a:buChar char="■"/>
            </a:pPr>
            <a:r>
              <a:rPr lang="en"/>
              <a:t>Also show the causes of </a:t>
            </a:r>
            <a:r>
              <a:rPr lang="en"/>
              <a:t>centralization</a:t>
            </a:r>
            <a:r>
              <a:rPr lang="en"/>
              <a:t> of migration in high HDI cities.</a:t>
            </a:r>
            <a:endParaRPr/>
          </a:p>
          <a:p>
            <a:pPr indent="-317500" lvl="1" marL="914400" rtl="0" algn="l">
              <a:lnSpc>
                <a:spcPct val="115000"/>
              </a:lnSpc>
              <a:spcBef>
                <a:spcPts val="0"/>
              </a:spcBef>
              <a:spcAft>
                <a:spcPts val="0"/>
              </a:spcAft>
              <a:buSzPts val="1400"/>
              <a:buChar char="○"/>
            </a:pPr>
            <a:r>
              <a:rPr lang="en"/>
              <a:t>Another one is USA migration data analysis;</a:t>
            </a:r>
            <a:endParaRPr/>
          </a:p>
          <a:p>
            <a:pPr indent="-317500" lvl="2" marL="1371600" rtl="0" algn="l">
              <a:lnSpc>
                <a:spcPct val="115000"/>
              </a:lnSpc>
              <a:spcBef>
                <a:spcPts val="0"/>
              </a:spcBef>
              <a:spcAft>
                <a:spcPts val="0"/>
              </a:spcAft>
              <a:buSzPts val="1400"/>
              <a:buChar char="■"/>
            </a:pPr>
            <a:r>
              <a:rPr lang="en"/>
              <a:t>Which shows the effect of migration due to recession and cheap house holding prices,</a:t>
            </a:r>
            <a:endParaRPr/>
          </a:p>
          <a:p>
            <a:pPr indent="-317500" lvl="2" marL="1371600" rtl="0" algn="l">
              <a:lnSpc>
                <a:spcPct val="115000"/>
              </a:lnSpc>
              <a:spcBef>
                <a:spcPts val="0"/>
              </a:spcBef>
              <a:spcAft>
                <a:spcPts val="0"/>
              </a:spcAft>
              <a:buSzPts val="1400"/>
              <a:buChar char="■"/>
            </a:pPr>
            <a:r>
              <a:rPr lang="en"/>
              <a:t>Also shows migration influence due to the political reasons.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Migration network of inter-state migrants </a:t>
            </a:r>
            <a:endParaRPr sz="2400"/>
          </a:p>
        </p:txBody>
      </p:sp>
      <p:pic>
        <p:nvPicPr>
          <p:cNvPr id="127" name="Google Shape;127;p23"/>
          <p:cNvPicPr preferRelativeResize="0"/>
          <p:nvPr/>
        </p:nvPicPr>
        <p:blipFill rotWithShape="1">
          <a:blip r:embed="rId3">
            <a:alphaModFix/>
          </a:blip>
          <a:srcRect b="0" l="0" r="0" t="0"/>
          <a:stretch/>
        </p:blipFill>
        <p:spPr>
          <a:xfrm>
            <a:off x="4571995" y="2571747"/>
            <a:ext cx="9" cy="6"/>
          </a:xfrm>
          <a:prstGeom prst="rect">
            <a:avLst/>
          </a:prstGeom>
          <a:noFill/>
          <a:ln>
            <a:noFill/>
          </a:ln>
        </p:spPr>
      </p:pic>
      <p:pic>
        <p:nvPicPr>
          <p:cNvPr id="128" name="Google Shape;128;p23"/>
          <p:cNvPicPr preferRelativeResize="0"/>
          <p:nvPr/>
        </p:nvPicPr>
        <p:blipFill rotWithShape="1">
          <a:blip r:embed="rId4">
            <a:alphaModFix/>
          </a:blip>
          <a:srcRect b="0" l="0" r="0" t="-3029"/>
          <a:stretch/>
        </p:blipFill>
        <p:spPr>
          <a:xfrm>
            <a:off x="289825" y="868000"/>
            <a:ext cx="8700575" cy="4369524"/>
          </a:xfrm>
          <a:prstGeom prst="rect">
            <a:avLst/>
          </a:prstGeom>
          <a:noFill/>
          <a:ln>
            <a:noFill/>
          </a:ln>
        </p:spPr>
      </p:pic>
      <p:sp>
        <p:nvSpPr>
          <p:cNvPr id="129" name="Google Shape;129;p23"/>
          <p:cNvSpPr txBox="1"/>
          <p:nvPr/>
        </p:nvSpPr>
        <p:spPr>
          <a:xfrm>
            <a:off x="353625" y="868000"/>
            <a:ext cx="28608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Avg. Degree =  33.457</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Network Diameter = 2</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Avg. Clustering coefficient = 0.984</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