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Proxima Nova Semibold"/>
      <p:regular r:id="rId24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ProximaNovaSemibold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Semibold-boldItalic.fntdata"/><Relationship Id="rId25" Type="http://schemas.openxmlformats.org/officeDocument/2006/relationships/font" Target="fonts/ProximaNova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2c3ca6e5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2c3ca6e5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40de448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40de448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2c3ca6e5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2c3ca6e5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2c3ca6e5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2c3ca6e5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2c3ca6e5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2c3ca6e5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2c3ca6e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2c3ca6e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2c3ca6e5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2c3ca6e5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2c3ca6e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2c3ca6e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2c3ca6e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2c3ca6e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2c3ca6e5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2c3ca6e5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2c3ca6e5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2c3ca6e5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2c3ca6e5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2c3ca6e5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2c3ca6e5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2c3ca6e5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31500" y="1740675"/>
            <a:ext cx="5486400" cy="12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MBTA Train</a:t>
            </a:r>
            <a:b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Management System.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31690" l="25169" r="40002" t="26122"/>
          <a:stretch/>
        </p:blipFill>
        <p:spPr>
          <a:xfrm>
            <a:off x="0" y="0"/>
            <a:ext cx="31846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531500" y="4414325"/>
            <a:ext cx="39168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102"/>
              <a:t>Group 18: Lakshmi, Kartik, Rajas, Mihir, Harshveen</a:t>
            </a:r>
            <a:endParaRPr sz="1102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584025" y="347375"/>
            <a:ext cx="39168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0">
                <a:solidFill>
                  <a:srgbClr val="66666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DAMG 6210 : Final Project</a:t>
            </a:r>
            <a:endParaRPr sz="1200">
              <a:solidFill>
                <a:srgbClr val="66666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99375" y="388875"/>
            <a:ext cx="85239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Computed Column (functions)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546550" y="1156150"/>
            <a:ext cx="8082600" cy="355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type="ctrTitle"/>
          </p:nvPr>
        </p:nvSpPr>
        <p:spPr>
          <a:xfrm>
            <a:off x="546550" y="2438400"/>
            <a:ext cx="80826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Replace this box with code screenshot</a:t>
            </a:r>
            <a:endParaRPr sz="2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50" y="1112518"/>
            <a:ext cx="8130923" cy="359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ctrTitle"/>
          </p:nvPr>
        </p:nvSpPr>
        <p:spPr>
          <a:xfrm>
            <a:off x="399375" y="388875"/>
            <a:ext cx="85239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Views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750" y="162225"/>
            <a:ext cx="5827151" cy="47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ctrTitle"/>
          </p:nvPr>
        </p:nvSpPr>
        <p:spPr>
          <a:xfrm>
            <a:off x="142825" y="145175"/>
            <a:ext cx="85239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b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Visualization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375" y="271400"/>
            <a:ext cx="7449500" cy="460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399375" y="388875"/>
            <a:ext cx="85239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399375" y="1773000"/>
            <a:ext cx="79038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1"/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Throughout the entirety of the project, we acquired profound insights into the intricacies of crafting a relational database tailored for contemporary business needs, commencing with a methodical approach. This encompassed meticulous steps such as discerning and addressing business challenges, establishing clear project objectives, collating essential business requirements, formulating comprehensive design documents, constructing an Entity-Relationship Diagram (ERD), aggregating pertinent data, and culminating in the adept implementation of a robust SQL database.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9" name="Google Shape;139;p25"/>
          <p:cNvCxnSpPr/>
          <p:nvPr/>
        </p:nvCxnSpPr>
        <p:spPr>
          <a:xfrm>
            <a:off x="525525" y="1303300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ctrTitle"/>
          </p:nvPr>
        </p:nvSpPr>
        <p:spPr>
          <a:xfrm>
            <a:off x="5325" y="1983150"/>
            <a:ext cx="91440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You.</a:t>
            </a:r>
            <a:endParaRPr sz="25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231225" y="231750"/>
            <a:ext cx="86922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74"/>
              <a:buNone/>
            </a:pPr>
            <a:r>
              <a:rPr lang="en"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DAMG 6210 : Final Project : MBTA Train Management System.</a:t>
            </a:r>
            <a:endParaRPr sz="12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74"/>
              <a:buNone/>
            </a:pPr>
            <a:r>
              <a:t/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231225" y="4493950"/>
            <a:ext cx="86922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Group 18: Lakshmi, Kartik, Rajas, Mihir, Harshveen</a:t>
            </a:r>
            <a:endParaRPr sz="12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74"/>
              <a:buNone/>
            </a:pPr>
            <a:r>
              <a:t/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74"/>
              <a:buNone/>
            </a:pPr>
            <a:r>
              <a:t/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99375" y="388875"/>
            <a:ext cx="85239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Overview :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99375" y="1773000"/>
            <a:ext cx="79038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1"/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Massachusetts Bay Transportation Authority (MBTA) rail network is designed to address a various business challenges associated with the seamless operation of rail services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implementation of advanced technology streamlines the tasks of data collection, processing, and reporting, thereby simplifying these processes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technological enhancement not only augments operational efficiency but also contributes significantly to elevating passenger satisfaction levels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525525" y="1303300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99375" y="388875"/>
            <a:ext cx="85239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99375" y="1773000"/>
            <a:ext cx="79038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1"/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create a database management system that will track and record data for the proposed train system (MBTA), which can be later used to elevate the overall commuting experience by managing various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scheduling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management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activities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and also, inform the people with utmost accuracy.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525525" y="1303300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99375" y="388875"/>
            <a:ext cx="85239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</a:t>
            </a: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Problem </a:t>
            </a: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99375" y="1258000"/>
            <a:ext cx="8303100" cy="32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Efficient Scheduling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 Managing train schedules and ensuring timely arrivals and departures.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Rider Information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: Providing real-time information to passengers about train arrivals, delays, and other relevant updates.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Maintenance</a:t>
            </a: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Tracking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: Monitoring and scheduling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maintenance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activities for the train fleet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Resource Management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: E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fficient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relocation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resources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such as train cars, crew members, and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maintenance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personnel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Financial MAnagement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: Keeping track of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budgeting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cost allocation for various train operations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99375" y="513950"/>
            <a:ext cx="26313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Entity Relational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</a:t>
            </a: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875" y="228925"/>
            <a:ext cx="5247500" cy="468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99375" y="388875"/>
            <a:ext cx="85239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SQL Tables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546550" y="1156150"/>
            <a:ext cx="8082600" cy="355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993" y="1156150"/>
            <a:ext cx="3798157" cy="355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0" l="0" r="2685" t="0"/>
          <a:stretch/>
        </p:blipFill>
        <p:spPr>
          <a:xfrm>
            <a:off x="546550" y="1156150"/>
            <a:ext cx="4207301" cy="35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99375" y="388875"/>
            <a:ext cx="85239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SQL Tables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24035" t="0"/>
          <a:stretch/>
        </p:blipFill>
        <p:spPr>
          <a:xfrm>
            <a:off x="546550" y="1156150"/>
            <a:ext cx="3544350" cy="33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0" l="0" r="12487" t="0"/>
          <a:stretch/>
        </p:blipFill>
        <p:spPr>
          <a:xfrm>
            <a:off x="4133989" y="1156150"/>
            <a:ext cx="4495160" cy="3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99375" y="388875"/>
            <a:ext cx="85239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Table level CHECK constraints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546550" y="1156150"/>
            <a:ext cx="8082600" cy="355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51" y="1156150"/>
            <a:ext cx="7012776" cy="35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399375" y="388875"/>
            <a:ext cx="85239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SQL Encrypted Column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546550" y="1156150"/>
            <a:ext cx="8082600" cy="355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75" y="1156150"/>
            <a:ext cx="4835293" cy="35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