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Average" panose="020B0604020202020204" charset="0"/>
      <p:regular r:id="rId23"/>
    </p:embeddedFont>
    <p:embeddedFont>
      <p:font typeface="Oswald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-GB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nsdsn/world-happines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orldhappiness.report/ed/2016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0" y="551100"/>
            <a:ext cx="7801500" cy="225337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World Happiness 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and 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Economic Strength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By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Qiaoyi Liu, Anchit Rao, Defan Ye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Economic Strength By Region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00" y="1152475"/>
            <a:ext cx="8105775" cy="38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Regression Plot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216575"/>
            <a:ext cx="3725400" cy="335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</a:pPr>
            <a:r>
              <a:rPr lang="en-GB" dirty="0"/>
              <a:t>Shows a strong linear correlation between Economy and Happiness Score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342900">
              <a:spcBef>
                <a:spcPts val="0"/>
              </a:spcBef>
            </a:pPr>
            <a:r>
              <a:rPr lang="en-GB" dirty="0"/>
              <a:t>Positive Regression Coefficient- as Economy (GDP Per Capita) increases, so does a country’s Happiness Score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553" y="1216575"/>
            <a:ext cx="479530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Bottom 15 Countries in Happiness vs. Economy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2475"/>
            <a:ext cx="402392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375" y="1112475"/>
            <a:ext cx="4023925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1501650" y="4568875"/>
            <a:ext cx="1644000" cy="37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EFEFEF"/>
                </a:solidFill>
              </a:rPr>
              <a:t>Happiness Scores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954763" y="4568875"/>
            <a:ext cx="1027200" cy="37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EFEFEF"/>
                </a:solidFill>
              </a:rPr>
              <a:t>Economy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Bottom 15 Countries in Happiness vs. Economy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2475"/>
            <a:ext cx="402392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375" y="1112475"/>
            <a:ext cx="4023925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501650" y="4568875"/>
            <a:ext cx="1644000" cy="37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EFEFEF"/>
                </a:solidFill>
              </a:rPr>
              <a:t>Happiness Scores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5954763" y="4568875"/>
            <a:ext cx="1027200" cy="37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EFEFEF"/>
                </a:solidFill>
              </a:rPr>
              <a:t>Economy</a:t>
            </a:r>
          </a:p>
        </p:txBody>
      </p:sp>
      <p:sp>
        <p:nvSpPr>
          <p:cNvPr id="148" name="Shape 148"/>
          <p:cNvSpPr/>
          <p:nvPr/>
        </p:nvSpPr>
        <p:spPr>
          <a:xfrm>
            <a:off x="40000" y="1811625"/>
            <a:ext cx="327900" cy="23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0000" y="2539950"/>
            <a:ext cx="327900" cy="23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0000" y="3268250"/>
            <a:ext cx="327900" cy="23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0000" y="4294075"/>
            <a:ext cx="327900" cy="23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0000" y="2904100"/>
            <a:ext cx="327900" cy="23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0000" y="3837150"/>
            <a:ext cx="327900" cy="23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40000" y="3101975"/>
            <a:ext cx="327900" cy="23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546100" y="1702525"/>
            <a:ext cx="327900" cy="23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4546100" y="2134900"/>
            <a:ext cx="327900" cy="23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4546100" y="2567275"/>
            <a:ext cx="327900" cy="23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4546100" y="3215625"/>
            <a:ext cx="327900" cy="23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4546100" y="3432025"/>
            <a:ext cx="327900" cy="23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546100" y="4069050"/>
            <a:ext cx="327900" cy="23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546100" y="4296775"/>
            <a:ext cx="327900" cy="23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925" y="65050"/>
            <a:ext cx="6882150" cy="50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Result 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6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Here were the Top 5 correlations of Happiness Score and Other Variables: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-GB"/>
              <a:t>Economy --&gt; Happiness Score| 0.79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-GB"/>
              <a:t>Health (Life Expectancy) --&gt; Happiness Score| 0.77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-GB"/>
              <a:t>Family --&gt; Happiness Score| 0.74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-GB"/>
              <a:t>Freedom --&gt; Happiness Score| 0.57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-GB"/>
              <a:t>Dystopia Residual --&gt; Happiness Score| 0.54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According to these results we have proven our initial hypothesis to be true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Failed Visualization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76" y="1017726"/>
            <a:ext cx="8236649" cy="38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2880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Failed Visualization 2 ( more failures T_T )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125" y="860750"/>
            <a:ext cx="6487751" cy="41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Relevant Existing Work and Visualization Techniques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580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</a:pPr>
            <a:r>
              <a:rPr lang="en-GB"/>
              <a:t>Gallup, Inc. is one of the most well known non-profit groups that analyze people’s happiness. 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-GB"/>
              <a:t>In their report, they used Horizontal stacked bar with 6 different colors to show what six factors has taken part in happiness. </a:t>
            </a:r>
          </a:p>
          <a:p>
            <a:pPr marL="457200" lvl="0" indent="-342900">
              <a:spcBef>
                <a:spcPts val="0"/>
              </a:spcBef>
            </a:pPr>
            <a:r>
              <a:rPr lang="en-GB"/>
              <a:t>They also used linear chart and histogram graph in the report that we will consider to use to virtualize our dataset. </a:t>
            </a:r>
            <a:br>
              <a:rPr lang="en-GB"/>
            </a:br>
            <a:endParaRPr lang="en-GB"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025" y="1100425"/>
            <a:ext cx="3521125" cy="38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Future work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</a:pPr>
            <a:r>
              <a:rPr lang="en-GB"/>
              <a:t>The future project or work can be determining the most important factor that lead to people’s unhappiness. </a:t>
            </a:r>
            <a:br>
              <a:rPr lang="en-GB"/>
            </a:br>
            <a:endParaRPr lang="en-GB"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000" y="1961800"/>
            <a:ext cx="4118000" cy="27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5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600"/>
              <a:t>Intro to Project	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2333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/>
              <a:t>Data Set</a:t>
            </a:r>
            <a:r>
              <a:rPr lang="en-GB" sz="3000"/>
              <a:t>:</a:t>
            </a:r>
            <a:r>
              <a:rPr lang="en-GB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World Happiness Report for 2016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 b="1"/>
              <a:t>Purpose:</a:t>
            </a:r>
            <a:r>
              <a:rPr lang="en-GB"/>
              <a:t>	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Discover whether there is correlation between Economy (GDP Per Capita) and the Happiness Score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 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2000" u="sng">
                <a:solidFill>
                  <a:schemeClr val="hlink"/>
                </a:solidFill>
                <a:hlinkClick r:id="rId3"/>
              </a:rPr>
              <a:t>https://www.kaggle.com/unsdsn/world-happiness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2000" u="sng">
                <a:solidFill>
                  <a:schemeClr val="hlink"/>
                </a:solidFill>
                <a:hlinkClick r:id="rId4"/>
              </a:rPr>
              <a:t>http://worldhappiness.report/ed/2016/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Context of the Data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2400"/>
              <a:t>Ranks 157 countries by their happiness levels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2400"/>
              <a:t>Report first published in 2012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2400"/>
              <a:t>Released at the United Nations at an event celebrating International Day of Happiness on March 20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2400"/>
              <a:t>The report is globally recognized by leading experts across different fields as a reference for the progress of nations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Collection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-GB" sz="2000"/>
              <a:t>Happiness scores and rankings use data from the Gallup World Poll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-GB" sz="2000"/>
              <a:t>Scores are based on answers to the main life evaluation question asked in the poll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-GB" sz="2000"/>
              <a:t>Known as the Cantril ladder, asks respondents to think of a ladder with the best possible life for them being a 10 and the worst possible life being a 0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-GB" sz="2000"/>
              <a:t>Scores are from nationally representative samples for the years 2013-2016 and use the Gallup weights to make the estimates representative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2090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Why We Care 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</a:pPr>
            <a:r>
              <a:rPr lang="en-GB"/>
              <a:t>Higher income started becoming more and more significant to people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</a:pPr>
            <a:r>
              <a:rPr lang="en-GB"/>
              <a:t>Many people contribute a lot of their attention and time on how to achieve higher income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>
              <a:spcBef>
                <a:spcPts val="0"/>
              </a:spcBef>
            </a:pPr>
            <a:r>
              <a:rPr lang="en-GB"/>
              <a:t>We try to find out whether higher income, better economy can make people happier.  And what are the factors that affects people’s happiness most significantly.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Our Hypotheses	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 dirty="0"/>
              <a:t>H</a:t>
            </a:r>
            <a:r>
              <a:rPr lang="en-GB" sz="2200" baseline="-25000" dirty="0"/>
              <a:t>0</a:t>
            </a:r>
            <a:r>
              <a:rPr lang="en-GB" sz="2200" dirty="0"/>
              <a:t>: A stronger economy results in a higher happiness score</a:t>
            </a:r>
          </a:p>
          <a:p>
            <a:pPr marL="457200" lvl="0" indent="-368300" rtl="0">
              <a:spcBef>
                <a:spcPts val="0"/>
              </a:spcBef>
              <a:buSzPct val="100000"/>
            </a:pPr>
            <a:r>
              <a:rPr lang="en-GB" sz="2200" dirty="0"/>
              <a:t>Correlation coefficient between economy and happiness score variables is high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w="952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 dirty="0"/>
              <a:t>H</a:t>
            </a:r>
            <a:r>
              <a:rPr lang="en-GB" sz="2200" baseline="-25000" dirty="0"/>
              <a:t>A</a:t>
            </a:r>
            <a:r>
              <a:rPr lang="en-GB" sz="2200" dirty="0"/>
              <a:t>: A stronger economy doesn't result in a higher happiness score</a:t>
            </a:r>
          </a:p>
          <a:p>
            <a:pPr marL="457200" lvl="0" indent="-368300"/>
            <a:r>
              <a:rPr lang="en-GB" sz="2200" dirty="0"/>
              <a:t>Correlation coefficient between economy and happiness score variables is low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Top 10 Happiest Countries and the United States’ Rank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1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14825"/>
            <a:ext cx="8520599" cy="313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Happiness Scores by Region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04600" cy="375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-GB" sz="2000"/>
              <a:t>Countries in Sub-Saharan Africa on average have some of the lowest happiness scores in the world</a:t>
            </a:r>
          </a:p>
          <a:p>
            <a:pPr lvl="0" rtl="0">
              <a:spcBef>
                <a:spcPts val="0"/>
              </a:spcBef>
              <a:buNone/>
            </a:pPr>
            <a:endParaRPr sz="2000"/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-GB" sz="2000"/>
              <a:t>From our initial hypothesis, we can predict that countries from Sub-Saharan Africa will have weak economies.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700" y="1017725"/>
            <a:ext cx="4104600" cy="4065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Global Heatmap for Economy (GDP Per Capita)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350" y="1082751"/>
            <a:ext cx="7725301" cy="39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551</Words>
  <Application>Microsoft Office PowerPoint</Application>
  <PresentationFormat>On-screen Show (16:9)</PresentationFormat>
  <Paragraphs>67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Average</vt:lpstr>
      <vt:lpstr>Oswald</vt:lpstr>
      <vt:lpstr>Arial</vt:lpstr>
      <vt:lpstr>Slate</vt:lpstr>
      <vt:lpstr>World Happiness  and  Economic Strength</vt:lpstr>
      <vt:lpstr>Intro to Project </vt:lpstr>
      <vt:lpstr>Context of the Data</vt:lpstr>
      <vt:lpstr>Data Collection</vt:lpstr>
      <vt:lpstr>Why We Care </vt:lpstr>
      <vt:lpstr>Our Hypotheses </vt:lpstr>
      <vt:lpstr>Top 10 Happiest Countries and the United States’ Rank</vt:lpstr>
      <vt:lpstr>Happiness Scores by Region</vt:lpstr>
      <vt:lpstr>Global Heatmap for Economy (GDP Per Capita)</vt:lpstr>
      <vt:lpstr>Economic Strength By Region</vt:lpstr>
      <vt:lpstr>Regression Plot</vt:lpstr>
      <vt:lpstr>Bottom 15 Countries in Happiness vs. Economy</vt:lpstr>
      <vt:lpstr>Bottom 15 Countries in Happiness vs. Economy</vt:lpstr>
      <vt:lpstr>PowerPoint Presentation</vt:lpstr>
      <vt:lpstr>Result </vt:lpstr>
      <vt:lpstr>Failed Visualization</vt:lpstr>
      <vt:lpstr>Failed Visualization 2 ( more failures T_T )</vt:lpstr>
      <vt:lpstr>Relevant Existing Work and Visualization Techniques</vt:lpstr>
      <vt:lpstr>Future work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 and  Economic Strength</dc:title>
  <dc:creator>Anchit</dc:creator>
  <cp:lastModifiedBy>Anchit</cp:lastModifiedBy>
  <cp:revision>4</cp:revision>
  <dcterms:modified xsi:type="dcterms:W3CDTF">2017-10-29T21:29:31Z</dcterms:modified>
</cp:coreProperties>
</file>