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567" r:id="rId3"/>
    <p:sldId id="585" r:id="rId4"/>
    <p:sldId id="590" r:id="rId5"/>
    <p:sldId id="586" r:id="rId6"/>
    <p:sldId id="588" r:id="rId7"/>
    <p:sldId id="591" r:id="rId8"/>
    <p:sldId id="592" r:id="rId9"/>
    <p:sldId id="589" r:id="rId10"/>
    <p:sldId id="587" r:id="rId11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4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  <p:cmAuthor id="3" name="user" initials="u" lastIdx="4" clrIdx="2">
    <p:extLst>
      <p:ext uri="{19B8F6BF-5375-455C-9EA6-DF929625EA0E}">
        <p15:presenceInfo xmlns:p15="http://schemas.microsoft.com/office/powerpoint/2012/main" userId="c434d28bbdadf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20"/>
    <a:srgbClr val="866CA6"/>
    <a:srgbClr val="0000FF"/>
    <a:srgbClr val="00B050"/>
    <a:srgbClr val="9467BD"/>
    <a:srgbClr val="D62627"/>
    <a:srgbClr val="1F77B4"/>
    <a:srgbClr val="FF7F0C"/>
    <a:srgbClr val="2CA02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2" autoAdjust="0"/>
  </p:normalViewPr>
  <p:slideViewPr>
    <p:cSldViewPr snapToGrid="0">
      <p:cViewPr varScale="1">
        <p:scale>
          <a:sx n="103" d="100"/>
          <a:sy n="103" d="100"/>
        </p:scale>
        <p:origin x="1338" y="120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65338" y="13363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2024/1/23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0099" y="2678883"/>
            <a:ext cx="6583301" cy="3828838"/>
          </a:xfrm>
        </p:spPr>
        <p:txBody>
          <a:bodyPr/>
          <a:lstStyle/>
          <a:p>
            <a:r>
              <a:rPr lang="en-US" altLang="zh-TW" sz="2800"/>
              <a:t>Blind system identification (BSI)</a:t>
            </a:r>
            <a:br>
              <a:rPr lang="zh-TW" altLang="en-US" sz="4000"/>
            </a:br>
            <a:br>
              <a:rPr lang="en-US" altLang="zh-TW" sz="3200"/>
            </a:br>
            <a:br>
              <a:rPr lang="en-US" altLang="zh-TW"/>
            </a:br>
            <a:r>
              <a:rPr lang="en-US" altLang="zh-TW" sz="2000" b="0">
                <a:solidFill>
                  <a:srgbClr val="8A0045"/>
                </a:solidFill>
              </a:rPr>
              <a:t>Date</a:t>
            </a:r>
            <a:r>
              <a:rPr lang="zh-TW" altLang="en-US" sz="2000" b="0">
                <a:solidFill>
                  <a:srgbClr val="8A0045"/>
                </a:solidFill>
              </a:rPr>
              <a:t>：</a:t>
            </a:r>
            <a:r>
              <a:rPr lang="en-US" altLang="zh-TW" sz="2000" b="0">
                <a:solidFill>
                  <a:srgbClr val="8A0045"/>
                </a:solidFill>
              </a:rPr>
              <a:t>2022. 01. 24</a:t>
            </a:r>
            <a:endParaRPr lang="zh-TW" altLang="en-US" sz="200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437" y="4974949"/>
            <a:ext cx="2740741" cy="1803223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Audio(TEA) Lab</a:t>
            </a:r>
          </a:p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sz="200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2024/1/23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2024/1/23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B7B7F76A-E744-42B1-994C-F6B80930C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610" y="2381846"/>
            <a:ext cx="4400893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FBAB0424-CA2E-4AC8-91D1-DF012BFEE611}"/>
              </a:ext>
            </a:extLst>
          </p:cNvPr>
          <p:cNvGrpSpPr/>
          <p:nvPr/>
        </p:nvGrpSpPr>
        <p:grpSpPr>
          <a:xfrm>
            <a:off x="278414" y="1829270"/>
            <a:ext cx="5457784" cy="4111876"/>
            <a:chOff x="231761" y="1508764"/>
            <a:chExt cx="5457784" cy="4111876"/>
          </a:xfrm>
        </p:grpSpPr>
        <p:sp>
          <p:nvSpPr>
            <p:cNvPr id="27" name="頁尾版面配置區 3">
              <a:extLst>
                <a:ext uri="{FF2B5EF4-FFF2-40B4-BE49-F238E27FC236}">
                  <a16:creationId xmlns:a16="http://schemas.microsoft.com/office/drawing/2014/main" id="{9BB898C7-1EC6-47C0-8727-145748542042}"/>
                </a:ext>
              </a:extLst>
            </p:cNvPr>
            <p:cNvSpPr txBox="1">
              <a:spLocks/>
            </p:cNvSpPr>
            <p:nvPr/>
          </p:nvSpPr>
          <p:spPr>
            <a:xfrm>
              <a:off x="1504783" y="3260460"/>
              <a:ext cx="2920472" cy="66649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TW"/>
              </a:defPPr>
              <a:lvl1pPr marL="0" algn="l" defTabSz="1043056" rtl="0" eaLnBrk="1" latinLnBrk="0" hangingPunct="1">
                <a:defRPr sz="1108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defRPr>
              </a:lvl1pPr>
              <a:lvl2pPr marL="521528" algn="l" defTabSz="1043056" rtl="0" eaLnBrk="1" latinLnBrk="0" hangingPunct="1">
                <a:defRPr sz="20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0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0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0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0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0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0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05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anchi_0203</a:t>
              </a:r>
              <a:endParaRPr lang="zh-TW" altLang="en-US" sz="3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D829961-A536-4D65-BC33-24B1C67F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016" y="1508764"/>
              <a:ext cx="985904" cy="105489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153C68D-AE59-4E82-8DE7-B2BD1F57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73584">
              <a:off x="3756082" y="1768429"/>
              <a:ext cx="985904" cy="105489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9AC69E5-68E3-4F19-B354-578423FFB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37400">
              <a:off x="266258" y="3133689"/>
              <a:ext cx="985904" cy="1054897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AD22127-BB44-40FF-BB68-BCC3246E0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37082">
              <a:off x="2472798" y="4565743"/>
              <a:ext cx="985904" cy="1054897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EEF8CC3-5E08-4F4F-9233-7596630D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03766">
              <a:off x="914740" y="1922647"/>
              <a:ext cx="985904" cy="1054897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6F77D6C9-793E-4225-BB96-1CD4555C4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69145" y="3137309"/>
              <a:ext cx="985904" cy="1054897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ADBEB976-D692-4F10-9EA8-B146607E1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603062">
              <a:off x="3815858" y="4290331"/>
              <a:ext cx="985904" cy="1112218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03C9C2F6-EEA3-45E7-B703-18CA4E091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162391">
              <a:off x="1122907" y="4351257"/>
              <a:ext cx="985904" cy="1054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425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2024/1/23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00909" y="1036710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Multi-channel least mean square (MCLMS)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Simulation setting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Simulation results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Future work</a:t>
            </a:r>
            <a:endParaRPr lang="en-US" altLang="zh-TW" sz="2000">
              <a:cs typeface="Times New Roman" panose="02020603050405020304" pitchFamily="18" charset="0"/>
            </a:endParaRPr>
          </a:p>
          <a:p>
            <a:pPr lvl="1"/>
            <a:endParaRPr lang="en-US" altLang="zh-TW" sz="2000" b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8683081" cy="633276"/>
          </a:xfrm>
        </p:spPr>
        <p:txBody>
          <a:bodyPr/>
          <a:lstStyle/>
          <a:p>
            <a:r>
              <a:rPr lang="en-US" altLang="zh-TW" sz="2800">
                <a:cs typeface="Times New Roman" panose="02020603050405020304" pitchFamily="18" charset="0"/>
              </a:rPr>
              <a:t>MCLMS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2024/1/23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86198D85-C7EC-4BBB-A60A-453A9BDA2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332490"/>
              </p:ext>
            </p:extLst>
          </p:nvPr>
        </p:nvGraphicFramePr>
        <p:xfrm>
          <a:off x="500909" y="1151293"/>
          <a:ext cx="7971287" cy="509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3" imgW="4368600" imgH="2793960" progId="Equation.DSMT4">
                  <p:embed/>
                </p:oleObj>
              </mc:Choice>
              <mc:Fallback>
                <p:oleObj name="Equation" r:id="rId3" imgW="4368600" imgH="2793960" progId="Equation.DSMT4">
                  <p:embed/>
                  <p:pic>
                    <p:nvPicPr>
                      <p:cNvPr id="21" name="物件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909" y="1151293"/>
                        <a:ext cx="7971287" cy="509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85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8683081" cy="633276"/>
          </a:xfrm>
        </p:spPr>
        <p:txBody>
          <a:bodyPr/>
          <a:lstStyle/>
          <a:p>
            <a:r>
              <a:rPr lang="en-US" altLang="zh-TW" sz="2800">
                <a:cs typeface="Times New Roman" panose="02020603050405020304" pitchFamily="18" charset="0"/>
              </a:rPr>
              <a:t>MCLMS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2024/1/23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86198D85-C7EC-4BBB-A60A-453A9BDA2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973039"/>
              </p:ext>
            </p:extLst>
          </p:nvPr>
        </p:nvGraphicFramePr>
        <p:xfrm>
          <a:off x="501650" y="1141413"/>
          <a:ext cx="5478463" cy="381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3136680" imgH="2184120" progId="Equation.DSMT4">
                  <p:embed/>
                </p:oleObj>
              </mc:Choice>
              <mc:Fallback>
                <p:oleObj name="Equation" r:id="rId3" imgW="3136680" imgH="218412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86198D85-C7EC-4BBB-A60A-453A9BDA22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650" y="1141413"/>
                        <a:ext cx="5478463" cy="381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setting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2024/1/23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78C12A-002C-4C53-845E-A8C69542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01" y="1071792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000" b="0">
                <a:cs typeface="Times New Roman" panose="02020603050405020304" pitchFamily="18" charset="0"/>
              </a:rPr>
              <a:t>Six microphones uniform </a:t>
            </a:r>
            <a:r>
              <a:rPr lang="en-US" altLang="zh-TW" sz="2000" b="0" dirty="0">
                <a:cs typeface="Times New Roman" panose="02020603050405020304" pitchFamily="18" charset="0"/>
              </a:rPr>
              <a:t>linear array (ULA)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Sampling </a:t>
            </a:r>
            <a:r>
              <a:rPr lang="en-US" altLang="zh-TW" sz="2000" b="0" dirty="0">
                <a:cs typeface="Times New Roman" panose="02020603050405020304" pitchFamily="18" charset="0"/>
              </a:rPr>
              <a:t>frequency </a:t>
            </a:r>
            <a:r>
              <a:rPr lang="en-US" altLang="zh-TW" sz="2000" b="0">
                <a:cs typeface="Times New Roman" panose="02020603050405020304" pitchFamily="18" charset="0"/>
              </a:rPr>
              <a:t>= 16kHz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Reverberation time T</a:t>
            </a:r>
            <a:r>
              <a:rPr lang="en-US" altLang="zh-TW" sz="2000" b="0" baseline="-25000">
                <a:cs typeface="Times New Roman" panose="02020603050405020304" pitchFamily="18" charset="0"/>
              </a:rPr>
              <a:t>60  </a:t>
            </a:r>
            <a:r>
              <a:rPr lang="en-US" altLang="zh-TW" sz="2000" b="0">
                <a:cs typeface="Times New Roman" panose="02020603050405020304" pitchFamily="18" charset="0"/>
              </a:rPr>
              <a:t>= 0.009s (9ms)</a:t>
            </a:r>
            <a:endParaRPr lang="en-US" altLang="zh-TW" sz="2000" b="0" dirty="0">
              <a:cs typeface="Times New Roman" panose="02020603050405020304" pitchFamily="18" charset="0"/>
            </a:endParaRPr>
          </a:p>
          <a:p>
            <a:r>
              <a:rPr lang="en-US" altLang="zh-TW" sz="2000" b="0">
                <a:cs typeface="Times New Roman" panose="02020603050405020304" pitchFamily="18" charset="0"/>
              </a:rPr>
              <a:t>Ground-truth RIR samples = 256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Room dimension = 0.3m x 0.4m x 0.3m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Microphone spacing = 0.02m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Source type: white noise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3955405-0194-4300-BA16-2FCC4697BE68}"/>
              </a:ext>
            </a:extLst>
          </p:cNvPr>
          <p:cNvGrpSpPr/>
          <p:nvPr/>
        </p:nvGrpSpPr>
        <p:grpSpPr>
          <a:xfrm>
            <a:off x="4503190" y="2821661"/>
            <a:ext cx="6051766" cy="4091860"/>
            <a:chOff x="4503190" y="2821661"/>
            <a:chExt cx="6051766" cy="4091860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36D1D992-4A92-4F6B-A35C-C1C2CACCDD38}"/>
                </a:ext>
              </a:extLst>
            </p:cNvPr>
            <p:cNvGrpSpPr/>
            <p:nvPr/>
          </p:nvGrpSpPr>
          <p:grpSpPr>
            <a:xfrm>
              <a:off x="4503190" y="2821661"/>
              <a:ext cx="6051766" cy="4091860"/>
              <a:chOff x="4531182" y="2840322"/>
              <a:chExt cx="6051766" cy="4091860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A9B12B48-C3D6-4611-B9E2-63654709B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48948" y="2840322"/>
                <a:ext cx="5334000" cy="4000500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9587894-2EC3-4E72-8560-D2F7457B9A45}"/>
                  </a:ext>
                </a:extLst>
              </p:cNvPr>
              <p:cNvSpPr txBox="1"/>
              <p:nvPr/>
            </p:nvSpPr>
            <p:spPr>
              <a:xfrm>
                <a:off x="6660616" y="6562850"/>
                <a:ext cx="106369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= 0.3m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0AB56DC-BCE1-468C-A523-4105A9E76E2B}"/>
                  </a:ext>
                </a:extLst>
              </p:cNvPr>
              <p:cNvSpPr txBox="1"/>
              <p:nvPr/>
            </p:nvSpPr>
            <p:spPr>
              <a:xfrm>
                <a:off x="9408609" y="6202849"/>
                <a:ext cx="11743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= 0.4m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EDF3889-F53C-46E9-A8A2-D2773FD3F1AE}"/>
                  </a:ext>
                </a:extLst>
              </p:cNvPr>
              <p:cNvSpPr txBox="1"/>
              <p:nvPr/>
            </p:nvSpPr>
            <p:spPr>
              <a:xfrm>
                <a:off x="4531182" y="4840572"/>
                <a:ext cx="106369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= 0.3m</a:t>
                </a:r>
              </a:p>
              <a:p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8AB9F85-93EC-41C0-8468-09145459A635}"/>
                  </a:ext>
                </a:extLst>
              </p:cNvPr>
              <p:cNvSpPr txBox="1"/>
              <p:nvPr/>
            </p:nvSpPr>
            <p:spPr>
              <a:xfrm>
                <a:off x="6602355" y="5234659"/>
                <a:ext cx="15098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</a:t>
                </a:r>
              </a:p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(0.1, 0.1, 0.2)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3E20B73-4067-4EC8-8EB9-C93566730C48}"/>
                  </a:ext>
                </a:extLst>
              </p:cNvPr>
              <p:cNvSpPr txBox="1"/>
              <p:nvPr/>
            </p:nvSpPr>
            <p:spPr>
              <a:xfrm>
                <a:off x="7161003" y="3391088"/>
                <a:ext cx="1871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</a:t>
                </a:r>
              </a:p>
              <a:p>
                <a:pPr algn="ctr"/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(0.2, 0.3, 0.2)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F23E7B91-DB49-4B4A-B320-9646AFBACB68}"/>
                  </a:ext>
                </a:extLst>
              </p:cNvPr>
              <p:cNvCxnSpPr/>
              <p:nvPr/>
            </p:nvCxnSpPr>
            <p:spPr>
              <a:xfrm>
                <a:off x="8164285" y="4045634"/>
                <a:ext cx="390131" cy="145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A181E1DD-A4F2-4D19-A953-89AC7007C2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32570" y="4791062"/>
                <a:ext cx="124730" cy="511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B40B74DF-FD1A-4297-8EF8-CEED658CAB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3599" y="5370478"/>
                <a:ext cx="0" cy="58143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25C28502-4117-4B4A-B406-213F5DA2A0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3599" y="5502404"/>
                <a:ext cx="485192" cy="46501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4A333109-92B7-4FC6-A105-572370FE9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599" y="5951106"/>
                <a:ext cx="717017" cy="11055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A3DF9D3E-DD5C-4AB3-939C-70A928DA5C17}"/>
                  </a:ext>
                </a:extLst>
              </p:cNvPr>
              <p:cNvSpPr/>
              <p:nvPr/>
            </p:nvSpPr>
            <p:spPr>
              <a:xfrm>
                <a:off x="5879218" y="5890320"/>
                <a:ext cx="129695" cy="11055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00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B147C861-F403-48AE-9055-03A73581EFB0}"/>
                  </a:ext>
                </a:extLst>
              </p:cNvPr>
              <p:cNvSpPr txBox="1"/>
              <p:nvPr/>
            </p:nvSpPr>
            <p:spPr>
              <a:xfrm>
                <a:off x="6282794" y="5661195"/>
                <a:ext cx="355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88862694-88D8-4E42-8E4C-D4E15FE2855F}"/>
                  </a:ext>
                </a:extLst>
              </p:cNvPr>
              <p:cNvSpPr txBox="1"/>
              <p:nvPr/>
            </p:nvSpPr>
            <p:spPr>
              <a:xfrm>
                <a:off x="6099824" y="5188415"/>
                <a:ext cx="355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DFA44A4-B6C4-4114-9208-4461568A5E24}"/>
                  </a:ext>
                </a:extLst>
              </p:cNvPr>
              <p:cNvSpPr txBox="1"/>
              <p:nvPr/>
            </p:nvSpPr>
            <p:spPr>
              <a:xfrm>
                <a:off x="5550049" y="5486903"/>
                <a:ext cx="355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TW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E779AC1-77DF-4BD4-9CC0-6A6564164AD2}"/>
                </a:ext>
              </a:extLst>
            </p:cNvPr>
            <p:cNvSpPr/>
            <p:nvPr/>
          </p:nvSpPr>
          <p:spPr>
            <a:xfrm>
              <a:off x="7613780" y="2821661"/>
              <a:ext cx="765110" cy="313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91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results (MCLMS)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2024/1/24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9FDD67E-5866-4F55-9B2E-9DACE7DA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66" y="540631"/>
            <a:ext cx="4320000" cy="324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AD0BEA1-F06E-4835-A9EA-FFC56A36D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95" y="545553"/>
            <a:ext cx="4320000" cy="324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51A7CA4-1015-4236-88CD-1924BEA4D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413" y="3775710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results (TDEDA)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2024/1/24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9FDD67E-5866-4F55-9B2E-9DACE7DA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66" y="540631"/>
            <a:ext cx="4320000" cy="32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3057A19-605E-435E-8F59-F5524BBBE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95" y="540631"/>
            <a:ext cx="4320000" cy="32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42CE271-13EB-4235-A1F5-6D4222154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66" y="3859865"/>
            <a:ext cx="4320000" cy="32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BF85630-DB5B-44C9-B065-2E010082A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395" y="3859865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9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9308232" cy="633276"/>
          </a:xfrm>
        </p:spPr>
        <p:txBody>
          <a:bodyPr/>
          <a:lstStyle/>
          <a:p>
            <a:r>
              <a:rPr lang="en-US" altLang="zh-TW"/>
              <a:t>Simulation results (</a:t>
            </a:r>
            <a:r>
              <a:rPr lang="en-US" altLang="zh-TW" sz="28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CTF method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2024/1/24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9FDD67E-5866-4F55-9B2E-9DACE7DA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09" y="829880"/>
            <a:ext cx="4320000" cy="3240000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3C85A7A-6ABF-4629-8D94-9179BED9C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19429"/>
              </p:ext>
            </p:extLst>
          </p:nvPr>
        </p:nvGraphicFramePr>
        <p:xfrm>
          <a:off x="3614083" y="4673180"/>
          <a:ext cx="3746330" cy="186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9316">
                  <a:extLst>
                    <a:ext uri="{9D8B030D-6E8A-4147-A177-3AD203B41FA5}">
                      <a16:colId xmlns:a16="http://schemas.microsoft.com/office/drawing/2014/main" val="302551452"/>
                    </a:ext>
                  </a:extLst>
                </a:gridCol>
                <a:gridCol w="997014">
                  <a:extLst>
                    <a:ext uri="{9D8B030D-6E8A-4147-A177-3AD203B41FA5}">
                      <a16:colId xmlns:a16="http://schemas.microsoft.com/office/drawing/2014/main" val="105269062"/>
                    </a:ext>
                  </a:extLst>
                </a:gridCol>
              </a:tblGrid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278383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CTF method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1.6916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274771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TDEDA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8.5429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560576"/>
                  </a:ext>
                </a:extLst>
              </a:tr>
              <a:tr h="4650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MCLMS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12.1922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71673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5EC6DB8E-935C-4149-BF29-9E788F1BB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285" y="829880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0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8683081" cy="633276"/>
          </a:xfrm>
        </p:spPr>
        <p:txBody>
          <a:bodyPr/>
          <a:lstStyle/>
          <a:p>
            <a:r>
              <a:rPr lang="en-US" altLang="zh-TW"/>
              <a:t>Future work</a:t>
            </a:r>
            <a:endParaRPr lang="en-US" altLang="zh-TW" sz="2800"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2024/1/23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1A6DFE41-0D8F-4A2D-B84E-5BCE67B4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01" y="1071792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Multi-channel frequency domain least mean square (MCFLMS</a:t>
            </a:r>
            <a:r>
              <a:rPr lang="en-US" altLang="zh-TW" sz="2000" b="0"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Multi-channel CTF least mean square (MCCTFLMS)</a:t>
            </a:r>
          </a:p>
          <a:p>
            <a:endParaRPr lang="en-US" altLang="zh-TW" sz="2000" b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0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250751</TotalTime>
  <Words>273</Words>
  <Application>Microsoft Office PowerPoint</Application>
  <PresentationFormat>自訂</PresentationFormat>
  <Paragraphs>77</Paragraphs>
  <Slides>10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佈景主題</vt:lpstr>
      <vt:lpstr>MathType 6.0 Equation</vt:lpstr>
      <vt:lpstr>Blind system identification (BSI)   Date：2022. 01. 24</vt:lpstr>
      <vt:lpstr>Outline</vt:lpstr>
      <vt:lpstr>MCLMS</vt:lpstr>
      <vt:lpstr>MCLMS</vt:lpstr>
      <vt:lpstr>Simulation setting</vt:lpstr>
      <vt:lpstr>Simulation results (MCLMS)</vt:lpstr>
      <vt:lpstr>Simulation results (TDEDA)</vt:lpstr>
      <vt:lpstr>Simulation results (Proposed CTF method)</vt:lpstr>
      <vt:lpstr>Future work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2806</cp:revision>
  <dcterms:created xsi:type="dcterms:W3CDTF">2012-11-25T05:37:01Z</dcterms:created>
  <dcterms:modified xsi:type="dcterms:W3CDTF">2024-01-24T11:01:34Z</dcterms:modified>
</cp:coreProperties>
</file>