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567" r:id="rId3"/>
    <p:sldId id="585" r:id="rId4"/>
    <p:sldId id="586" r:id="rId5"/>
    <p:sldId id="596" r:id="rId6"/>
    <p:sldId id="590" r:id="rId7"/>
    <p:sldId id="591" r:id="rId8"/>
    <p:sldId id="592" r:id="rId9"/>
    <p:sldId id="593" r:id="rId10"/>
    <p:sldId id="597" r:id="rId11"/>
    <p:sldId id="595" r:id="rId12"/>
    <p:sldId id="594" r:id="rId13"/>
    <p:sldId id="598" r:id="rId14"/>
    <p:sldId id="599" r:id="rId15"/>
    <p:sldId id="600" r:id="rId16"/>
    <p:sldId id="601" r:id="rId17"/>
    <p:sldId id="602" r:id="rId18"/>
    <p:sldId id="604" r:id="rId19"/>
    <p:sldId id="603" r:id="rId20"/>
    <p:sldId id="605" r:id="rId21"/>
    <p:sldId id="606" r:id="rId22"/>
    <p:sldId id="609" r:id="rId23"/>
    <p:sldId id="607" r:id="rId24"/>
    <p:sldId id="610" r:id="rId25"/>
    <p:sldId id="608" r:id="rId26"/>
    <p:sldId id="305" r:id="rId27"/>
  </p:sldIdLst>
  <p:sldSz cx="10693400" cy="7561263"/>
  <p:notesSz cx="6858000" cy="9144000"/>
  <p:defaultTextStyle>
    <a:defPPr>
      <a:defRPr lang="zh-TW"/>
    </a:defPPr>
    <a:lvl1pPr marL="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安志 袁" initials="安志" lastIdx="4" clrIdx="1">
    <p:extLst>
      <p:ext uri="{19B8F6BF-5375-455C-9EA6-DF929625EA0E}">
        <p15:presenceInfo xmlns:p15="http://schemas.microsoft.com/office/powerpoint/2012/main" userId="fa640b77479c2716" providerId="Windows Live"/>
      </p:ext>
    </p:extLst>
  </p:cmAuthor>
  <p:cmAuthor id="3" name="user" initials="u" lastIdx="4" clrIdx="2">
    <p:extLst>
      <p:ext uri="{19B8F6BF-5375-455C-9EA6-DF929625EA0E}">
        <p15:presenceInfo xmlns:p15="http://schemas.microsoft.com/office/powerpoint/2012/main" userId="c434d28bbdadff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20"/>
    <a:srgbClr val="866CA6"/>
    <a:srgbClr val="0000FF"/>
    <a:srgbClr val="00B050"/>
    <a:srgbClr val="9467BD"/>
    <a:srgbClr val="D62627"/>
    <a:srgbClr val="1F77B4"/>
    <a:srgbClr val="FF7F0C"/>
    <a:srgbClr val="2CA02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82" autoAdjust="0"/>
  </p:normalViewPr>
  <p:slideViewPr>
    <p:cSldViewPr snapToGrid="0">
      <p:cViewPr varScale="1">
        <p:scale>
          <a:sx n="103" d="100"/>
          <a:sy n="103" d="100"/>
        </p:scale>
        <p:origin x="1338" y="120"/>
      </p:cViewPr>
      <p:guideLst>
        <p:guide orient="horz" pos="2382"/>
        <p:guide pos="33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everyone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I’m today’s presenter </a:t>
            </a:r>
            <a:r>
              <a:rPr lang="en-US" altLang="zh-TW" sz="1369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siang</a:t>
            </a:r>
            <a:r>
              <a:rPr lang="en-US" altLang="zh-TW" sz="1369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I’m going to share some of my present work in source separation problem. My topic is comparative studies of source separation using semi-blind and blind source separation approaches.</a:t>
            </a:r>
            <a:endParaRPr lang="zh-TW" altLang="zh-TW" sz="1369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8171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19" y="3780631"/>
            <a:ext cx="3211704" cy="2061478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spcAft>
                <a:spcPts val="1108"/>
              </a:spcAft>
              <a:buNone/>
              <a:defRPr sz="1800" b="1" baseline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4985" y="7057179"/>
            <a:ext cx="3190372" cy="353560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695" y="1581151"/>
            <a:ext cx="7037706" cy="59817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21995" y="3368041"/>
            <a:ext cx="6069825" cy="1089659"/>
          </a:xfrm>
        </p:spPr>
        <p:txBody>
          <a:bodyPr anchor="t"/>
          <a:lstStyle>
            <a:lvl1pPr algn="l">
              <a:lnSpc>
                <a:spcPct val="150000"/>
              </a:lnSpc>
              <a:defRPr sz="3000"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E325-F822-4212-9386-9D4612C75CEF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8465-DAD5-498D-AB4D-55D7C9B8665B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98775" y="302804"/>
            <a:ext cx="2606516" cy="645157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79227" y="302804"/>
            <a:ext cx="7641325" cy="645157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225-2E08-4068-AF70-2DD867CA63A5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472440"/>
            <a:ext cx="7123429" cy="633276"/>
          </a:xfrm>
        </p:spPr>
        <p:txBody>
          <a:bodyPr/>
          <a:lstStyle>
            <a:lvl1pPr>
              <a:lnSpc>
                <a:spcPts val="3692"/>
              </a:lnSpc>
              <a:spcAft>
                <a:spcPts val="0"/>
              </a:spcAft>
              <a:defRPr sz="2800" baseline="0"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34670" y="1251314"/>
            <a:ext cx="9744710" cy="5759085"/>
          </a:xfrm>
        </p:spPr>
        <p:txBody>
          <a:bodyPr>
            <a:normAutofit/>
          </a:bodyPr>
          <a:lstStyle>
            <a:lvl1pPr marL="316531" indent="-316531">
              <a:buFont typeface="Arial" panose="020B0604020202020204" pitchFamily="34" charset="0"/>
              <a:buChar char="•"/>
              <a:defRPr sz="2200"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685817" indent="-263776">
              <a:lnSpc>
                <a:spcPts val="2900"/>
              </a:lnSpc>
              <a:buFont typeface="Arial" panose="020B0604020202020204" pitchFamily="34" charset="0"/>
              <a:buChar char="•"/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lnSpc>
                <a:spcPts val="2900"/>
              </a:lnSpc>
              <a:defRPr sz="1800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679"/>
            <a:ext cx="10693400" cy="755190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21999" y="2768698"/>
            <a:ext cx="6143483" cy="3092219"/>
          </a:xfrm>
        </p:spPr>
        <p:txBody>
          <a:bodyPr anchor="ctr"/>
          <a:lstStyle>
            <a:lvl1pPr algn="l">
              <a:defRPr sz="2954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91527" y="2768698"/>
            <a:ext cx="3329564" cy="3092219"/>
          </a:xfrm>
        </p:spPr>
        <p:txBody>
          <a:bodyPr anchor="ctr">
            <a:normAutofit/>
          </a:bodyPr>
          <a:lstStyle>
            <a:lvl1pPr marL="0" indent="0">
              <a:buNone/>
              <a:defRPr sz="1662" b="1">
                <a:solidFill>
                  <a:schemeClr val="bg1"/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900963" y="7027084"/>
            <a:ext cx="1262705" cy="383655"/>
          </a:xfr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79918" y="7027084"/>
            <a:ext cx="3182237" cy="383655"/>
          </a:xfr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25725" y="7027084"/>
            <a:ext cx="833005" cy="383655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79227" y="1258939"/>
            <a:ext cx="4640474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16179" y="1258939"/>
            <a:ext cx="4901301" cy="5321821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9B8-7A7D-4F55-BAE5-6A7151E1BCDB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495300"/>
            <a:ext cx="7443470" cy="58674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305913"/>
            <a:ext cx="4724775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4670" y="2103120"/>
            <a:ext cx="4724775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432101" y="1305913"/>
            <a:ext cx="4726631" cy="70536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432101" y="2103120"/>
            <a:ext cx="4726631" cy="4651259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8231-0C7F-43D8-9B50-6B0CF2A67FFA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8B44-EDFC-409F-93DD-EF5C89251185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5369-9B42-4CFE-8058-BF22F9445AB6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80823" y="301053"/>
            <a:ext cx="5977908" cy="6453328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34671" y="1582267"/>
            <a:ext cx="3518055" cy="5172114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EB90-F6B3-43F2-B8ED-716935D380ED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25E1-F446-4E68-B769-0621D99AE5A5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2012-1125-PPT-2.jpg"/>
          <p:cNvPicPr>
            <a:picLocks noChangeAspect="1"/>
          </p:cNvPicPr>
          <p:nvPr userDrawn="1"/>
        </p:nvPicPr>
        <p:blipFill rotWithShape="1">
          <a:blip r:embed="rId13" cstate="print"/>
          <a:srcRect t="92720"/>
          <a:stretch/>
        </p:blipFill>
        <p:spPr>
          <a:xfrm>
            <a:off x="0" y="7140999"/>
            <a:ext cx="10693400" cy="42026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34670" y="471019"/>
            <a:ext cx="7443470" cy="633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4670" y="1424940"/>
            <a:ext cx="9744710" cy="539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00909" y="7179099"/>
            <a:ext cx="2920472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65338" y="13363"/>
            <a:ext cx="2228062" cy="56111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7871460" y="7140999"/>
            <a:ext cx="2821940" cy="4231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190523" y="7194340"/>
            <a:ext cx="12627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568A7A41-D8CA-466B-BE5A-95AC065E72BC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615285" y="7194340"/>
            <a:ext cx="833005" cy="353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844083" rtl="0" eaLnBrk="1" latinLnBrk="0" hangingPunct="1">
        <a:spcBef>
          <a:spcPct val="0"/>
        </a:spcBef>
        <a:spcAft>
          <a:spcPts val="1108"/>
        </a:spcAft>
        <a:buNone/>
        <a:defRPr sz="2585" b="1" kern="1200">
          <a:solidFill>
            <a:schemeClr val="tx1"/>
          </a:solidFill>
          <a:latin typeface="Times New Roman" panose="02020603050405020304" pitchFamily="18" charset="0"/>
          <a:ea typeface="微軟正黑體" pitchFamily="34" charset="-120"/>
          <a:cs typeface="Times New Roman" panose="02020603050405020304" pitchFamily="18" charset="0"/>
        </a:defRPr>
      </a:lvl1pPr>
    </p:titleStyle>
    <p:bodyStyle>
      <a:lvl1pPr marL="316531" indent="-316531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n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685817" indent="-263776" algn="l" defTabSz="844083" rtl="0" eaLnBrk="1" latinLnBrk="0" hangingPunct="1">
        <a:spcBef>
          <a:spcPts val="0"/>
        </a:spcBef>
        <a:spcAft>
          <a:spcPts val="1108"/>
        </a:spcAft>
        <a:buSzPct val="85000"/>
        <a:buFont typeface="Wingdings" pitchFamily="2" charset="2"/>
        <a:buChar char="l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055103" indent="-211021" algn="l" defTabSz="844083" rtl="0" eaLnBrk="1" latinLnBrk="0" hangingPunct="1">
        <a:spcBef>
          <a:spcPts val="0"/>
        </a:spcBef>
        <a:spcAft>
          <a:spcPts val="1108"/>
        </a:spcAft>
        <a:buSzPct val="65000"/>
        <a:buFont typeface="Wingdings" pitchFamily="2" charset="2"/>
        <a:buChar char="u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477145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–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1899186" indent="-211021" algn="l" defTabSz="844083" rtl="0" eaLnBrk="1" latinLnBrk="0" hangingPunct="1">
        <a:spcBef>
          <a:spcPts val="0"/>
        </a:spcBef>
        <a:spcAft>
          <a:spcPts val="1108"/>
        </a:spcAft>
        <a:buFont typeface="Arial" pitchFamily="34" charset="0"/>
        <a:buChar char="»"/>
        <a:defRPr sz="1846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10099" y="2678883"/>
            <a:ext cx="6583301" cy="3828838"/>
          </a:xfrm>
        </p:spPr>
        <p:txBody>
          <a:bodyPr/>
          <a:lstStyle/>
          <a:p>
            <a:r>
              <a:rPr lang="en-US" altLang="zh-TW" sz="2800"/>
              <a:t>Blind system identification (BSI)</a:t>
            </a:r>
            <a:br>
              <a:rPr lang="zh-TW" altLang="en-US" sz="4000"/>
            </a:br>
            <a:br>
              <a:rPr lang="en-US" altLang="zh-TW" sz="3200"/>
            </a:br>
            <a:br>
              <a:rPr lang="en-US" altLang="zh-TW"/>
            </a:br>
            <a:r>
              <a:rPr lang="en-US" altLang="zh-TW" sz="2000" b="0">
                <a:solidFill>
                  <a:srgbClr val="8A0045"/>
                </a:solidFill>
              </a:rPr>
              <a:t>Date</a:t>
            </a:r>
            <a:r>
              <a:rPr lang="zh-TW" altLang="en-US" sz="2000" b="0">
                <a:solidFill>
                  <a:srgbClr val="8A0045"/>
                </a:solidFill>
              </a:rPr>
              <a:t>：</a:t>
            </a:r>
            <a:r>
              <a:rPr lang="en-US" altLang="zh-TW" sz="2000" b="0">
                <a:solidFill>
                  <a:srgbClr val="8A0045"/>
                </a:solidFill>
              </a:rPr>
              <a:t>2022. 11. 30</a:t>
            </a:r>
            <a:endParaRPr lang="zh-TW" altLang="en-US" sz="2000">
              <a:solidFill>
                <a:srgbClr val="8A004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0437" y="4974949"/>
            <a:ext cx="2740741" cy="1803223"/>
          </a:xfrm>
        </p:spPr>
        <p:txBody>
          <a:bodyPr>
            <a:noAutofit/>
          </a:bodyPr>
          <a:lstStyle/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Telecom Electroacoustics Audio(TEA) Lab</a:t>
            </a:r>
          </a:p>
          <a:p>
            <a:pPr algn="just"/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Presenter:</a:t>
            </a:r>
          </a:p>
          <a:p>
            <a:pPr algn="just"/>
            <a:r>
              <a:rPr lang="en-US" altLang="zh-TW" sz="2000" err="1">
                <a:solidFill>
                  <a:schemeClr val="tx1"/>
                </a:solidFill>
                <a:cs typeface="Times New Roman" panose="02020603050405020304" pitchFamily="18" charset="0"/>
              </a:rPr>
              <a:t>Anchi</a:t>
            </a:r>
            <a:r>
              <a:rPr lang="zh-TW" altLang="en-US" sz="20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chemeClr val="tx1"/>
                </a:solidFill>
                <a:cs typeface="Times New Roman" panose="02020603050405020304" pitchFamily="18" charset="0"/>
              </a:rPr>
              <a:t>Yuan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2DF9-BA02-4897-9B8C-8088DB42A5D8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 (7 mics, source:white noise)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51C9A4-6634-413B-9132-3E8D55B7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06" y="900631"/>
            <a:ext cx="3840000" cy="288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2083CA-F7DE-42EE-BA4A-A7C0480B7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900631"/>
            <a:ext cx="3840000" cy="288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B85A90C-C5B9-4B7B-9719-004935330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618" y="3958195"/>
            <a:ext cx="3840000" cy="28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D482BFE-B866-4EBC-BF72-69698271F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06" y="4039865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4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609555-6873-49FC-B702-C82CA090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7C9395-FC1A-4085-84CD-BCB1D2EB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FE87BF-4969-4274-B6B4-C604577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D1628B-EA6A-47D6-AE00-52CE0360E93C}"/>
              </a:ext>
            </a:extLst>
          </p:cNvPr>
          <p:cNvSpPr txBox="1"/>
          <p:nvPr/>
        </p:nvSpPr>
        <p:spPr>
          <a:xfrm>
            <a:off x="4068146" y="2950206"/>
            <a:ext cx="3051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/>
              <a:t>Speech</a:t>
            </a:r>
            <a:endParaRPr lang="zh-TW" altLang="en-US" sz="6000"/>
          </a:p>
        </p:txBody>
      </p:sp>
    </p:spTree>
    <p:extLst>
      <p:ext uri="{BB962C8B-B14F-4D97-AF65-F5344CB8AC3E}">
        <p14:creationId xmlns:p14="http://schemas.microsoft.com/office/powerpoint/2010/main" val="281883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 (3 mics, source:speech)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0740652-73B5-4C6C-93D5-CCDD9DF8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93" y="940626"/>
            <a:ext cx="3840000" cy="288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FDC6B9-78BF-4CE8-BEA8-A777885B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940626"/>
            <a:ext cx="3840000" cy="288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E3F7D4E-BA66-4BDA-A158-DBE504997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700" y="4017791"/>
            <a:ext cx="3840000" cy="288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E545C17-6C1D-4A9B-9664-18169787F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93" y="4101934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7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 (4 mics, source:speech)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0740652-73B5-4C6C-93D5-CCDD9DF8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93" y="940626"/>
            <a:ext cx="3840000" cy="28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5D160AA-958B-4EA3-B117-2402FC944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13" y="940626"/>
            <a:ext cx="3840000" cy="288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69FD720-372E-4653-8BD3-DF320E52E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413" y="4017791"/>
            <a:ext cx="3840000" cy="28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017F15E-359B-4873-82E5-9E9A5695B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93" y="4059862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0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 (5 mics, source:speech)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0740652-73B5-4C6C-93D5-CCDD9DF8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93" y="940626"/>
            <a:ext cx="3840000" cy="288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1D12B9-83EE-401A-A700-24435B929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958" y="940626"/>
            <a:ext cx="3840000" cy="288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A91E0B-147D-4C61-9401-F94580140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958" y="4017791"/>
            <a:ext cx="3840000" cy="288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2287261-7946-44FD-8737-056728537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93" y="3907761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 (6 mics, source:speech)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0740652-73B5-4C6C-93D5-CCDD9DF8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93" y="940626"/>
            <a:ext cx="3840000" cy="288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807173-AD5D-48D1-8706-A57A264D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312" y="940626"/>
            <a:ext cx="3840000" cy="288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456EB4A-8AD7-40D3-A7EB-D86157698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312" y="4117175"/>
            <a:ext cx="3840000" cy="288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B4A2450-C689-4F13-ACF7-EB90FCDEE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93" y="4117175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609555-6873-49FC-B702-C82CA090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7C9395-FC1A-4085-84CD-BCB1D2EB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FE87BF-4969-4274-B6B4-C604577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D1628B-EA6A-47D6-AE00-52CE0360E93C}"/>
              </a:ext>
            </a:extLst>
          </p:cNvPr>
          <p:cNvSpPr txBox="1"/>
          <p:nvPr/>
        </p:nvSpPr>
        <p:spPr>
          <a:xfrm>
            <a:off x="928654" y="2166435"/>
            <a:ext cx="88360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/>
              <a:t>Speech</a:t>
            </a:r>
          </a:p>
          <a:p>
            <a:pPr algn="ctr"/>
            <a:r>
              <a:rPr lang="en-US" altLang="zh-TW" sz="6000"/>
              <a:t>Rxx with diagonal loading</a:t>
            </a:r>
          </a:p>
          <a:p>
            <a:pPr algn="ctr"/>
            <a:r>
              <a:rPr lang="en-US" altLang="zh-TW" sz="2800"/>
              <a:t>(In order to make all eigenvalue be positive)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11960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 (6 mics, source:speech)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0740652-73B5-4C6C-93D5-CCDD9DF8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72" y="1260538"/>
            <a:ext cx="3840000" cy="2880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41B4461-B71B-4BD3-AB60-99CCABD44BA3}"/>
              </a:ext>
            </a:extLst>
          </p:cNvPr>
          <p:cNvSpPr txBox="1"/>
          <p:nvPr/>
        </p:nvSpPr>
        <p:spPr>
          <a:xfrm>
            <a:off x="3638939" y="743461"/>
            <a:ext cx="2907976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Diagonal loading = 10^(0)</a:t>
            </a:r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CD3D3FD-E344-448D-8B07-F5BF481C0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13" y="1271193"/>
            <a:ext cx="3840000" cy="28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F33B46D-AF7A-4F54-9EAE-7FCA2F908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72" y="4151193"/>
            <a:ext cx="3840000" cy="28800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ECD0AFE-C0F4-43C2-9553-914BAD89C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186" y="4151193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4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 (6 mics, source:speech)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0740652-73B5-4C6C-93D5-CCDD9DF8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86" y="1271193"/>
            <a:ext cx="3840000" cy="2880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41B4461-B71B-4BD3-AB60-99CCABD44BA3}"/>
              </a:ext>
            </a:extLst>
          </p:cNvPr>
          <p:cNvSpPr txBox="1"/>
          <p:nvPr/>
        </p:nvSpPr>
        <p:spPr>
          <a:xfrm>
            <a:off x="3638939" y="743461"/>
            <a:ext cx="2988126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Diagonal loading = 10^(-3)</a:t>
            </a:r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2A2035-1C3B-46FE-BBBC-38108A6A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13" y="1271193"/>
            <a:ext cx="3840000" cy="288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3D494D7-BBEF-4CCF-806A-3386E7237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45" y="4151193"/>
            <a:ext cx="3840000" cy="2880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917AEF7-4315-4E54-8C56-5B9B9AED6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413" y="4151193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04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 (6 mics, source:speech)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0740652-73B5-4C6C-93D5-CCDD9DF8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72" y="1271193"/>
            <a:ext cx="3840000" cy="2880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41B4461-B71B-4BD3-AB60-99CCABD44BA3}"/>
              </a:ext>
            </a:extLst>
          </p:cNvPr>
          <p:cNvSpPr txBox="1"/>
          <p:nvPr/>
        </p:nvSpPr>
        <p:spPr>
          <a:xfrm>
            <a:off x="3638939" y="743461"/>
            <a:ext cx="2988126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Diagonal loading = 10^(-6)</a:t>
            </a:r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159949-8019-4A42-885D-111F015A8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271193"/>
            <a:ext cx="3840000" cy="288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0C88027-6C63-4859-8416-DA784DBA8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72" y="4225146"/>
            <a:ext cx="3840000" cy="288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B1552FC-BBF0-4FFD-A829-3826CB0CB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413" y="4146832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4670" y="217050"/>
            <a:ext cx="7123429" cy="633276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00909" y="1036710"/>
            <a:ext cx="9744710" cy="5759085"/>
          </a:xfrm>
        </p:spPr>
        <p:txBody>
          <a:bodyPr>
            <a:normAutofit/>
          </a:bodyPr>
          <a:lstStyle/>
          <a:p>
            <a:r>
              <a:rPr lang="en-US" altLang="zh-TW" sz="2400" b="0">
                <a:cs typeface="Times New Roman" panose="02020603050405020304" pitchFamily="18" charset="0"/>
              </a:rPr>
              <a:t>Adaptive Eigenvalue decomposition Algorithm (AEDA)</a:t>
            </a:r>
          </a:p>
          <a:p>
            <a:pPr lvl="1"/>
            <a:r>
              <a:rPr lang="en-US" altLang="zh-TW" sz="2000" b="0">
                <a:cs typeface="Times New Roman" panose="02020603050405020304" pitchFamily="18" charset="0"/>
              </a:rPr>
              <a:t>Simulation setting</a:t>
            </a:r>
          </a:p>
          <a:p>
            <a:pPr lvl="1"/>
            <a:r>
              <a:rPr lang="en-US" altLang="zh-TW" sz="2000" b="0">
                <a:cs typeface="Times New Roman" panose="02020603050405020304" pitchFamily="18" charset="0"/>
              </a:rPr>
              <a:t>Simulation result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TW" b="0">
                <a:solidFill>
                  <a:schemeClr val="accent1"/>
                </a:solidFill>
                <a:cs typeface="Times New Roman" panose="02020603050405020304" pitchFamily="18" charset="0"/>
              </a:rPr>
              <a:t>White noise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TW" b="0">
                <a:solidFill>
                  <a:schemeClr val="accent1"/>
                </a:solidFill>
                <a:cs typeface="Times New Roman" panose="02020603050405020304" pitchFamily="18" charset="0"/>
              </a:rPr>
              <a:t>Speech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TW" b="0">
                <a:solidFill>
                  <a:schemeClr val="accent1"/>
                </a:solidFill>
                <a:cs typeface="Times New Roman" panose="02020603050405020304" pitchFamily="18" charset="0"/>
              </a:rPr>
              <a:t>Speech (Rxx with diagonal loading)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Benesty approach</a:t>
            </a:r>
          </a:p>
          <a:p>
            <a:pPr lvl="1"/>
            <a:r>
              <a:rPr lang="en-US" altLang="zh-TW" sz="2000" b="0">
                <a:cs typeface="Times New Roman" panose="02020603050405020304" pitchFamily="18" charset="0"/>
              </a:rPr>
              <a:t>Simulation result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TW" b="0">
                <a:solidFill>
                  <a:schemeClr val="accent1"/>
                </a:solidFill>
                <a:cs typeface="Times New Roman" panose="02020603050405020304" pitchFamily="18" charset="0"/>
              </a:rPr>
              <a:t>White noise</a:t>
            </a:r>
          </a:p>
          <a:p>
            <a:pPr lvl="2">
              <a:buFont typeface="Wingdings" panose="05000000000000000000" pitchFamily="2" charset="2"/>
              <a:buChar char="p"/>
            </a:pPr>
            <a:r>
              <a:rPr lang="en-US" altLang="zh-TW" b="0">
                <a:solidFill>
                  <a:schemeClr val="accent1"/>
                </a:solidFill>
                <a:cs typeface="Times New Roman" panose="02020603050405020304" pitchFamily="18" charset="0"/>
              </a:rPr>
              <a:t>Speech</a:t>
            </a:r>
          </a:p>
          <a:p>
            <a:r>
              <a:rPr lang="en-US" altLang="zh-TW" sz="2400" b="0"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5949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8683081" cy="633276"/>
          </a:xfrm>
        </p:spPr>
        <p:txBody>
          <a:bodyPr/>
          <a:lstStyle/>
          <a:p>
            <a:r>
              <a:rPr lang="en-US" altLang="zh-TW" sz="2800">
                <a:cs typeface="Times New Roman" panose="02020603050405020304" pitchFamily="18" charset="0"/>
              </a:rPr>
              <a:t>Benesty approach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624B96D-9A8E-4FB2-80B4-DDC8C274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75" y="1369292"/>
            <a:ext cx="6680054" cy="454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5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609555-6873-49FC-B702-C82CA090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7C9395-FC1A-4085-84CD-BCB1D2EB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FE87BF-4969-4274-B6B4-C604577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D1628B-EA6A-47D6-AE00-52CE0360E93C}"/>
              </a:ext>
            </a:extLst>
          </p:cNvPr>
          <p:cNvSpPr txBox="1"/>
          <p:nvPr/>
        </p:nvSpPr>
        <p:spPr>
          <a:xfrm>
            <a:off x="3421381" y="2940875"/>
            <a:ext cx="3956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/>
              <a:t>White noise</a:t>
            </a:r>
            <a:endParaRPr lang="zh-TW" altLang="en-US" sz="6000"/>
          </a:p>
        </p:txBody>
      </p:sp>
    </p:spTree>
    <p:extLst>
      <p:ext uri="{BB962C8B-B14F-4D97-AF65-F5344CB8AC3E}">
        <p14:creationId xmlns:p14="http://schemas.microsoft.com/office/powerpoint/2010/main" val="33517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 (6 mics, source:white noise)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0740652-73B5-4C6C-93D5-CCDD9DF8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64" y="957518"/>
            <a:ext cx="3840000" cy="288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E218696-A69F-4BB8-A33C-83D52B8F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957518"/>
            <a:ext cx="3840000" cy="288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5475CCC-1110-46FE-91CC-402FC1F76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700" y="4051575"/>
            <a:ext cx="3840000" cy="28800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B86A754-03F3-4C08-ABCB-32020DBD3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664" y="4051575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3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609555-6873-49FC-B702-C82CA090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7C9395-FC1A-4085-84CD-BCB1D2EB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FE87BF-4969-4274-B6B4-C604577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D1628B-EA6A-47D6-AE00-52CE0360E93C}"/>
              </a:ext>
            </a:extLst>
          </p:cNvPr>
          <p:cNvSpPr txBox="1"/>
          <p:nvPr/>
        </p:nvSpPr>
        <p:spPr>
          <a:xfrm>
            <a:off x="4068146" y="2950206"/>
            <a:ext cx="3051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/>
              <a:t>Speech</a:t>
            </a:r>
            <a:endParaRPr lang="zh-TW" altLang="en-US" sz="6000"/>
          </a:p>
        </p:txBody>
      </p:sp>
    </p:spTree>
    <p:extLst>
      <p:ext uri="{BB962C8B-B14F-4D97-AF65-F5344CB8AC3E}">
        <p14:creationId xmlns:p14="http://schemas.microsoft.com/office/powerpoint/2010/main" val="773192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 (6 mics, source:speech)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0740652-73B5-4C6C-93D5-CCDD9DF8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64" y="957518"/>
            <a:ext cx="3840000" cy="288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6FC82F4-D0C5-4A8F-9408-B9AD5EC0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664" y="974251"/>
            <a:ext cx="3840000" cy="288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6B68F61-8D83-4F64-93B4-87E019100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664" y="3937916"/>
            <a:ext cx="3840000" cy="288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330184B-B38E-4172-9969-C01A1F33D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664" y="3887717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41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Summary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9F26A46-3686-4544-9C9B-2945D40E8681}"/>
              </a:ext>
            </a:extLst>
          </p:cNvPr>
          <p:cNvSpPr txBox="1"/>
          <p:nvPr/>
        </p:nvSpPr>
        <p:spPr>
          <a:xfrm>
            <a:off x="611244" y="1007706"/>
            <a:ext cx="9004041" cy="293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/>
              <a:t>Performance will increase with number of microphones.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Numerical problem of MATLAB will result in a drop on log-scale eigenvalue plot , but we should still pick the last eigenvalue.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Adding diagonal loading to Rxx will shift all eigenvalue to positive part. Thus, it will avoid numerical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While in AEDA white noise treated as source can achieve acceptable results, speech somehow does not.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/>
              <a:t> AEDA outperforms Benesty approach a lot in all source, and Benesty approach somehow will give non-positive eigenvalue (non-positive definite).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102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C2C737E-54F6-4C83-844E-22348588B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52" y="1279445"/>
            <a:ext cx="7389213" cy="49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8683081" cy="633276"/>
          </a:xfrm>
        </p:spPr>
        <p:txBody>
          <a:bodyPr/>
          <a:lstStyle/>
          <a:p>
            <a:r>
              <a:rPr lang="en-US" altLang="zh-TW" sz="2800">
                <a:cs typeface="Times New Roman" panose="02020603050405020304" pitchFamily="18" charset="0"/>
              </a:rPr>
              <a:t>Adaptive Eigenvalue decomposition Algorithm (AEDA)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id="{86198D85-C7EC-4BBB-A60A-453A9BDA2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063311"/>
              </p:ext>
            </p:extLst>
          </p:nvPr>
        </p:nvGraphicFramePr>
        <p:xfrm>
          <a:off x="347663" y="931863"/>
          <a:ext cx="9375775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3" imgW="6070320" imgH="3149280" progId="Equation.DSMT4">
                  <p:embed/>
                </p:oleObj>
              </mc:Choice>
              <mc:Fallback>
                <p:oleObj name="Equation" r:id="rId3" imgW="6070320" imgH="3149280" progId="Equation.DSMT4">
                  <p:embed/>
                  <p:pic>
                    <p:nvPicPr>
                      <p:cNvPr id="21" name="物件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663" y="931863"/>
                        <a:ext cx="9375775" cy="486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85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setting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78C12A-002C-4C53-845E-A8C69542C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45" y="1081737"/>
            <a:ext cx="9744710" cy="5759085"/>
          </a:xfrm>
        </p:spPr>
        <p:txBody>
          <a:bodyPr/>
          <a:lstStyle/>
          <a:p>
            <a:r>
              <a:rPr lang="en-US" altLang="zh-TW" sz="2000" b="0" dirty="0">
                <a:cs typeface="Times New Roman" panose="02020603050405020304" pitchFamily="18" charset="0"/>
              </a:rPr>
              <a:t>Uniform linear array (ULA)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Sampling </a:t>
            </a:r>
            <a:r>
              <a:rPr lang="en-US" altLang="zh-TW" sz="2000" b="0" dirty="0">
                <a:cs typeface="Times New Roman" panose="02020603050405020304" pitchFamily="18" charset="0"/>
              </a:rPr>
              <a:t>frequency </a:t>
            </a:r>
            <a:r>
              <a:rPr lang="en-US" altLang="zh-TW" sz="2000" b="0">
                <a:cs typeface="Times New Roman" panose="02020603050405020304" pitchFamily="18" charset="0"/>
              </a:rPr>
              <a:t>= 16kHz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Reverberation time T</a:t>
            </a:r>
            <a:r>
              <a:rPr lang="en-US" altLang="zh-TW" sz="2000" b="0" baseline="-25000">
                <a:cs typeface="Times New Roman" panose="02020603050405020304" pitchFamily="18" charset="0"/>
              </a:rPr>
              <a:t>60  </a:t>
            </a:r>
            <a:r>
              <a:rPr lang="en-US" altLang="zh-TW" sz="2000" b="0">
                <a:cs typeface="Times New Roman" panose="02020603050405020304" pitchFamily="18" charset="0"/>
              </a:rPr>
              <a:t>= 0.012s</a:t>
            </a:r>
            <a:endParaRPr lang="en-US" altLang="zh-TW" sz="2000" b="0" dirty="0">
              <a:cs typeface="Times New Roman" panose="02020603050405020304" pitchFamily="18" charset="0"/>
            </a:endParaRPr>
          </a:p>
          <a:p>
            <a:r>
              <a:rPr lang="en-US" altLang="zh-TW" sz="2000" b="0">
                <a:cs typeface="Times New Roman" panose="02020603050405020304" pitchFamily="18" charset="0"/>
              </a:rPr>
              <a:t>Ground-truth RIR samples = 200</a:t>
            </a:r>
          </a:p>
          <a:p>
            <a:r>
              <a:rPr lang="en-US" altLang="zh-TW" sz="2000" b="0">
                <a:cs typeface="Times New Roman" panose="02020603050405020304" pitchFamily="18" charset="0"/>
              </a:rPr>
              <a:t>Room dimension = 0.3m x 0.4m x 0.3m</a:t>
            </a:r>
          </a:p>
        </p:txBody>
      </p:sp>
    </p:spTree>
    <p:extLst>
      <p:ext uri="{BB962C8B-B14F-4D97-AF65-F5344CB8AC3E}">
        <p14:creationId xmlns:p14="http://schemas.microsoft.com/office/powerpoint/2010/main" val="200991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609555-6873-49FC-B702-C82CA0905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/>
              <a:pPr/>
              <a:t>2023/12/12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7C9395-FC1A-4085-84CD-BCB1D2EB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FE87BF-4969-4274-B6B4-C604577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D1628B-EA6A-47D6-AE00-52CE0360E93C}"/>
              </a:ext>
            </a:extLst>
          </p:cNvPr>
          <p:cNvSpPr txBox="1"/>
          <p:nvPr/>
        </p:nvSpPr>
        <p:spPr>
          <a:xfrm>
            <a:off x="3421381" y="2940875"/>
            <a:ext cx="39561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/>
              <a:t>White noise</a:t>
            </a:r>
            <a:endParaRPr lang="zh-TW" altLang="en-US" sz="6000"/>
          </a:p>
        </p:txBody>
      </p:sp>
    </p:spTree>
    <p:extLst>
      <p:ext uri="{BB962C8B-B14F-4D97-AF65-F5344CB8AC3E}">
        <p14:creationId xmlns:p14="http://schemas.microsoft.com/office/powerpoint/2010/main" val="244562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 (3 mics, source:white noise)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0740652-73B5-4C6C-93D5-CCDD9DF8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93" y="940626"/>
            <a:ext cx="3840000" cy="28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7B92400-EB96-46E2-8E15-6588B901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228" y="940626"/>
            <a:ext cx="3840000" cy="288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FEEAE72-2F65-4F4B-96DC-BC3AE5C71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228" y="4067483"/>
            <a:ext cx="3840000" cy="288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BBFDC4C-5E4E-479C-883B-0BFF995FC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843" y="4067483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7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 (4 mics, source:white noise)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E24FEDE-3D8C-4E3A-A07C-CFC5876E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85" y="900631"/>
            <a:ext cx="3840000" cy="28800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0282CDD-DDEB-4E5A-A12E-CE701FF0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949" y="900631"/>
            <a:ext cx="3840000" cy="28800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EDA557D-753A-4CAC-B9BE-9F4111C2E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099" y="4157170"/>
            <a:ext cx="3840000" cy="2880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CA6B7A4-CA99-494F-84D4-81DA532CF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85" y="4157170"/>
            <a:ext cx="3840000" cy="2880000"/>
          </a:xfrm>
          <a:prstGeom prst="rect">
            <a:avLst/>
          </a:prstGeom>
        </p:spPr>
      </p:pic>
      <p:sp>
        <p:nvSpPr>
          <p:cNvPr id="21" name="橢圓 20">
            <a:extLst>
              <a:ext uri="{FF2B5EF4-FFF2-40B4-BE49-F238E27FC236}">
                <a16:creationId xmlns:a16="http://schemas.microsoft.com/office/drawing/2014/main" id="{BF2ACBA8-F96B-4BE3-9126-253FD2076C8D}"/>
              </a:ext>
            </a:extLst>
          </p:cNvPr>
          <p:cNvSpPr/>
          <p:nvPr/>
        </p:nvSpPr>
        <p:spPr>
          <a:xfrm>
            <a:off x="8528179" y="6631215"/>
            <a:ext cx="158621" cy="18803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BA07A0A-71C7-465C-8D59-D6C1A108EC0E}"/>
              </a:ext>
            </a:extLst>
          </p:cNvPr>
          <p:cNvCxnSpPr>
            <a:cxnSpLocks/>
          </p:cNvCxnSpPr>
          <p:nvPr/>
        </p:nvCxnSpPr>
        <p:spPr>
          <a:xfrm flipH="1" flipV="1">
            <a:off x="8024327" y="5889557"/>
            <a:ext cx="503854" cy="74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CB9EFCE-EEAC-490B-B27A-9D9C5439D16E}"/>
              </a:ext>
            </a:extLst>
          </p:cNvPr>
          <p:cNvSpPr txBox="1"/>
          <p:nvPr/>
        </p:nvSpPr>
        <p:spPr>
          <a:xfrm>
            <a:off x="5777277" y="4974409"/>
            <a:ext cx="4826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掉下來的原因是因為此點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1*10^(-19)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後面幾點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10^(-18)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所以取絕對值再畫成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log scale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後此點會比較低，但還是必須取最後一點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(matlab</a:t>
            </a:r>
            <a:r>
              <a:rPr lang="zh-TW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值太小時之數值問題</a:t>
            </a:r>
            <a:r>
              <a:rPr lang="en-US" altLang="zh-TW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2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 (5 mics, source:white noise)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D8843C5-284B-43C1-BF74-598F5B1A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93" y="940626"/>
            <a:ext cx="3840000" cy="288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3C98D39-316D-45FE-AACD-964631F4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4017791"/>
            <a:ext cx="3840000" cy="288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461A798-2A24-4CCD-ABAF-6380AB01A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93" y="4017791"/>
            <a:ext cx="3840000" cy="28800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3F801D5-E68A-4FAF-AD33-C0EE53368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413" y="900631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9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D8E1A-F461-4F59-ABDF-2C1A8EA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84" y="110185"/>
            <a:ext cx="7123429" cy="633276"/>
          </a:xfrm>
        </p:spPr>
        <p:txBody>
          <a:bodyPr/>
          <a:lstStyle/>
          <a:p>
            <a:r>
              <a:rPr lang="en-US" altLang="zh-TW"/>
              <a:t>Simulation result (6 mics, source:white noise)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83291F-0E56-4A13-82EE-14DE5484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1461-E55A-4D82-BE17-51B51CBE1DD9}" type="datetime1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2023/12/12</a:t>
            </a:fld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30E1AB-D00C-4653-92A8-60678C04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© NATIONAL TSING HUA UNIVERSITY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F6DC8-1365-433F-A8B0-3606F76C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51C9A4-6634-413B-9132-3E8D55B7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06" y="900631"/>
            <a:ext cx="3840000" cy="288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2E1780-41E5-44EF-9EEE-60E52AF65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413" y="900631"/>
            <a:ext cx="3840000" cy="288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0AFC424-E69B-4F85-A201-BFF028FDE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413" y="3937801"/>
            <a:ext cx="3840000" cy="288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C9718F1-5707-4A48-B0AE-71DBA655F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06" y="3937801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9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AE04A67-813B-48FA-AAC2-68BCCCBD2F5A}">
  <we:reference id="wa104381909" version="3.4.0.0" store="en-US" storeType="OMEX"/>
  <we:alternateReferences>
    <we:reference id="wa104381909" version="3.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i&gt;x&lt;/mi&gt;&lt;mi&gt;a&lt;/mi&gt;&lt;mi&gt;x&lt;/mi&gt;&lt;mi&gt;a&lt;/mi&gt;&lt;mi&gt;x&lt;/mi&gt;&lt;mi&gt;a&lt;/mi&gt;&lt;/mstyle&gt;&lt;/math&gt;\&quot;,\&quot;base64Image\&quot;:\&quot;iVBORw0KGgoAAAANSUhEUgAAASMAAAAtCAYAAADlXQ3pAAAACXBIWXMAAA7EAAAOxAGVKw4bAAAABGJhU0UAAAAs8vz+fQAABy1JREFUeNrtnX9En1scx49kZjIyM5NErpmZiVyZSUYyc81EZq5kxpVMJmOupD9mZJJcE5NJJpEkMxkzk8lcrnwlSUyS65qYKzNJfO/5uOex09fznM853+ec5/nj+37zsXz3POdzzus8zu8fQqRXlbQ2acPS5qXtSvsu7VDaO2kNKcOnsGelfVVhfpE2Ju2MyEZN0h5Lm5O2qaWN/l2TNiGtJea9S9J6pD2X9kraa2k76r0b4A7u4O5H1dI6FbRv0ooG25ZWU4aPc9KWDOGuSzsZKH2U8YPSPjNp040yr1YLY9HwbAO4gzu4p1OrtJeqtCs62KCjn2ZVI3DhPgyQKSMx6TtSteAdaXWqdiTVS3skbU89t6I+XGFgVAB3cAf38tWVUGoeWGbOjoOvq9L+tQx3xmMae1XTuNTHpMoQk+pVc72omu/Nhjg/A3dwB/fy1aP6jdQUe6D6jFFpSU3SJxYgWyz8XEwAFDJzzkt7HxP2rqoZXfr6RRX/fkOcO8Ad3ME9XXOumnlmjgE5zLx/VtUoLs3hvpTp6khoHn9U8XFVQb2/lxDfQ+2jBndwB/eAo/AmkO+YGYoPJc82qN9bVL+9NLzVlAN6/YZ4lhvuS4bBG3AHd3DPRluGiB0YSslRi6YoNWnH1cDa72XOWMT50205ZYY/zngAEtzBvRK5W+k5E7mmmHduaP//Osc40pqK2pRhDzPpvwLu4A7u2aiTidzdmH5z1IddT1n6p6khaDaj0UP4E4a074E7uIN7djrNZM5UyfNv1O+0kOxC4Lg9NMTrticf0wYfs+AO7uCerTYNEVzVnuvRfr8fOE43HT6YNDKtQu0Gd3AH92z1yhBBWtlJU6a01iFaX7EUOD4/SdtPiM8/HvrNurYNaa8Dd3AH92zVzTRd27Xm6n7gSNNsRiGj0rtafXxxfrbAHdzBPXtdFvz6i+jvB4HjMmKIxyfPvtoMvl6AO7iDez6y2Vi4GjgO3KK0Fs/+TEviO8Ed3ME9Hy1aZE5T4DiYmqshVoYuGPzVgju4g3s+GmIyZjKw/z7Gf3OAvnrSju4CuIM7uOenmwycWwF9nxL/zxok+f4QwGeHwd84uIM7uOenEyJ5pJ3st4C+Hwl+dsO3JnP6EMEd3CuZu5c+7HQgnzTdaDoxbyuQz6TDsY7Uhwru4A7uOcpUeq4F8nmfqSUeBfB51+BvBdzBHdzz1x0G1OkAPleEeTXsuQA+l0WGR26CO7iDu7t6Mx7Uu8D4ex8gjdzajl/AHdzBPV/Rgd37TMTHPPvkzlbpC5BOm31J4A7u4J6jVgS/CMx3//Ivxl99xjXTCriDO7jnq6GS0jKLkpQ7V+ZzgHRyB7KPgju4g3t++lnLEGq2cjuafV17y5249yrjvnPW6y3AHdwriTsrWgmqH1BOU4C0bPxQlH+di624e6x8H2a1yvg7UjzAHdzBPQfp15boe3HeGhLx1pPvhYxqJFK0W5kWmyUt/loDd3AH93x0W4sYHTR+MqFP7XKdi4sKTOb42kWsn6Jn2pz4AtzBHdyzFy2sim6UjDto/DoD7pqHOHxjfPj4AE5oHwEt7+8y+OsCd3AH9+yln2QXd6xlNdOPHvAQhwMmc3xoSvzY71OjaoNyz/+tAXdwB3e/0q9DmTE8Z1pCPu/QZBwW8TdgFgNnzoDWzI4upltL8PWFCYsGF/8W6a6qAXdwryTurC5rJfQWU/o9NYD77thkjLvziTv280yKdOp7jqKjIE4ZfM0ZwurU0twM7uAO7ulFpfVGTOmZJO7wKe79CaY22hVh9szc0prcEyW/u+6UvqGF1Qnu4A7ufqTfJNlr8bzpWhOyfsO70ZEFlAFJO5+5qc4/ykjjPXF802GVZc13MyasNq02GwJ3cAd3s2pVaXaReW7QsolWqo/CfV9Ls5ao65ZxijOafbA9ToE+pHFx/FaH0w4fQ2nzvVX8mB6dBndwr3DurPrE8RmADRF/VOaA9sy2cDujZVS4XaVCA3jR2b5PmbBtlqsvC35Un6Zd17V36Oris47N5KqSPvN3rbapBndwr2DurK4ZHG2qPiH1GWe13/fVgJ6L2hl4O9IuaYmKjtO0PVB81SKD6IOii/QatPfo7+6YmqyQkDFCmKdWp9Wg41RJbVMD7uBewdytNGWRKJt+IicqQb86+tl2mBloLyMdpoOpTKtYXcLaSMhkcAf3SuJupRlHZ7+mGAgcc/BDNUWjY/iTHjJmxMLPgWVYa4aMAXdwryTuVhqwdHSoRvrTqE7wS9mLqu98pYzwqY+6VGamUN/5qqWfPy377LXgDu7gbi9aQ/HJon/bKvzoLuOL+rLnU/oYEuYl+aWZck+47ecx3TNOU7pPLMIDd3CvJO5OJSzVGCtqNPxADdq9UxHxfRcSzSQsKh+Rr3nh94Ammtp8rNIQ+aG00dL0BZWBaVaF0taALS3cdTWD0gju4A7u7voPrpnWDAKWAnkAAACcdEVYdE1hdGhNTAA8bWF0aCB4bWxucz0iaHR0cDovL3d3dy53My5vcmcvMTk5OC9NYXRoL01hdGhNTCI+PG1zdHlsZSBtYXRoc2l6ZT0iMTZweCI+PG1pPng8L21pPjxtaT5hPC9taT48bWk+eDwvbWk+PG1pPmE8L21pPjxtaT54PC9taT48bWk+YTwvbWk+PC9tc3R5bGU+PC9tYXRoPipV1ZsAAAAASUVORK5CYII=\&quot;,\&quot;slideId\&quot;:568,\&quot;accessibleText\&quot;:\&quot;x a x a x a\&quot;,\&quot;imageHeight\&quot;:4.86486486486486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248883</TotalTime>
  <Words>648</Words>
  <Application>Microsoft Office PowerPoint</Application>
  <PresentationFormat>自訂</PresentationFormat>
  <Paragraphs>136</Paragraphs>
  <Slides>26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佈景主題</vt:lpstr>
      <vt:lpstr>Equation</vt:lpstr>
      <vt:lpstr>Blind system identification (BSI)   Date：2022. 11. 30</vt:lpstr>
      <vt:lpstr>Outline</vt:lpstr>
      <vt:lpstr>Adaptive Eigenvalue decomposition Algorithm (AEDA)</vt:lpstr>
      <vt:lpstr>Simulation setting</vt:lpstr>
      <vt:lpstr>PowerPoint 簡報</vt:lpstr>
      <vt:lpstr>Simulation result (3 mics, source:white noise)</vt:lpstr>
      <vt:lpstr>Simulation result (4 mics, source:white noise)</vt:lpstr>
      <vt:lpstr>Simulation result (5 mics, source:white noise)</vt:lpstr>
      <vt:lpstr>Simulation result (6 mics, source:white noise)</vt:lpstr>
      <vt:lpstr>Simulation result (7 mics, source:white noise)</vt:lpstr>
      <vt:lpstr>PowerPoint 簡報</vt:lpstr>
      <vt:lpstr>Simulation result (3 mics, source:speech)</vt:lpstr>
      <vt:lpstr>Simulation result (4 mics, source:speech)</vt:lpstr>
      <vt:lpstr>Simulation result (5 mics, source:speech)</vt:lpstr>
      <vt:lpstr>Simulation result (6 mics, source:speech)</vt:lpstr>
      <vt:lpstr>PowerPoint 簡報</vt:lpstr>
      <vt:lpstr>Simulation result (6 mics, source:speech)</vt:lpstr>
      <vt:lpstr>Simulation result (6 mics, source:speech)</vt:lpstr>
      <vt:lpstr>Simulation result (6 mics, source:speech)</vt:lpstr>
      <vt:lpstr>Benesty approach</vt:lpstr>
      <vt:lpstr>PowerPoint 簡報</vt:lpstr>
      <vt:lpstr>Simulation result (6 mics, source:white noise)</vt:lpstr>
      <vt:lpstr>PowerPoint 簡報</vt:lpstr>
      <vt:lpstr>Simulation result (6 mics, source:speech)</vt:lpstr>
      <vt:lpstr>Summary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安志 袁</cp:lastModifiedBy>
  <cp:revision>2782</cp:revision>
  <dcterms:created xsi:type="dcterms:W3CDTF">2012-11-25T05:37:01Z</dcterms:created>
  <dcterms:modified xsi:type="dcterms:W3CDTF">2023-12-13T03:20:41Z</dcterms:modified>
</cp:coreProperties>
</file>