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567" r:id="rId3"/>
    <p:sldId id="579" r:id="rId4"/>
    <p:sldId id="583" r:id="rId5"/>
    <p:sldId id="580" r:id="rId6"/>
    <p:sldId id="581" r:id="rId7"/>
    <p:sldId id="582" r:id="rId8"/>
    <p:sldId id="305" r:id="rId9"/>
  </p:sldIdLst>
  <p:sldSz cx="10693400" cy="7561263"/>
  <p:notesSz cx="6858000" cy="9144000"/>
  <p:defaultTextStyle>
    <a:defPPr>
      <a:defRPr lang="zh-TW"/>
    </a:defPPr>
    <a:lvl1pPr marL="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安志 袁" initials="安志" lastIdx="4" clrIdx="1">
    <p:extLst>
      <p:ext uri="{19B8F6BF-5375-455C-9EA6-DF929625EA0E}">
        <p15:presenceInfo xmlns:p15="http://schemas.microsoft.com/office/powerpoint/2012/main" userId="fa640b77479c2716" providerId="Windows Live"/>
      </p:ext>
    </p:extLst>
  </p:cmAuthor>
  <p:cmAuthor id="3" name="user" initials="u" lastIdx="4" clrIdx="2">
    <p:extLst>
      <p:ext uri="{19B8F6BF-5375-455C-9EA6-DF929625EA0E}">
        <p15:presenceInfo xmlns:p15="http://schemas.microsoft.com/office/powerpoint/2012/main" userId="c434d28bbdadff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62627"/>
    <a:srgbClr val="866CA6"/>
    <a:srgbClr val="00B050"/>
    <a:srgbClr val="9467BD"/>
    <a:srgbClr val="1F77B4"/>
    <a:srgbClr val="FF7F0C"/>
    <a:srgbClr val="2CA02C"/>
    <a:srgbClr val="00FF00"/>
    <a:srgbClr val="090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82" autoAdjust="0"/>
  </p:normalViewPr>
  <p:slideViewPr>
    <p:cSldViewPr snapToGrid="0">
      <p:cViewPr varScale="1">
        <p:scale>
          <a:sx n="103" d="100"/>
          <a:sy n="103" d="100"/>
        </p:scale>
        <p:origin x="1338" y="120"/>
      </p:cViewPr>
      <p:guideLst>
        <p:guide orient="horz" pos="2382"/>
        <p:guide pos="33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7E232-5BD3-474B-93D4-BBE4BE861F87}" type="datetimeFigureOut">
              <a:rPr lang="zh-TW" altLang="en-US" smtClean="0"/>
              <a:pPr/>
              <a:t>2024/8/7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EF382-94E5-4172-8ACD-912DFC53CC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everyone</a:t>
            </a:r>
            <a:endParaRPr lang="zh-TW" altLang="zh-TW" sz="1369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 today’s presenter </a:t>
            </a:r>
            <a:r>
              <a:rPr lang="en-US" altLang="zh-TW" sz="1369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siang</a:t>
            </a:r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I’m going to share some of my present work in source separation problem. My topic is comparative studies of source separation using semi-blind and blind source separation approaches.</a:t>
            </a:r>
            <a:endParaRPr lang="zh-TW" altLang="zh-TW" sz="1369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EF382-94E5-4172-8ACD-912DFC53CC8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8171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19" y="3780631"/>
            <a:ext cx="3211704" cy="2061478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1108"/>
              </a:spcAft>
              <a:buNone/>
              <a:defRPr sz="1800" b="1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4985" y="7057179"/>
            <a:ext cx="3190372" cy="353560"/>
          </a:xfr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695" y="1581151"/>
            <a:ext cx="7037706" cy="5981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21995" y="3368041"/>
            <a:ext cx="6069825" cy="1089659"/>
          </a:xfrm>
        </p:spPr>
        <p:txBody>
          <a:bodyPr anchor="t"/>
          <a:lstStyle>
            <a:lvl1pPr algn="l">
              <a:lnSpc>
                <a:spcPct val="150000"/>
              </a:lnSpc>
              <a:defRPr sz="300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E325-F822-4212-9386-9D4612C75CEF}" type="datetime1">
              <a:rPr lang="zh-TW" altLang="en-US" smtClean="0"/>
              <a:pPr/>
              <a:t>2024/8/7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8465-DAD5-498D-AB4D-55D7C9B8665B}" type="datetime1">
              <a:rPr lang="zh-TW" altLang="en-US" smtClean="0"/>
              <a:pPr/>
              <a:t>2024/8/7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398775" y="302804"/>
            <a:ext cx="2606516" cy="645157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79227" y="302804"/>
            <a:ext cx="7641325" cy="645157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1225-2E08-4068-AF70-2DD867CA63A5}" type="datetime1">
              <a:rPr lang="zh-TW" altLang="en-US" smtClean="0"/>
              <a:pPr/>
              <a:t>2024/8/7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472440"/>
            <a:ext cx="7123429" cy="633276"/>
          </a:xfrm>
        </p:spPr>
        <p:txBody>
          <a:bodyPr/>
          <a:lstStyle>
            <a:lvl1pPr>
              <a:lnSpc>
                <a:spcPts val="3692"/>
              </a:lnSpc>
              <a:spcAft>
                <a:spcPts val="0"/>
              </a:spcAft>
              <a:defRPr sz="2800" baseline="0"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2024/8/7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534670" y="1251314"/>
            <a:ext cx="9744710" cy="5759085"/>
          </a:xfrm>
        </p:spPr>
        <p:txBody>
          <a:bodyPr>
            <a:normAutofit/>
          </a:bodyPr>
          <a:lstStyle>
            <a:lvl1pPr marL="316531" indent="-316531">
              <a:buFont typeface="Arial" panose="020B0604020202020204" pitchFamily="34" charset="0"/>
              <a:buChar char="•"/>
              <a:defRPr sz="22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685817" indent="-263776">
              <a:lnSpc>
                <a:spcPts val="2900"/>
              </a:lnSpc>
              <a:buFont typeface="Arial" panose="020B0604020202020204" pitchFamily="34" charset="0"/>
              <a:buChar char="•"/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190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1999" y="2768698"/>
            <a:ext cx="6143483" cy="3092219"/>
          </a:xfrm>
        </p:spPr>
        <p:txBody>
          <a:bodyPr anchor="ctr"/>
          <a:lstStyle>
            <a:lvl1pPr algn="l">
              <a:defRPr sz="2954" b="1" cap="all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1527" y="2768698"/>
            <a:ext cx="3329564" cy="3092219"/>
          </a:xfrm>
        </p:spPr>
        <p:txBody>
          <a:bodyPr anchor="ctr">
            <a:normAutofit/>
          </a:bodyPr>
          <a:lstStyle>
            <a:lvl1pPr marL="0" indent="0">
              <a:buNone/>
              <a:defRPr sz="1662" b="1">
                <a:solidFill>
                  <a:schemeClr val="bg1"/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00963" y="7027084"/>
            <a:ext cx="1262705" cy="383655"/>
          </a:xfrm>
        </p:spPr>
        <p:txBody>
          <a:bodyPr/>
          <a:lstStyle/>
          <a:p>
            <a:fld id="{50560A66-ECFC-4337-915D-48C9454D627A}" type="datetime1">
              <a:rPr lang="zh-TW" altLang="en-US" smtClean="0"/>
              <a:pPr/>
              <a:t>2024/8/7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9918" y="7027084"/>
            <a:ext cx="3182237" cy="383655"/>
          </a:xfr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325725" y="7027084"/>
            <a:ext cx="833005" cy="383655"/>
          </a:xfrm>
        </p:spPr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79227" y="1258939"/>
            <a:ext cx="4640474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16179" y="1258939"/>
            <a:ext cx="4901301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29B8-7A7D-4F55-BAE5-6A7151E1BCDB}" type="datetime1">
              <a:rPr lang="zh-TW" altLang="en-US" smtClean="0"/>
              <a:pPr/>
              <a:t>2024/8/7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495300"/>
            <a:ext cx="7443470" cy="58674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305913"/>
            <a:ext cx="4724775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4670" y="2103120"/>
            <a:ext cx="4724775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32101" y="1305913"/>
            <a:ext cx="4726631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32101" y="2103120"/>
            <a:ext cx="4726631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8231-0C7F-43D8-9B50-6B0CF2A67FFA}" type="datetime1">
              <a:rPr lang="zh-TW" altLang="en-US" smtClean="0"/>
              <a:pPr/>
              <a:t>2024/8/7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8B44-EDFC-409F-93DD-EF5C89251185}" type="datetime1">
              <a:rPr lang="zh-TW" altLang="en-US" smtClean="0"/>
              <a:pPr/>
              <a:t>2024/8/7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5369-9B42-4CFE-8058-BF22F9445AB6}" type="datetime1">
              <a:rPr lang="zh-TW" altLang="en-US" smtClean="0"/>
              <a:pPr/>
              <a:t>2024/8/7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80823" y="301053"/>
            <a:ext cx="5977908" cy="6453328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4671" y="1582267"/>
            <a:ext cx="3518055" cy="5172114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B90-F6B3-43F2-B8ED-716935D380ED}" type="datetime1">
              <a:rPr lang="zh-TW" altLang="en-US" smtClean="0"/>
              <a:pPr/>
              <a:t>2024/8/7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25E1-F446-4E68-B769-0621D99AE5A5}" type="datetime1">
              <a:rPr lang="zh-TW" altLang="en-US" smtClean="0"/>
              <a:pPr/>
              <a:t>2024/8/7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2.jpg"/>
          <p:cNvPicPr>
            <a:picLocks noChangeAspect="1"/>
          </p:cNvPicPr>
          <p:nvPr userDrawn="1"/>
        </p:nvPicPr>
        <p:blipFill rotWithShape="1">
          <a:blip r:embed="rId13" cstate="print"/>
          <a:srcRect t="92720"/>
          <a:stretch/>
        </p:blipFill>
        <p:spPr>
          <a:xfrm>
            <a:off x="0" y="7140999"/>
            <a:ext cx="10693400" cy="420264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34670" y="471019"/>
            <a:ext cx="7443470" cy="633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424940"/>
            <a:ext cx="9744710" cy="5396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00909" y="7179099"/>
            <a:ext cx="2920472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65338" y="13363"/>
            <a:ext cx="2228062" cy="56111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7871460" y="7140999"/>
            <a:ext cx="2821940" cy="4231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190523" y="7194340"/>
            <a:ext cx="12627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568A7A41-D8CA-466B-BE5A-95AC065E72BC}" type="datetime1">
              <a:rPr lang="zh-TW" altLang="en-US" smtClean="0"/>
              <a:pPr/>
              <a:t>2024/8/7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615285" y="7194340"/>
            <a:ext cx="8330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844083" rtl="0" eaLnBrk="1" latinLnBrk="0" hangingPunct="1">
        <a:spcBef>
          <a:spcPct val="0"/>
        </a:spcBef>
        <a:spcAft>
          <a:spcPts val="1108"/>
        </a:spcAft>
        <a:buNone/>
        <a:defRPr sz="2585" b="1" kern="1200">
          <a:solidFill>
            <a:schemeClr val="tx1"/>
          </a:solidFill>
          <a:latin typeface="Times New Roman" panose="02020603050405020304" pitchFamily="18" charset="0"/>
          <a:ea typeface="微軟正黑體" pitchFamily="34" charset="-120"/>
          <a:cs typeface="Times New Roman" panose="02020603050405020304" pitchFamily="18" charset="0"/>
        </a:defRPr>
      </a:lvl1pPr>
    </p:titleStyle>
    <p:bodyStyle>
      <a:lvl1pPr marL="316531" indent="-316531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n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685817" indent="-263776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l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055103" indent="-211021" algn="l" defTabSz="844083" rtl="0" eaLnBrk="1" latinLnBrk="0" hangingPunct="1">
        <a:spcBef>
          <a:spcPts val="0"/>
        </a:spcBef>
        <a:spcAft>
          <a:spcPts val="1108"/>
        </a:spcAft>
        <a:buSzPct val="65000"/>
        <a:buFont typeface="Wingdings" pitchFamily="2" charset="2"/>
        <a:buChar char="u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477145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–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1899186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»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110099" y="2678883"/>
            <a:ext cx="6583301" cy="3828838"/>
          </a:xfrm>
        </p:spPr>
        <p:txBody>
          <a:bodyPr/>
          <a:lstStyle/>
          <a:p>
            <a:r>
              <a:rPr lang="en-US" altLang="zh-TW" sz="2800" dirty="0"/>
              <a:t>Blind estimation of acoustic transfer functions (ATFs) and dereverberation based on convolutive transfer functions (CTFs)</a:t>
            </a:r>
            <a:br>
              <a:rPr lang="zh-TW" altLang="en-US" sz="4000" dirty="0"/>
            </a:br>
            <a:br>
              <a:rPr lang="en-US" altLang="zh-TW" sz="3200" dirty="0"/>
            </a:br>
            <a:br>
              <a:rPr lang="en-US" altLang="zh-TW" dirty="0"/>
            </a:br>
            <a:r>
              <a:rPr lang="en-US" altLang="zh-TW" sz="2000" b="0" dirty="0">
                <a:solidFill>
                  <a:srgbClr val="8A0045"/>
                </a:solidFill>
              </a:rPr>
              <a:t>Date</a:t>
            </a:r>
            <a:r>
              <a:rPr lang="zh-TW" altLang="en-US" sz="2000" b="0" dirty="0">
                <a:solidFill>
                  <a:srgbClr val="8A0045"/>
                </a:solidFill>
              </a:rPr>
              <a:t>：</a:t>
            </a:r>
            <a:r>
              <a:rPr lang="en-US" altLang="zh-TW" sz="2000" b="0" dirty="0">
                <a:solidFill>
                  <a:srgbClr val="8A0045"/>
                </a:solidFill>
              </a:rPr>
              <a:t>2024. 08. 07</a:t>
            </a:r>
            <a:endParaRPr lang="zh-TW" altLang="en-US" sz="2000" dirty="0">
              <a:solidFill>
                <a:srgbClr val="8A0045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0437" y="4974949"/>
            <a:ext cx="2740741" cy="1803223"/>
          </a:xfrm>
        </p:spPr>
        <p:txBody>
          <a:bodyPr>
            <a:noAutofit/>
          </a:bodyPr>
          <a:lstStyle/>
          <a:p>
            <a:pPr algn="just"/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Telecom Electroacoustics Audio(TEA) Lab</a:t>
            </a:r>
          </a:p>
          <a:p>
            <a:pPr algn="just"/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Presenter:</a:t>
            </a:r>
          </a:p>
          <a:p>
            <a:pPr algn="just"/>
            <a:r>
              <a:rPr lang="en-US" altLang="zh-TW" sz="2000" err="1">
                <a:solidFill>
                  <a:schemeClr val="tx1"/>
                </a:solidFill>
                <a:cs typeface="Times New Roman" panose="02020603050405020304" pitchFamily="18" charset="0"/>
              </a:rPr>
              <a:t>Anchi</a:t>
            </a:r>
            <a:r>
              <a:rPr lang="zh-TW" altLang="en-US" sz="20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Yuan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2DF9-BA02-4897-9B8C-8088DB42A5D8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2024/8/7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7123429" cy="633276"/>
          </a:xfrm>
        </p:spPr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2024/8/7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2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534669" y="1251314"/>
            <a:ext cx="10335493" cy="5759085"/>
          </a:xfrm>
        </p:spPr>
        <p:txBody>
          <a:bodyPr>
            <a:normAutofit/>
          </a:bodyPr>
          <a:lstStyle/>
          <a:p>
            <a:r>
              <a:rPr lang="en-US" altLang="zh-TW" sz="2400" b="0" dirty="0">
                <a:cs typeface="Times New Roman" panose="02020603050405020304" pitchFamily="18" charset="0"/>
              </a:rPr>
              <a:t>Why do our methods outperform MCLMS ?</a:t>
            </a:r>
          </a:p>
          <a:p>
            <a:r>
              <a:rPr lang="en-US" altLang="zh-TW" sz="2400" b="0" dirty="0">
                <a:cs typeface="Times New Roman" panose="02020603050405020304" pitchFamily="18" charset="0"/>
              </a:rPr>
              <a:t>TDOA-based localization result</a:t>
            </a:r>
          </a:p>
          <a:p>
            <a:r>
              <a:rPr lang="en-US" altLang="zh-TW" sz="2400" b="0" dirty="0">
                <a:cs typeface="Times New Roman" panose="02020603050405020304" pitchFamily="18" charset="0"/>
              </a:rPr>
              <a:t>Dereverberation using estimated ATFs or RIRs</a:t>
            </a:r>
          </a:p>
          <a:p>
            <a:r>
              <a:rPr lang="en-US" altLang="zh-TW" sz="2400" b="0" dirty="0">
                <a:cs typeface="Times New Roman" panose="02020603050405020304" pitchFamily="18" charset="0"/>
              </a:rPr>
              <a:t>Source separation using Tikhonov regularization method</a:t>
            </a:r>
          </a:p>
          <a:p>
            <a:r>
              <a:rPr lang="en-US" altLang="zh-TW" sz="2400" b="0" dirty="0">
                <a:cs typeface="Times New Roman" panose="02020603050405020304" pitchFamily="18" charset="0"/>
              </a:rPr>
              <a:t>Speech enhancement using MPDR  beamformer</a:t>
            </a:r>
          </a:p>
          <a:p>
            <a:endParaRPr lang="en-US" altLang="zh-TW" sz="24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49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7123429" cy="633276"/>
          </a:xfrm>
        </p:spPr>
        <p:txBody>
          <a:bodyPr/>
          <a:lstStyle/>
          <a:p>
            <a:r>
              <a:rPr lang="en-US" altLang="zh-TW" sz="2800" dirty="0"/>
              <a:t>Why do our methods outperform MCLMS ?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2024/8/7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3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6C03BE3-B7DF-4C8B-AC9B-9B45E7F8396B}"/>
              </a:ext>
            </a:extLst>
          </p:cNvPr>
          <p:cNvSpPr txBox="1"/>
          <p:nvPr/>
        </p:nvSpPr>
        <p:spPr>
          <a:xfrm>
            <a:off x="364494" y="813290"/>
            <a:ext cx="6778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Eigenvalues of the 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microphone </a:t>
            </a:r>
          </a:p>
          <a:p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covariance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in MCLMS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78A5862-4926-44F8-854D-7A6D69AB8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61" y="1501879"/>
            <a:ext cx="3840000" cy="288000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92B60C69-6602-42C1-B2CC-8D386EA09B34}"/>
              </a:ext>
            </a:extLst>
          </p:cNvPr>
          <p:cNvSpPr/>
          <p:nvPr/>
        </p:nvSpPr>
        <p:spPr>
          <a:xfrm>
            <a:off x="2295408" y="3882470"/>
            <a:ext cx="1484834" cy="337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E0E3F5-AB75-477D-8553-EC31FAABDF52}"/>
              </a:ext>
            </a:extLst>
          </p:cNvPr>
          <p:cNvSpPr txBox="1"/>
          <p:nvPr/>
        </p:nvSpPr>
        <p:spPr>
          <a:xfrm>
            <a:off x="1783330" y="4157268"/>
            <a:ext cx="356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00972A3-F0E2-41B0-9C09-A7EB4BB4A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61" y="4280378"/>
            <a:ext cx="3840000" cy="28800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74EA99C6-53A1-4A38-8F5E-B3A1D26587D3}"/>
              </a:ext>
            </a:extLst>
          </p:cNvPr>
          <p:cNvSpPr txBox="1"/>
          <p:nvPr/>
        </p:nvSpPr>
        <p:spPr>
          <a:xfrm>
            <a:off x="1783329" y="6927014"/>
            <a:ext cx="356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1A34528-EE13-4215-AEA1-C9ECC70C8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384" y="1444588"/>
            <a:ext cx="3840000" cy="28800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F6A8CC69-B47D-46C2-B5A7-E2CFAAF9E9AD}"/>
              </a:ext>
            </a:extLst>
          </p:cNvPr>
          <p:cNvSpPr txBox="1"/>
          <p:nvPr/>
        </p:nvSpPr>
        <p:spPr>
          <a:xfrm>
            <a:off x="4744453" y="873973"/>
            <a:ext cx="6778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Estimated eigenvector versus </a:t>
            </a:r>
          </a:p>
          <a:p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its ground-truth part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6DF3E7A-BFAE-4080-B740-6519464796FC}"/>
              </a:ext>
            </a:extLst>
          </p:cNvPr>
          <p:cNvSpPr/>
          <p:nvPr/>
        </p:nvSpPr>
        <p:spPr>
          <a:xfrm>
            <a:off x="3354474" y="3938530"/>
            <a:ext cx="178545" cy="23727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365C59B-39C7-4EB5-9B89-5866314D5940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3506872" y="3563739"/>
            <a:ext cx="703402" cy="409539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>
            <a:extLst>
              <a:ext uri="{FF2B5EF4-FFF2-40B4-BE49-F238E27FC236}">
                <a16:creationId xmlns:a16="http://schemas.microsoft.com/office/drawing/2014/main" id="{AA3ACD14-EB00-46CC-92FB-39532E286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3329" y="4460185"/>
            <a:ext cx="3600000" cy="2700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345A2334-0218-43EB-B15B-B35EB7C9EC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8807" y="4460185"/>
            <a:ext cx="3600000" cy="2700000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4D12EBD6-39BB-426B-898B-12BFBC8195DC}"/>
              </a:ext>
            </a:extLst>
          </p:cNvPr>
          <p:cNvSpPr txBox="1"/>
          <p:nvPr/>
        </p:nvSpPr>
        <p:spPr>
          <a:xfrm>
            <a:off x="4417578" y="4219695"/>
            <a:ext cx="6778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Wiener filter approach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9C1CF97-220B-4743-82B0-AD582BB0DA4A}"/>
              </a:ext>
            </a:extLst>
          </p:cNvPr>
          <p:cNvSpPr txBox="1"/>
          <p:nvPr/>
        </p:nvSpPr>
        <p:spPr>
          <a:xfrm>
            <a:off x="7836091" y="4243342"/>
            <a:ext cx="261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 approach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37600338-66B5-4F7C-84DA-C7698DFCC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567774"/>
              </p:ext>
            </p:extLst>
          </p:nvPr>
        </p:nvGraphicFramePr>
        <p:xfrm>
          <a:off x="8133778" y="2165562"/>
          <a:ext cx="2314512" cy="1710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693">
                  <a:extLst>
                    <a:ext uri="{9D8B030D-6E8A-4147-A177-3AD203B41FA5}">
                      <a16:colId xmlns:a16="http://schemas.microsoft.com/office/drawing/2014/main" val="46239256"/>
                    </a:ext>
                  </a:extLst>
                </a:gridCol>
                <a:gridCol w="1143819">
                  <a:extLst>
                    <a:ext uri="{9D8B030D-6E8A-4147-A177-3AD203B41FA5}">
                      <a16:colId xmlns:a16="http://schemas.microsoft.com/office/drawing/2014/main" val="2307998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NRMSPM (dB)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9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MCLMS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-7.4119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586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Wiener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-9.3472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05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Kalman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-9.3561</a:t>
                      </a:r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187553"/>
                  </a:ext>
                </a:extLst>
              </a:tr>
            </a:tbl>
          </a:graphicData>
        </a:graphic>
      </p:graphicFrame>
      <p:graphicFrame>
        <p:nvGraphicFramePr>
          <p:cNvPr id="25" name="物件 24">
            <a:extLst>
              <a:ext uri="{FF2B5EF4-FFF2-40B4-BE49-F238E27FC236}">
                <a16:creationId xmlns:a16="http://schemas.microsoft.com/office/drawing/2014/main" id="{FFF44D90-E693-4ED1-8AB1-25C93E0AA7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672988"/>
              </p:ext>
            </p:extLst>
          </p:nvPr>
        </p:nvGraphicFramePr>
        <p:xfrm>
          <a:off x="7936384" y="1384833"/>
          <a:ext cx="25463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2546526" imgH="589382" progId="Equation.DSMT4">
                  <p:embed/>
                </p:oleObj>
              </mc:Choice>
              <mc:Fallback>
                <p:oleObj name="Equation" r:id="rId8" imgW="2546526" imgH="58938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36384" y="1384833"/>
                        <a:ext cx="2546350" cy="58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字方塊 27">
            <a:extLst>
              <a:ext uri="{FF2B5EF4-FFF2-40B4-BE49-F238E27FC236}">
                <a16:creationId xmlns:a16="http://schemas.microsoft.com/office/drawing/2014/main" id="{0703B9BC-F8BB-43DC-93B1-79E6ACF905D5}"/>
              </a:ext>
            </a:extLst>
          </p:cNvPr>
          <p:cNvSpPr txBox="1"/>
          <p:nvPr/>
        </p:nvSpPr>
        <p:spPr>
          <a:xfrm>
            <a:off x="8255620" y="645648"/>
            <a:ext cx="25126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Normalized root mean square projection misalignment (NRMSPM)</a:t>
            </a:r>
            <a:endParaRPr lang="zh-TW" altLang="en-US" sz="1400"/>
          </a:p>
        </p:txBody>
      </p:sp>
    </p:spTree>
    <p:extLst>
      <p:ext uri="{BB962C8B-B14F-4D97-AF65-F5344CB8AC3E}">
        <p14:creationId xmlns:p14="http://schemas.microsoft.com/office/powerpoint/2010/main" val="191993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7123429" cy="633276"/>
          </a:xfrm>
        </p:spPr>
        <p:txBody>
          <a:bodyPr/>
          <a:lstStyle/>
          <a:p>
            <a:r>
              <a:rPr lang="en-US" altLang="zh-TW" sz="2800" dirty="0"/>
              <a:t>TDOA-based localization result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2024/8/7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4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5E6E52C0-3AA0-49F5-BEED-8BE8823C2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17768"/>
              </p:ext>
            </p:extLst>
          </p:nvPr>
        </p:nvGraphicFramePr>
        <p:xfrm>
          <a:off x="899522" y="5435909"/>
          <a:ext cx="88943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082">
                  <a:extLst>
                    <a:ext uri="{9D8B030D-6E8A-4147-A177-3AD203B41FA5}">
                      <a16:colId xmlns:a16="http://schemas.microsoft.com/office/drawing/2014/main" val="2866660496"/>
                    </a:ext>
                  </a:extLst>
                </a:gridCol>
                <a:gridCol w="2033091">
                  <a:extLst>
                    <a:ext uri="{9D8B030D-6E8A-4147-A177-3AD203B41FA5}">
                      <a16:colId xmlns:a16="http://schemas.microsoft.com/office/drawing/2014/main" val="1385115635"/>
                    </a:ext>
                  </a:extLst>
                </a:gridCol>
                <a:gridCol w="2033091">
                  <a:extLst>
                    <a:ext uri="{9D8B030D-6E8A-4147-A177-3AD203B41FA5}">
                      <a16:colId xmlns:a16="http://schemas.microsoft.com/office/drawing/2014/main" val="2140451847"/>
                    </a:ext>
                  </a:extLst>
                </a:gridCol>
                <a:gridCol w="2033091">
                  <a:extLst>
                    <a:ext uri="{9D8B030D-6E8A-4147-A177-3AD203B41FA5}">
                      <a16:colId xmlns:a16="http://schemas.microsoft.com/office/drawing/2014/main" val="1140996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x-coordinate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y-coordinate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z-coordinate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00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Ground-truth location (m)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2.1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2.15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16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Estimated location (m)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2.1019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2.1481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1.1019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837110"/>
                  </a:ext>
                </a:extLst>
              </a:tr>
            </a:tbl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7BBAC90B-9584-4C29-86ED-8E0457A2B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85" y="1737892"/>
            <a:ext cx="352474" cy="46679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95F19B1-CF1E-44F6-AE6D-46DB6BC74C16}"/>
              </a:ext>
            </a:extLst>
          </p:cNvPr>
          <p:cNvSpPr txBox="1"/>
          <p:nvPr/>
        </p:nvSpPr>
        <p:spPr>
          <a:xfrm>
            <a:off x="1075759" y="1767160"/>
            <a:ext cx="5346970" cy="408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Ground-truth location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F793BF8-10EA-4719-BFE9-798C9C7787D5}"/>
              </a:ext>
            </a:extLst>
          </p:cNvPr>
          <p:cNvSpPr txBox="1"/>
          <p:nvPr/>
        </p:nvSpPr>
        <p:spPr>
          <a:xfrm>
            <a:off x="1108184" y="2351591"/>
            <a:ext cx="5346970" cy="408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Estimated location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D42BE5D-F1EF-48E2-9A21-0D87372F2FE2}"/>
              </a:ext>
            </a:extLst>
          </p:cNvPr>
          <p:cNvCxnSpPr/>
          <p:nvPr/>
        </p:nvCxnSpPr>
        <p:spPr>
          <a:xfrm>
            <a:off x="886552" y="2464925"/>
            <a:ext cx="0" cy="214009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4AB6050-6BBE-4A97-947B-ED8145A98171}"/>
              </a:ext>
            </a:extLst>
          </p:cNvPr>
          <p:cNvCxnSpPr>
            <a:cxnSpLocks/>
          </p:cNvCxnSpPr>
          <p:nvPr/>
        </p:nvCxnSpPr>
        <p:spPr>
          <a:xfrm flipH="1">
            <a:off x="797382" y="2571929"/>
            <a:ext cx="178340" cy="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31A3D45A-93D5-4405-AE32-6E1B52768CC2}"/>
              </a:ext>
            </a:extLst>
          </p:cNvPr>
          <p:cNvSpPr/>
          <p:nvPr/>
        </p:nvSpPr>
        <p:spPr>
          <a:xfrm>
            <a:off x="886552" y="324903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D62627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35D5A49-C0C4-48A9-A0FB-29BFC61A911F}"/>
              </a:ext>
            </a:extLst>
          </p:cNvPr>
          <p:cNvSpPr txBox="1"/>
          <p:nvPr/>
        </p:nvSpPr>
        <p:spPr>
          <a:xfrm>
            <a:off x="1075759" y="3054479"/>
            <a:ext cx="3810511" cy="724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Compact Mics array (ULA)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for beamforming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13FA488-8141-41C2-9B29-27D132BA0FCF}"/>
              </a:ext>
            </a:extLst>
          </p:cNvPr>
          <p:cNvGrpSpPr/>
          <p:nvPr/>
        </p:nvGrpSpPr>
        <p:grpSpPr>
          <a:xfrm>
            <a:off x="4612599" y="841717"/>
            <a:ext cx="5283419" cy="3981433"/>
            <a:chOff x="4169809" y="899235"/>
            <a:chExt cx="5283419" cy="3981433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1AD797A-CF9E-4644-96D9-4CF6CE38C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9809" y="899235"/>
              <a:ext cx="5283419" cy="3981433"/>
            </a:xfrm>
            <a:prstGeom prst="rect">
              <a:avLst/>
            </a:prstGeom>
          </p:spPr>
        </p:pic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CAB1F28-2A95-4E21-8317-CD0596E7A523}"/>
                </a:ext>
              </a:extLst>
            </p:cNvPr>
            <p:cNvSpPr/>
            <p:nvPr/>
          </p:nvSpPr>
          <p:spPr>
            <a:xfrm>
              <a:off x="6394737" y="2079491"/>
              <a:ext cx="55984" cy="45719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E01FEF73-F505-49C9-A196-90BC19CC6EA0}"/>
                </a:ext>
              </a:extLst>
            </p:cNvPr>
            <p:cNvSpPr/>
            <p:nvPr/>
          </p:nvSpPr>
          <p:spPr>
            <a:xfrm>
              <a:off x="6593790" y="2015110"/>
              <a:ext cx="55984" cy="45719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C328771E-9379-40EA-B884-FFFCA4E055EF}"/>
                </a:ext>
              </a:extLst>
            </p:cNvPr>
            <p:cNvSpPr/>
            <p:nvPr/>
          </p:nvSpPr>
          <p:spPr>
            <a:xfrm>
              <a:off x="6948354" y="2129694"/>
              <a:ext cx="55984" cy="45719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85AA97AB-7E4B-4E1B-8ECA-30F91506C947}"/>
                </a:ext>
              </a:extLst>
            </p:cNvPr>
            <p:cNvSpPr/>
            <p:nvPr/>
          </p:nvSpPr>
          <p:spPr>
            <a:xfrm>
              <a:off x="7153626" y="2052546"/>
              <a:ext cx="55984" cy="45719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3292BA01-4FCB-47F6-8D24-3AAE9C7A5C3F}"/>
                </a:ext>
              </a:extLst>
            </p:cNvPr>
            <p:cNvSpPr/>
            <p:nvPr/>
          </p:nvSpPr>
          <p:spPr>
            <a:xfrm>
              <a:off x="6376075" y="3111997"/>
              <a:ext cx="55984" cy="45719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BABDE4A1-0B6A-43E0-8351-8A82437A9E41}"/>
                </a:ext>
              </a:extLst>
            </p:cNvPr>
            <p:cNvSpPr/>
            <p:nvPr/>
          </p:nvSpPr>
          <p:spPr>
            <a:xfrm>
              <a:off x="6584459" y="3022463"/>
              <a:ext cx="55984" cy="45719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564A4A06-500B-4413-AA11-85FBFB0E43D1}"/>
                </a:ext>
              </a:extLst>
            </p:cNvPr>
            <p:cNvSpPr/>
            <p:nvPr/>
          </p:nvSpPr>
          <p:spPr>
            <a:xfrm>
              <a:off x="6948354" y="3157716"/>
              <a:ext cx="55984" cy="45719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03DB20D3-085C-44F8-96AA-98809FBDE31E}"/>
                </a:ext>
              </a:extLst>
            </p:cNvPr>
            <p:cNvSpPr/>
            <p:nvPr/>
          </p:nvSpPr>
          <p:spPr>
            <a:xfrm>
              <a:off x="7153626" y="3074672"/>
              <a:ext cx="55984" cy="45719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橢圓 26">
            <a:extLst>
              <a:ext uri="{FF2B5EF4-FFF2-40B4-BE49-F238E27FC236}">
                <a16:creationId xmlns:a16="http://schemas.microsoft.com/office/drawing/2014/main" id="{AF38DE51-C077-425E-A5FE-33CD66B0CAAF}"/>
              </a:ext>
            </a:extLst>
          </p:cNvPr>
          <p:cNvSpPr/>
          <p:nvPr/>
        </p:nvSpPr>
        <p:spPr>
          <a:xfrm>
            <a:off x="899522" y="4183468"/>
            <a:ext cx="55984" cy="45719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5E7E9A9-D474-4EAD-970B-569F291D971B}"/>
              </a:ext>
            </a:extLst>
          </p:cNvPr>
          <p:cNvSpPr txBox="1"/>
          <p:nvPr/>
        </p:nvSpPr>
        <p:spPr>
          <a:xfrm>
            <a:off x="1108184" y="3994901"/>
            <a:ext cx="5346970" cy="724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Mics array</a:t>
            </a: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for TDOA-based localization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85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7123429" cy="633276"/>
          </a:xfrm>
        </p:spPr>
        <p:txBody>
          <a:bodyPr/>
          <a:lstStyle/>
          <a:p>
            <a:r>
              <a:rPr lang="en-US" altLang="zh-TW" sz="2800" dirty="0">
                <a:cs typeface="Times New Roman" panose="02020603050405020304" pitchFamily="18" charset="0"/>
              </a:rPr>
              <a:t>Dereverberation using estimated ATFs or RIRs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2024/8/7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5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CC5B988-F804-475A-B97B-D4F32E0CCA1A}"/>
              </a:ext>
            </a:extLst>
          </p:cNvPr>
          <p:cNvSpPr txBox="1"/>
          <p:nvPr/>
        </p:nvSpPr>
        <p:spPr>
          <a:xfrm>
            <a:off x="2291883" y="5356375"/>
            <a:ext cx="1015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2779838-20A4-4ACB-AB0F-DED38B3A4682}"/>
              </a:ext>
            </a:extLst>
          </p:cNvPr>
          <p:cNvSpPr txBox="1"/>
          <p:nvPr/>
        </p:nvSpPr>
        <p:spPr>
          <a:xfrm>
            <a:off x="7502666" y="5349567"/>
            <a:ext cx="1015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SDR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2268EAB-CD33-4A18-8D89-BC1C587FD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1" y="2325267"/>
            <a:ext cx="3960000" cy="258460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F899465-FE71-4C4C-98A7-0D7F55571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2294989"/>
            <a:ext cx="3960000" cy="260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3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8406163" cy="633276"/>
          </a:xfrm>
        </p:spPr>
        <p:txBody>
          <a:bodyPr/>
          <a:lstStyle/>
          <a:p>
            <a:r>
              <a:rPr lang="en-US" altLang="zh-TW" sz="2800" dirty="0">
                <a:cs typeface="Times New Roman" panose="02020603050405020304" pitchFamily="18" charset="0"/>
              </a:rPr>
              <a:t>Source separation using Tikhonov regularization method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2024/8/7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6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21238B4-7CD8-4484-B7F6-27F9B5BE2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990" y="1831790"/>
            <a:ext cx="2880000" cy="197140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3013884-2D1E-4803-ADCB-D232C5223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77" y="1831790"/>
            <a:ext cx="2880000" cy="194884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A5F0D3CE-D7AE-4BCC-B7BC-3C72CA3EB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577" y="4328037"/>
            <a:ext cx="2880000" cy="1951633"/>
          </a:xfrm>
          <a:prstGeom prst="rect">
            <a:avLst/>
          </a:prstGeom>
        </p:spPr>
      </p:pic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7F161A3-FF58-4258-92CF-7EBF603AB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19465"/>
              </p:ext>
            </p:extLst>
          </p:nvPr>
        </p:nvGraphicFramePr>
        <p:xfrm>
          <a:off x="1585549" y="1172968"/>
          <a:ext cx="7649243" cy="5430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423">
                  <a:extLst>
                    <a:ext uri="{9D8B030D-6E8A-4147-A177-3AD203B41FA5}">
                      <a16:colId xmlns:a16="http://schemas.microsoft.com/office/drawing/2014/main" val="1429883895"/>
                    </a:ext>
                  </a:extLst>
                </a:gridCol>
                <a:gridCol w="3206910">
                  <a:extLst>
                    <a:ext uri="{9D8B030D-6E8A-4147-A177-3AD203B41FA5}">
                      <a16:colId xmlns:a16="http://schemas.microsoft.com/office/drawing/2014/main" val="622023419"/>
                    </a:ext>
                  </a:extLst>
                </a:gridCol>
                <a:gridCol w="3206910">
                  <a:extLst>
                    <a:ext uri="{9D8B030D-6E8A-4147-A177-3AD203B41FA5}">
                      <a16:colId xmlns:a16="http://schemas.microsoft.com/office/drawing/2014/main" val="1073407473"/>
                    </a:ext>
                  </a:extLst>
                </a:gridCol>
              </a:tblGrid>
              <a:tr h="44755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2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608238"/>
                  </a:ext>
                </a:extLst>
              </a:tr>
              <a:tr h="249171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PESQ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163675"/>
                  </a:ext>
                </a:extLst>
              </a:tr>
              <a:tr h="249171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SDR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796733"/>
                  </a:ext>
                </a:extLst>
              </a:tr>
            </a:tbl>
          </a:graphicData>
        </a:graphic>
      </p:graphicFrame>
      <p:pic>
        <p:nvPicPr>
          <p:cNvPr id="19" name="圖片 18">
            <a:extLst>
              <a:ext uri="{FF2B5EF4-FFF2-40B4-BE49-F238E27FC236}">
                <a16:creationId xmlns:a16="http://schemas.microsoft.com/office/drawing/2014/main" id="{0047139E-1070-4B62-8710-B1A293CE9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851" y="4333613"/>
            <a:ext cx="2880000" cy="194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9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8998436" cy="633276"/>
          </a:xfrm>
        </p:spPr>
        <p:txBody>
          <a:bodyPr/>
          <a:lstStyle/>
          <a:p>
            <a:r>
              <a:rPr lang="en-US" altLang="zh-TW" sz="2800" dirty="0">
                <a:cs typeface="Times New Roman" panose="02020603050405020304" pitchFamily="18" charset="0"/>
              </a:rPr>
              <a:t>Speech enhancement using MPDR  beamformer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2024/8/7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7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C12D9A6-EF1B-427F-BE24-612E662E5A98}"/>
              </a:ext>
            </a:extLst>
          </p:cNvPr>
          <p:cNvSpPr txBox="1"/>
          <p:nvPr/>
        </p:nvSpPr>
        <p:spPr>
          <a:xfrm>
            <a:off x="2291883" y="5356375"/>
            <a:ext cx="1015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FA57DAF-6DB0-41B9-A06B-4E157E0F7C91}"/>
              </a:ext>
            </a:extLst>
          </p:cNvPr>
          <p:cNvSpPr txBox="1"/>
          <p:nvPr/>
        </p:nvSpPr>
        <p:spPr>
          <a:xfrm>
            <a:off x="7502666" y="5349567"/>
            <a:ext cx="1015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SDR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953A21F-9FE0-4D89-AF24-5423886D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03" y="2085687"/>
            <a:ext cx="3960000" cy="271068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D9981F4-1DE6-4B85-957E-62C6D4179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85" y="2085687"/>
            <a:ext cx="3960000" cy="272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23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2024/8/7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84CE19F-D234-40C7-A195-8E9093C9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397" y="2034999"/>
            <a:ext cx="4400893" cy="300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A5B0AD5-F58A-45D8-8F69-FF786D513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37" y="36576"/>
            <a:ext cx="4967004" cy="700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AE04A67-813B-48FA-AAC2-68BCCCBD2F5A}">
  <we:reference id="wa104381909" version="3.4.0.0" store="en-US" storeType="OMEX"/>
  <we:alternateReferences>
    <we:reference id="wa104381909" version="3.4.0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i&gt;x&lt;/mi&gt;&lt;mi&gt;a&lt;/mi&gt;&lt;mi&gt;x&lt;/mi&gt;&lt;mi&gt;a&lt;/mi&gt;&lt;mi&gt;x&lt;/mi&gt;&lt;mi&gt;a&lt;/mi&gt;&lt;/mstyle&gt;&lt;/math&gt;\&quot;,\&quot;base64Image\&quot;:\&quot;iVBORw0KGgoAAAANSUhEUgAAASMAAAAtCAYAAADlXQ3pAAAACXBIWXMAAA7EAAAOxAGVKw4bAAAABGJhU0UAAAAs8vz+fQAABy1JREFUeNrtnX9En1scx49kZjIyM5NErpmZiVyZSUYyc81EZq5kxpVMJmOupD9mZJJcE5NJJpEkMxkzk8lcrnwlSUyS65qYKzNJfO/5uOex09fznM853+ec5/nj+37zsXz3POdzzus8zu8fQqRXlbQ2acPS5qXtSvsu7VDaO2kNKcOnsGelfVVhfpE2Ju2MyEZN0h5Lm5O2qaWN/l2TNiGtJea9S9J6pD2X9kraa2k76r0b4A7u4O5H1dI6FbRv0ooG25ZWU4aPc9KWDOGuSzsZKH2U8YPSPjNp040yr1YLY9HwbAO4gzu4p1OrtJeqtCs62KCjn2ZVI3DhPgyQKSMx6TtSteAdaXWqdiTVS3skbU89t6I+XGFgVAB3cAf38tWVUGoeWGbOjoOvq9L+tQx3xmMae1XTuNTHpMoQk+pVc72omu/Nhjg/A3dwB/fy1aP6jdQUe6D6jFFpSU3SJxYgWyz8XEwAFDJzzkt7HxP2rqoZXfr6RRX/fkOcO8Ad3ME9XXOumnlmjgE5zLx/VtUoLs3hvpTp6khoHn9U8XFVQb2/lxDfQ+2jBndwB/eAo/AmkO+YGYoPJc82qN9bVL+9NLzVlAN6/YZ4lhvuS4bBG3AHd3DPRluGiB0YSslRi6YoNWnH1cDa72XOWMT50205ZYY/zngAEtzBvRK5W+k5E7mmmHduaP//Osc40pqK2pRhDzPpvwLu4A7u2aiTidzdmH5z1IddT1n6p6khaDaj0UP4E4a074E7uIN7djrNZM5UyfNv1O+0kOxC4Lg9NMTrticf0wYfs+AO7uCerTYNEVzVnuvRfr8fOE43HT6YNDKtQu0Gd3AH92z1yhBBWtlJU6a01iFaX7EUOD4/SdtPiM8/HvrNurYNaa8Dd3AH92zVzTRd27Xm6n7gSNNsRiGj0rtafXxxfrbAHdzBPXtdFvz6i+jvB4HjMmKIxyfPvtoMvl6AO7iDez6y2Vi4GjgO3KK0Fs/+TEviO8Ed3ME9Hy1aZE5T4DiYmqshVoYuGPzVgju4g3s+GmIyZjKw/z7Gf3OAvnrSju4CuIM7uOenmwycWwF9nxL/zxok+f4QwGeHwd84uIM7uOenEyJ5pJ3st4C+Hwl+dsO3JnP6EMEd3CuZu5c+7HQgnzTdaDoxbyuQz6TDsY7Uhwru4A7uOcpUeq4F8nmfqSUeBfB51+BvBdzBHdzz1x0G1OkAPleEeTXsuQA+l0WGR26CO7iDu7t6Mx7Uu8D4ex8gjdzajl/AHdzBPV/Rgd37TMTHPPvkzlbpC5BOm31J4A7u4J6jVgS/CMx3//Ivxl99xjXTCriDO7jnq6GS0jKLkpQ7V+ZzgHRyB7KPgju4g3t++lnLEGq2cjuafV17y5249yrjvnPW6y3AHdwriTsrWgmqH1BOU4C0bPxQlH+di624e6x8H2a1yvg7UjzAHdzBPQfp15boe3HeGhLx1pPvhYxqJFK0W5kWmyUt/loDd3AH93x0W4sYHTR+MqFP7XKdi4sKTOb42kWsn6Jn2pz4AtzBHdyzFy2sim6UjDto/DoD7pqHOHxjfPj4AE5oHwEt7+8y+OsCd3AH9+yln2QXd6xlNdOPHvAQhwMmc3xoSvzY71OjaoNyz/+tAXdwB3e/0q9DmTE8Z1pCPu/QZBwW8TdgFgNnzoDWzI4upltL8PWFCYsGF/8W6a6qAXdwryTurC5rJfQWU/o9NYD77thkjLvziTv280yKdOp7jqKjIE4ZfM0ZwurU0twM7uAO7ulFpfVGTOmZJO7wKe79CaY22hVh9szc0prcEyW/u+6UvqGF1Qnu4A7ufqTfJNlr8bzpWhOyfsO70ZEFlAFJO5+5qc4/ykjjPXF802GVZc13MyasNq02GwJ3cAd3s2pVaXaReW7QsolWqo/CfV9Ls5ao65ZxijOafbA9ToE+pHFx/FaH0w4fQ2nzvVX8mB6dBndwr3DurPrE8RmADRF/VOaA9sy2cDujZVS4XaVCA3jR2b5PmbBtlqsvC35Un6Zd17V36Oris47N5KqSPvN3rbapBndwr2DurK4ZHG2qPiH1GWe13/fVgJ6L2hl4O9IuaYmKjtO0PVB81SKD6IOii/QatPfo7+6YmqyQkDFCmKdWp9Wg41RJbVMD7uBewdytNGWRKJt+IicqQb86+tl2mBloLyMdpoOpTKtYXcLaSMhkcAf3SuJupRlHZ7+mGAgcc/BDNUWjY/iTHjJmxMLPgWVYa4aMAXdwryTuVhqwdHSoRvrTqE7wS9mLqu98pYzwqY+6VGamUN/5qqWfPy377LXgDu7gbi9aQ/HJon/bKvzoLuOL+rLnU/oYEuYl+aWZck+47ecx3TNOU7pPLMIDd3CvJO5OJSzVGCtqNPxADdq9UxHxfRcSzSQsKh+Rr3nh94Ammtp8rNIQ+aG00dL0BZWBaVaF0taALS3cdTWD0gju4A7u7voPrpnWDAKWAnkAAACcdEVYdE1hdGhNTAA8bWF0aCB4bWxucz0iaHR0cDovL3d3dy53My5vcmcvMTk5OC9NYXRoL01hdGhNTCI+PG1zdHlsZSBtYXRoc2l6ZT0iMTZweCI+PG1pPng8L21pPjxtaT5hPC9taT48bWk+eDwvbWk+PG1pPmE8L21pPjxtaT54PC9taT48bWk+YTwvbWk+PC9tc3R5bGU+PC9tYXRoPipV1ZsAAAAASUVORK5CYII=\&quot;,\&quot;slideId\&quot;:568,\&quot;accessibleText\&quot;:\&quot;x a x a x a\&quot;,\&quot;imageHeight\&quot;:4.864864864864865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247728</TotalTime>
  <Words>280</Words>
  <Application>Microsoft Office PowerPoint</Application>
  <PresentationFormat>自訂</PresentationFormat>
  <Paragraphs>83</Paragraphs>
  <Slides>8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佈景主題</vt:lpstr>
      <vt:lpstr>MathType 7.0 Equation</vt:lpstr>
      <vt:lpstr>Blind estimation of acoustic transfer functions (ATFs) and dereverberation based on convolutive transfer functions (CTFs)   Date：2024. 08. 07</vt:lpstr>
      <vt:lpstr>Outline</vt:lpstr>
      <vt:lpstr>Why do our methods outperform MCLMS ?</vt:lpstr>
      <vt:lpstr>TDOA-based localization result</vt:lpstr>
      <vt:lpstr>Dereverberation using estimated ATFs or RIRs</vt:lpstr>
      <vt:lpstr>Source separation using Tikhonov regularization method</vt:lpstr>
      <vt:lpstr>Speech enhancement using MPDR  beamformer</vt:lpstr>
      <vt:lpstr>PowerPoint 簡報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Jack Lee</dc:creator>
  <cp:lastModifiedBy>安志 袁</cp:lastModifiedBy>
  <cp:revision>2817</cp:revision>
  <dcterms:created xsi:type="dcterms:W3CDTF">2012-11-25T05:37:01Z</dcterms:created>
  <dcterms:modified xsi:type="dcterms:W3CDTF">2024-08-07T09:11:45Z</dcterms:modified>
</cp:coreProperties>
</file>