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567" r:id="rId3"/>
    <p:sldId id="574" r:id="rId4"/>
    <p:sldId id="570" r:id="rId5"/>
    <p:sldId id="572" r:id="rId6"/>
    <p:sldId id="576" r:id="rId7"/>
    <p:sldId id="575" r:id="rId8"/>
    <p:sldId id="305" r:id="rId9"/>
    <p:sldId id="573" r:id="rId10"/>
  </p:sldIdLst>
  <p:sldSz cx="10693400" cy="7561263"/>
  <p:notesSz cx="6858000" cy="9144000"/>
  <p:defaultTextStyle>
    <a:defPPr>
      <a:defRPr lang="zh-TW"/>
    </a:defPPr>
    <a:lvl1pPr marL="0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  <p:cmAuthor id="2" name="安志 袁" initials="安志" lastIdx="4" clrIdx="1">
    <p:extLst>
      <p:ext uri="{19B8F6BF-5375-455C-9EA6-DF929625EA0E}">
        <p15:presenceInfo xmlns:p15="http://schemas.microsoft.com/office/powerpoint/2012/main" userId="fa640b77479c2716" providerId="Windows Live"/>
      </p:ext>
    </p:extLst>
  </p:cmAuthor>
  <p:cmAuthor id="3" name="user" initials="u" lastIdx="4" clrIdx="2">
    <p:extLst>
      <p:ext uri="{19B8F6BF-5375-455C-9EA6-DF929625EA0E}">
        <p15:presenceInfo xmlns:p15="http://schemas.microsoft.com/office/powerpoint/2012/main" userId="c434d28bbdadff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67BD"/>
    <a:srgbClr val="D62627"/>
    <a:srgbClr val="1F77B4"/>
    <a:srgbClr val="FF7F0C"/>
    <a:srgbClr val="2CA02C"/>
    <a:srgbClr val="0000FF"/>
    <a:srgbClr val="00FF00"/>
    <a:srgbClr val="09040C"/>
    <a:srgbClr val="FFFF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82" autoAdjust="0"/>
  </p:normalViewPr>
  <p:slideViewPr>
    <p:cSldViewPr snapToGrid="0">
      <p:cViewPr varScale="1">
        <p:scale>
          <a:sx n="103" d="100"/>
          <a:sy n="103" d="100"/>
        </p:scale>
        <p:origin x="1338" y="120"/>
      </p:cViewPr>
      <p:guideLst>
        <p:guide orient="horz" pos="2382"/>
        <p:guide pos="33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7E232-5BD3-474B-93D4-BBE4BE861F87}" type="datetimeFigureOut">
              <a:rPr lang="zh-TW" altLang="en-US" smtClean="0"/>
              <a:pPr/>
              <a:t>2023/9/20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EF382-94E5-4172-8ACD-912DFC53CC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04888" y="685800"/>
            <a:ext cx="4848225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369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everyone</a:t>
            </a:r>
            <a:endParaRPr lang="zh-TW" altLang="zh-TW" sz="1369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369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I’m today’s presenter </a:t>
            </a:r>
            <a:r>
              <a:rPr lang="en-US" altLang="zh-TW" sz="1369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siang</a:t>
            </a:r>
            <a:r>
              <a:rPr lang="en-US" altLang="zh-TW" sz="1369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I’m going to share some of my present work in source separation problem. My topic is comparative studies of source separation using semi-blind and blind source separation approaches.</a:t>
            </a:r>
            <a:endParaRPr lang="zh-TW" altLang="zh-TW" sz="1369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EF382-94E5-4172-8ACD-912DFC53CC88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2012-1125-PPT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79"/>
            <a:ext cx="10693400" cy="7558171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4319" y="3780631"/>
            <a:ext cx="3211704" cy="2061478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1108"/>
              </a:spcAft>
              <a:buNone/>
              <a:defRPr sz="1800" b="1" baseline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4985" y="7057179"/>
            <a:ext cx="3190372" cy="353560"/>
          </a:xfrm>
        </p:spPr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5695" y="1581151"/>
            <a:ext cx="7037706" cy="5981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021995" y="3368041"/>
            <a:ext cx="6069825" cy="1089659"/>
          </a:xfrm>
        </p:spPr>
        <p:txBody>
          <a:bodyPr anchor="t"/>
          <a:lstStyle>
            <a:lvl1pPr algn="l">
              <a:lnSpc>
                <a:spcPct val="150000"/>
              </a:lnSpc>
              <a:defRPr sz="3000" baseline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E325-F822-4212-9386-9D4612C75CEF}" type="datetime1">
              <a:rPr lang="zh-TW" altLang="en-US" smtClean="0"/>
              <a:pPr/>
              <a:t>2023/9/20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8465-DAD5-498D-AB4D-55D7C9B8665B}" type="datetime1">
              <a:rPr lang="zh-TW" altLang="en-US" smtClean="0"/>
              <a:pPr/>
              <a:t>2023/9/20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398775" y="302804"/>
            <a:ext cx="2606516" cy="645157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79227" y="302804"/>
            <a:ext cx="7641325" cy="645157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1225-2E08-4068-AF70-2DD867CA63A5}" type="datetime1">
              <a:rPr lang="zh-TW" altLang="en-US" smtClean="0"/>
              <a:pPr/>
              <a:t>2023/9/20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1" y="472440"/>
            <a:ext cx="7123429" cy="633276"/>
          </a:xfrm>
        </p:spPr>
        <p:txBody>
          <a:bodyPr/>
          <a:lstStyle>
            <a:lvl1pPr>
              <a:lnSpc>
                <a:spcPts val="3692"/>
              </a:lnSpc>
              <a:spcAft>
                <a:spcPts val="0"/>
              </a:spcAft>
              <a:defRPr sz="2800" baseline="0"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/>
              <a:pPr/>
              <a:t>2023/9/20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534670" y="1251314"/>
            <a:ext cx="9744710" cy="5759085"/>
          </a:xfrm>
        </p:spPr>
        <p:txBody>
          <a:bodyPr>
            <a:normAutofit/>
          </a:bodyPr>
          <a:lstStyle>
            <a:lvl1pPr marL="316531" indent="-316531">
              <a:buFont typeface="Arial" panose="020B0604020202020204" pitchFamily="34" charset="0"/>
              <a:buChar char="•"/>
              <a:defRPr sz="2200"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685817" indent="-263776">
              <a:lnSpc>
                <a:spcPts val="2900"/>
              </a:lnSpc>
              <a:buFont typeface="Arial" panose="020B0604020202020204" pitchFamily="34" charset="0"/>
              <a:buChar char="•"/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2-1125-PPT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79"/>
            <a:ext cx="10693400" cy="755190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21999" y="2768698"/>
            <a:ext cx="6143483" cy="3092219"/>
          </a:xfrm>
        </p:spPr>
        <p:txBody>
          <a:bodyPr anchor="ctr"/>
          <a:lstStyle>
            <a:lvl1pPr algn="l">
              <a:defRPr sz="2954" b="1" cap="all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91527" y="2768698"/>
            <a:ext cx="3329564" cy="3092219"/>
          </a:xfrm>
        </p:spPr>
        <p:txBody>
          <a:bodyPr anchor="ctr">
            <a:normAutofit/>
          </a:bodyPr>
          <a:lstStyle>
            <a:lvl1pPr marL="0" indent="0">
              <a:buNone/>
              <a:defRPr sz="1662" b="1">
                <a:solidFill>
                  <a:schemeClr val="bg1"/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900963" y="7027084"/>
            <a:ext cx="1262705" cy="383655"/>
          </a:xfrm>
        </p:spPr>
        <p:txBody>
          <a:bodyPr/>
          <a:lstStyle/>
          <a:p>
            <a:fld id="{50560A66-ECFC-4337-915D-48C9454D627A}" type="datetime1">
              <a:rPr lang="zh-TW" altLang="en-US" smtClean="0"/>
              <a:pPr/>
              <a:t>2023/9/20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79918" y="7027084"/>
            <a:ext cx="3182237" cy="383655"/>
          </a:xfrm>
        </p:spPr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325725" y="7027084"/>
            <a:ext cx="833005" cy="383655"/>
          </a:xfrm>
        </p:spPr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79227" y="1258939"/>
            <a:ext cx="4640474" cy="5321821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416179" y="1258939"/>
            <a:ext cx="4901301" cy="5321821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29B8-7A7D-4F55-BAE5-6A7151E1BCDB}" type="datetime1">
              <a:rPr lang="zh-TW" altLang="en-US" smtClean="0"/>
              <a:pPr/>
              <a:t>2023/9/20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495300"/>
            <a:ext cx="7443470" cy="58674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4670" y="1305913"/>
            <a:ext cx="4724775" cy="705367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34670" y="2103120"/>
            <a:ext cx="4724775" cy="4651259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432101" y="1305913"/>
            <a:ext cx="4726631" cy="705367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32101" y="2103120"/>
            <a:ext cx="4726631" cy="4651259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8231-0C7F-43D8-9B50-6B0CF2A67FFA}" type="datetime1">
              <a:rPr lang="zh-TW" altLang="en-US" smtClean="0"/>
              <a:pPr/>
              <a:t>2023/9/20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8B44-EDFC-409F-93DD-EF5C89251185}" type="datetime1">
              <a:rPr lang="zh-TW" altLang="en-US" smtClean="0"/>
              <a:pPr/>
              <a:t>2023/9/20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5369-9B42-4CFE-8058-BF22F9445AB6}" type="datetime1">
              <a:rPr lang="zh-TW" altLang="en-US" smtClean="0"/>
              <a:pPr/>
              <a:t>2023/9/20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80823" y="301053"/>
            <a:ext cx="5977908" cy="6453328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34671" y="1582267"/>
            <a:ext cx="3518055" cy="5172114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EB90-F6B3-43F2-B8ED-716935D380ED}" type="datetime1">
              <a:rPr lang="zh-TW" altLang="en-US" smtClean="0"/>
              <a:pPr/>
              <a:t>2023/9/20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25E1-F446-4E68-B769-0621D99AE5A5}" type="datetime1">
              <a:rPr lang="zh-TW" altLang="en-US" smtClean="0"/>
              <a:pPr/>
              <a:t>2023/9/20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2-1125-PPT-2.jpg"/>
          <p:cNvPicPr>
            <a:picLocks noChangeAspect="1"/>
          </p:cNvPicPr>
          <p:nvPr userDrawn="1"/>
        </p:nvPicPr>
        <p:blipFill rotWithShape="1">
          <a:blip r:embed="rId13" cstate="print"/>
          <a:srcRect t="92720"/>
          <a:stretch/>
        </p:blipFill>
        <p:spPr>
          <a:xfrm>
            <a:off x="0" y="7140999"/>
            <a:ext cx="10693400" cy="420264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34670" y="471019"/>
            <a:ext cx="7443470" cy="6338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4670" y="1424940"/>
            <a:ext cx="9744710" cy="5396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00909" y="7179099"/>
            <a:ext cx="2920472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465338" y="13363"/>
            <a:ext cx="2228062" cy="56111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7871460" y="7140999"/>
            <a:ext cx="2821940" cy="4231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190523" y="7194340"/>
            <a:ext cx="1262705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fld id="{568A7A41-D8CA-466B-BE5A-95AC065E72BC}" type="datetime1">
              <a:rPr lang="zh-TW" altLang="en-US" smtClean="0"/>
              <a:pPr/>
              <a:t>2023/9/20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615285" y="7194340"/>
            <a:ext cx="833005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844083" rtl="0" eaLnBrk="1" latinLnBrk="0" hangingPunct="1">
        <a:spcBef>
          <a:spcPct val="0"/>
        </a:spcBef>
        <a:spcAft>
          <a:spcPts val="1108"/>
        </a:spcAft>
        <a:buNone/>
        <a:defRPr sz="2585" b="1" kern="1200">
          <a:solidFill>
            <a:schemeClr val="tx1"/>
          </a:solidFill>
          <a:latin typeface="Times New Roman" panose="02020603050405020304" pitchFamily="18" charset="0"/>
          <a:ea typeface="微軟正黑體" pitchFamily="34" charset="-120"/>
          <a:cs typeface="Times New Roman" panose="02020603050405020304" pitchFamily="18" charset="0"/>
        </a:defRPr>
      </a:lvl1pPr>
    </p:titleStyle>
    <p:bodyStyle>
      <a:lvl1pPr marL="316531" indent="-316531" algn="l" defTabSz="844083" rtl="0" eaLnBrk="1" latinLnBrk="0" hangingPunct="1">
        <a:spcBef>
          <a:spcPts val="0"/>
        </a:spcBef>
        <a:spcAft>
          <a:spcPts val="1108"/>
        </a:spcAft>
        <a:buSzPct val="85000"/>
        <a:buFont typeface="Wingdings" pitchFamily="2" charset="2"/>
        <a:buChar char="n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1pPr>
      <a:lvl2pPr marL="685817" indent="-263776" algn="l" defTabSz="844083" rtl="0" eaLnBrk="1" latinLnBrk="0" hangingPunct="1">
        <a:spcBef>
          <a:spcPts val="0"/>
        </a:spcBef>
        <a:spcAft>
          <a:spcPts val="1108"/>
        </a:spcAft>
        <a:buSzPct val="85000"/>
        <a:buFont typeface="Wingdings" pitchFamily="2" charset="2"/>
        <a:buChar char="l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2pPr>
      <a:lvl3pPr marL="1055103" indent="-211021" algn="l" defTabSz="844083" rtl="0" eaLnBrk="1" latinLnBrk="0" hangingPunct="1">
        <a:spcBef>
          <a:spcPts val="0"/>
        </a:spcBef>
        <a:spcAft>
          <a:spcPts val="1108"/>
        </a:spcAft>
        <a:buSzPct val="65000"/>
        <a:buFont typeface="Wingdings" pitchFamily="2" charset="2"/>
        <a:buChar char="u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3pPr>
      <a:lvl4pPr marL="1477145" indent="-211021" algn="l" defTabSz="844083" rtl="0" eaLnBrk="1" latinLnBrk="0" hangingPunct="1">
        <a:spcBef>
          <a:spcPts val="0"/>
        </a:spcBef>
        <a:spcAft>
          <a:spcPts val="1108"/>
        </a:spcAft>
        <a:buFont typeface="Arial" pitchFamily="34" charset="0"/>
        <a:buChar char="–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4pPr>
      <a:lvl5pPr marL="1899186" indent="-211021" algn="l" defTabSz="844083" rtl="0" eaLnBrk="1" latinLnBrk="0" hangingPunct="1">
        <a:spcBef>
          <a:spcPts val="0"/>
        </a:spcBef>
        <a:spcAft>
          <a:spcPts val="1108"/>
        </a:spcAft>
        <a:buFont typeface="Arial" pitchFamily="34" charset="0"/>
        <a:buChar char="»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12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1.wmf"/><Relationship Id="rId4" Type="http://schemas.openxmlformats.org/officeDocument/2006/relationships/image" Target="../media/image13.png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110099" y="2678883"/>
            <a:ext cx="6583301" cy="3828838"/>
          </a:xfrm>
        </p:spPr>
        <p:txBody>
          <a:bodyPr/>
          <a:lstStyle/>
          <a:p>
            <a:r>
              <a:rPr lang="en-US" altLang="zh-TW" sz="2800"/>
              <a:t>Blind estimation of acoustic transfer functions (ATFs) and dereverberation based on convolutive transfer functions (CTFs)</a:t>
            </a:r>
            <a:br>
              <a:rPr lang="zh-TW" altLang="en-US" sz="4000"/>
            </a:br>
            <a:br>
              <a:rPr lang="en-US" altLang="zh-TW" sz="3200"/>
            </a:br>
            <a:br>
              <a:rPr lang="en-US" altLang="zh-TW"/>
            </a:br>
            <a:r>
              <a:rPr lang="en-US" altLang="zh-TW" sz="2000" b="0">
                <a:solidFill>
                  <a:srgbClr val="8A0045"/>
                </a:solidFill>
              </a:rPr>
              <a:t>Date</a:t>
            </a:r>
            <a:r>
              <a:rPr lang="zh-TW" altLang="en-US" sz="2000" b="0">
                <a:solidFill>
                  <a:srgbClr val="8A0045"/>
                </a:solidFill>
              </a:rPr>
              <a:t>：</a:t>
            </a:r>
            <a:r>
              <a:rPr lang="en-US" altLang="zh-TW" sz="2000" b="0">
                <a:solidFill>
                  <a:srgbClr val="8A0045"/>
                </a:solidFill>
              </a:rPr>
              <a:t>2022. 09. 20</a:t>
            </a:r>
            <a:endParaRPr lang="zh-TW" altLang="en-US" sz="2000">
              <a:solidFill>
                <a:srgbClr val="8A0045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0437" y="4974949"/>
            <a:ext cx="2740741" cy="1803223"/>
          </a:xfrm>
        </p:spPr>
        <p:txBody>
          <a:bodyPr>
            <a:noAutofit/>
          </a:bodyPr>
          <a:lstStyle/>
          <a:p>
            <a:pPr algn="just"/>
            <a:r>
              <a:rPr lang="en-US" altLang="zh-TW" sz="2000">
                <a:solidFill>
                  <a:schemeClr val="tx1"/>
                </a:solidFill>
                <a:cs typeface="Times New Roman" panose="02020603050405020304" pitchFamily="18" charset="0"/>
              </a:rPr>
              <a:t>Telecom Electroacoustics Audio(TEA) Lab</a:t>
            </a:r>
          </a:p>
          <a:p>
            <a:pPr algn="just"/>
            <a:r>
              <a:rPr lang="en-US" altLang="zh-TW" sz="2000">
                <a:solidFill>
                  <a:schemeClr val="tx1"/>
                </a:solidFill>
                <a:cs typeface="Times New Roman" panose="02020603050405020304" pitchFamily="18" charset="0"/>
              </a:rPr>
              <a:t>Presenter:</a:t>
            </a:r>
          </a:p>
          <a:p>
            <a:pPr algn="just"/>
            <a:r>
              <a:rPr lang="en-US" altLang="zh-TW" sz="2000" err="1">
                <a:solidFill>
                  <a:schemeClr val="tx1"/>
                </a:solidFill>
                <a:cs typeface="Times New Roman" panose="02020603050405020304" pitchFamily="18" charset="0"/>
              </a:rPr>
              <a:t>Anchi</a:t>
            </a:r>
            <a:r>
              <a:rPr lang="zh-TW" altLang="en-US" sz="200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chemeClr val="tx1"/>
                </a:solidFill>
                <a:cs typeface="Times New Roman" panose="02020603050405020304" pitchFamily="18" charset="0"/>
              </a:rPr>
              <a:t>Yuan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2DF9-BA02-4897-9B8C-8088DB42A5D8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2023/9/20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217050"/>
            <a:ext cx="7123429" cy="633276"/>
          </a:xfrm>
        </p:spPr>
        <p:txBody>
          <a:bodyPr/>
          <a:lstStyle/>
          <a:p>
            <a:r>
              <a:rPr lang="en-US" altLang="zh-TW"/>
              <a:t>Outline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2023/9/20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b="0">
                <a:cs typeface="Times New Roman" panose="02020603050405020304" pitchFamily="18" charset="0"/>
              </a:rPr>
              <a:t>CTF estimation procedure using WPD</a:t>
            </a:r>
          </a:p>
          <a:p>
            <a:r>
              <a:rPr lang="en-US" altLang="zh-TW" sz="2400" b="0">
                <a:cs typeface="Times New Roman" panose="02020603050405020304" pitchFamily="18" charset="0"/>
              </a:rPr>
              <a:t>Simulation setting</a:t>
            </a:r>
          </a:p>
          <a:p>
            <a:r>
              <a:rPr lang="en-US" altLang="zh-TW" sz="2400" b="0">
                <a:cs typeface="Times New Roman" panose="02020603050405020304" pitchFamily="18" charset="0"/>
              </a:rPr>
              <a:t>Simulation result</a:t>
            </a:r>
          </a:p>
          <a:p>
            <a:r>
              <a:rPr lang="en-US" altLang="zh-TW" sz="2400" b="0">
                <a:cs typeface="Times New Roman" panose="02020603050405020304" pitchFamily="18" charset="0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85949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54A5284-3F24-40D6-A309-64362ED7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/>
              <a:pPr/>
              <a:t>2023/9/20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D730CDE-3791-48A1-B705-5ECF2AC4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7C71A7-102A-4452-8FD6-528F5F5B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08E320A7-ED29-49C7-8AB7-5C91432F2A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629958"/>
              </p:ext>
            </p:extLst>
          </p:nvPr>
        </p:nvGraphicFramePr>
        <p:xfrm>
          <a:off x="422390" y="805154"/>
          <a:ext cx="3143586" cy="613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3" imgW="2247840" imgH="4381200" progId="Equation.DSMT4">
                  <p:embed/>
                </p:oleObj>
              </mc:Choice>
              <mc:Fallback>
                <p:oleObj name="Equation" r:id="rId3" imgW="2247840" imgH="4381200" progId="Equation.DSMT4">
                  <p:embed/>
                  <p:pic>
                    <p:nvPicPr>
                      <p:cNvPr id="10" name="物件 9">
                        <a:extLst>
                          <a:ext uri="{FF2B5EF4-FFF2-40B4-BE49-F238E27FC236}">
                            <a16:creationId xmlns:a16="http://schemas.microsoft.com/office/drawing/2014/main" id="{08E320A7-ED29-49C7-8AB7-5C91432F2A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2390" y="805154"/>
                        <a:ext cx="3143586" cy="613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標題 1">
            <a:extLst>
              <a:ext uri="{FF2B5EF4-FFF2-40B4-BE49-F238E27FC236}">
                <a16:creationId xmlns:a16="http://schemas.microsoft.com/office/drawing/2014/main" id="{56A30D65-604D-477B-B118-A44CB398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3" y="110185"/>
            <a:ext cx="8216551" cy="633276"/>
          </a:xfrm>
        </p:spPr>
        <p:txBody>
          <a:bodyPr/>
          <a:lstStyle/>
          <a:p>
            <a:r>
              <a:rPr lang="en-US" altLang="zh-TW" sz="2800">
                <a:cs typeface="Times New Roman" panose="02020603050405020304" pitchFamily="18" charset="0"/>
              </a:rPr>
              <a:t>CTF estimation procedure using WPD</a:t>
            </a:r>
            <a:endParaRPr lang="zh-TW" altLang="en-US" dirty="0"/>
          </a:p>
        </p:txBody>
      </p:sp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id="{EED243DB-22B4-4D7E-BBAA-4B90CA6D89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976002"/>
              </p:ext>
            </p:extLst>
          </p:nvPr>
        </p:nvGraphicFramePr>
        <p:xfrm>
          <a:off x="5881688" y="1408858"/>
          <a:ext cx="4360862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5" imgW="2857320" imgH="990360" progId="Equation.DSMT4">
                  <p:embed/>
                </p:oleObj>
              </mc:Choice>
              <mc:Fallback>
                <p:oleObj name="Equation" r:id="rId5" imgW="285732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81688" y="1408858"/>
                        <a:ext cx="4360862" cy="1512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7EDD96FE-8008-4284-9820-AAA454E0DD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029145"/>
              </p:ext>
            </p:extLst>
          </p:nvPr>
        </p:nvGraphicFramePr>
        <p:xfrm>
          <a:off x="5881688" y="3417888"/>
          <a:ext cx="4360862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7" imgW="2781000" imgH="1676160" progId="Equation.DSMT4">
                  <p:embed/>
                </p:oleObj>
              </mc:Choice>
              <mc:Fallback>
                <p:oleObj name="Equation" r:id="rId7" imgW="2781000" imgH="1676160" progId="Equation.DSMT4">
                  <p:embed/>
                  <p:pic>
                    <p:nvPicPr>
                      <p:cNvPr id="14" name="物件 13">
                        <a:extLst>
                          <a:ext uri="{FF2B5EF4-FFF2-40B4-BE49-F238E27FC236}">
                            <a16:creationId xmlns:a16="http://schemas.microsoft.com/office/drawing/2014/main" id="{4DE3D1B8-AE2F-45F5-9164-2E5083707A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81688" y="3417888"/>
                        <a:ext cx="4360862" cy="262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613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D8E1A-F461-4F59-ABDF-2C1A8EA7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4" y="110185"/>
            <a:ext cx="7123429" cy="633276"/>
          </a:xfrm>
        </p:spPr>
        <p:txBody>
          <a:bodyPr/>
          <a:lstStyle/>
          <a:p>
            <a:r>
              <a:rPr lang="en-US" altLang="zh-TW"/>
              <a:t>Simulation setting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2023/9/20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D578C12A-002C-4C53-845E-A8C69542CC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7418" y="811386"/>
                <a:ext cx="9744710" cy="5759085"/>
              </a:xfrm>
            </p:spPr>
            <p:txBody>
              <a:bodyPr/>
              <a:lstStyle/>
              <a:p>
                <a:r>
                  <a:rPr lang="en-US" altLang="zh-TW" sz="2000" b="0" dirty="0">
                    <a:cs typeface="Times New Roman" panose="02020603050405020304" pitchFamily="18" charset="0"/>
                  </a:rPr>
                  <a:t>Uniform linear array (ULA)</a:t>
                </a:r>
              </a:p>
              <a:p>
                <a:r>
                  <a:rPr lang="en-US" altLang="zh-TW" sz="2000" b="0" dirty="0">
                    <a:cs typeface="Times New Roman" panose="02020603050405020304" pitchFamily="18" charset="0"/>
                  </a:rPr>
                  <a:t>Number of microphones = 30</a:t>
                </a:r>
              </a:p>
              <a:p>
                <a:r>
                  <a:rPr lang="en-US" altLang="zh-TW" sz="2000" b="0" dirty="0">
                    <a:cs typeface="Times New Roman" panose="02020603050405020304" pitchFamily="18" charset="0"/>
                  </a:rPr>
                  <a:t>Spacing = 0.02m (2cm)</a:t>
                </a:r>
              </a:p>
              <a:p>
                <a:r>
                  <a:rPr lang="en-US" altLang="zh-TW" sz="2000" b="0" dirty="0">
                    <a:cs typeface="Times New Roman" panose="02020603050405020304" pitchFamily="18" charset="0"/>
                  </a:rPr>
                  <a:t>Aperture = (30-1)*0.02 = 0.58 m </a:t>
                </a:r>
              </a:p>
              <a:p>
                <a:r>
                  <a:rPr lang="en-US" altLang="zh-TW" sz="2000" b="0" dirty="0">
                    <a:cs typeface="Times New Roman" panose="02020603050405020304" pitchFamily="18" charset="0"/>
                  </a:rPr>
                  <a:t>Room size = 5m</a:t>
                </a:r>
                <a:r>
                  <a:rPr lang="en-US" altLang="zh-TW" sz="2000" b="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zh-TW" sz="2000" b="0" dirty="0">
                    <a:cs typeface="Times New Roman" panose="02020603050405020304" pitchFamily="18" charset="0"/>
                  </a:rPr>
                  <a:t>6m</a:t>
                </a:r>
                <a:r>
                  <a:rPr lang="en-US" altLang="zh-TW" sz="2000" b="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zh-TW" sz="2000" b="0" dirty="0">
                    <a:cs typeface="Times New Roman" panose="02020603050405020304" pitchFamily="18" charset="0"/>
                  </a:rPr>
                  <a:t>2.5m</a:t>
                </a:r>
              </a:p>
              <a:p>
                <a:r>
                  <a:rPr lang="en-US" altLang="zh-TW" sz="2000" b="0" dirty="0">
                    <a:cs typeface="Times New Roman" panose="02020603050405020304" pitchFamily="18" charset="0"/>
                  </a:rPr>
                  <a:t>Sampling frequency = 16kHz</a:t>
                </a:r>
              </a:p>
              <a:p>
                <a:r>
                  <a:rPr lang="en-US" altLang="zh-TW" sz="2000" b="0" dirty="0">
                    <a:cs typeface="Times New Roman" panose="02020603050405020304" pitchFamily="18" charset="0"/>
                  </a:rPr>
                  <a:t>Reverberation time </a:t>
                </a:r>
                <a:r>
                  <a:rPr lang="en-US" altLang="zh-TW" sz="2000" b="0">
                    <a:cs typeface="Times New Roman" panose="02020603050405020304" pitchFamily="18" charset="0"/>
                  </a:rPr>
                  <a:t>T</a:t>
                </a:r>
                <a:r>
                  <a:rPr lang="en-US" altLang="zh-TW" sz="2000" b="0" baseline="-25000">
                    <a:cs typeface="Times New Roman" panose="02020603050405020304" pitchFamily="18" charset="0"/>
                  </a:rPr>
                  <a:t>60 </a:t>
                </a:r>
                <a:r>
                  <a:rPr lang="en-US" altLang="zh-TW" sz="2000" b="0">
                    <a:cs typeface="Times New Roman" panose="02020603050405020304" pitchFamily="18" charset="0"/>
                  </a:rPr>
                  <a:t> =0.4s, 0.6s, 0.8s and 1s </a:t>
                </a:r>
                <a:endParaRPr lang="zh-TW" altLang="en-US" b="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D578C12A-002C-4C53-845E-A8C69542CC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418" y="811386"/>
                <a:ext cx="9744710" cy="5759085"/>
              </a:xfrm>
              <a:blipFill>
                <a:blip r:embed="rId3"/>
                <a:stretch>
                  <a:fillRect l="-313" t="-5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群組 18">
            <a:extLst>
              <a:ext uri="{FF2B5EF4-FFF2-40B4-BE49-F238E27FC236}">
                <a16:creationId xmlns:a16="http://schemas.microsoft.com/office/drawing/2014/main" id="{B23639A4-089D-41E0-94F6-0718AA3D649F}"/>
              </a:ext>
            </a:extLst>
          </p:cNvPr>
          <p:cNvGrpSpPr/>
          <p:nvPr/>
        </p:nvGrpSpPr>
        <p:grpSpPr>
          <a:xfrm>
            <a:off x="5422125" y="3415009"/>
            <a:ext cx="5261944" cy="3587286"/>
            <a:chOff x="2976175" y="1233441"/>
            <a:chExt cx="5813458" cy="4000500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F435DCA1-967D-4603-93B7-CA367F295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5633" y="1233441"/>
              <a:ext cx="5334000" cy="4000500"/>
            </a:xfrm>
            <a:prstGeom prst="rect">
              <a:avLst/>
            </a:prstGeom>
          </p:spPr>
        </p:pic>
        <p:graphicFrame>
          <p:nvGraphicFramePr>
            <p:cNvPr id="21" name="物件 20">
              <a:extLst>
                <a:ext uri="{FF2B5EF4-FFF2-40B4-BE49-F238E27FC236}">
                  <a16:creationId xmlns:a16="http://schemas.microsoft.com/office/drawing/2014/main" id="{8327A04F-5E58-4BA3-8334-AA9D48EDFCC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0142754"/>
                </p:ext>
              </p:extLst>
            </p:nvPr>
          </p:nvGraphicFramePr>
          <p:xfrm>
            <a:off x="2976175" y="3140075"/>
            <a:ext cx="1000125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4" name="Equation" r:id="rId5" imgW="634680" imgH="177480" progId="Equation.DSMT4">
                    <p:embed/>
                  </p:oleObj>
                </mc:Choice>
                <mc:Fallback>
                  <p:oleObj name="Equation" r:id="rId5" imgW="634680" imgH="177480" progId="Equation.DSMT4">
                    <p:embed/>
                    <p:pic>
                      <p:nvPicPr>
                        <p:cNvPr id="9" name="物件 8">
                          <a:extLst>
                            <a:ext uri="{FF2B5EF4-FFF2-40B4-BE49-F238E27FC236}">
                              <a16:creationId xmlns:a16="http://schemas.microsoft.com/office/drawing/2014/main" id="{BC5C9BA1-4FF0-4EF5-B4DE-59AA1769A26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976175" y="3140075"/>
                          <a:ext cx="1000125" cy="2794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物件 21">
              <a:extLst>
                <a:ext uri="{FF2B5EF4-FFF2-40B4-BE49-F238E27FC236}">
                  <a16:creationId xmlns:a16="http://schemas.microsoft.com/office/drawing/2014/main" id="{F9A1F96B-4E63-44C2-8976-106AFF75FDD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2084931"/>
                </p:ext>
              </p:extLst>
            </p:nvPr>
          </p:nvGraphicFramePr>
          <p:xfrm>
            <a:off x="4923095" y="4923998"/>
            <a:ext cx="820738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5" name="Equation" r:id="rId7" imgW="520560" imgH="177480" progId="Equation.DSMT4">
                    <p:embed/>
                  </p:oleObj>
                </mc:Choice>
                <mc:Fallback>
                  <p:oleObj name="Equation" r:id="rId7" imgW="520560" imgH="177480" progId="Equation.DSMT4">
                    <p:embed/>
                    <p:pic>
                      <p:nvPicPr>
                        <p:cNvPr id="10" name="物件 9">
                          <a:extLst>
                            <a:ext uri="{FF2B5EF4-FFF2-40B4-BE49-F238E27FC236}">
                              <a16:creationId xmlns:a16="http://schemas.microsoft.com/office/drawing/2014/main" id="{73484708-9429-4EF4-970A-F71ABB0324D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923095" y="4923998"/>
                          <a:ext cx="820738" cy="2794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物件 22">
              <a:extLst>
                <a:ext uri="{FF2B5EF4-FFF2-40B4-BE49-F238E27FC236}">
                  <a16:creationId xmlns:a16="http://schemas.microsoft.com/office/drawing/2014/main" id="{C7916D31-28A5-41D5-81D5-F24781AB732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0988695"/>
                </p:ext>
              </p:extLst>
            </p:nvPr>
          </p:nvGraphicFramePr>
          <p:xfrm>
            <a:off x="7090268" y="4829175"/>
            <a:ext cx="760413" cy="280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" name="Equation" r:id="rId9" imgW="482400" imgH="177480" progId="Equation.DSMT4">
                    <p:embed/>
                  </p:oleObj>
                </mc:Choice>
                <mc:Fallback>
                  <p:oleObj name="Equation" r:id="rId9" imgW="482400" imgH="177480" progId="Equation.DSMT4">
                    <p:embed/>
                    <p:pic>
                      <p:nvPicPr>
                        <p:cNvPr id="11" name="物件 10">
                          <a:extLst>
                            <a:ext uri="{FF2B5EF4-FFF2-40B4-BE49-F238E27FC236}">
                              <a16:creationId xmlns:a16="http://schemas.microsoft.com/office/drawing/2014/main" id="{691FC533-A145-4D12-8861-1A63569C444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090268" y="4829175"/>
                          <a:ext cx="760413" cy="28098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5D7417DC-9805-43F4-8F6C-3C923002977D}"/>
                </a:ext>
              </a:extLst>
            </p:cNvPr>
            <p:cNvSpPr txBox="1"/>
            <p:nvPr/>
          </p:nvSpPr>
          <p:spPr>
            <a:xfrm>
              <a:off x="6616627" y="3108640"/>
              <a:ext cx="2147002" cy="446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 (2</a:t>
              </a:r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2.6</a:t>
              </a:r>
              <a:r>
                <a:rPr lang="en-US" altLang="zh-TW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, 1)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5A4ECC9-94E4-4C7F-BB51-1FC2F2206A5C}"/>
                </a:ext>
              </a:extLst>
            </p:cNvPr>
            <p:cNvSpPr txBox="1"/>
            <p:nvPr/>
          </p:nvSpPr>
          <p:spPr>
            <a:xfrm>
              <a:off x="4159137" y="2850010"/>
              <a:ext cx="2541577" cy="446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First mic (1, 1.5, 1)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接點: 弧形 25">
              <a:extLst>
                <a:ext uri="{FF2B5EF4-FFF2-40B4-BE49-F238E27FC236}">
                  <a16:creationId xmlns:a16="http://schemas.microsoft.com/office/drawing/2014/main" id="{D53C1514-790B-478F-9F35-44ACE38F7C24}"/>
                </a:ext>
              </a:extLst>
            </p:cNvPr>
            <p:cNvCxnSpPr>
              <a:cxnSpLocks/>
            </p:cNvCxnSpPr>
            <p:nvPr/>
          </p:nvCxnSpPr>
          <p:spPr>
            <a:xfrm>
              <a:off x="4790470" y="3250120"/>
              <a:ext cx="204982" cy="11715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0EA5A840-4F84-4363-9481-247432E6DA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0190" y="3777689"/>
              <a:ext cx="0" cy="5275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22589618-AD04-412C-9486-05F241BA71F2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>
              <a:off x="5959887" y="3331739"/>
              <a:ext cx="656740" cy="18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34CE162-FD67-48E2-9227-6F5259F8BA11}"/>
                </a:ext>
              </a:extLst>
            </p:cNvPr>
            <p:cNvSpPr txBox="1"/>
            <p:nvPr/>
          </p:nvSpPr>
          <p:spPr>
            <a:xfrm>
              <a:off x="4143592" y="3535148"/>
              <a:ext cx="2863564" cy="446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mic spacing = 0.02m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0D9D169B-B321-42B9-B48C-E361A2443F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4249" y="4120243"/>
              <a:ext cx="545405" cy="1938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D6AF3260-2DC0-497B-86E8-E3503FCB79EF}"/>
                </a:ext>
              </a:extLst>
            </p:cNvPr>
            <p:cNvCxnSpPr>
              <a:cxnSpLocks/>
            </p:cNvCxnSpPr>
            <p:nvPr/>
          </p:nvCxnSpPr>
          <p:spPr>
            <a:xfrm>
              <a:off x="4100578" y="4305237"/>
              <a:ext cx="569076" cy="1069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AB6A29EC-A798-4B95-BCAC-4B1507EB2F09}"/>
                </a:ext>
              </a:extLst>
            </p:cNvPr>
            <p:cNvSpPr txBox="1"/>
            <p:nvPr/>
          </p:nvSpPr>
          <p:spPr>
            <a:xfrm>
              <a:off x="4214935" y="3834446"/>
              <a:ext cx="304850" cy="446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4DACB005-6924-46EC-BD3A-B4611C06F92E}"/>
                </a:ext>
              </a:extLst>
            </p:cNvPr>
            <p:cNvSpPr txBox="1"/>
            <p:nvPr/>
          </p:nvSpPr>
          <p:spPr>
            <a:xfrm>
              <a:off x="4143592" y="4290167"/>
              <a:ext cx="304850" cy="446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09FD44E4-E580-4748-8C44-590EE069AED6}"/>
                </a:ext>
              </a:extLst>
            </p:cNvPr>
            <p:cNvSpPr txBox="1"/>
            <p:nvPr/>
          </p:nvSpPr>
          <p:spPr>
            <a:xfrm>
              <a:off x="3754655" y="3841408"/>
              <a:ext cx="304850" cy="446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7D6D9B80-BF57-4B3C-9EC2-3B5361D89923}"/>
                </a:ext>
              </a:extLst>
            </p:cNvPr>
            <p:cNvSpPr/>
            <p:nvPr/>
          </p:nvSpPr>
          <p:spPr>
            <a:xfrm>
              <a:off x="4082820" y="4245349"/>
              <a:ext cx="108000" cy="10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627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E09D7A5-46D6-4AC9-90EE-F62846A72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2023/9/20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D32F9F-A4DA-4BA5-AEC5-642614D4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754B8AE-EFC8-4980-9238-24C9F367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3528949-934D-4C93-B7AC-ACC08E3DA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476072"/>
              </p:ext>
            </p:extLst>
          </p:nvPr>
        </p:nvGraphicFramePr>
        <p:xfrm>
          <a:off x="2207851" y="1737716"/>
          <a:ext cx="5915742" cy="3962185"/>
        </p:xfrm>
        <a:graphic>
          <a:graphicData uri="http://schemas.openxmlformats.org/drawingml/2006/table">
            <a:tbl>
              <a:tblPr firstRow="1" firstCol="1" bandRow="1"/>
              <a:tblGrid>
                <a:gridCol w="2301430">
                  <a:extLst>
                    <a:ext uri="{9D8B030D-6E8A-4147-A177-3AD203B41FA5}">
                      <a16:colId xmlns:a16="http://schemas.microsoft.com/office/drawing/2014/main" val="2647747824"/>
                    </a:ext>
                  </a:extLst>
                </a:gridCol>
                <a:gridCol w="903578">
                  <a:extLst>
                    <a:ext uri="{9D8B030D-6E8A-4147-A177-3AD203B41FA5}">
                      <a16:colId xmlns:a16="http://schemas.microsoft.com/office/drawing/2014/main" val="3481403393"/>
                    </a:ext>
                  </a:extLst>
                </a:gridCol>
                <a:gridCol w="903578">
                  <a:extLst>
                    <a:ext uri="{9D8B030D-6E8A-4147-A177-3AD203B41FA5}">
                      <a16:colId xmlns:a16="http://schemas.microsoft.com/office/drawing/2014/main" val="1914209516"/>
                    </a:ext>
                  </a:extLst>
                </a:gridCol>
                <a:gridCol w="903578">
                  <a:extLst>
                    <a:ext uri="{9D8B030D-6E8A-4147-A177-3AD203B41FA5}">
                      <a16:colId xmlns:a16="http://schemas.microsoft.com/office/drawing/2014/main" val="2428706933"/>
                    </a:ext>
                  </a:extLst>
                </a:gridCol>
                <a:gridCol w="903578">
                  <a:extLst>
                    <a:ext uri="{9D8B030D-6E8A-4147-A177-3AD203B41FA5}">
                      <a16:colId xmlns:a16="http://schemas.microsoft.com/office/drawing/2014/main" val="1404080712"/>
                    </a:ext>
                  </a:extLst>
                </a:gridCol>
              </a:tblGrid>
              <a:tr h="792437"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T</a:t>
                      </a:r>
                      <a:r>
                        <a:rPr lang="en-US" sz="1400" b="0" baseline="-250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60</a:t>
                      </a:r>
                      <a:r>
                        <a:rPr lang="en-US" sz="1400" b="0" baseline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(s)</a:t>
                      </a:r>
                      <a:endParaRPr lang="en-US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Method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0.4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0.6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0.8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1.0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478611"/>
                  </a:ext>
                </a:extLst>
              </a:tr>
              <a:tr h="7924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WPD Wiener filter method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0.1086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0.1550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0.2494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0.2666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055789"/>
                  </a:ext>
                </a:extLst>
              </a:tr>
              <a:tr h="792437"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WPD RLS method</a:t>
                      </a:r>
                      <a:endParaRPr lang="zh-TW" altLang="zh-TW" sz="1400" b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0.1091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0.1563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0.2489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0.2676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79446"/>
                  </a:ext>
                </a:extLst>
              </a:tr>
              <a:tr h="792437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ICASSP </a:t>
                      </a:r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Wiener</a:t>
                      </a: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filter method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0.1089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0.147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0.179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0.2002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893055"/>
                  </a:ext>
                </a:extLst>
              </a:tr>
              <a:tr h="7924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ICASSP</a:t>
                      </a: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RLS method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0.1096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0.1484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0.184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0.2049</a:t>
                      </a:r>
                      <a:endParaRPr lang="zh-TW" sz="1400" b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110339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3B258E5A-2AE7-46BD-AB58-666256FCE872}"/>
              </a:ext>
            </a:extLst>
          </p:cNvPr>
          <p:cNvSpPr txBox="1"/>
          <p:nvPr/>
        </p:nvSpPr>
        <p:spPr>
          <a:xfrm>
            <a:off x="4182182" y="1204826"/>
            <a:ext cx="2329036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ATF matching error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927520F3-2341-4FA7-9A03-3339B01BED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534313"/>
              </p:ext>
            </p:extLst>
          </p:nvPr>
        </p:nvGraphicFramePr>
        <p:xfrm>
          <a:off x="2428875" y="6187876"/>
          <a:ext cx="58356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3" imgW="3543120" imgH="431640" progId="Equation.DSMT4">
                  <p:embed/>
                </p:oleObj>
              </mc:Choice>
              <mc:Fallback>
                <p:oleObj name="Equation" r:id="rId3" imgW="3543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8875" y="6187876"/>
                        <a:ext cx="583565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標題 1">
            <a:extLst>
              <a:ext uri="{FF2B5EF4-FFF2-40B4-BE49-F238E27FC236}">
                <a16:creationId xmlns:a16="http://schemas.microsoft.com/office/drawing/2014/main" id="{1E3FDDCB-3663-40E7-87AB-3EC4686BF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4" y="110185"/>
            <a:ext cx="7123429" cy="633276"/>
          </a:xfrm>
        </p:spPr>
        <p:txBody>
          <a:bodyPr/>
          <a:lstStyle/>
          <a:p>
            <a:r>
              <a:rPr lang="en-US" altLang="zh-TW"/>
              <a:t>Simulation result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419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E09D7A5-46D6-4AC9-90EE-F62846A72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2023/9/20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D32F9F-A4DA-4BA5-AEC5-642614D4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754B8AE-EFC8-4980-9238-24C9F367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1E3FDDCB-3663-40E7-87AB-3EC4686BF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4" y="110185"/>
            <a:ext cx="7123429" cy="633276"/>
          </a:xfrm>
        </p:spPr>
        <p:txBody>
          <a:bodyPr/>
          <a:lstStyle/>
          <a:p>
            <a:r>
              <a:rPr lang="en-US" altLang="zh-TW"/>
              <a:t>Simulation result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D52FDAA-3120-42C8-AE9A-07DAA3ABE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59" y="3001340"/>
            <a:ext cx="4781250" cy="3060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EE4081EC-2C81-4DDE-8E2D-198AC65CC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191" y="3001340"/>
            <a:ext cx="4781250" cy="306000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4E043DDD-D59F-49C8-8209-8B6B8E40E9F9}"/>
              </a:ext>
            </a:extLst>
          </p:cNvPr>
          <p:cNvSpPr txBox="1"/>
          <p:nvPr/>
        </p:nvSpPr>
        <p:spPr>
          <a:xfrm>
            <a:off x="7905947" y="6367016"/>
            <a:ext cx="697627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SDR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E3C7AAE-BBDC-4F09-B6DE-B5953189E4D2}"/>
              </a:ext>
            </a:extLst>
          </p:cNvPr>
          <p:cNvSpPr txBox="1"/>
          <p:nvPr/>
        </p:nvSpPr>
        <p:spPr>
          <a:xfrm>
            <a:off x="2482722" y="6367017"/>
            <a:ext cx="827471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PESQ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BFA51D2-A858-4FEC-BB9A-B2D2687C228F}"/>
              </a:ext>
            </a:extLst>
          </p:cNvPr>
          <p:cNvSpPr txBox="1"/>
          <p:nvPr/>
        </p:nvSpPr>
        <p:spPr>
          <a:xfrm>
            <a:off x="695111" y="990119"/>
            <a:ext cx="8985447" cy="1671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solidFill>
                  <a:srgbClr val="2CA0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    WPD output source</a:t>
            </a:r>
          </a:p>
          <a:p>
            <a:r>
              <a:rPr lang="en-US" altLang="zh-TW">
                <a:solidFill>
                  <a:srgbClr val="FF7F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    MINT with ATF calculated by Wiener filter using WPD output </a:t>
            </a:r>
          </a:p>
          <a:p>
            <a:r>
              <a:rPr lang="en-US" altLang="zh-TW">
                <a:solidFill>
                  <a:srgbClr val="1F7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    MINT with ATF calculated by RLS using WPD output</a:t>
            </a:r>
          </a:p>
          <a:p>
            <a:r>
              <a:rPr lang="en-US" altLang="zh-TW">
                <a:solidFill>
                  <a:srgbClr val="D626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    WPE output signal</a:t>
            </a:r>
          </a:p>
          <a:p>
            <a:r>
              <a:rPr lang="en-US" altLang="zh-TW">
                <a:solidFill>
                  <a:srgbClr val="9467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    unprocessed mic signal</a:t>
            </a:r>
            <a:endParaRPr lang="zh-TW" altLang="en-US">
              <a:solidFill>
                <a:srgbClr val="9467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20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E09D7A5-46D6-4AC9-90EE-F62846A72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2023/9/20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D32F9F-A4DA-4BA5-AEC5-642614D4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754B8AE-EFC8-4980-9238-24C9F367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1E3FDDCB-3663-40E7-87AB-3EC4686BF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4" y="110185"/>
            <a:ext cx="7123429" cy="633276"/>
          </a:xfrm>
        </p:spPr>
        <p:txBody>
          <a:bodyPr/>
          <a:lstStyle/>
          <a:p>
            <a:r>
              <a:rPr lang="en-US" altLang="zh-TW"/>
              <a:t>Future work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11AE4C2F-88AD-4E2E-BD5F-0CB508F6203D}"/>
                  </a:ext>
                </a:extLst>
              </p:cNvPr>
              <p:cNvSpPr txBox="1"/>
              <p:nvPr/>
            </p:nvSpPr>
            <p:spPr>
              <a:xfrm>
                <a:off x="500909" y="1268964"/>
                <a:ext cx="32993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TW" alt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zh-TW" alt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TW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other methods</a:t>
                </a:r>
                <a:endParaRPr lang="zh-TW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11AE4C2F-88AD-4E2E-BD5F-0CB508F62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09" y="1268964"/>
                <a:ext cx="3299365" cy="400110"/>
              </a:xfrm>
              <a:prstGeom prst="rect">
                <a:avLst/>
              </a:prstGeom>
              <a:blipFill>
                <a:blip r:embed="rId2"/>
                <a:stretch>
                  <a:fillRect l="-1848" t="-7576" r="-1294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704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2023/9/20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谢谢ui图片-谢谢配图素材下载-新媒体素材库-觅知网">
            <a:extLst>
              <a:ext uri="{FF2B5EF4-FFF2-40B4-BE49-F238E27FC236}">
                <a16:creationId xmlns:a16="http://schemas.microsoft.com/office/drawing/2014/main" id="{05BA532D-B0F4-4E5D-A1AF-61ACBF247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366" y="799404"/>
            <a:ext cx="5516667" cy="551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9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EFBFA6C-C71B-49F9-9E64-5F9F6EB8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/>
              <a:pPr/>
              <a:t>2023/9/20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2D4268F-88B1-4178-AA87-C2F9AA78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94233BB-BDC0-4E13-800D-E37E6EDA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1302BDF-2766-45B7-96DA-3448F57B007D}"/>
              </a:ext>
            </a:extLst>
          </p:cNvPr>
          <p:cNvSpPr txBox="1"/>
          <p:nvPr/>
        </p:nvSpPr>
        <p:spPr>
          <a:xfrm>
            <a:off x="283200" y="153907"/>
            <a:ext cx="10127000" cy="720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i="0">
                <a:effectLst/>
                <a:latin typeface="Menlo"/>
              </a:rPr>
              <a:t>sec_rough = ones(1, SorLen)*0.2;</a:t>
            </a:r>
          </a:p>
          <a:p>
            <a:r>
              <a:rPr lang="en-US" altLang="zh-TW" sz="1400" b="0" i="0">
                <a:effectLst/>
                <a:latin typeface="Menlo"/>
              </a:rPr>
              <a:t>threshold_rough = 0.01;</a:t>
            </a:r>
          </a:p>
          <a:p>
            <a:r>
              <a:rPr lang="en-US" altLang="zh-TW" sz="1400" b="0" i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altLang="zh-TW" sz="1400" b="0" i="0">
                <a:effectLst/>
                <a:latin typeface="Menlo"/>
              </a:rPr>
              <a:t>i = 1:SorLen</a:t>
            </a:r>
          </a:p>
          <a:p>
            <a:r>
              <a:rPr lang="en-US" altLang="zh-TW" sz="1400" b="0" i="0">
                <a:solidFill>
                  <a:srgbClr val="0E00FF"/>
                </a:solidFill>
                <a:effectLst/>
                <a:latin typeface="Menlo"/>
              </a:rPr>
              <a:t>if </a:t>
            </a:r>
            <a:r>
              <a:rPr lang="en-US" altLang="zh-TW" sz="1400" b="0" i="0">
                <a:effectLst/>
                <a:latin typeface="Menlo"/>
              </a:rPr>
              <a:t>abs(source(:, i)) &lt; threshold_rough</a:t>
            </a:r>
          </a:p>
          <a:p>
            <a:r>
              <a:rPr lang="en-US" altLang="zh-TW" sz="1400" b="0" i="0">
                <a:effectLst/>
                <a:latin typeface="Menlo"/>
              </a:rPr>
              <a:t>sec_rough(:, i) = 0;</a:t>
            </a:r>
          </a:p>
          <a:p>
            <a:r>
              <a:rPr lang="en-US" altLang="zh-TW" sz="1400" b="0" i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zh-TW" sz="1400" b="0" i="0">
              <a:effectLst/>
              <a:latin typeface="Menlo"/>
            </a:endParaRPr>
          </a:p>
          <a:p>
            <a:r>
              <a:rPr lang="en-US" altLang="zh-TW" sz="1400" b="0" i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zh-TW" sz="1400" b="0" i="0">
              <a:effectLst/>
              <a:latin typeface="Menlo"/>
            </a:endParaRPr>
          </a:p>
          <a:p>
            <a:br>
              <a:rPr lang="en-US" altLang="zh-TW" sz="1400" b="0" i="0">
                <a:effectLst/>
                <a:latin typeface="Menlo"/>
              </a:rPr>
            </a:br>
            <a:endParaRPr lang="en-US" altLang="zh-TW" sz="1400" b="0" i="0">
              <a:effectLst/>
              <a:latin typeface="Menlo"/>
            </a:endParaRPr>
          </a:p>
          <a:p>
            <a:r>
              <a:rPr lang="en-US" altLang="zh-TW" sz="1400" b="0" i="0">
                <a:effectLst/>
                <a:latin typeface="Menlo"/>
              </a:rPr>
              <a:t>sec_speech = ones(1, SorLen)*0.2;</a:t>
            </a:r>
          </a:p>
          <a:p>
            <a:r>
              <a:rPr lang="en-US" altLang="zh-TW" sz="1400" b="0" i="0">
                <a:effectLst/>
                <a:latin typeface="Menlo"/>
              </a:rPr>
              <a:t>point_for_mean = 100;</a:t>
            </a:r>
          </a:p>
          <a:p>
            <a:r>
              <a:rPr lang="en-US" altLang="zh-TW" sz="1400" b="0" i="0">
                <a:effectLst/>
                <a:latin typeface="Menlo"/>
              </a:rPr>
              <a:t>threshold_speech = 0.2*point_for_mean/(point_for_mean*2+1);</a:t>
            </a:r>
          </a:p>
          <a:p>
            <a:r>
              <a:rPr lang="en-US" altLang="zh-TW" sz="1400" b="0" i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altLang="zh-TW" sz="1400" b="0" i="0">
                <a:effectLst/>
                <a:latin typeface="Menlo"/>
              </a:rPr>
              <a:t>i = point_for_mean+1:SorLen-(point_for_mean+1)</a:t>
            </a:r>
          </a:p>
          <a:p>
            <a:r>
              <a:rPr lang="en-US" altLang="zh-TW" sz="1400" b="0" i="0">
                <a:solidFill>
                  <a:srgbClr val="0E00FF"/>
                </a:solidFill>
                <a:effectLst/>
                <a:latin typeface="Menlo"/>
              </a:rPr>
              <a:t>if </a:t>
            </a:r>
            <a:r>
              <a:rPr lang="en-US" altLang="zh-TW" sz="1400" b="0" i="0">
                <a:effectLst/>
                <a:latin typeface="Menlo"/>
              </a:rPr>
              <a:t>mean(sec_rough(:, i-point_for_mean:i+point_for_mean)) &lt; threshold_speech</a:t>
            </a:r>
          </a:p>
          <a:p>
            <a:r>
              <a:rPr lang="en-US" altLang="zh-TW" sz="1400" b="0" i="0">
                <a:effectLst/>
                <a:latin typeface="Menlo"/>
              </a:rPr>
              <a:t>sec_speech(:, i) = 0;</a:t>
            </a:r>
          </a:p>
          <a:p>
            <a:r>
              <a:rPr lang="en-US" altLang="zh-TW" sz="1400" b="0" i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zh-TW" sz="1400" b="0" i="0">
              <a:effectLst/>
              <a:latin typeface="Menlo"/>
            </a:endParaRPr>
          </a:p>
          <a:p>
            <a:r>
              <a:rPr lang="en-US" altLang="zh-TW" sz="1400" b="0" i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zh-TW" sz="1400" b="0" i="0">
              <a:effectLst/>
              <a:latin typeface="Menlo"/>
            </a:endParaRPr>
          </a:p>
          <a:p>
            <a:br>
              <a:rPr lang="en-US" altLang="zh-TW" sz="1400" b="0" i="0">
                <a:effectLst/>
                <a:latin typeface="Menlo"/>
              </a:rPr>
            </a:br>
            <a:endParaRPr lang="en-US" altLang="zh-TW" sz="1400" b="0" i="0">
              <a:effectLst/>
              <a:latin typeface="Menlo"/>
            </a:endParaRPr>
          </a:p>
          <a:p>
            <a:r>
              <a:rPr lang="en-US" altLang="zh-TW" sz="1400" b="0" i="0">
                <a:effectLst/>
                <a:latin typeface="Menlo"/>
              </a:rPr>
              <a:t>figure(20)</a:t>
            </a:r>
          </a:p>
          <a:p>
            <a:r>
              <a:rPr lang="en-US" altLang="zh-TW" sz="1400" b="0" i="0">
                <a:effectLst/>
                <a:latin typeface="Menlo"/>
              </a:rPr>
              <a:t>plot(source(1, :), </a:t>
            </a:r>
            <a:r>
              <a:rPr lang="en-US" altLang="zh-TW" sz="1400" b="0" i="0">
                <a:solidFill>
                  <a:srgbClr val="A709F5"/>
                </a:solidFill>
                <a:effectLst/>
                <a:latin typeface="Menlo"/>
              </a:rPr>
              <a:t>'r'</a:t>
            </a:r>
            <a:r>
              <a:rPr lang="en-US" altLang="zh-TW" sz="1400" b="0" i="0">
                <a:effectLst/>
                <a:latin typeface="Menlo"/>
              </a:rPr>
              <a:t>);</a:t>
            </a:r>
          </a:p>
          <a:p>
            <a:r>
              <a:rPr lang="en-US" altLang="zh-TW" sz="1400" b="0" i="0">
                <a:effectLst/>
                <a:latin typeface="Menlo"/>
              </a:rPr>
              <a:t>hold </a:t>
            </a:r>
            <a:r>
              <a:rPr lang="en-US" altLang="zh-TW" sz="1400" b="0" i="0">
                <a:solidFill>
                  <a:srgbClr val="A709F5"/>
                </a:solidFill>
                <a:effectLst/>
                <a:latin typeface="Menlo"/>
              </a:rPr>
              <a:t>on</a:t>
            </a:r>
            <a:endParaRPr lang="en-US" altLang="zh-TW" sz="1400" b="0" i="0">
              <a:effectLst/>
              <a:latin typeface="Menlo"/>
            </a:endParaRPr>
          </a:p>
          <a:p>
            <a:r>
              <a:rPr lang="en-US" altLang="zh-TW" sz="1400" b="0" i="0">
                <a:effectLst/>
                <a:latin typeface="Menlo"/>
              </a:rPr>
              <a:t>plot(sec_speech(1, :), </a:t>
            </a:r>
            <a:r>
              <a:rPr lang="en-US" altLang="zh-TW" sz="1400" b="0" i="0">
                <a:solidFill>
                  <a:srgbClr val="A709F5"/>
                </a:solidFill>
                <a:effectLst/>
                <a:latin typeface="Menlo"/>
              </a:rPr>
              <a:t>'b'</a:t>
            </a:r>
            <a:r>
              <a:rPr lang="en-US" altLang="zh-TW" sz="1400" b="0" i="0">
                <a:effectLst/>
                <a:latin typeface="Menlo"/>
              </a:rPr>
              <a:t>);</a:t>
            </a:r>
          </a:p>
          <a:p>
            <a:r>
              <a:rPr lang="en-US" altLang="zh-TW" sz="1400" b="0" i="0">
                <a:effectLst/>
                <a:latin typeface="Menlo"/>
              </a:rPr>
              <a:t>hold </a:t>
            </a:r>
            <a:r>
              <a:rPr lang="en-US" altLang="zh-TW" sz="1400" b="0" i="0">
                <a:solidFill>
                  <a:srgbClr val="A709F5"/>
                </a:solidFill>
                <a:effectLst/>
                <a:latin typeface="Menlo"/>
              </a:rPr>
              <a:t>off</a:t>
            </a:r>
            <a:endParaRPr lang="en-US" altLang="zh-TW" sz="1400" b="0" i="0">
              <a:effectLst/>
              <a:latin typeface="Menlo"/>
            </a:endParaRPr>
          </a:p>
          <a:p>
            <a:r>
              <a:rPr lang="en-US" altLang="zh-TW" sz="1400" b="0" i="0">
                <a:effectLst/>
                <a:latin typeface="Menlo"/>
              </a:rPr>
              <a:t>title(</a:t>
            </a:r>
            <a:r>
              <a:rPr lang="en-US" altLang="zh-TW" sz="1400" b="0" i="0">
                <a:solidFill>
                  <a:srgbClr val="A709F5"/>
                </a:solidFill>
                <a:effectLst/>
                <a:latin typeface="Menlo"/>
              </a:rPr>
              <a:t>'speech section'</a:t>
            </a:r>
            <a:r>
              <a:rPr lang="en-US" altLang="zh-TW" sz="1400" b="0" i="0">
                <a:effectLst/>
                <a:latin typeface="Menlo"/>
              </a:rPr>
              <a:t>)</a:t>
            </a:r>
          </a:p>
          <a:p>
            <a:r>
              <a:rPr lang="en-US" altLang="zh-TW" sz="1400" b="0" i="0">
                <a:effectLst/>
                <a:latin typeface="Menlo"/>
              </a:rPr>
              <a:t>xlabel(</a:t>
            </a:r>
            <a:r>
              <a:rPr lang="en-US" altLang="zh-TW" sz="1400" b="0" i="0">
                <a:solidFill>
                  <a:srgbClr val="A709F5"/>
                </a:solidFill>
                <a:effectLst/>
                <a:latin typeface="Menlo"/>
              </a:rPr>
              <a:t>'points'</a:t>
            </a:r>
            <a:r>
              <a:rPr lang="en-US" altLang="zh-TW" sz="1400" b="0" i="0">
                <a:effectLst/>
                <a:latin typeface="Menlo"/>
              </a:rPr>
              <a:t>)</a:t>
            </a:r>
          </a:p>
          <a:p>
            <a:r>
              <a:rPr lang="en-US" altLang="zh-TW" sz="1400" b="0" i="0">
                <a:effectLst/>
                <a:latin typeface="Menlo"/>
              </a:rPr>
              <a:t>ylabel(</a:t>
            </a:r>
            <a:r>
              <a:rPr lang="en-US" altLang="zh-TW" sz="1400" b="0" i="0">
                <a:solidFill>
                  <a:srgbClr val="A709F5"/>
                </a:solidFill>
                <a:effectLst/>
                <a:latin typeface="Menlo"/>
              </a:rPr>
              <a:t>'magnitude'</a:t>
            </a:r>
            <a:r>
              <a:rPr lang="en-US" altLang="zh-TW" sz="1400" b="0" i="0">
                <a:effectLst/>
                <a:latin typeface="Menlo"/>
              </a:rPr>
              <a:t>)</a:t>
            </a:r>
          </a:p>
          <a:p>
            <a:r>
              <a:rPr lang="en-US" altLang="zh-TW" sz="1400" b="0" i="0">
                <a:effectLst/>
                <a:latin typeface="Menlo"/>
              </a:rPr>
              <a:t>legend(</a:t>
            </a:r>
            <a:r>
              <a:rPr lang="en-US" altLang="zh-TW" sz="1400" b="0" i="0">
                <a:solidFill>
                  <a:srgbClr val="A709F5"/>
                </a:solidFill>
                <a:effectLst/>
                <a:latin typeface="Menlo"/>
              </a:rPr>
              <a:t>'source'</a:t>
            </a:r>
            <a:r>
              <a:rPr lang="en-US" altLang="zh-TW" sz="1400" b="0" i="0">
                <a:effectLst/>
                <a:latin typeface="Menlo"/>
              </a:rPr>
              <a:t>, </a:t>
            </a:r>
            <a:r>
              <a:rPr lang="en-US" altLang="zh-TW" sz="1400" b="0" i="0">
                <a:solidFill>
                  <a:srgbClr val="A709F5"/>
                </a:solidFill>
                <a:effectLst/>
                <a:latin typeface="Menlo"/>
              </a:rPr>
              <a:t>'section'</a:t>
            </a:r>
            <a:r>
              <a:rPr lang="en-US" altLang="zh-TW" sz="1400" b="0" i="0">
                <a:effectLst/>
                <a:latin typeface="Menlo"/>
              </a:rPr>
              <a:t>)</a:t>
            </a:r>
          </a:p>
          <a:p>
            <a:r>
              <a:rPr lang="en-US" altLang="zh-TW" sz="1400" b="0" i="0">
                <a:effectLst/>
                <a:latin typeface="Menlo"/>
              </a:rPr>
              <a:t>Shg</a:t>
            </a:r>
          </a:p>
          <a:p>
            <a:endParaRPr lang="en-US" altLang="zh-TW" sz="1400">
              <a:latin typeface="Menlo"/>
            </a:endParaRPr>
          </a:p>
          <a:p>
            <a:r>
              <a:rPr lang="en-US" altLang="zh-TW" sz="1400" b="0" i="0">
                <a:solidFill>
                  <a:srgbClr val="0E00FF"/>
                </a:solidFill>
                <a:effectLst/>
                <a:latin typeface="Menlo"/>
              </a:rPr>
              <a:t>if </a:t>
            </a:r>
            <a:r>
              <a:rPr lang="en-US" altLang="zh-TW" sz="1400" b="0" i="0">
                <a:effectLst/>
                <a:latin typeface="Menlo"/>
              </a:rPr>
              <a:t>mean(sec_speech(:, FrameNo*hopsize:FrameNo*hopsize+100)) == 0</a:t>
            </a:r>
          </a:p>
          <a:p>
            <a:r>
              <a:rPr lang="en-US" altLang="zh-TW" sz="1400" b="0" i="0">
                <a:effectLst/>
                <a:latin typeface="Menlo"/>
              </a:rPr>
              <a:t>R_bar = R_bar + Y_bar_now*Y_bar_now'/sigma;</a:t>
            </a:r>
          </a:p>
          <a:p>
            <a:r>
              <a:rPr lang="en-US" altLang="zh-TW" sz="1400" b="0" i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zh-TW" sz="1400" b="0" i="0">
              <a:effectLst/>
              <a:latin typeface="Menlo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6C0D088-4E0E-4E6E-BC15-1509D7D1FFD6}"/>
              </a:ext>
            </a:extLst>
          </p:cNvPr>
          <p:cNvSpPr txBox="1"/>
          <p:nvPr/>
        </p:nvSpPr>
        <p:spPr>
          <a:xfrm>
            <a:off x="6139910" y="1175658"/>
            <a:ext cx="4378058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Threshold method</a:t>
            </a:r>
            <a:r>
              <a:rPr lang="zh-TW" altLang="en-US"/>
              <a:t> 判斷</a:t>
            </a:r>
            <a:r>
              <a:rPr lang="en-US" altLang="zh-TW"/>
              <a:t> speech section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1615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AE04A67-813B-48FA-AAC2-68BCCCBD2F5A}">
  <we:reference id="wa104381909" version="3.4.0.0" store="en-US" storeType="OMEX"/>
  <we:alternateReferences>
    <we:reference id="wa104381909" version="3.4.0.0" store="en-US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i&gt;x&lt;/mi&gt;&lt;mi&gt;a&lt;/mi&gt;&lt;mi&gt;x&lt;/mi&gt;&lt;mi&gt;a&lt;/mi&gt;&lt;mi&gt;x&lt;/mi&gt;&lt;mi&gt;a&lt;/mi&gt;&lt;/mstyle&gt;&lt;/math&gt;\&quot;,\&quot;base64Image\&quot;:\&quot;iVBORw0KGgoAAAANSUhEUgAAASMAAAAtCAYAAADlXQ3pAAAACXBIWXMAAA7EAAAOxAGVKw4bAAAABGJhU0UAAAAs8vz+fQAABy1JREFUeNrtnX9En1scx49kZjIyM5NErpmZiVyZSUYyc81EZq5kxpVMJmOupD9mZJJcE5NJJpEkMxkzk8lcrnwlSUyS65qYKzNJfO/5uOex09fznM853+ec5/nj+37zsXz3POdzzus8zu8fQqRXlbQ2acPS5qXtSvsu7VDaO2kNKcOnsGelfVVhfpE2Ju2MyEZN0h5Lm5O2qaWN/l2TNiGtJea9S9J6pD2X9kraa2k76r0b4A7u4O5H1dI6FbRv0ooG25ZWU4aPc9KWDOGuSzsZKH2U8YPSPjNp040yr1YLY9HwbAO4gzu4p1OrtJeqtCs62KCjn2ZVI3DhPgyQKSMx6TtSteAdaXWqdiTVS3skbU89t6I+XGFgVAB3cAf38tWVUGoeWGbOjoOvq9L+tQx3xmMae1XTuNTHpMoQk+pVc72omu/Nhjg/A3dwB/fy1aP6jdQUe6D6jFFpSU3SJxYgWyz8XEwAFDJzzkt7HxP2rqoZXfr6RRX/fkOcO8Ad3ME9XXOumnlmjgE5zLx/VtUoLs3hvpTp6khoHn9U8XFVQb2/lxDfQ+2jBndwB/eAo/AmkO+YGYoPJc82qN9bVL+9NLzVlAN6/YZ4lhvuS4bBG3AHd3DPRluGiB0YSslRi6YoNWnH1cDa72XOWMT50205ZYY/zngAEtzBvRK5W+k5E7mmmHduaP//Osc40pqK2pRhDzPpvwLu4A7u2aiTidzdmH5z1IddT1n6p6khaDaj0UP4E4a074E7uIN7djrNZM5UyfNv1O+0kOxC4Lg9NMTrticf0wYfs+AO7uCerTYNEVzVnuvRfr8fOE43HT6YNDKtQu0Gd3AH92z1yhBBWtlJU6a01iFaX7EUOD4/SdtPiM8/HvrNurYNaa8Dd3AH92zVzTRd27Xm6n7gSNNsRiGj0rtafXxxfrbAHdzBPXtdFvz6i+jvB4HjMmKIxyfPvtoMvl6AO7iDez6y2Vi4GjgO3KK0Fs/+TEviO8Ed3ME9Hy1aZE5T4DiYmqshVoYuGPzVgju4g3s+GmIyZjKw/z7Gf3OAvnrSju4CuIM7uOenmwycWwF9nxL/zxok+f4QwGeHwd84uIM7uOenEyJ5pJ3st4C+Hwl+dsO3JnP6EMEd3CuZu5c+7HQgnzTdaDoxbyuQz6TDsY7Uhwru4A7uOcpUeq4F8nmfqSUeBfB51+BvBdzBHdzz1x0G1OkAPleEeTXsuQA+l0WGR26CO7iDu7t6Mx7Uu8D4ex8gjdzajl/AHdzBPV/Rgd37TMTHPPvkzlbpC5BOm31J4A7u4J6jVgS/CMx3//Ivxl99xjXTCriDO7jnq6GS0jKLkpQ7V+ZzgHRyB7KPgju4g3t++lnLEGq2cjuafV17y5249yrjvnPW6y3AHdwriTsrWgmqH1BOU4C0bPxQlH+di624e6x8H2a1yvg7UjzAHdzBPQfp15boe3HeGhLx1pPvhYxqJFK0W5kWmyUt/loDd3AH93x0W4sYHTR+MqFP7XKdi4sKTOb42kWsn6Jn2pz4AtzBHdyzFy2sim6UjDto/DoD7pqHOHxjfPj4AE5oHwEt7+8y+OsCd3AH9+yln2QXd6xlNdOPHvAQhwMmc3xoSvzY71OjaoNyz/+tAXdwB3e/0q9DmTE8Z1pCPu/QZBwW8TdgFgNnzoDWzI4upltL8PWFCYsGF/8W6a6qAXdwryTurC5rJfQWU/o9NYD77thkjLvziTv280yKdOp7jqKjIE4ZfM0ZwurU0twM7uAO7ulFpfVGTOmZJO7wKe79CaY22hVh9szc0prcEyW/u+6UvqGF1Qnu4A7ufqTfJNlr8bzpWhOyfsO70ZEFlAFJO5+5qc4/ykjjPXF802GVZc13MyasNq02GwJ3cAd3s2pVaXaReW7QsolWqo/CfV9Ls5ao65ZxijOafbA9ToE+pHFx/FaH0w4fQ2nzvVX8mB6dBndwr3DurPrE8RmADRF/VOaA9sy2cDujZVS4XaVCA3jR2b5PmbBtlqsvC35Un6Zd17V36Oris47N5KqSPvN3rbapBndwr2DurK4ZHG2qPiH1GWe13/fVgJ6L2hl4O9IuaYmKjtO0PVB81SKD6IOii/QatPfo7+6YmqyQkDFCmKdWp9Wg41RJbVMD7uBewdytNGWRKJt+IicqQb86+tl2mBloLyMdpoOpTKtYXcLaSMhkcAf3SuJupRlHZ7+mGAgcc/BDNUWjY/iTHjJmxMLPgWVYa4aMAXdwryTuVhqwdHSoRvrTqE7wS9mLqu98pYzwqY+6VGamUN/5qqWfPy377LXgDu7gbi9aQ/HJon/bKvzoLuOL+rLnU/oYEuYl+aWZck+47ecx3TNOU7pPLMIDd3CvJO5OJSzVGCtqNPxADdq9UxHxfRcSzSQsKh+Rr3nh94Ammtp8rNIQ+aG00dL0BZWBaVaF0taALS3cdTWD0gju4A7u7voPrpnWDAKWAnkAAACcdEVYdE1hdGhNTAA8bWF0aCB4bWxucz0iaHR0cDovL3d3dy53My5vcmcvMTk5OC9NYXRoL01hdGhNTCI+PG1zdHlsZSBtYXRoc2l6ZT0iMTZweCI+PG1pPng8L21pPjxtaT5hPC9taT48bWk+eDwvbWk+PG1pPmE8L21pPjxtaT54PC9taT48bWk+YTwvbWk+PC9tc3R5bGU+PC9tYXRoPipV1ZsAAAAASUVORK5CYII=\&quot;,\&quot;slideId\&quot;:568,\&quot;accessibleText\&quot;:\&quot;x a x a x a\&quot;,\&quot;imageHeight\&quot;:4.864864864864865}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235334</TotalTime>
  <Words>562</Words>
  <Application>Microsoft Office PowerPoint</Application>
  <PresentationFormat>自訂</PresentationFormat>
  <Paragraphs>124</Paragraphs>
  <Slides>9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Menlo</vt:lpstr>
      <vt:lpstr>Arial</vt:lpstr>
      <vt:lpstr>Calibri</vt:lpstr>
      <vt:lpstr>Cambria Math</vt:lpstr>
      <vt:lpstr>Times New Roman</vt:lpstr>
      <vt:lpstr>Wingdings</vt:lpstr>
      <vt:lpstr>Office 佈景主題</vt:lpstr>
      <vt:lpstr>Equation</vt:lpstr>
      <vt:lpstr>Blind estimation of acoustic transfer functions (ATFs) and dereverberation based on convolutive transfer functions (CTFs)   Date：2022. 09. 20</vt:lpstr>
      <vt:lpstr>Outline</vt:lpstr>
      <vt:lpstr>CTF estimation procedure using WPD</vt:lpstr>
      <vt:lpstr>Simulation setting</vt:lpstr>
      <vt:lpstr>Simulation result</vt:lpstr>
      <vt:lpstr>Simulation result</vt:lpstr>
      <vt:lpstr>Future work</vt:lpstr>
      <vt:lpstr>PowerPoint 簡報</vt:lpstr>
      <vt:lpstr>PowerPoint 簡報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Jack Lee</dc:creator>
  <cp:lastModifiedBy>安志 袁</cp:lastModifiedBy>
  <cp:revision>2680</cp:revision>
  <dcterms:created xsi:type="dcterms:W3CDTF">2012-11-25T05:37:01Z</dcterms:created>
  <dcterms:modified xsi:type="dcterms:W3CDTF">2023-09-20T10:50:09Z</dcterms:modified>
</cp:coreProperties>
</file>