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67" r:id="rId3"/>
    <p:sldId id="570" r:id="rId4"/>
    <p:sldId id="569" r:id="rId5"/>
    <p:sldId id="574" r:id="rId6"/>
    <p:sldId id="573" r:id="rId7"/>
    <p:sldId id="575" r:id="rId8"/>
    <p:sldId id="571" r:id="rId9"/>
    <p:sldId id="572" r:id="rId10"/>
    <p:sldId id="305" r:id="rId11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6CA6"/>
    <a:srgbClr val="00B050"/>
    <a:srgbClr val="9467BD"/>
    <a:srgbClr val="D62627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estimation of acoustic transfer functions (ATFs) and dereverberation based on convolutive transfer functions (CTFs)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2022. 10. 18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2C737E-54F6-4C83-844E-22348588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52" y="1279445"/>
            <a:ext cx="7389213" cy="49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4669" y="1251314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Particle swarm optimization (PSO) </a:t>
            </a:r>
          </a:p>
          <a:p>
            <a:pPr algn="l"/>
            <a:r>
              <a:rPr lang="en-US" altLang="zh-TW" sz="2400" b="0">
                <a:cs typeface="Times New Roman" panose="02020603050405020304" pitchFamily="18" charset="0"/>
              </a:rPr>
              <a:t>A novel hybrid particle swarm optimization using adaptive strategy (ASPSO)</a:t>
            </a:r>
          </a:p>
          <a:p>
            <a:pPr algn="l"/>
            <a:r>
              <a:rPr lang="en-US" altLang="zh-TW" sz="2400" b="0">
                <a:cs typeface="Times New Roman" panose="02020603050405020304" pitchFamily="18" charset="0"/>
              </a:rPr>
              <a:t>Simulated annealing (SA)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result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Future work</a:t>
            </a:r>
          </a:p>
          <a:p>
            <a:endParaRPr lang="en-US" altLang="zh-TW" sz="24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/>
              <a:t>PSO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物件 35">
            <a:extLst>
              <a:ext uri="{FF2B5EF4-FFF2-40B4-BE49-F238E27FC236}">
                <a16:creationId xmlns:a16="http://schemas.microsoft.com/office/drawing/2014/main" id="{D2E9B674-5893-4507-8548-9D9FB886C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03589"/>
              </p:ext>
            </p:extLst>
          </p:nvPr>
        </p:nvGraphicFramePr>
        <p:xfrm>
          <a:off x="4875797" y="1661042"/>
          <a:ext cx="4146423" cy="138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3263760" imgH="1091880" progId="Equation.DSMT4">
                  <p:embed/>
                </p:oleObj>
              </mc:Choice>
              <mc:Fallback>
                <p:oleObj name="Equation" r:id="rId3" imgW="3263760" imgH="10918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D22A4804-926A-401B-B61F-7E6B8F1942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5797" y="1661042"/>
                        <a:ext cx="4146423" cy="1387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群組 49">
            <a:extLst>
              <a:ext uri="{FF2B5EF4-FFF2-40B4-BE49-F238E27FC236}">
                <a16:creationId xmlns:a16="http://schemas.microsoft.com/office/drawing/2014/main" id="{41450481-BC0A-4E40-8994-5EFE90D95763}"/>
              </a:ext>
            </a:extLst>
          </p:cNvPr>
          <p:cNvGrpSpPr/>
          <p:nvPr/>
        </p:nvGrpSpPr>
        <p:grpSpPr>
          <a:xfrm>
            <a:off x="81038" y="1220886"/>
            <a:ext cx="4372272" cy="5119490"/>
            <a:chOff x="1219372" y="1264930"/>
            <a:chExt cx="4372272" cy="5119490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41296FF8-1A62-4095-B72C-3663D17E1E11}"/>
                </a:ext>
              </a:extLst>
            </p:cNvPr>
            <p:cNvGrpSpPr/>
            <p:nvPr/>
          </p:nvGrpSpPr>
          <p:grpSpPr>
            <a:xfrm>
              <a:off x="1219372" y="1264930"/>
              <a:ext cx="3949788" cy="5119490"/>
              <a:chOff x="3090589" y="1182785"/>
              <a:chExt cx="3114268" cy="4644656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84E59EA-96A9-41D3-A61A-BC829A56545C}"/>
                  </a:ext>
                </a:extLst>
              </p:cNvPr>
              <p:cNvSpPr txBox="1"/>
              <p:nvPr/>
            </p:nvSpPr>
            <p:spPr>
              <a:xfrm>
                <a:off x="3926634" y="1182785"/>
                <a:ext cx="2267338" cy="474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initialize particle locations </a:t>
                </a:r>
                <a:r>
                  <a:rPr lang="en-US" altLang="zh-TW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velocities </a:t>
                </a:r>
                <a:r>
                  <a:rPr lang="en-US" altLang="zh-TW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TW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E0E2CED-80AF-454C-A5C3-66C83817BF55}"/>
                  </a:ext>
                </a:extLst>
              </p:cNvPr>
              <p:cNvSpPr txBox="1"/>
              <p:nvPr/>
            </p:nvSpPr>
            <p:spPr>
              <a:xfrm>
                <a:off x="3937519" y="2095257"/>
                <a:ext cx="2267338" cy="279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fitness of particle</a:t>
                </a:r>
                <a:endParaRPr lang="zh-TW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CE037BA-D9E8-4121-BA7B-20AB48EB314B}"/>
                  </a:ext>
                </a:extLst>
              </p:cNvPr>
              <p:cNvSpPr txBox="1"/>
              <p:nvPr/>
            </p:nvSpPr>
            <p:spPr>
              <a:xfrm>
                <a:off x="3937519" y="2840943"/>
                <a:ext cx="2267338" cy="279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pbest gbest</a:t>
                </a:r>
                <a:endParaRPr lang="zh-TW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D6B4AE4-F5EC-44D0-AF20-D2940566E818}"/>
                  </a:ext>
                </a:extLst>
              </p:cNvPr>
              <p:cNvSpPr txBox="1"/>
              <p:nvPr/>
            </p:nvSpPr>
            <p:spPr>
              <a:xfrm>
                <a:off x="3937519" y="3537972"/>
                <a:ext cx="2267338" cy="474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particle velocities and locations</a:t>
                </a: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595D9CC7-71DD-4E7E-A4DB-789B12D254C5}"/>
                  </a:ext>
                </a:extLst>
              </p:cNvPr>
              <p:cNvCxnSpPr>
                <a:cxnSpLocks/>
                <a:stCxn id="37" idx="2"/>
                <a:endCxn id="18" idx="0"/>
              </p:cNvCxnSpPr>
              <p:nvPr/>
            </p:nvCxnSpPr>
            <p:spPr>
              <a:xfrm>
                <a:off x="5071188" y="5040885"/>
                <a:ext cx="1" cy="507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2F332C8-D00F-46A5-AA4A-C8E15509DFC3}"/>
                  </a:ext>
                </a:extLst>
              </p:cNvPr>
              <p:cNvSpPr txBox="1"/>
              <p:nvPr/>
            </p:nvSpPr>
            <p:spPr>
              <a:xfrm>
                <a:off x="5149815" y="5090421"/>
                <a:ext cx="448386" cy="370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0BEEAD2-6C4A-44E3-834A-26607ABF3D90}"/>
                  </a:ext>
                </a:extLst>
              </p:cNvPr>
              <p:cNvSpPr txBox="1"/>
              <p:nvPr/>
            </p:nvSpPr>
            <p:spPr>
              <a:xfrm>
                <a:off x="3937519" y="5548210"/>
                <a:ext cx="2267338" cy="279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gbest </a:t>
                </a:r>
              </a:p>
            </p:txBody>
          </p:sp>
          <p:cxnSp>
            <p:nvCxnSpPr>
              <p:cNvPr id="20" name="接點: 肘形 19">
                <a:extLst>
                  <a:ext uri="{FF2B5EF4-FFF2-40B4-BE49-F238E27FC236}">
                    <a16:creationId xmlns:a16="http://schemas.microsoft.com/office/drawing/2014/main" id="{CDFC446E-CE4B-4AD4-BF39-95B89072C893}"/>
                  </a:ext>
                </a:extLst>
              </p:cNvPr>
              <p:cNvCxnSpPr>
                <a:cxnSpLocks/>
                <a:stCxn id="37" idx="1"/>
                <a:endCxn id="12" idx="1"/>
              </p:cNvCxnSpPr>
              <p:nvPr/>
            </p:nvCxnSpPr>
            <p:spPr>
              <a:xfrm rot="10800000" flipH="1">
                <a:off x="3604404" y="2234874"/>
                <a:ext cx="333115" cy="2518742"/>
              </a:xfrm>
              <a:prstGeom prst="bentConnector3">
                <a:avLst>
                  <a:gd name="adj1" fmla="val -541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9987ECF-08E3-4E9F-876A-05855350A6AD}"/>
                  </a:ext>
                </a:extLst>
              </p:cNvPr>
              <p:cNvSpPr txBox="1"/>
              <p:nvPr/>
            </p:nvSpPr>
            <p:spPr>
              <a:xfrm>
                <a:off x="3090589" y="4795942"/>
                <a:ext cx="399648" cy="370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CEE0E87F-DF90-4682-A2A1-CE36742EE098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5071188" y="4012663"/>
                <a:ext cx="1" cy="437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56EDF431-F8B4-4176-A873-BD89E301B00E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5071188" y="3148720"/>
                <a:ext cx="1" cy="389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DE50ED48-B0C0-483E-8994-33F1FB083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188" y="2403034"/>
                <a:ext cx="0" cy="389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D41DC70D-ABA7-497A-B0B9-E7C19C989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0303" y="1706005"/>
                <a:ext cx="0" cy="389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菱形 36">
              <a:extLst>
                <a:ext uri="{FF2B5EF4-FFF2-40B4-BE49-F238E27FC236}">
                  <a16:creationId xmlns:a16="http://schemas.microsoft.com/office/drawing/2014/main" id="{F84D9F90-6983-4F4B-B096-89CEEA66B5E5}"/>
                </a:ext>
              </a:extLst>
            </p:cNvPr>
            <p:cNvSpPr/>
            <p:nvPr/>
          </p:nvSpPr>
          <p:spPr>
            <a:xfrm>
              <a:off x="1871037" y="4884176"/>
              <a:ext cx="3720607" cy="633276"/>
            </a:xfrm>
            <a:prstGeom prst="diamond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Stopping criteia met ?</a:t>
              </a:r>
              <a:endPara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9" name="物件 48">
            <a:extLst>
              <a:ext uri="{FF2B5EF4-FFF2-40B4-BE49-F238E27FC236}">
                <a16:creationId xmlns:a16="http://schemas.microsoft.com/office/drawing/2014/main" id="{AF23660F-191F-48AB-8102-3433418BF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61166"/>
              </p:ext>
            </p:extLst>
          </p:nvPr>
        </p:nvGraphicFramePr>
        <p:xfrm>
          <a:off x="4860925" y="4233863"/>
          <a:ext cx="57388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5" imgW="4927320" imgH="939600" progId="Equation.DSMT4">
                  <p:embed/>
                </p:oleObj>
              </mc:Choice>
              <mc:Fallback>
                <p:oleObj name="Equation" r:id="rId5" imgW="4927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925" y="4233863"/>
                        <a:ext cx="5738813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2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/>
              <a:t>ASPSO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8E4D34-56B0-45E7-9FF8-2B00DB68932D}"/>
              </a:ext>
            </a:extLst>
          </p:cNvPr>
          <p:cNvSpPr txBox="1"/>
          <p:nvPr/>
        </p:nvSpPr>
        <p:spPr>
          <a:xfrm>
            <a:off x="20184" y="6456896"/>
            <a:ext cx="712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</a:p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Rui Wang, Kuangrong Hao, Lei Chen, Tong Wang, Chunli Jiang,A novel hybrid particle swarm optimization using adaptive strategy,Information Sciences,Volume 579,2021,Pages 231-250,ISSN 0020-0255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4F1F554-67DB-4708-9701-C4943BB36FCA}"/>
              </a:ext>
            </a:extLst>
          </p:cNvPr>
          <p:cNvGrpSpPr/>
          <p:nvPr/>
        </p:nvGrpSpPr>
        <p:grpSpPr>
          <a:xfrm>
            <a:off x="1756506" y="767998"/>
            <a:ext cx="6502157" cy="5662944"/>
            <a:chOff x="1688366" y="533688"/>
            <a:chExt cx="6502157" cy="566294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3F7DC9B-BF5B-4E95-826C-0F74EDA9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2225" y="533688"/>
              <a:ext cx="6298298" cy="566294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9EE2023-22CF-42BB-916F-B19CE80426E4}"/>
                </a:ext>
              </a:extLst>
            </p:cNvPr>
            <p:cNvSpPr/>
            <p:nvPr/>
          </p:nvSpPr>
          <p:spPr>
            <a:xfrm>
              <a:off x="2006082" y="2883159"/>
              <a:ext cx="2705877" cy="8024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771654-0FB6-4B74-98A8-A5D0A4C1838B}"/>
                </a:ext>
              </a:extLst>
            </p:cNvPr>
            <p:cNvSpPr txBox="1"/>
            <p:nvPr/>
          </p:nvSpPr>
          <p:spPr>
            <a:xfrm>
              <a:off x="2006082" y="2834826"/>
              <a:ext cx="12196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i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Inertia weight with chaotic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E3B98A8-2864-4B54-BFCB-CF23C2366C53}"/>
                </a:ext>
              </a:extLst>
            </p:cNvPr>
            <p:cNvSpPr txBox="1"/>
            <p:nvPr/>
          </p:nvSpPr>
          <p:spPr>
            <a:xfrm>
              <a:off x="1688366" y="2834440"/>
              <a:ext cx="317716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0F8D2A1-362A-4B66-9E2B-19B1A07676A3}"/>
                </a:ext>
              </a:extLst>
            </p:cNvPr>
            <p:cNvSpPr txBox="1"/>
            <p:nvPr/>
          </p:nvSpPr>
          <p:spPr>
            <a:xfrm>
              <a:off x="1688366" y="3763703"/>
              <a:ext cx="317716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B6B099A-5553-47F1-AAC3-A2CF4CABAE9D}"/>
                </a:ext>
              </a:extLst>
            </p:cNvPr>
            <p:cNvSpPr txBox="1"/>
            <p:nvPr/>
          </p:nvSpPr>
          <p:spPr>
            <a:xfrm>
              <a:off x="4882516" y="4065671"/>
              <a:ext cx="317716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44EDEFD-EC39-49D5-BC81-3C11D95D2083}"/>
                </a:ext>
              </a:extLst>
            </p:cNvPr>
            <p:cNvSpPr txBox="1"/>
            <p:nvPr/>
          </p:nvSpPr>
          <p:spPr>
            <a:xfrm>
              <a:off x="4782247" y="2049745"/>
              <a:ext cx="317716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84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/>
              <a:t>ASPSO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8E4D34-56B0-45E7-9FF8-2B00DB68932D}"/>
              </a:ext>
            </a:extLst>
          </p:cNvPr>
          <p:cNvSpPr txBox="1"/>
          <p:nvPr/>
        </p:nvSpPr>
        <p:spPr>
          <a:xfrm>
            <a:off x="20184" y="6456896"/>
            <a:ext cx="712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</a:p>
          <a:p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Rui Wang, Kuangrong Hao, Lei Chen, Tong Wang, Chunli Jiang,A novel hybrid particle swarm optimization using adaptive strategy,Information Sciences,Volume 579,2021,Pages 231-250,ISSN 0020-0255</a:t>
            </a:r>
            <a:endParaRPr lang="zh-TW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EBC03DB-89CA-4C90-8CD2-21064FE7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8" y="1394485"/>
            <a:ext cx="3129303" cy="1316596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9ED5FE88-95A3-4EC5-AF5E-C05AE69798C8}"/>
              </a:ext>
            </a:extLst>
          </p:cNvPr>
          <p:cNvGrpSpPr/>
          <p:nvPr/>
        </p:nvGrpSpPr>
        <p:grpSpPr>
          <a:xfrm>
            <a:off x="366897" y="3739168"/>
            <a:ext cx="4401046" cy="2297737"/>
            <a:chOff x="6704751" y="2199247"/>
            <a:chExt cx="3988649" cy="2155048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0D41FD12-FF55-4A59-8049-2D63DEDC3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4751" y="2199247"/>
              <a:ext cx="3988649" cy="1290009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B596F7C-E17C-4779-B165-2D8FFF996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751" y="3498803"/>
              <a:ext cx="3987515" cy="380081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05D148E4-4086-4EFF-9CC4-1E32B94D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4751" y="3818381"/>
              <a:ext cx="3805764" cy="53591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B26DFF3-5D82-4B45-A2CA-EC59E06A082F}"/>
              </a:ext>
            </a:extLst>
          </p:cNvPr>
          <p:cNvGrpSpPr/>
          <p:nvPr/>
        </p:nvGrpSpPr>
        <p:grpSpPr>
          <a:xfrm>
            <a:off x="5804641" y="1413491"/>
            <a:ext cx="4042483" cy="1529726"/>
            <a:chOff x="6790341" y="4239642"/>
            <a:chExt cx="3779009" cy="1333244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CF8FFA36-6DDC-40C8-872F-5F72CD22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90341" y="4239642"/>
              <a:ext cx="3779009" cy="950192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43A0551D-4248-40D9-95AA-BE160196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41" y="5256828"/>
              <a:ext cx="1753371" cy="316058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F7BAD90B-DEBD-483F-9B3D-8A6ACC6FC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24600" y="5298341"/>
              <a:ext cx="790685" cy="266737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0C29703-F6F8-419E-8F52-43A66A4CFCA9}"/>
              </a:ext>
            </a:extLst>
          </p:cNvPr>
          <p:cNvGrpSpPr/>
          <p:nvPr/>
        </p:nvGrpSpPr>
        <p:grpSpPr>
          <a:xfrm>
            <a:off x="5771688" y="3687687"/>
            <a:ext cx="4790565" cy="1306611"/>
            <a:chOff x="5799681" y="3836979"/>
            <a:chExt cx="4736686" cy="1194321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6A7662DC-3562-4E1B-A8A8-B9DB564D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9681" y="3836979"/>
              <a:ext cx="3549348" cy="375195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D727517D-E00D-4489-AC9F-3ED770AB8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44679" y="4166438"/>
              <a:ext cx="4691688" cy="864862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4B2D43-93FB-4F8A-BC12-0E8A608AC520}"/>
              </a:ext>
            </a:extLst>
          </p:cNvPr>
          <p:cNvGrpSpPr/>
          <p:nvPr/>
        </p:nvGrpSpPr>
        <p:grpSpPr>
          <a:xfrm>
            <a:off x="5781019" y="5338850"/>
            <a:ext cx="5956891" cy="1265940"/>
            <a:chOff x="5799681" y="5254871"/>
            <a:chExt cx="5865239" cy="99499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F7B2145E-E0AB-4D69-B6B3-F037D8040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99681" y="5447433"/>
              <a:ext cx="4066106" cy="80243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33838D5-78A1-46C5-87CF-DB0552AE8538}"/>
                </a:ext>
              </a:extLst>
            </p:cNvPr>
            <p:cNvSpPr txBox="1"/>
            <p:nvPr/>
          </p:nvSpPr>
          <p:spPr>
            <a:xfrm>
              <a:off x="5799681" y="5254871"/>
              <a:ext cx="5865239" cy="24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gbest does not update the value after ten iterations</a:t>
              </a:r>
              <a:endPara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751ECE-CA63-497D-880E-E02C96A6593A}"/>
              </a:ext>
            </a:extLst>
          </p:cNvPr>
          <p:cNvSpPr txBox="1"/>
          <p:nvPr/>
        </p:nvSpPr>
        <p:spPr>
          <a:xfrm>
            <a:off x="226761" y="956473"/>
            <a:ext cx="5831632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Inertia weight with chaotic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58BC873-2298-4069-89BD-68D7E89AD523}"/>
              </a:ext>
            </a:extLst>
          </p:cNvPr>
          <p:cNvSpPr txBox="1"/>
          <p:nvPr/>
        </p:nvSpPr>
        <p:spPr>
          <a:xfrm>
            <a:off x="226761" y="3074238"/>
            <a:ext cx="5831632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Elite and dimensional learning strategies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281A293-4A73-4AC5-B06F-055C48113E9B}"/>
              </a:ext>
            </a:extLst>
          </p:cNvPr>
          <p:cNvSpPr txBox="1"/>
          <p:nvPr/>
        </p:nvSpPr>
        <p:spPr>
          <a:xfrm>
            <a:off x="5556460" y="893577"/>
            <a:ext cx="5831632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Adaptive position update strategy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A3A8BEA-E69C-4442-807F-BD0023C0FCE0}"/>
              </a:ext>
            </a:extLst>
          </p:cNvPr>
          <p:cNvSpPr txBox="1"/>
          <p:nvPr/>
        </p:nvSpPr>
        <p:spPr>
          <a:xfrm>
            <a:off x="5556460" y="3081761"/>
            <a:ext cx="5831632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Competitive substitution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88836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909" y="248441"/>
            <a:ext cx="7123429" cy="633276"/>
          </a:xfrm>
        </p:spPr>
        <p:txBody>
          <a:bodyPr/>
          <a:lstStyle/>
          <a:p>
            <a:r>
              <a:rPr lang="en-US" altLang="zh-TW" sz="2800"/>
              <a:t>SA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92E02D5D-9307-4DDA-A564-FC32DAE156BF}"/>
              </a:ext>
            </a:extLst>
          </p:cNvPr>
          <p:cNvGrpSpPr/>
          <p:nvPr/>
        </p:nvGrpSpPr>
        <p:grpSpPr>
          <a:xfrm>
            <a:off x="209685" y="248441"/>
            <a:ext cx="7421030" cy="6752615"/>
            <a:chOff x="1734730" y="181221"/>
            <a:chExt cx="7421030" cy="6752615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96BBF99-CA8D-47AB-9C45-B8A63ADD3A92}"/>
                </a:ext>
              </a:extLst>
            </p:cNvPr>
            <p:cNvSpPr txBox="1"/>
            <p:nvPr/>
          </p:nvSpPr>
          <p:spPr>
            <a:xfrm>
              <a:off x="3707297" y="181221"/>
              <a:ext cx="287563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Randomly initialize solution </a:t>
              </a:r>
              <a:r>
                <a:rPr lang="en-US" altLang="zh-TW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calculate fitness </a:t>
              </a:r>
              <a:r>
                <a:rPr lang="en-US" altLang="zh-TW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  <a:endParaRPr lang="zh-TW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265572-D824-42D8-BADD-D952749E9B55}"/>
                </a:ext>
              </a:extLst>
            </p:cNvPr>
            <p:cNvSpPr txBox="1"/>
            <p:nvPr/>
          </p:nvSpPr>
          <p:spPr>
            <a:xfrm>
              <a:off x="3707298" y="937007"/>
              <a:ext cx="287563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random </a:t>
              </a:r>
              <a:r>
                <a:rPr lang="en-US" altLang="zh-TW" sz="1400" b="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disturbance</a:t>
              </a:r>
              <a:r>
                <a:rPr lang="zh-TW" altLang="en-US" sz="1400" b="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get </a:t>
              </a:r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solution </a:t>
              </a:r>
              <a:r>
                <a:rPr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r>
                <a:rPr lang="en-US" altLang="zh-TW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calculate fitness </a:t>
              </a:r>
              <a:r>
                <a:rPr lang="en-US" altLang="zh-TW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f(x</a:t>
              </a:r>
              <a:r>
                <a:rPr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TW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B14990-5587-4144-A3B0-662EC8F999FE}"/>
                </a:ext>
              </a:extLst>
            </p:cNvPr>
            <p:cNvSpPr txBox="1"/>
            <p:nvPr/>
          </p:nvSpPr>
          <p:spPr>
            <a:xfrm>
              <a:off x="3707299" y="1687156"/>
              <a:ext cx="287563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EF7819A-8266-4AE4-9962-74300AE5ECE6}"/>
                </a:ext>
              </a:extLst>
            </p:cNvPr>
            <p:cNvSpPr txBox="1"/>
            <p:nvPr/>
          </p:nvSpPr>
          <p:spPr>
            <a:xfrm>
              <a:off x="2905078" y="2634637"/>
              <a:ext cx="568682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483FC1C-BC88-4787-8C29-671FC86EAD61}"/>
                </a:ext>
              </a:extLst>
            </p:cNvPr>
            <p:cNvSpPr txBox="1"/>
            <p:nvPr/>
          </p:nvSpPr>
          <p:spPr>
            <a:xfrm>
              <a:off x="6876697" y="2672582"/>
              <a:ext cx="506869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物件 6">
              <a:extLst>
                <a:ext uri="{FF2B5EF4-FFF2-40B4-BE49-F238E27FC236}">
                  <a16:creationId xmlns:a16="http://schemas.microsoft.com/office/drawing/2014/main" id="{2E115A55-67F9-4D2E-BFCD-80C8B5ADA8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450774"/>
                </p:ext>
              </p:extLst>
            </p:nvPr>
          </p:nvGraphicFramePr>
          <p:xfrm>
            <a:off x="4586317" y="1756226"/>
            <a:ext cx="11176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6" name="Equation" r:id="rId3" imgW="1117440" imgH="203040" progId="Equation.DSMT4">
                    <p:embed/>
                  </p:oleObj>
                </mc:Choice>
                <mc:Fallback>
                  <p:oleObj name="Equation" r:id="rId3" imgW="1117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86317" y="1756226"/>
                          <a:ext cx="11176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E426CC23-4F65-47AC-B487-520A43977273}"/>
                </a:ext>
              </a:extLst>
            </p:cNvPr>
            <p:cNvSpPr/>
            <p:nvPr/>
          </p:nvSpPr>
          <p:spPr>
            <a:xfrm>
              <a:off x="3817479" y="2205488"/>
              <a:ext cx="2655276" cy="633276"/>
            </a:xfrm>
            <a:prstGeom prst="diamond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24EEDD3C-CA21-41D3-BE31-29F529D69AF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 flipV="1">
              <a:off x="3449907" y="2522126"/>
              <a:ext cx="367572" cy="8515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84FA5D75-CD3A-4E60-B385-07673C68EA3B}"/>
                </a:ext>
              </a:extLst>
            </p:cNvPr>
            <p:cNvCxnSpPr>
              <a:cxnSpLocks/>
            </p:cNvCxnSpPr>
            <p:nvPr/>
          </p:nvCxnSpPr>
          <p:spPr>
            <a:xfrm>
              <a:off x="6472754" y="2518961"/>
              <a:ext cx="415538" cy="8547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9BC56F3-BB78-499F-8D55-70B70E73B86E}"/>
                </a:ext>
              </a:extLst>
            </p:cNvPr>
            <p:cNvSpPr txBox="1"/>
            <p:nvPr/>
          </p:nvSpPr>
          <p:spPr>
            <a:xfrm>
              <a:off x="2839016" y="3373692"/>
              <a:ext cx="1221779" cy="761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Accept new solution x =</a:t>
              </a:r>
              <a:r>
                <a:rPr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x'</a:t>
              </a:r>
              <a:r>
                <a:rPr lang="en-US" altLang="zh-TW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</a:t>
              </a:r>
              <a:r>
                <a:rPr lang="en-US" altLang="zh-TW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f(x</a:t>
              </a:r>
              <a:r>
                <a:rPr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TW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F838E97-BC2D-4852-BBCF-8CCE6E5B6D7D}"/>
                </a:ext>
              </a:extLst>
            </p:cNvPr>
            <p:cNvSpPr txBox="1"/>
            <p:nvPr/>
          </p:nvSpPr>
          <p:spPr>
            <a:xfrm>
              <a:off x="6277402" y="3362792"/>
              <a:ext cx="1221779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Metropolis </a:t>
              </a:r>
              <a:r>
                <a:rPr lang="en-US" alt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criteion</a:t>
              </a:r>
              <a:endPara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0D38AAF-1EE5-4928-AA26-2A41840F28B4}"/>
                </a:ext>
              </a:extLst>
            </p:cNvPr>
            <p:cNvCxnSpPr/>
            <p:nvPr/>
          </p:nvCxnSpPr>
          <p:spPr>
            <a:xfrm>
              <a:off x="5169158" y="4379634"/>
              <a:ext cx="0" cy="233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E82AD48-B3D2-4984-B689-7CB2AFE3B328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449906" y="4135201"/>
              <a:ext cx="0" cy="2444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A535FFB9-60AC-4A3B-9EE5-AF8AD0932D66}"/>
                </a:ext>
              </a:extLst>
            </p:cNvPr>
            <p:cNvCxnSpPr>
              <a:cxnSpLocks/>
            </p:cNvCxnSpPr>
            <p:nvPr/>
          </p:nvCxnSpPr>
          <p:spPr>
            <a:xfrm>
              <a:off x="6888292" y="4101456"/>
              <a:ext cx="0" cy="278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83F94E3-0B9B-4BBC-9F29-88AAE9133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9906" y="4379634"/>
              <a:ext cx="3438386" cy="12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2A791F3D-9EA4-419C-8E90-611CAFDC99BE}"/>
                </a:ext>
              </a:extLst>
            </p:cNvPr>
            <p:cNvSpPr/>
            <p:nvPr/>
          </p:nvSpPr>
          <p:spPr>
            <a:xfrm>
              <a:off x="3841461" y="4625484"/>
              <a:ext cx="2655276" cy="633276"/>
            </a:xfrm>
            <a:prstGeom prst="diamond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iteration reached ?</a:t>
              </a:r>
              <a:endPara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物件 50">
              <a:extLst>
                <a:ext uri="{FF2B5EF4-FFF2-40B4-BE49-F238E27FC236}">
                  <a16:creationId xmlns:a16="http://schemas.microsoft.com/office/drawing/2014/main" id="{A311C03E-04F7-4423-914F-26A7807DF9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1310325"/>
                </p:ext>
              </p:extLst>
            </p:nvPr>
          </p:nvGraphicFramePr>
          <p:xfrm>
            <a:off x="4949469" y="2424404"/>
            <a:ext cx="4445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7" name="Equation" r:id="rId5" imgW="444240" imgH="203040" progId="Equation.DSMT4">
                    <p:embed/>
                  </p:oleObj>
                </mc:Choice>
                <mc:Fallback>
                  <p:oleObj name="Equation" r:id="rId5" imgW="444240" imgH="203040" progId="Equation.DSMT4">
                    <p:embed/>
                    <p:pic>
                      <p:nvPicPr>
                        <p:cNvPr id="7" name="物件 6">
                          <a:extLst>
                            <a:ext uri="{FF2B5EF4-FFF2-40B4-BE49-F238E27FC236}">
                              <a16:creationId xmlns:a16="http://schemas.microsoft.com/office/drawing/2014/main" id="{2E115A55-67F9-4D2E-BFCD-80C8B5ADA8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49469" y="2424404"/>
                          <a:ext cx="4445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410952F1-5A26-4900-9EB2-FFC8BFC07D2A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5145118" y="1994933"/>
              <a:ext cx="0" cy="197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AB5A099-F66A-4EB6-83C9-DF9CB4E0F4F0}"/>
                </a:ext>
              </a:extLst>
            </p:cNvPr>
            <p:cNvCxnSpPr/>
            <p:nvPr/>
          </p:nvCxnSpPr>
          <p:spPr>
            <a:xfrm>
              <a:off x="5145117" y="1453890"/>
              <a:ext cx="0" cy="233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9CCA5E1-3C20-41D2-90BB-01D3AADD34D8}"/>
                </a:ext>
              </a:extLst>
            </p:cNvPr>
            <p:cNvCxnSpPr/>
            <p:nvPr/>
          </p:nvCxnSpPr>
          <p:spPr>
            <a:xfrm>
              <a:off x="5131442" y="703741"/>
              <a:ext cx="0" cy="233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6C74D78B-7BB9-4730-8C34-CFFE9C6365A2}"/>
                </a:ext>
              </a:extLst>
            </p:cNvPr>
            <p:cNvCxnSpPr>
              <a:cxnSpLocks/>
              <a:stCxn id="50" idx="2"/>
              <a:endCxn id="81" idx="0"/>
            </p:cNvCxnSpPr>
            <p:nvPr/>
          </p:nvCxnSpPr>
          <p:spPr>
            <a:xfrm>
              <a:off x="5169099" y="5258760"/>
              <a:ext cx="0" cy="33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EC29CE79-89F1-4EF4-B919-E82EB6822F4A}"/>
                </a:ext>
              </a:extLst>
            </p:cNvPr>
            <p:cNvCxnSpPr>
              <a:cxnSpLocks/>
              <a:stCxn id="50" idx="1"/>
              <a:endCxn id="12" idx="1"/>
            </p:cNvCxnSpPr>
            <p:nvPr/>
          </p:nvCxnSpPr>
          <p:spPr>
            <a:xfrm rot="10800000">
              <a:off x="3707299" y="1198618"/>
              <a:ext cx="134163" cy="3743505"/>
            </a:xfrm>
            <a:prstGeom prst="bentConnector3">
              <a:avLst>
                <a:gd name="adj1" fmla="val 11953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B8E2942-DDDE-466C-8B52-C5600A8962CD}"/>
                </a:ext>
              </a:extLst>
            </p:cNvPr>
            <p:cNvSpPr txBox="1"/>
            <p:nvPr/>
          </p:nvSpPr>
          <p:spPr>
            <a:xfrm>
              <a:off x="1734730" y="4408773"/>
              <a:ext cx="506869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076C3FEB-F69E-47D4-9ECC-4C16E793D3D3}"/>
                </a:ext>
              </a:extLst>
            </p:cNvPr>
            <p:cNvSpPr txBox="1"/>
            <p:nvPr/>
          </p:nvSpPr>
          <p:spPr>
            <a:xfrm>
              <a:off x="5254905" y="5217731"/>
              <a:ext cx="568682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菱形 80">
              <a:extLst>
                <a:ext uri="{FF2B5EF4-FFF2-40B4-BE49-F238E27FC236}">
                  <a16:creationId xmlns:a16="http://schemas.microsoft.com/office/drawing/2014/main" id="{85D6815C-C246-4E08-B8D4-40B759543E5C}"/>
                </a:ext>
              </a:extLst>
            </p:cNvPr>
            <p:cNvSpPr/>
            <p:nvPr/>
          </p:nvSpPr>
          <p:spPr>
            <a:xfrm>
              <a:off x="3841461" y="5598137"/>
              <a:ext cx="2655276" cy="633276"/>
            </a:xfrm>
            <a:prstGeom prst="diamond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Stopping criteia met ?</a:t>
              </a:r>
              <a:endPara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1657998C-5DE5-4633-9818-502D66645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96737" y="5915016"/>
              <a:ext cx="1127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852B92DB-0675-4321-B062-0ADB3B0FBDBD}"/>
                </a:ext>
              </a:extLst>
            </p:cNvPr>
            <p:cNvSpPr txBox="1"/>
            <p:nvPr/>
          </p:nvSpPr>
          <p:spPr>
            <a:xfrm>
              <a:off x="6807103" y="5506522"/>
              <a:ext cx="506869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82D30C5F-2C74-40A9-86DD-7E63AB5721B5}"/>
                </a:ext>
              </a:extLst>
            </p:cNvPr>
            <p:cNvCxnSpPr>
              <a:cxnSpLocks/>
            </p:cNvCxnSpPr>
            <p:nvPr/>
          </p:nvCxnSpPr>
          <p:spPr>
            <a:xfrm>
              <a:off x="5169099" y="6231413"/>
              <a:ext cx="0" cy="411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EB578AF3-34B6-4C54-AED6-91A2CEB8003B}"/>
                </a:ext>
              </a:extLst>
            </p:cNvPr>
            <p:cNvSpPr txBox="1"/>
            <p:nvPr/>
          </p:nvSpPr>
          <p:spPr>
            <a:xfrm>
              <a:off x="5264236" y="6231413"/>
              <a:ext cx="568682" cy="408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22EE9C1C-C9B3-414F-AD8E-2D1973212544}"/>
                </a:ext>
              </a:extLst>
            </p:cNvPr>
            <p:cNvSpPr txBox="1"/>
            <p:nvPr/>
          </p:nvSpPr>
          <p:spPr>
            <a:xfrm>
              <a:off x="3731280" y="6626059"/>
              <a:ext cx="287563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best solution</a:t>
              </a:r>
              <a:endParaRPr lang="zh-TW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B9124C4A-0BCF-4B32-A988-DCB1C8B04125}"/>
                </a:ext>
              </a:extLst>
            </p:cNvPr>
            <p:cNvSpPr txBox="1"/>
            <p:nvPr/>
          </p:nvSpPr>
          <p:spPr>
            <a:xfrm>
              <a:off x="7624338" y="5708193"/>
              <a:ext cx="1531422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Decrease the temperature and reset the </a:t>
              </a:r>
              <a:r>
                <a:rPr lang="en-US" alt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</a:t>
              </a:r>
              <a:r>
                <a:rPr lang="en-US" altLang="zh-TW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接點: 肘形 93">
              <a:extLst>
                <a:ext uri="{FF2B5EF4-FFF2-40B4-BE49-F238E27FC236}">
                  <a16:creationId xmlns:a16="http://schemas.microsoft.com/office/drawing/2014/main" id="{1C42B480-5D12-4E6E-A053-386B74953E9B}"/>
                </a:ext>
              </a:extLst>
            </p:cNvPr>
            <p:cNvCxnSpPr>
              <a:cxnSpLocks/>
              <a:stCxn id="92" idx="0"/>
              <a:endCxn id="12" idx="3"/>
            </p:cNvCxnSpPr>
            <p:nvPr/>
          </p:nvCxnSpPr>
          <p:spPr>
            <a:xfrm rot="16200000" flipV="1">
              <a:off x="5231704" y="2549848"/>
              <a:ext cx="4509576" cy="18071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物件 101">
            <a:extLst>
              <a:ext uri="{FF2B5EF4-FFF2-40B4-BE49-F238E27FC236}">
                <a16:creationId xmlns:a16="http://schemas.microsoft.com/office/drawing/2014/main" id="{7D1A3CD6-4506-4340-AB7F-7B287862D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869459"/>
              </p:ext>
            </p:extLst>
          </p:nvPr>
        </p:nvGraphicFramePr>
        <p:xfrm>
          <a:off x="7493831" y="1982933"/>
          <a:ext cx="304482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7" imgW="2095200" imgH="1168200" progId="Equation.DSMT4">
                  <p:embed/>
                </p:oleObj>
              </mc:Choice>
              <mc:Fallback>
                <p:oleObj name="Equation" r:id="rId7" imgW="20952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93831" y="1982933"/>
                        <a:ext cx="3044825" cy="170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73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D578C12A-002C-4C53-845E-A8C69542C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418" y="811386"/>
                <a:ext cx="9744710" cy="5759085"/>
              </a:xfrm>
            </p:spPr>
            <p:txBody>
              <a:bodyPr/>
              <a:lstStyle/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Uniform linear array (ULA)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Number of microphones = 30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Spacing = 0.02m (2cm)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Aperture = (30-1)*0.02 = 0.58 m 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Room size = 5m</a:t>
                </a:r>
                <a:r>
                  <a:rPr lang="en-US" altLang="zh-TW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6m</a:t>
                </a:r>
                <a:r>
                  <a:rPr lang="en-US" altLang="zh-TW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2.5m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Sampling frequency = 16kHz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Reverberation time </a:t>
                </a:r>
                <a:r>
                  <a:rPr lang="en-US" altLang="zh-TW" sz="2000" b="0">
                    <a:cs typeface="Times New Roman" panose="02020603050405020304" pitchFamily="18" charset="0"/>
                  </a:rPr>
                  <a:t>T</a:t>
                </a:r>
                <a:r>
                  <a:rPr lang="en-US" altLang="zh-TW" sz="2000" b="0" baseline="-25000">
                    <a:cs typeface="Times New Roman" panose="02020603050405020304" pitchFamily="18" charset="0"/>
                  </a:rPr>
                  <a:t>60 </a:t>
                </a:r>
                <a:r>
                  <a:rPr lang="en-US" altLang="zh-TW" sz="2000" b="0">
                    <a:cs typeface="Times New Roman" panose="02020603050405020304" pitchFamily="18" charset="0"/>
                  </a:rPr>
                  <a:t> =0.6s</a:t>
                </a:r>
                <a:endParaRPr lang="zh-TW" altLang="en-US" b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D578C12A-002C-4C53-845E-A8C69542C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418" y="811386"/>
                <a:ext cx="9744710" cy="5759085"/>
              </a:xfrm>
              <a:blipFill>
                <a:blip r:embed="rId3"/>
                <a:stretch>
                  <a:fillRect l="-313" t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B23639A4-089D-41E0-94F6-0718AA3D649F}"/>
              </a:ext>
            </a:extLst>
          </p:cNvPr>
          <p:cNvGrpSpPr/>
          <p:nvPr/>
        </p:nvGrpSpPr>
        <p:grpSpPr>
          <a:xfrm>
            <a:off x="5422125" y="3415009"/>
            <a:ext cx="5261944" cy="3587286"/>
            <a:chOff x="2976175" y="1233441"/>
            <a:chExt cx="5813458" cy="4000500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435DCA1-967D-4603-93B7-CA367F295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5633" y="1233441"/>
              <a:ext cx="5334000" cy="4000500"/>
            </a:xfrm>
            <a:prstGeom prst="rect">
              <a:avLst/>
            </a:prstGeom>
          </p:spPr>
        </p:pic>
        <p:graphicFrame>
          <p:nvGraphicFramePr>
            <p:cNvPr id="21" name="物件 20">
              <a:extLst>
                <a:ext uri="{FF2B5EF4-FFF2-40B4-BE49-F238E27FC236}">
                  <a16:creationId xmlns:a16="http://schemas.microsoft.com/office/drawing/2014/main" id="{8327A04F-5E58-4BA3-8334-AA9D48EDFC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175" y="3140075"/>
            <a:ext cx="100012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5" imgW="634680" imgH="177480" progId="Equation.DSMT4">
                    <p:embed/>
                  </p:oleObj>
                </mc:Choice>
                <mc:Fallback>
                  <p:oleObj name="Equation" r:id="rId5" imgW="634680" imgH="177480" progId="Equation.DSMT4">
                    <p:embed/>
                    <p:pic>
                      <p:nvPicPr>
                        <p:cNvPr id="21" name="物件 20">
                          <a:extLst>
                            <a:ext uri="{FF2B5EF4-FFF2-40B4-BE49-F238E27FC236}">
                              <a16:creationId xmlns:a16="http://schemas.microsoft.com/office/drawing/2014/main" id="{8327A04F-5E58-4BA3-8334-AA9D48EDFC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76175" y="3140075"/>
                          <a:ext cx="1000125" cy="279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物件 21">
              <a:extLst>
                <a:ext uri="{FF2B5EF4-FFF2-40B4-BE49-F238E27FC236}">
                  <a16:creationId xmlns:a16="http://schemas.microsoft.com/office/drawing/2014/main" id="{F9A1F96B-4E63-44C2-8976-106AFF75FD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3095" y="4923998"/>
            <a:ext cx="82073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7" imgW="520560" imgH="177480" progId="Equation.DSMT4">
                    <p:embed/>
                  </p:oleObj>
                </mc:Choice>
                <mc:Fallback>
                  <p:oleObj name="Equation" r:id="rId7" imgW="520560" imgH="177480" progId="Equation.DSMT4">
                    <p:embed/>
                    <p:pic>
                      <p:nvPicPr>
                        <p:cNvPr id="22" name="物件 21">
                          <a:extLst>
                            <a:ext uri="{FF2B5EF4-FFF2-40B4-BE49-F238E27FC236}">
                              <a16:creationId xmlns:a16="http://schemas.microsoft.com/office/drawing/2014/main" id="{F9A1F96B-4E63-44C2-8976-106AFF75FD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23095" y="4923998"/>
                          <a:ext cx="820738" cy="279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物件 22">
              <a:extLst>
                <a:ext uri="{FF2B5EF4-FFF2-40B4-BE49-F238E27FC236}">
                  <a16:creationId xmlns:a16="http://schemas.microsoft.com/office/drawing/2014/main" id="{C7916D31-28A5-41D5-81D5-F24781AB73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90268" y="4829175"/>
            <a:ext cx="760413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Equation" r:id="rId9" imgW="482400" imgH="177480" progId="Equation.DSMT4">
                    <p:embed/>
                  </p:oleObj>
                </mc:Choice>
                <mc:Fallback>
                  <p:oleObj name="Equation" r:id="rId9" imgW="482400" imgH="177480" progId="Equation.DSMT4">
                    <p:embed/>
                    <p:pic>
                      <p:nvPicPr>
                        <p:cNvPr id="23" name="物件 22">
                          <a:extLst>
                            <a:ext uri="{FF2B5EF4-FFF2-40B4-BE49-F238E27FC236}">
                              <a16:creationId xmlns:a16="http://schemas.microsoft.com/office/drawing/2014/main" id="{C7916D31-28A5-41D5-81D5-F24781AB73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90268" y="4829175"/>
                          <a:ext cx="760413" cy="2809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D7417DC-9805-43F4-8F6C-3C923002977D}"/>
                </a:ext>
              </a:extLst>
            </p:cNvPr>
            <p:cNvSpPr txBox="1"/>
            <p:nvPr/>
          </p:nvSpPr>
          <p:spPr>
            <a:xfrm>
              <a:off x="6616627" y="3108640"/>
              <a:ext cx="2147002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(2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2.6</a:t>
              </a:r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1)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5A4ECC9-94E4-4C7F-BB51-1FC2F2206A5C}"/>
                </a:ext>
              </a:extLst>
            </p:cNvPr>
            <p:cNvSpPr txBox="1"/>
            <p:nvPr/>
          </p:nvSpPr>
          <p:spPr>
            <a:xfrm>
              <a:off x="4159137" y="2850010"/>
              <a:ext cx="2541577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mic (1, 1.5, 1)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接點: 弧形 25">
              <a:extLst>
                <a:ext uri="{FF2B5EF4-FFF2-40B4-BE49-F238E27FC236}">
                  <a16:creationId xmlns:a16="http://schemas.microsoft.com/office/drawing/2014/main" id="{D53C1514-790B-478F-9F35-44ACE38F7C24}"/>
                </a:ext>
              </a:extLst>
            </p:cNvPr>
            <p:cNvCxnSpPr>
              <a:cxnSpLocks/>
            </p:cNvCxnSpPr>
            <p:nvPr/>
          </p:nvCxnSpPr>
          <p:spPr>
            <a:xfrm>
              <a:off x="4790470" y="3250120"/>
              <a:ext cx="204982" cy="11715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EA5A840-4F84-4363-9481-247432E6D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190" y="3777689"/>
              <a:ext cx="0" cy="5275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22589618-AD04-412C-9486-05F241BA71F2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5959887" y="3331739"/>
              <a:ext cx="656740" cy="1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4CE162-FD67-48E2-9227-6F5259F8BA11}"/>
                </a:ext>
              </a:extLst>
            </p:cNvPr>
            <p:cNvSpPr txBox="1"/>
            <p:nvPr/>
          </p:nvSpPr>
          <p:spPr>
            <a:xfrm>
              <a:off x="4143592" y="3535148"/>
              <a:ext cx="2863564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 spacing = 0.02m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D9D169B-B321-42B9-B48C-E361A2443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49" y="4120243"/>
              <a:ext cx="545405" cy="1938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D6AF3260-2DC0-497B-86E8-E3503FCB79EF}"/>
                </a:ext>
              </a:extLst>
            </p:cNvPr>
            <p:cNvCxnSpPr>
              <a:cxnSpLocks/>
            </p:cNvCxnSpPr>
            <p:nvPr/>
          </p:nvCxnSpPr>
          <p:spPr>
            <a:xfrm>
              <a:off x="4100578" y="4305237"/>
              <a:ext cx="569076" cy="10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B6A29EC-A798-4B95-BCAC-4B1507EB2F09}"/>
                </a:ext>
              </a:extLst>
            </p:cNvPr>
            <p:cNvSpPr txBox="1"/>
            <p:nvPr/>
          </p:nvSpPr>
          <p:spPr>
            <a:xfrm>
              <a:off x="4214935" y="3834446"/>
              <a:ext cx="304850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DACB005-6924-46EC-BD3A-B4611C06F92E}"/>
                </a:ext>
              </a:extLst>
            </p:cNvPr>
            <p:cNvSpPr txBox="1"/>
            <p:nvPr/>
          </p:nvSpPr>
          <p:spPr>
            <a:xfrm>
              <a:off x="4143592" y="4290167"/>
              <a:ext cx="304850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9FD44E4-E580-4748-8C44-590EE069AED6}"/>
                </a:ext>
              </a:extLst>
            </p:cNvPr>
            <p:cNvSpPr txBox="1"/>
            <p:nvPr/>
          </p:nvSpPr>
          <p:spPr>
            <a:xfrm>
              <a:off x="3754655" y="3841408"/>
              <a:ext cx="304850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7D6D9B80-BF57-4B3C-9EC2-3B5361D89923}"/>
                </a:ext>
              </a:extLst>
            </p:cNvPr>
            <p:cNvSpPr/>
            <p:nvPr/>
          </p:nvSpPr>
          <p:spPr>
            <a:xfrm>
              <a:off x="4082820" y="424534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27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/>
              <a:t>Simulation result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1D30CCF-7C7E-4025-9F4B-49C52ACDB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6970"/>
              </p:ext>
            </p:extLst>
          </p:nvPr>
        </p:nvGraphicFramePr>
        <p:xfrm>
          <a:off x="2570559" y="2285432"/>
          <a:ext cx="5698744" cy="213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686">
                  <a:extLst>
                    <a:ext uri="{9D8B030D-6E8A-4147-A177-3AD203B41FA5}">
                      <a16:colId xmlns:a16="http://schemas.microsoft.com/office/drawing/2014/main" val="1641949621"/>
                    </a:ext>
                  </a:extLst>
                </a:gridCol>
                <a:gridCol w="1424686">
                  <a:extLst>
                    <a:ext uri="{9D8B030D-6E8A-4147-A177-3AD203B41FA5}">
                      <a16:colId xmlns:a16="http://schemas.microsoft.com/office/drawing/2014/main" val="3649839007"/>
                    </a:ext>
                  </a:extLst>
                </a:gridCol>
                <a:gridCol w="1424686">
                  <a:extLst>
                    <a:ext uri="{9D8B030D-6E8A-4147-A177-3AD203B41FA5}">
                      <a16:colId xmlns:a16="http://schemas.microsoft.com/office/drawing/2014/main" val="4041773216"/>
                    </a:ext>
                  </a:extLst>
                </a:gridCol>
                <a:gridCol w="1424686">
                  <a:extLst>
                    <a:ext uri="{9D8B030D-6E8A-4147-A177-3AD203B41FA5}">
                      <a16:colId xmlns:a16="http://schemas.microsoft.com/office/drawing/2014/main" val="531373018"/>
                    </a:ext>
                  </a:extLst>
                </a:gridCol>
              </a:tblGrid>
              <a:tr h="948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1800" b="0" baseline="-2500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60 </a:t>
                      </a:r>
                      <a:r>
                        <a:rPr lang="en-US" altLang="zh-TW" sz="1800" b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 =0.6s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optimization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ASPSO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15506"/>
                  </a:ext>
                </a:extLst>
              </a:tr>
              <a:tr h="593823"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ATF Matching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5.12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5.0489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5.0487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428628"/>
                  </a:ext>
                </a:extLst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 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27s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15hr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8hr</a:t>
                      </a:r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9960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016D1C6-66C1-4D83-8CD3-4F59DCC68A1D}"/>
              </a:ext>
            </a:extLst>
          </p:cNvPr>
          <p:cNvSpPr txBox="1"/>
          <p:nvPr/>
        </p:nvSpPr>
        <p:spPr>
          <a:xfrm>
            <a:off x="3134690" y="1753921"/>
            <a:ext cx="45704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Below is with respect to one microphone.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4CEA0A-8CF0-45BB-B22B-E8CB05788357}"/>
              </a:ext>
            </a:extLst>
          </p:cNvPr>
          <p:cNvSpPr txBox="1"/>
          <p:nvPr/>
        </p:nvSpPr>
        <p:spPr>
          <a:xfrm>
            <a:off x="5990253" y="4980643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Particle number = 50</a:t>
            </a:r>
          </a:p>
          <a:p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Maximum iteration = 100</a:t>
            </a:r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5246264-1514-4A28-B7FD-E54C2C824465}"/>
              </a:ext>
            </a:extLst>
          </p:cNvPr>
          <p:cNvCxnSpPr>
            <a:cxnSpLocks/>
          </p:cNvCxnSpPr>
          <p:nvPr/>
        </p:nvCxnSpPr>
        <p:spPr>
          <a:xfrm>
            <a:off x="6224456" y="4519583"/>
            <a:ext cx="512246" cy="39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E718295-2A07-47C5-A46D-F005070AF43F}"/>
              </a:ext>
            </a:extLst>
          </p:cNvPr>
          <p:cNvCxnSpPr>
            <a:cxnSpLocks/>
          </p:cNvCxnSpPr>
          <p:nvPr/>
        </p:nvCxnSpPr>
        <p:spPr>
          <a:xfrm flipH="1">
            <a:off x="7020141" y="4489355"/>
            <a:ext cx="637958" cy="41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73D983A-C4E5-4858-9FE9-76AAC79F8F0E}"/>
              </a:ext>
            </a:extLst>
          </p:cNvPr>
          <p:cNvSpPr txBox="1"/>
          <p:nvPr/>
        </p:nvSpPr>
        <p:spPr>
          <a:xfrm>
            <a:off x="10693400" y="3903425"/>
            <a:ext cx="24096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temperature = 100</a:t>
            </a:r>
          </a:p>
          <a:p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altLang="zh-TW" sz="1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1</a:t>
            </a:r>
          </a:p>
          <a:p>
            <a:r>
              <a:rPr lang="en-US" altLang="zh-TW" sz="1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Cooling rate = 0.9</a:t>
            </a:r>
          </a:p>
          <a:p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Maximum iteration </a:t>
            </a:r>
            <a:r>
              <a:rPr lang="en-US" altLang="zh-TW" sz="1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100</a:t>
            </a:r>
            <a:endParaRPr lang="zh-TW" altLang="en-US" sz="16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8BFBCE-587C-4A74-A1B0-F59ED21FD4C8}"/>
              </a:ext>
            </a:extLst>
          </p:cNvPr>
          <p:cNvCxnSpPr/>
          <p:nvPr/>
        </p:nvCxnSpPr>
        <p:spPr>
          <a:xfrm>
            <a:off x="11176319" y="3449114"/>
            <a:ext cx="561591" cy="41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/>
              <a:t>Future work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2023/10/18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01A36789-E554-4D91-9AC0-DFC88F5A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1213992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PME proposal</a:t>
            </a:r>
          </a:p>
          <a:p>
            <a:endParaRPr lang="en-US" altLang="zh-TW" sz="24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247181</TotalTime>
  <Words>522</Words>
  <Application>Microsoft Office PowerPoint</Application>
  <PresentationFormat>自訂</PresentationFormat>
  <Paragraphs>120</Paragraphs>
  <Slides>10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Wingdings</vt:lpstr>
      <vt:lpstr>Office 佈景主題</vt:lpstr>
      <vt:lpstr>Equation</vt:lpstr>
      <vt:lpstr>Blind estimation of acoustic transfer functions (ATFs) and dereverberation based on convolutive transfer functions (CTFs)   Date：2022. 10. 18</vt:lpstr>
      <vt:lpstr>Outline</vt:lpstr>
      <vt:lpstr>PSO</vt:lpstr>
      <vt:lpstr>ASPSO</vt:lpstr>
      <vt:lpstr>ASPSO</vt:lpstr>
      <vt:lpstr>SA</vt:lpstr>
      <vt:lpstr>Simulation setting</vt:lpstr>
      <vt:lpstr>Simulation result</vt:lpstr>
      <vt:lpstr>Future work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2746</cp:revision>
  <dcterms:created xsi:type="dcterms:W3CDTF">2012-11-25T05:37:01Z</dcterms:created>
  <dcterms:modified xsi:type="dcterms:W3CDTF">2023-10-18T10:54:54Z</dcterms:modified>
</cp:coreProperties>
</file>