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64" r:id="rId6"/>
    <p:sldId id="265" r:id="rId7"/>
    <p:sldId id="266" r:id="rId8"/>
    <p:sldId id="260" r:id="rId9"/>
    <p:sldId id="259" r:id="rId10"/>
    <p:sldId id="261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8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7" Type="http://schemas.openxmlformats.org/officeDocument/2006/relationships/image" Target="../media/image10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72.wmf"/><Relationship Id="rId3" Type="http://schemas.openxmlformats.org/officeDocument/2006/relationships/image" Target="../media/image67.wmf"/><Relationship Id="rId7" Type="http://schemas.openxmlformats.org/officeDocument/2006/relationships/image" Target="../media/image71.wmf"/><Relationship Id="rId2" Type="http://schemas.openxmlformats.org/officeDocument/2006/relationships/image" Target="../media/image66.wmf"/><Relationship Id="rId1" Type="http://schemas.openxmlformats.org/officeDocument/2006/relationships/image" Target="../media/image65.wmf"/><Relationship Id="rId6" Type="http://schemas.openxmlformats.org/officeDocument/2006/relationships/image" Target="../media/image70.wmf"/><Relationship Id="rId11" Type="http://schemas.openxmlformats.org/officeDocument/2006/relationships/image" Target="../media/image75.wmf"/><Relationship Id="rId5" Type="http://schemas.openxmlformats.org/officeDocument/2006/relationships/image" Target="../media/image69.wmf"/><Relationship Id="rId10" Type="http://schemas.openxmlformats.org/officeDocument/2006/relationships/image" Target="../media/image74.wmf"/><Relationship Id="rId4" Type="http://schemas.openxmlformats.org/officeDocument/2006/relationships/image" Target="../media/image68.wmf"/><Relationship Id="rId9" Type="http://schemas.openxmlformats.org/officeDocument/2006/relationships/image" Target="../media/image73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70.wmf"/><Relationship Id="rId13" Type="http://schemas.openxmlformats.org/officeDocument/2006/relationships/image" Target="../media/image75.wmf"/><Relationship Id="rId3" Type="http://schemas.openxmlformats.org/officeDocument/2006/relationships/image" Target="../media/image78.wmf"/><Relationship Id="rId7" Type="http://schemas.openxmlformats.org/officeDocument/2006/relationships/image" Target="../media/image69.wmf"/><Relationship Id="rId12" Type="http://schemas.openxmlformats.org/officeDocument/2006/relationships/image" Target="../media/image74.wmf"/><Relationship Id="rId2" Type="http://schemas.openxmlformats.org/officeDocument/2006/relationships/image" Target="../media/image77.wmf"/><Relationship Id="rId1" Type="http://schemas.openxmlformats.org/officeDocument/2006/relationships/image" Target="../media/image76.wmf"/><Relationship Id="rId6" Type="http://schemas.openxmlformats.org/officeDocument/2006/relationships/image" Target="../media/image68.wmf"/><Relationship Id="rId11" Type="http://schemas.openxmlformats.org/officeDocument/2006/relationships/image" Target="../media/image73.wmf"/><Relationship Id="rId5" Type="http://schemas.openxmlformats.org/officeDocument/2006/relationships/image" Target="../media/image67.wmf"/><Relationship Id="rId10" Type="http://schemas.openxmlformats.org/officeDocument/2006/relationships/image" Target="../media/image72.wmf"/><Relationship Id="rId4" Type="http://schemas.openxmlformats.org/officeDocument/2006/relationships/image" Target="../media/image66.wmf"/><Relationship Id="rId9" Type="http://schemas.openxmlformats.org/officeDocument/2006/relationships/image" Target="../media/image71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B2AE2-A910-474A-A5DC-766DD5E2D621}" type="datetimeFigureOut">
              <a:rPr lang="zh-TW" altLang="en-US" smtClean="0"/>
              <a:t>2024/4/17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0D21D-1399-4D23-8E01-5C1FFDE740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8046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B2AE2-A910-474A-A5DC-766DD5E2D621}" type="datetimeFigureOut">
              <a:rPr lang="zh-TW" altLang="en-US" smtClean="0"/>
              <a:t>2024/4/17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0D21D-1399-4D23-8E01-5C1FFDE740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8238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B2AE2-A910-474A-A5DC-766DD5E2D621}" type="datetimeFigureOut">
              <a:rPr lang="zh-TW" altLang="en-US" smtClean="0"/>
              <a:t>2024/4/17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0D21D-1399-4D23-8E01-5C1FFDE740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8984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B2AE2-A910-474A-A5DC-766DD5E2D621}" type="datetimeFigureOut">
              <a:rPr lang="zh-TW" altLang="en-US" smtClean="0"/>
              <a:t>2024/4/17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0D21D-1399-4D23-8E01-5C1FFDE740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6593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B2AE2-A910-474A-A5DC-766DD5E2D621}" type="datetimeFigureOut">
              <a:rPr lang="zh-TW" altLang="en-US" smtClean="0"/>
              <a:t>2024/4/17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0D21D-1399-4D23-8E01-5C1FFDE740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6260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B2AE2-A910-474A-A5DC-766DD5E2D621}" type="datetimeFigureOut">
              <a:rPr lang="zh-TW" altLang="en-US" smtClean="0"/>
              <a:t>2024/4/17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0D21D-1399-4D23-8E01-5C1FFDE740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3110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B2AE2-A910-474A-A5DC-766DD5E2D621}" type="datetimeFigureOut">
              <a:rPr lang="zh-TW" altLang="en-US" smtClean="0"/>
              <a:t>2024/4/17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0D21D-1399-4D23-8E01-5C1FFDE740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8909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B2AE2-A910-474A-A5DC-766DD5E2D621}" type="datetimeFigureOut">
              <a:rPr lang="zh-TW" altLang="en-US" smtClean="0"/>
              <a:t>2024/4/17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0D21D-1399-4D23-8E01-5C1FFDE740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6095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B2AE2-A910-474A-A5DC-766DD5E2D621}" type="datetimeFigureOut">
              <a:rPr lang="zh-TW" altLang="en-US" smtClean="0"/>
              <a:t>2024/4/17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0D21D-1399-4D23-8E01-5C1FFDE740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1904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B2AE2-A910-474A-A5DC-766DD5E2D621}" type="datetimeFigureOut">
              <a:rPr lang="zh-TW" altLang="en-US" smtClean="0"/>
              <a:t>2024/4/17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0D21D-1399-4D23-8E01-5C1FFDE740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3080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B2AE2-A910-474A-A5DC-766DD5E2D621}" type="datetimeFigureOut">
              <a:rPr lang="zh-TW" altLang="en-US" smtClean="0"/>
              <a:t>2024/4/17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0D21D-1399-4D23-8E01-5C1FFDE740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1945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B2AE2-A910-474A-A5DC-766DD5E2D621}" type="datetimeFigureOut">
              <a:rPr lang="zh-TW" altLang="en-US" smtClean="0"/>
              <a:t>2024/4/17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90D21D-1399-4D23-8E01-5C1FFDE740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8760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64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wmf"/><Relationship Id="rId13" Type="http://schemas.openxmlformats.org/officeDocument/2006/relationships/oleObject" Target="../embeddings/oleObject22.bin"/><Relationship Id="rId18" Type="http://schemas.openxmlformats.org/officeDocument/2006/relationships/image" Target="../media/image72.wmf"/><Relationship Id="rId3" Type="http://schemas.openxmlformats.org/officeDocument/2006/relationships/oleObject" Target="../embeddings/oleObject17.bin"/><Relationship Id="rId21" Type="http://schemas.openxmlformats.org/officeDocument/2006/relationships/oleObject" Target="../embeddings/oleObject26.bin"/><Relationship Id="rId7" Type="http://schemas.openxmlformats.org/officeDocument/2006/relationships/oleObject" Target="../embeddings/oleObject19.bin"/><Relationship Id="rId12" Type="http://schemas.openxmlformats.org/officeDocument/2006/relationships/image" Target="../media/image69.wmf"/><Relationship Id="rId17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1.wmf"/><Relationship Id="rId20" Type="http://schemas.openxmlformats.org/officeDocument/2006/relationships/image" Target="../media/image73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66.wmf"/><Relationship Id="rId11" Type="http://schemas.openxmlformats.org/officeDocument/2006/relationships/oleObject" Target="../embeddings/oleObject21.bin"/><Relationship Id="rId24" Type="http://schemas.openxmlformats.org/officeDocument/2006/relationships/image" Target="../media/image75.wmf"/><Relationship Id="rId5" Type="http://schemas.openxmlformats.org/officeDocument/2006/relationships/oleObject" Target="../embeddings/oleObject18.bin"/><Relationship Id="rId15" Type="http://schemas.openxmlformats.org/officeDocument/2006/relationships/oleObject" Target="../embeddings/oleObject23.bin"/><Relationship Id="rId23" Type="http://schemas.openxmlformats.org/officeDocument/2006/relationships/oleObject" Target="../embeddings/oleObject27.bin"/><Relationship Id="rId10" Type="http://schemas.openxmlformats.org/officeDocument/2006/relationships/image" Target="../media/image68.wmf"/><Relationship Id="rId19" Type="http://schemas.openxmlformats.org/officeDocument/2006/relationships/oleObject" Target="../embeddings/oleObject25.bin"/><Relationship Id="rId4" Type="http://schemas.openxmlformats.org/officeDocument/2006/relationships/image" Target="../media/image65.wmf"/><Relationship Id="rId9" Type="http://schemas.openxmlformats.org/officeDocument/2006/relationships/oleObject" Target="../embeddings/oleObject20.bin"/><Relationship Id="rId14" Type="http://schemas.openxmlformats.org/officeDocument/2006/relationships/image" Target="../media/image70.wmf"/><Relationship Id="rId22" Type="http://schemas.openxmlformats.org/officeDocument/2006/relationships/image" Target="../media/image74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wmf"/><Relationship Id="rId13" Type="http://schemas.openxmlformats.org/officeDocument/2006/relationships/oleObject" Target="../embeddings/oleObject33.bin"/><Relationship Id="rId18" Type="http://schemas.openxmlformats.org/officeDocument/2006/relationships/image" Target="../media/image70.wmf"/><Relationship Id="rId26" Type="http://schemas.openxmlformats.org/officeDocument/2006/relationships/image" Target="../media/image74.wmf"/><Relationship Id="rId3" Type="http://schemas.openxmlformats.org/officeDocument/2006/relationships/oleObject" Target="../embeddings/oleObject28.bin"/><Relationship Id="rId21" Type="http://schemas.openxmlformats.org/officeDocument/2006/relationships/oleObject" Target="../embeddings/oleObject37.bin"/><Relationship Id="rId7" Type="http://schemas.openxmlformats.org/officeDocument/2006/relationships/oleObject" Target="../embeddings/oleObject30.bin"/><Relationship Id="rId12" Type="http://schemas.openxmlformats.org/officeDocument/2006/relationships/image" Target="../media/image67.wmf"/><Relationship Id="rId17" Type="http://schemas.openxmlformats.org/officeDocument/2006/relationships/oleObject" Target="../embeddings/oleObject35.bin"/><Relationship Id="rId25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9.wmf"/><Relationship Id="rId20" Type="http://schemas.openxmlformats.org/officeDocument/2006/relationships/image" Target="../media/image71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77.wmf"/><Relationship Id="rId11" Type="http://schemas.openxmlformats.org/officeDocument/2006/relationships/oleObject" Target="../embeddings/oleObject32.bin"/><Relationship Id="rId24" Type="http://schemas.openxmlformats.org/officeDocument/2006/relationships/image" Target="../media/image73.wmf"/><Relationship Id="rId5" Type="http://schemas.openxmlformats.org/officeDocument/2006/relationships/oleObject" Target="../embeddings/oleObject29.bin"/><Relationship Id="rId15" Type="http://schemas.openxmlformats.org/officeDocument/2006/relationships/oleObject" Target="../embeddings/oleObject34.bin"/><Relationship Id="rId23" Type="http://schemas.openxmlformats.org/officeDocument/2006/relationships/oleObject" Target="../embeddings/oleObject38.bin"/><Relationship Id="rId28" Type="http://schemas.openxmlformats.org/officeDocument/2006/relationships/image" Target="../media/image75.wmf"/><Relationship Id="rId10" Type="http://schemas.openxmlformats.org/officeDocument/2006/relationships/image" Target="../media/image66.wmf"/><Relationship Id="rId19" Type="http://schemas.openxmlformats.org/officeDocument/2006/relationships/oleObject" Target="../embeddings/oleObject36.bin"/><Relationship Id="rId4" Type="http://schemas.openxmlformats.org/officeDocument/2006/relationships/image" Target="../media/image76.wmf"/><Relationship Id="rId9" Type="http://schemas.openxmlformats.org/officeDocument/2006/relationships/oleObject" Target="../embeddings/oleObject31.bin"/><Relationship Id="rId14" Type="http://schemas.openxmlformats.org/officeDocument/2006/relationships/image" Target="../media/image68.wmf"/><Relationship Id="rId22" Type="http://schemas.openxmlformats.org/officeDocument/2006/relationships/image" Target="../media/image72.wmf"/><Relationship Id="rId27" Type="http://schemas.openxmlformats.org/officeDocument/2006/relationships/oleObject" Target="../embeddings/oleObject40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79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80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8.bin"/><Relationship Id="rId18" Type="http://schemas.openxmlformats.org/officeDocument/2006/relationships/image" Target="../media/image14.png"/><Relationship Id="rId26" Type="http://schemas.openxmlformats.org/officeDocument/2006/relationships/image" Target="../media/image22.png"/><Relationship Id="rId39" Type="http://schemas.openxmlformats.org/officeDocument/2006/relationships/image" Target="../media/image35.png"/><Relationship Id="rId21" Type="http://schemas.openxmlformats.org/officeDocument/2006/relationships/image" Target="../media/image17.png"/><Relationship Id="rId34" Type="http://schemas.openxmlformats.org/officeDocument/2006/relationships/image" Target="../media/image30.png"/><Relationship Id="rId42" Type="http://schemas.openxmlformats.org/officeDocument/2006/relationships/image" Target="../media/image38.png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2.png"/><Relationship Id="rId20" Type="http://schemas.openxmlformats.org/officeDocument/2006/relationships/image" Target="../media/image16.png"/><Relationship Id="rId29" Type="http://schemas.openxmlformats.org/officeDocument/2006/relationships/image" Target="../media/image25.png"/><Relationship Id="rId41" Type="http://schemas.openxmlformats.org/officeDocument/2006/relationships/image" Target="../media/image37.png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7.bin"/><Relationship Id="rId24" Type="http://schemas.openxmlformats.org/officeDocument/2006/relationships/image" Target="../media/image20.png"/><Relationship Id="rId32" Type="http://schemas.openxmlformats.org/officeDocument/2006/relationships/image" Target="../media/image28.png"/><Relationship Id="rId37" Type="http://schemas.openxmlformats.org/officeDocument/2006/relationships/image" Target="../media/image33.png"/><Relationship Id="rId40" Type="http://schemas.openxmlformats.org/officeDocument/2006/relationships/image" Target="../media/image36.png"/><Relationship Id="rId5" Type="http://schemas.openxmlformats.org/officeDocument/2006/relationships/oleObject" Target="../embeddings/oleObject4.bin"/><Relationship Id="rId15" Type="http://schemas.openxmlformats.org/officeDocument/2006/relationships/image" Target="../media/image11.png"/><Relationship Id="rId23" Type="http://schemas.openxmlformats.org/officeDocument/2006/relationships/image" Target="../media/image19.png"/><Relationship Id="rId28" Type="http://schemas.openxmlformats.org/officeDocument/2006/relationships/image" Target="../media/image24.png"/><Relationship Id="rId36" Type="http://schemas.openxmlformats.org/officeDocument/2006/relationships/image" Target="../media/image32.png"/><Relationship Id="rId10" Type="http://schemas.openxmlformats.org/officeDocument/2006/relationships/image" Target="../media/image7.wmf"/><Relationship Id="rId19" Type="http://schemas.openxmlformats.org/officeDocument/2006/relationships/image" Target="../media/image15.png"/><Relationship Id="rId31" Type="http://schemas.openxmlformats.org/officeDocument/2006/relationships/image" Target="../media/image27.png"/><Relationship Id="rId44" Type="http://schemas.openxmlformats.org/officeDocument/2006/relationships/image" Target="../media/image10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6.bin"/><Relationship Id="rId14" Type="http://schemas.openxmlformats.org/officeDocument/2006/relationships/image" Target="../media/image9.wmf"/><Relationship Id="rId22" Type="http://schemas.openxmlformats.org/officeDocument/2006/relationships/image" Target="../media/image18.png"/><Relationship Id="rId27" Type="http://schemas.openxmlformats.org/officeDocument/2006/relationships/image" Target="../media/image23.png"/><Relationship Id="rId30" Type="http://schemas.openxmlformats.org/officeDocument/2006/relationships/image" Target="../media/image26.png"/><Relationship Id="rId35" Type="http://schemas.openxmlformats.org/officeDocument/2006/relationships/image" Target="../media/image31.png"/><Relationship Id="rId43" Type="http://schemas.openxmlformats.org/officeDocument/2006/relationships/oleObject" Target="../embeddings/oleObject9.bin"/><Relationship Id="rId8" Type="http://schemas.openxmlformats.org/officeDocument/2006/relationships/image" Target="../media/image6.wmf"/><Relationship Id="rId3" Type="http://schemas.openxmlformats.org/officeDocument/2006/relationships/oleObject" Target="../embeddings/oleObject3.bin"/><Relationship Id="rId12" Type="http://schemas.openxmlformats.org/officeDocument/2006/relationships/image" Target="../media/image8.wmf"/><Relationship Id="rId17" Type="http://schemas.openxmlformats.org/officeDocument/2006/relationships/image" Target="../media/image13.png"/><Relationship Id="rId25" Type="http://schemas.openxmlformats.org/officeDocument/2006/relationships/image" Target="../media/image21.png"/><Relationship Id="rId33" Type="http://schemas.openxmlformats.org/officeDocument/2006/relationships/image" Target="../media/image29.png"/><Relationship Id="rId38" Type="http://schemas.openxmlformats.org/officeDocument/2006/relationships/image" Target="../media/image3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oleObject" Target="../embeddings/oleObject11.bin"/><Relationship Id="rId18" Type="http://schemas.openxmlformats.org/officeDocument/2006/relationships/image" Target="../media/image49.png"/><Relationship Id="rId3" Type="http://schemas.openxmlformats.org/officeDocument/2006/relationships/image" Target="../media/image15.png"/><Relationship Id="rId7" Type="http://schemas.openxmlformats.org/officeDocument/2006/relationships/image" Target="../media/image42.png"/><Relationship Id="rId12" Type="http://schemas.openxmlformats.org/officeDocument/2006/relationships/image" Target="../media/image39.wmf"/><Relationship Id="rId17" Type="http://schemas.openxmlformats.org/officeDocument/2006/relationships/image" Target="../media/image48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7.png"/><Relationship Id="rId20" Type="http://schemas.openxmlformats.org/officeDocument/2006/relationships/image" Target="../media/image41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18.png"/><Relationship Id="rId11" Type="http://schemas.openxmlformats.org/officeDocument/2006/relationships/oleObject" Target="../embeddings/oleObject10.bin"/><Relationship Id="rId5" Type="http://schemas.openxmlformats.org/officeDocument/2006/relationships/image" Target="../media/image17.png"/><Relationship Id="rId15" Type="http://schemas.openxmlformats.org/officeDocument/2006/relationships/image" Target="../media/image46.png"/><Relationship Id="rId10" Type="http://schemas.openxmlformats.org/officeDocument/2006/relationships/image" Target="../media/image45.png"/><Relationship Id="rId19" Type="http://schemas.openxmlformats.org/officeDocument/2006/relationships/oleObject" Target="../embeddings/oleObject12.bin"/><Relationship Id="rId4" Type="http://schemas.openxmlformats.org/officeDocument/2006/relationships/image" Target="../media/image16.png"/><Relationship Id="rId9" Type="http://schemas.openxmlformats.org/officeDocument/2006/relationships/image" Target="../media/image44.png"/><Relationship Id="rId14" Type="http://schemas.openxmlformats.org/officeDocument/2006/relationships/image" Target="../media/image40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13" Type="http://schemas.openxmlformats.org/officeDocument/2006/relationships/image" Target="../media/image54.png"/><Relationship Id="rId18" Type="http://schemas.openxmlformats.org/officeDocument/2006/relationships/image" Target="../media/image59.png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53.png"/><Relationship Id="rId17" Type="http://schemas.openxmlformats.org/officeDocument/2006/relationships/image" Target="../media/image58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7.png"/><Relationship Id="rId20" Type="http://schemas.openxmlformats.org/officeDocument/2006/relationships/image" Target="../media/image61.png"/><Relationship Id="rId1" Type="http://schemas.openxmlformats.org/officeDocument/2006/relationships/vmlDrawing" Target="../drawings/vmlDrawing5.vml"/><Relationship Id="rId6" Type="http://schemas.openxmlformats.org/officeDocument/2006/relationships/image" Target="../media/image40.wmf"/><Relationship Id="rId11" Type="http://schemas.openxmlformats.org/officeDocument/2006/relationships/image" Target="../media/image52.png"/><Relationship Id="rId5" Type="http://schemas.openxmlformats.org/officeDocument/2006/relationships/oleObject" Target="../embeddings/oleObject14.bin"/><Relationship Id="rId15" Type="http://schemas.openxmlformats.org/officeDocument/2006/relationships/image" Target="../media/image56.png"/><Relationship Id="rId10" Type="http://schemas.openxmlformats.org/officeDocument/2006/relationships/image" Target="../media/image51.png"/><Relationship Id="rId19" Type="http://schemas.openxmlformats.org/officeDocument/2006/relationships/image" Target="../media/image60.png"/><Relationship Id="rId4" Type="http://schemas.openxmlformats.org/officeDocument/2006/relationships/image" Target="../media/image39.wmf"/><Relationship Id="rId9" Type="http://schemas.openxmlformats.org/officeDocument/2006/relationships/image" Target="../media/image50.png"/><Relationship Id="rId14" Type="http://schemas.openxmlformats.org/officeDocument/2006/relationships/image" Target="../media/image5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RTF</a:t>
            </a:r>
            <a:r>
              <a:rPr lang="zh-TW" altLang="en-US" dirty="0" smtClean="0"/>
              <a:t> </a:t>
            </a:r>
            <a:r>
              <a:rPr lang="en-US" altLang="zh-TW" dirty="0" smtClean="0"/>
              <a:t>DOA estimators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8646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More about localization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75144" y="1788679"/>
            <a:ext cx="10515600" cy="3466813"/>
          </a:xfrm>
        </p:spPr>
        <p:txBody>
          <a:bodyPr>
            <a:normAutofit lnSpcReduction="10000"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SPS construction</a:t>
            </a:r>
            <a:r>
              <a:rPr lang="en-US" altLang="zh-TW" dirty="0" smtClean="0"/>
              <a:t>: MUSIC, SRP, RTF/Hermitian angle </a:t>
            </a:r>
            <a:r>
              <a:rPr lang="en-US" altLang="zh-TW" dirty="0" smtClean="0">
                <a:sym typeface="Wingdings" panose="05000000000000000000" pitchFamily="2" charset="2"/>
              </a:rPr>
              <a:t> </a:t>
            </a:r>
            <a:r>
              <a:rPr lang="en-US" altLang="zh-TW" dirty="0" smtClean="0">
                <a:solidFill>
                  <a:srgbClr val="FF0000"/>
                </a:solidFill>
                <a:sym typeface="Wingdings" panose="05000000000000000000" pitchFamily="2" charset="2"/>
              </a:rPr>
              <a:t>p.2 approaches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en-US" altLang="zh-TW" dirty="0" smtClean="0">
                <a:solidFill>
                  <a:srgbClr val="FF0000"/>
                </a:solidFill>
              </a:rPr>
              <a:t>Frequency subset selection</a:t>
            </a:r>
            <a:r>
              <a:rPr lang="en-US" altLang="zh-TW" dirty="0" smtClean="0"/>
              <a:t>: GMSC, CDR1, CDR2 </a:t>
            </a:r>
            <a:r>
              <a:rPr lang="en-US" altLang="zh-TW" dirty="0" smtClean="0">
                <a:sym typeface="Wingdings" panose="05000000000000000000" pitchFamily="2" charset="2"/>
              </a:rPr>
              <a:t>p.19, </a:t>
            </a:r>
            <a:r>
              <a:rPr lang="en-US" altLang="zh-TW" dirty="0" smtClean="0">
                <a:solidFill>
                  <a:srgbClr val="FF0000"/>
                </a:solidFill>
                <a:sym typeface="Wingdings" panose="05000000000000000000" pitchFamily="2" charset="2"/>
              </a:rPr>
              <a:t>Telepresence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en-US" altLang="zh-TW" dirty="0">
                <a:solidFill>
                  <a:srgbClr val="FF0000"/>
                </a:solidFill>
              </a:rPr>
              <a:t>Frequency fusion </a:t>
            </a:r>
            <a:r>
              <a:rPr lang="en-US" altLang="zh-TW" dirty="0" smtClean="0"/>
              <a:t>mechanisms: narrowband (histogram), broadband (summation), </a:t>
            </a:r>
            <a:r>
              <a:rPr lang="en-US" altLang="zh-TW" dirty="0" smtClean="0">
                <a:solidFill>
                  <a:srgbClr val="FF0000"/>
                </a:solidFill>
              </a:rPr>
              <a:t>speaker grouping </a:t>
            </a:r>
            <a:r>
              <a:rPr lang="en-US" altLang="zh-TW" dirty="0" smtClean="0"/>
              <a:t>(with separation?)</a:t>
            </a:r>
          </a:p>
          <a:p>
            <a:r>
              <a:rPr lang="en-US" altLang="zh-TW" dirty="0"/>
              <a:t>With and without </a:t>
            </a:r>
            <a:r>
              <a:rPr lang="en-US" altLang="zh-TW" dirty="0">
                <a:solidFill>
                  <a:srgbClr val="FF0000"/>
                </a:solidFill>
              </a:rPr>
              <a:t>separation</a:t>
            </a:r>
            <a:endParaRPr lang="zh-TW" altLang="en-US" dirty="0">
              <a:solidFill>
                <a:srgbClr val="FF0000"/>
              </a:solidFill>
            </a:endParaRPr>
          </a:p>
          <a:p>
            <a:r>
              <a:rPr lang="en-US" altLang="zh-TW" dirty="0" smtClean="0"/>
              <a:t>Binaural ITD-based </a:t>
            </a:r>
            <a:r>
              <a:rPr lang="en-US" altLang="zh-TW" dirty="0"/>
              <a:t>speaker-grouped frequency </a:t>
            </a:r>
            <a:r>
              <a:rPr lang="en-US" altLang="zh-TW" dirty="0" smtClean="0"/>
              <a:t>grouping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Potential extensions</a:t>
            </a:r>
            <a:r>
              <a:rPr lang="en-US" altLang="zh-TW" dirty="0"/>
              <a:t>: separation </a:t>
            </a:r>
            <a:r>
              <a:rPr lang="en-US" altLang="zh-TW" dirty="0" smtClean="0"/>
              <a:t>preprocessing, </a:t>
            </a:r>
            <a:r>
              <a:rPr lang="en-US" altLang="zh-TW" dirty="0"/>
              <a:t>extended </a:t>
            </a:r>
            <a:r>
              <a:rPr lang="en-US" altLang="zh-TW" dirty="0" smtClean="0"/>
              <a:t>RTF-based approaches, new </a:t>
            </a:r>
            <a:r>
              <a:rPr lang="en-US" altLang="zh-TW" dirty="0" smtClean="0">
                <a:solidFill>
                  <a:srgbClr val="0000FF"/>
                </a:solidFill>
              </a:rPr>
              <a:t>frequency subset </a:t>
            </a:r>
            <a:r>
              <a:rPr lang="en-US" altLang="zh-TW" dirty="0" smtClean="0"/>
              <a:t>selection, DNN, ranging </a:t>
            </a:r>
            <a:r>
              <a:rPr lang="en-US" altLang="zh-TW" dirty="0" err="1" smtClean="0"/>
              <a:t>prob</a:t>
            </a:r>
            <a:endParaRPr lang="en-US" altLang="zh-TW" dirty="0" smtClean="0"/>
          </a:p>
        </p:txBody>
      </p:sp>
      <p:sp>
        <p:nvSpPr>
          <p:cNvPr id="4" name="文字方塊 3"/>
          <p:cNvSpPr txBox="1"/>
          <p:nvPr/>
        </p:nvSpPr>
        <p:spPr>
          <a:xfrm>
            <a:off x="960582" y="5255492"/>
            <a:ext cx="104740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smtClean="0"/>
              <a:t>Refs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altLang="zh-TW" dirty="0"/>
              <a:t>Binaural DOA_RTF_Doclo.pdf</a:t>
            </a:r>
            <a:endParaRPr lang="zh-TW" altLang="zh-TW" dirty="0"/>
          </a:p>
          <a:p>
            <a:pPr marL="342900" lvl="0" indent="-342900">
              <a:buFont typeface="+mj-lt"/>
              <a:buAutoNum type="arabicPeriod"/>
            </a:pPr>
            <a:r>
              <a:rPr lang="en-US" altLang="zh-TW" dirty="0"/>
              <a:t>binaural DOA_Gannot.pdf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6604706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69564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4000" dirty="0" smtClean="0"/>
              <a:t>Effect of array geometry on the localization error</a:t>
            </a:r>
            <a:br>
              <a:rPr lang="en-US" altLang="zh-TW" sz="4000" dirty="0" smtClean="0"/>
            </a:br>
            <a:r>
              <a:rPr lang="en-US" altLang="zh-TW" sz="4000" dirty="0" smtClean="0"/>
              <a:t>-- p.57, Vincent et al. book</a:t>
            </a:r>
            <a:endParaRPr lang="zh-TW" altLang="en-US" sz="40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0986" t="10686" r="25523" b="7168"/>
          <a:stretch/>
        </p:blipFill>
        <p:spPr>
          <a:xfrm>
            <a:off x="3084943" y="1524002"/>
            <a:ext cx="5818909" cy="502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223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2614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4000" dirty="0" smtClean="0"/>
              <a:t>Proposed ranging technique 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179081"/>
            <a:ext cx="10515600" cy="2469282"/>
          </a:xfrm>
        </p:spPr>
        <p:txBody>
          <a:bodyPr>
            <a:normAutofit/>
          </a:bodyPr>
          <a:lstStyle/>
          <a:p>
            <a:r>
              <a:rPr lang="en-US" altLang="zh-TW" sz="2400" dirty="0" smtClean="0"/>
              <a:t>Design </a:t>
            </a:r>
            <a:r>
              <a:rPr lang="en-US" altLang="zh-TW" sz="2400" smtClean="0"/>
              <a:t>a sub-array and </a:t>
            </a:r>
            <a:r>
              <a:rPr lang="en-US" altLang="zh-TW" sz="2400" dirty="0" smtClean="0"/>
              <a:t>designate the array center as the coordinate origin?</a:t>
            </a:r>
          </a:p>
          <a:p>
            <a:r>
              <a:rPr lang="en-US" altLang="zh-TW" sz="2400" dirty="0" smtClean="0"/>
              <a:t>Estimate DOA using SRP-PHAT, MUSIC, based on the plane-wave model</a:t>
            </a:r>
          </a:p>
          <a:p>
            <a:r>
              <a:rPr lang="en-US" altLang="zh-TW" sz="2400" dirty="0" smtClean="0"/>
              <a:t>Estimate RTF using measured pressure dada</a:t>
            </a:r>
          </a:p>
          <a:p>
            <a:r>
              <a:rPr lang="en-US" altLang="zh-TW" sz="2400" dirty="0" smtClean="0"/>
              <a:t>Compare the measured RTF and the </a:t>
            </a:r>
            <a:r>
              <a:rPr lang="en-US" altLang="zh-TW" sz="2400" dirty="0" err="1" smtClean="0"/>
              <a:t>freefield</a:t>
            </a:r>
            <a:r>
              <a:rPr lang="en-US" altLang="zh-TW" sz="2400" dirty="0" smtClean="0"/>
              <a:t> monopole-based steering vector.</a:t>
            </a:r>
          </a:p>
          <a:p>
            <a:r>
              <a:rPr lang="en-US" altLang="zh-TW" sz="2400" dirty="0" smtClean="0"/>
              <a:t>Fine-search the distance based on the following RTF-based spatial feature:</a:t>
            </a:r>
            <a:endParaRPr lang="zh-TW" altLang="en-US" sz="2400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7061081"/>
              </p:ext>
            </p:extLst>
          </p:nvPr>
        </p:nvGraphicFramePr>
        <p:xfrm>
          <a:off x="2144713" y="3654132"/>
          <a:ext cx="7939087" cy="2420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8" name="Equation" r:id="rId3" imgW="4203360" imgH="1282680" progId="Equation.DSMT4">
                  <p:embed/>
                </p:oleObj>
              </mc:Choice>
              <mc:Fallback>
                <p:oleObj name="Equation" r:id="rId3" imgW="4203360" imgH="1282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44713" y="3654132"/>
                        <a:ext cx="7939087" cy="2420938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2523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If everything fails,…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Use a distributed array</a:t>
            </a:r>
          </a:p>
          <a:p>
            <a:r>
              <a:rPr lang="en-US" altLang="zh-TW" smtClean="0"/>
              <a:t>Use the MUSIC </a:t>
            </a:r>
            <a:r>
              <a:rPr lang="en-US" altLang="zh-TW" dirty="0" smtClean="0"/>
              <a:t>or TDOA algorithms based on the point-source model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278290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783632" y="44624"/>
            <a:ext cx="7498080" cy="1143000"/>
          </a:xfrm>
        </p:spPr>
        <p:txBody>
          <a:bodyPr>
            <a:normAutofit/>
          </a:bodyPr>
          <a:lstStyle/>
          <a:p>
            <a:r>
              <a:rPr lang="en-US" altLang="zh-TW" dirty="0"/>
              <a:t>TDOA </a:t>
            </a:r>
            <a:r>
              <a:rPr lang="en-US" altLang="zh-TW" dirty="0" smtClean="0"/>
              <a:t>setup for </a:t>
            </a:r>
            <a:r>
              <a:rPr lang="en-US" altLang="zh-TW" dirty="0" smtClean="0">
                <a:solidFill>
                  <a:srgbClr val="FF0000"/>
                </a:solidFill>
              </a:rPr>
              <a:t>distributed</a:t>
            </a:r>
            <a:r>
              <a:rPr lang="en-US" altLang="zh-TW" dirty="0" smtClean="0"/>
              <a:t> array</a:t>
            </a:r>
            <a:endParaRPr lang="zh-TW" altLang="en-US" dirty="0"/>
          </a:p>
        </p:txBody>
      </p:sp>
      <p:graphicFrame>
        <p:nvGraphicFramePr>
          <p:cNvPr id="38" name="物件 37"/>
          <p:cNvGraphicFramePr>
            <a:graphicFrameLocks noChangeAspect="1"/>
          </p:cNvGraphicFramePr>
          <p:nvPr>
            <p:extLst/>
          </p:nvPr>
        </p:nvGraphicFramePr>
        <p:xfrm>
          <a:off x="7413626" y="1772817"/>
          <a:ext cx="2595563" cy="419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6" name="Equation" r:id="rId3" imgW="1295280" imgH="2095200" progId="Equation.DSMT4">
                  <p:embed/>
                </p:oleObj>
              </mc:Choice>
              <mc:Fallback>
                <p:oleObj name="Equation" r:id="rId3" imgW="1295280" imgH="2095200" progId="Equation.DSMT4">
                  <p:embed/>
                  <p:pic>
                    <p:nvPicPr>
                      <p:cNvPr id="38" name="物件 3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13626" y="1772817"/>
                        <a:ext cx="2595563" cy="4198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4" name="群組 43"/>
          <p:cNvGrpSpPr/>
          <p:nvPr/>
        </p:nvGrpSpPr>
        <p:grpSpPr>
          <a:xfrm>
            <a:off x="3098118" y="2097734"/>
            <a:ext cx="3988549" cy="3833605"/>
            <a:chOff x="1115616" y="1988840"/>
            <a:chExt cx="3333181" cy="3270507"/>
          </a:xfrm>
        </p:grpSpPr>
        <p:cxnSp>
          <p:nvCxnSpPr>
            <p:cNvPr id="5" name="直線接點 4"/>
            <p:cNvCxnSpPr/>
            <p:nvPr/>
          </p:nvCxnSpPr>
          <p:spPr>
            <a:xfrm flipV="1">
              <a:off x="2411760" y="1988840"/>
              <a:ext cx="0" cy="208823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接點 6"/>
            <p:cNvCxnSpPr/>
            <p:nvPr/>
          </p:nvCxnSpPr>
          <p:spPr>
            <a:xfrm flipH="1">
              <a:off x="1115616" y="4077072"/>
              <a:ext cx="1296144" cy="108012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接點 8"/>
            <p:cNvCxnSpPr/>
            <p:nvPr/>
          </p:nvCxnSpPr>
          <p:spPr>
            <a:xfrm>
              <a:off x="2411760" y="4077072"/>
              <a:ext cx="1944216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橢圓 10"/>
            <p:cNvSpPr/>
            <p:nvPr/>
          </p:nvSpPr>
          <p:spPr>
            <a:xfrm>
              <a:off x="2339752" y="4005064"/>
              <a:ext cx="144016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橢圓 11"/>
            <p:cNvSpPr/>
            <p:nvPr/>
          </p:nvSpPr>
          <p:spPr>
            <a:xfrm>
              <a:off x="2701546" y="2590275"/>
              <a:ext cx="144016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橢圓 12"/>
            <p:cNvSpPr/>
            <p:nvPr/>
          </p:nvSpPr>
          <p:spPr>
            <a:xfrm flipV="1">
              <a:off x="3383868" y="3573016"/>
              <a:ext cx="144016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橢圓 13"/>
            <p:cNvSpPr/>
            <p:nvPr/>
          </p:nvSpPr>
          <p:spPr>
            <a:xfrm flipV="1">
              <a:off x="1369585" y="4149080"/>
              <a:ext cx="144016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橢圓 15"/>
            <p:cNvSpPr/>
            <p:nvPr/>
          </p:nvSpPr>
          <p:spPr>
            <a:xfrm flipV="1">
              <a:off x="2483768" y="4798083"/>
              <a:ext cx="144016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橢圓 18"/>
            <p:cNvSpPr/>
            <p:nvPr/>
          </p:nvSpPr>
          <p:spPr>
            <a:xfrm>
              <a:off x="4067944" y="2348880"/>
              <a:ext cx="144016" cy="144016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1" name="直線接點 20"/>
            <p:cNvCxnSpPr/>
            <p:nvPr/>
          </p:nvCxnSpPr>
          <p:spPr>
            <a:xfrm flipH="1">
              <a:off x="2411760" y="2473484"/>
              <a:ext cx="1728192" cy="1562881"/>
            </a:xfrm>
            <a:prstGeom prst="line">
              <a:avLst/>
            </a:prstGeom>
            <a:ln w="19050">
              <a:solidFill>
                <a:srgbClr val="00B05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/>
            <p:cNvCxnSpPr>
              <a:stCxn id="12" idx="7"/>
              <a:endCxn id="19" idx="3"/>
            </p:cNvCxnSpPr>
            <p:nvPr/>
          </p:nvCxnSpPr>
          <p:spPr>
            <a:xfrm flipV="1">
              <a:off x="2824471" y="2471805"/>
              <a:ext cx="1264564" cy="139561"/>
            </a:xfrm>
            <a:prstGeom prst="line">
              <a:avLst/>
            </a:prstGeom>
            <a:ln w="19050">
              <a:solidFill>
                <a:srgbClr val="00B05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8" name="物件 27"/>
            <p:cNvGraphicFramePr>
              <a:graphicFrameLocks noChangeAspect="1"/>
            </p:cNvGraphicFramePr>
            <p:nvPr>
              <p:extLst/>
            </p:nvPr>
          </p:nvGraphicFramePr>
          <p:xfrm>
            <a:off x="2773554" y="2591165"/>
            <a:ext cx="363877" cy="4807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17" name="Equation" r:id="rId5" imgW="190440" imgH="228600" progId="Equation.DSMT4">
                    <p:embed/>
                  </p:oleObj>
                </mc:Choice>
                <mc:Fallback>
                  <p:oleObj name="Equation" r:id="rId5" imgW="190440" imgH="228600" progId="Equation.DSMT4">
                    <p:embed/>
                    <p:pic>
                      <p:nvPicPr>
                        <p:cNvPr id="28" name="物件 27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773554" y="2591165"/>
                          <a:ext cx="363877" cy="48073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" name="物件 28"/>
            <p:cNvGraphicFramePr>
              <a:graphicFrameLocks noChangeAspect="1"/>
            </p:cNvGraphicFramePr>
            <p:nvPr>
              <p:extLst/>
            </p:nvPr>
          </p:nvGraphicFramePr>
          <p:xfrm>
            <a:off x="3456753" y="3524597"/>
            <a:ext cx="387350" cy="4804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18" name="Equation" r:id="rId7" imgW="203040" imgH="228600" progId="Equation.DSMT4">
                    <p:embed/>
                  </p:oleObj>
                </mc:Choice>
                <mc:Fallback>
                  <p:oleObj name="Equation" r:id="rId7" imgW="203040" imgH="228600" progId="Equation.DSMT4">
                    <p:embed/>
                    <p:pic>
                      <p:nvPicPr>
                        <p:cNvPr id="29" name="物件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6753" y="3524597"/>
                          <a:ext cx="387350" cy="4804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" name="物件 29"/>
            <p:cNvGraphicFramePr>
              <a:graphicFrameLocks noChangeAspect="1"/>
            </p:cNvGraphicFramePr>
            <p:nvPr>
              <p:extLst/>
            </p:nvPr>
          </p:nvGraphicFramePr>
          <p:xfrm>
            <a:off x="2579891" y="4778334"/>
            <a:ext cx="363537" cy="481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19" name="Equation" r:id="rId9" imgW="190440" imgH="228600" progId="Equation.DSMT4">
                    <p:embed/>
                  </p:oleObj>
                </mc:Choice>
                <mc:Fallback>
                  <p:oleObj name="Equation" r:id="rId9" imgW="190440" imgH="228600" progId="Equation.DSMT4">
                    <p:embed/>
                    <p:pic>
                      <p:nvPicPr>
                        <p:cNvPr id="30" name="物件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79891" y="4778334"/>
                          <a:ext cx="363537" cy="4810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" name="物件 31"/>
            <p:cNvGraphicFramePr>
              <a:graphicFrameLocks noChangeAspect="1"/>
            </p:cNvGraphicFramePr>
            <p:nvPr>
              <p:extLst/>
            </p:nvPr>
          </p:nvGraphicFramePr>
          <p:xfrm>
            <a:off x="1402915" y="4193699"/>
            <a:ext cx="387350" cy="4780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20" name="Equation" r:id="rId11" imgW="203040" imgH="228600" progId="Equation.DSMT4">
                    <p:embed/>
                  </p:oleObj>
                </mc:Choice>
                <mc:Fallback>
                  <p:oleObj name="Equation" r:id="rId11" imgW="203040" imgH="228600" progId="Equation.DSMT4">
                    <p:embed/>
                    <p:pic>
                      <p:nvPicPr>
                        <p:cNvPr id="32" name="物件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02915" y="4193699"/>
                          <a:ext cx="387350" cy="4780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" name="物件 33"/>
            <p:cNvGraphicFramePr>
              <a:graphicFrameLocks noChangeAspect="1"/>
            </p:cNvGraphicFramePr>
            <p:nvPr>
              <p:extLst/>
            </p:nvPr>
          </p:nvGraphicFramePr>
          <p:xfrm>
            <a:off x="2434108" y="3980582"/>
            <a:ext cx="387350" cy="4810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21" name="Equation" r:id="rId13" imgW="203040" imgH="228600" progId="Equation.DSMT4">
                    <p:embed/>
                  </p:oleObj>
                </mc:Choice>
                <mc:Fallback>
                  <p:oleObj name="Equation" r:id="rId13" imgW="203040" imgH="228600" progId="Equation.DSMT4">
                    <p:embed/>
                    <p:pic>
                      <p:nvPicPr>
                        <p:cNvPr id="34" name="物件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34108" y="3980582"/>
                          <a:ext cx="387350" cy="4810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" name="物件 34"/>
            <p:cNvGraphicFramePr>
              <a:graphicFrameLocks noChangeAspect="1"/>
            </p:cNvGraphicFramePr>
            <p:nvPr>
              <p:extLst/>
            </p:nvPr>
          </p:nvGraphicFramePr>
          <p:xfrm>
            <a:off x="3340649" y="2167180"/>
            <a:ext cx="288455" cy="5192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22" name="Equation" r:id="rId15" imgW="126720" imgH="228600" progId="Equation.DSMT4">
                    <p:embed/>
                  </p:oleObj>
                </mc:Choice>
                <mc:Fallback>
                  <p:oleObj name="Equation" r:id="rId15" imgW="126720" imgH="228600" progId="Equation.DSMT4">
                    <p:embed/>
                    <p:pic>
                      <p:nvPicPr>
                        <p:cNvPr id="35" name="物件 34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3340649" y="2167180"/>
                          <a:ext cx="288455" cy="51921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" name="物件 35"/>
            <p:cNvGraphicFramePr>
              <a:graphicFrameLocks noChangeAspect="1"/>
            </p:cNvGraphicFramePr>
            <p:nvPr>
              <p:extLst/>
            </p:nvPr>
          </p:nvGraphicFramePr>
          <p:xfrm>
            <a:off x="3010165" y="2996161"/>
            <a:ext cx="317500" cy="5175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23" name="Equation" r:id="rId17" imgW="139680" imgH="228600" progId="Equation.DSMT4">
                    <p:embed/>
                  </p:oleObj>
                </mc:Choice>
                <mc:Fallback>
                  <p:oleObj name="Equation" r:id="rId17" imgW="139680" imgH="228600" progId="Equation.DSMT4">
                    <p:embed/>
                    <p:pic>
                      <p:nvPicPr>
                        <p:cNvPr id="36" name="物件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10165" y="2996161"/>
                          <a:ext cx="317500" cy="5175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" name="物件 36"/>
            <p:cNvGraphicFramePr>
              <a:graphicFrameLocks noChangeAspect="1"/>
            </p:cNvGraphicFramePr>
            <p:nvPr>
              <p:extLst/>
            </p:nvPr>
          </p:nvGraphicFramePr>
          <p:xfrm>
            <a:off x="4103615" y="2400421"/>
            <a:ext cx="345182" cy="4218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24" name="Equation" r:id="rId19" imgW="114120" imgH="139680" progId="Equation.DSMT4">
                    <p:embed/>
                  </p:oleObj>
                </mc:Choice>
                <mc:Fallback>
                  <p:oleObj name="Equation" r:id="rId19" imgW="114120" imgH="139680" progId="Equation.DSMT4">
                    <p:embed/>
                    <p:pic>
                      <p:nvPicPr>
                        <p:cNvPr id="37" name="物件 36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4103615" y="2400421"/>
                          <a:ext cx="345182" cy="42188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9" name="直線接點 38"/>
            <p:cNvCxnSpPr>
              <a:endCxn id="19" idx="4"/>
            </p:cNvCxnSpPr>
            <p:nvPr/>
          </p:nvCxnSpPr>
          <p:spPr>
            <a:xfrm flipV="1">
              <a:off x="3435662" y="2492896"/>
              <a:ext cx="704290" cy="1147250"/>
            </a:xfrm>
            <a:prstGeom prst="line">
              <a:avLst/>
            </a:prstGeom>
            <a:ln w="19050">
              <a:solidFill>
                <a:srgbClr val="00B05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41" name="物件 40"/>
            <p:cNvGraphicFramePr>
              <a:graphicFrameLocks noChangeAspect="1"/>
            </p:cNvGraphicFramePr>
            <p:nvPr>
              <p:extLst/>
            </p:nvPr>
          </p:nvGraphicFramePr>
          <p:xfrm>
            <a:off x="3628263" y="2845407"/>
            <a:ext cx="319087" cy="519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25" name="Equation" r:id="rId21" imgW="139680" imgH="228600" progId="Equation.DSMT4">
                    <p:embed/>
                  </p:oleObj>
                </mc:Choice>
                <mc:Fallback>
                  <p:oleObj name="Equation" r:id="rId21" imgW="139680" imgH="228600" progId="Equation.DSMT4">
                    <p:embed/>
                    <p:pic>
                      <p:nvPicPr>
                        <p:cNvPr id="41" name="物件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28263" y="2845407"/>
                          <a:ext cx="319087" cy="5191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" name="橢圓 41"/>
            <p:cNvSpPr/>
            <p:nvPr/>
          </p:nvSpPr>
          <p:spPr>
            <a:xfrm flipV="1">
              <a:off x="1513601" y="2888940"/>
              <a:ext cx="144016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43" name="物件 42"/>
            <p:cNvGraphicFramePr>
              <a:graphicFrameLocks noChangeAspect="1"/>
            </p:cNvGraphicFramePr>
            <p:nvPr>
              <p:extLst/>
            </p:nvPr>
          </p:nvGraphicFramePr>
          <p:xfrm>
            <a:off x="1585609" y="2888940"/>
            <a:ext cx="460375" cy="4778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26" name="Equation" r:id="rId23" imgW="241200" imgH="228600" progId="Equation.DSMT4">
                    <p:embed/>
                  </p:oleObj>
                </mc:Choice>
                <mc:Fallback>
                  <p:oleObj name="Equation" r:id="rId23" imgW="241200" imgH="228600" progId="Equation.DSMT4">
                    <p:embed/>
                    <p:pic>
                      <p:nvPicPr>
                        <p:cNvPr id="43" name="物件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5609" y="2888940"/>
                          <a:ext cx="460375" cy="4778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" name="文字方塊 2"/>
          <p:cNvSpPr txBox="1"/>
          <p:nvPr/>
        </p:nvSpPr>
        <p:spPr>
          <a:xfrm>
            <a:off x="2087418" y="1187624"/>
            <a:ext cx="8194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ym typeface="Wingdings" panose="05000000000000000000" pitchFamily="2" charset="2"/>
              </a:rPr>
              <a:t> Need to estimate </a:t>
            </a:r>
            <a:r>
              <a:rPr lang="en-US" altLang="zh-TW" smtClean="0">
                <a:sym typeface="Wingdings" panose="05000000000000000000" pitchFamily="2" charset="2"/>
              </a:rPr>
              <a:t>TDOA using GCC-PHAT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41605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grpSp>
        <p:nvGrpSpPr>
          <p:cNvPr id="10" name="群組 9"/>
          <p:cNvGrpSpPr/>
          <p:nvPr/>
        </p:nvGrpSpPr>
        <p:grpSpPr>
          <a:xfrm>
            <a:off x="2392364" y="1196752"/>
            <a:ext cx="6911975" cy="5688632"/>
            <a:chOff x="879491" y="1189191"/>
            <a:chExt cx="6809594" cy="5580954"/>
          </a:xfrm>
        </p:grpSpPr>
        <p:sp>
          <p:nvSpPr>
            <p:cNvPr id="8" name="矩形 7"/>
            <p:cNvSpPr/>
            <p:nvPr/>
          </p:nvSpPr>
          <p:spPr>
            <a:xfrm>
              <a:off x="2195132" y="2390155"/>
              <a:ext cx="1368152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6050310" y="1542416"/>
              <a:ext cx="1512168" cy="64807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5" name="物件 4"/>
            <p:cNvGraphicFramePr>
              <a:graphicFrameLocks noChangeAspect="1"/>
            </p:cNvGraphicFramePr>
            <p:nvPr>
              <p:extLst/>
            </p:nvPr>
          </p:nvGraphicFramePr>
          <p:xfrm>
            <a:off x="6659313" y="1189191"/>
            <a:ext cx="288032" cy="3703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44" name="Equation" r:id="rId3" imgW="177480" imgH="228600" progId="Equation.DSMT4">
                    <p:embed/>
                  </p:oleObj>
                </mc:Choice>
                <mc:Fallback>
                  <p:oleObj name="Equation" r:id="rId3" imgW="177480" imgH="228600" progId="Equation.DSMT4">
                    <p:embed/>
                    <p:pic>
                      <p:nvPicPr>
                        <p:cNvPr id="5" name="物件 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659313" y="1189191"/>
                          <a:ext cx="288032" cy="37032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" name="物件 5"/>
            <p:cNvGraphicFramePr>
              <a:graphicFrameLocks noChangeAspect="1"/>
            </p:cNvGraphicFramePr>
            <p:nvPr>
              <p:extLst/>
            </p:nvPr>
          </p:nvGraphicFramePr>
          <p:xfrm>
            <a:off x="2693470" y="1999630"/>
            <a:ext cx="371475" cy="3905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45" name="Equation" r:id="rId5" imgW="228600" imgH="241200" progId="Equation.DSMT4">
                    <p:embed/>
                  </p:oleObj>
                </mc:Choice>
                <mc:Fallback>
                  <p:oleObj name="Equation" r:id="rId5" imgW="228600" imgH="241200" progId="Equation.DSMT4">
                    <p:embed/>
                    <p:pic>
                      <p:nvPicPr>
                        <p:cNvPr id="6" name="物件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93470" y="1999630"/>
                          <a:ext cx="371475" cy="3905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" name="物件 3"/>
            <p:cNvGraphicFramePr>
              <a:graphicFrameLocks noChangeAspect="1"/>
            </p:cNvGraphicFramePr>
            <p:nvPr>
              <p:extLst/>
            </p:nvPr>
          </p:nvGraphicFramePr>
          <p:xfrm>
            <a:off x="879491" y="1580720"/>
            <a:ext cx="6809594" cy="5189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46" name="Equation" r:id="rId7" imgW="4368600" imgH="3327120" progId="Equation.DSMT4">
                    <p:embed/>
                  </p:oleObj>
                </mc:Choice>
                <mc:Fallback>
                  <p:oleObj name="Equation" r:id="rId7" imgW="4368600" imgH="3327120" progId="Equation.DSMT4">
                    <p:embed/>
                    <p:pic>
                      <p:nvPicPr>
                        <p:cNvPr id="4" name="物件 3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879491" y="1580720"/>
                          <a:ext cx="6809594" cy="51894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" name="群組 10"/>
          <p:cNvGrpSpPr/>
          <p:nvPr/>
        </p:nvGrpSpPr>
        <p:grpSpPr>
          <a:xfrm>
            <a:off x="8421917" y="4264856"/>
            <a:ext cx="1960358" cy="1937057"/>
            <a:chOff x="1115616" y="1988840"/>
            <a:chExt cx="3333181" cy="3270507"/>
          </a:xfrm>
        </p:grpSpPr>
        <p:cxnSp>
          <p:nvCxnSpPr>
            <p:cNvPr id="12" name="直線接點 11"/>
            <p:cNvCxnSpPr/>
            <p:nvPr/>
          </p:nvCxnSpPr>
          <p:spPr>
            <a:xfrm flipV="1">
              <a:off x="2411760" y="1988840"/>
              <a:ext cx="0" cy="208823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/>
            <p:cNvCxnSpPr/>
            <p:nvPr/>
          </p:nvCxnSpPr>
          <p:spPr>
            <a:xfrm flipH="1">
              <a:off x="1115616" y="4077072"/>
              <a:ext cx="1296144" cy="108012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/>
            <p:cNvCxnSpPr/>
            <p:nvPr/>
          </p:nvCxnSpPr>
          <p:spPr>
            <a:xfrm>
              <a:off x="2411760" y="4077072"/>
              <a:ext cx="1944216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橢圓 14"/>
            <p:cNvSpPr/>
            <p:nvPr/>
          </p:nvSpPr>
          <p:spPr>
            <a:xfrm>
              <a:off x="2339752" y="4005064"/>
              <a:ext cx="144016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橢圓 15"/>
            <p:cNvSpPr/>
            <p:nvPr/>
          </p:nvSpPr>
          <p:spPr>
            <a:xfrm>
              <a:off x="2701546" y="2590275"/>
              <a:ext cx="144016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橢圓 16"/>
            <p:cNvSpPr/>
            <p:nvPr/>
          </p:nvSpPr>
          <p:spPr>
            <a:xfrm flipV="1">
              <a:off x="3383868" y="3573016"/>
              <a:ext cx="144016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橢圓 17"/>
            <p:cNvSpPr/>
            <p:nvPr/>
          </p:nvSpPr>
          <p:spPr>
            <a:xfrm flipV="1">
              <a:off x="1369585" y="4149080"/>
              <a:ext cx="144016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橢圓 18"/>
            <p:cNvSpPr/>
            <p:nvPr/>
          </p:nvSpPr>
          <p:spPr>
            <a:xfrm flipV="1">
              <a:off x="2483768" y="4798083"/>
              <a:ext cx="144016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橢圓 19"/>
            <p:cNvSpPr/>
            <p:nvPr/>
          </p:nvSpPr>
          <p:spPr>
            <a:xfrm>
              <a:off x="4067944" y="2348880"/>
              <a:ext cx="144016" cy="144016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1" name="直線接點 20"/>
            <p:cNvCxnSpPr/>
            <p:nvPr/>
          </p:nvCxnSpPr>
          <p:spPr>
            <a:xfrm flipH="1">
              <a:off x="2411760" y="2473484"/>
              <a:ext cx="1728192" cy="1562881"/>
            </a:xfrm>
            <a:prstGeom prst="line">
              <a:avLst/>
            </a:prstGeom>
            <a:ln w="19050">
              <a:solidFill>
                <a:srgbClr val="00B05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>
              <a:stCxn id="16" idx="7"/>
              <a:endCxn id="20" idx="3"/>
            </p:cNvCxnSpPr>
            <p:nvPr/>
          </p:nvCxnSpPr>
          <p:spPr>
            <a:xfrm flipV="1">
              <a:off x="2824471" y="2471805"/>
              <a:ext cx="1264564" cy="139561"/>
            </a:xfrm>
            <a:prstGeom prst="line">
              <a:avLst/>
            </a:prstGeom>
            <a:ln w="19050">
              <a:solidFill>
                <a:srgbClr val="00B05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3" name="物件 22"/>
            <p:cNvGraphicFramePr>
              <a:graphicFrameLocks noChangeAspect="1"/>
            </p:cNvGraphicFramePr>
            <p:nvPr>
              <p:extLst/>
            </p:nvPr>
          </p:nvGraphicFramePr>
          <p:xfrm>
            <a:off x="2773554" y="2591165"/>
            <a:ext cx="363877" cy="4807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47" name="Equation" r:id="rId9" imgW="190440" imgH="228600" progId="Equation.DSMT4">
                    <p:embed/>
                  </p:oleObj>
                </mc:Choice>
                <mc:Fallback>
                  <p:oleObj name="Equation" r:id="rId9" imgW="190440" imgH="228600" progId="Equation.DSMT4">
                    <p:embed/>
                    <p:pic>
                      <p:nvPicPr>
                        <p:cNvPr id="23" name="物件 22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2773554" y="2591165"/>
                          <a:ext cx="363877" cy="48073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物件 23"/>
            <p:cNvGraphicFramePr>
              <a:graphicFrameLocks noChangeAspect="1"/>
            </p:cNvGraphicFramePr>
            <p:nvPr>
              <p:extLst/>
            </p:nvPr>
          </p:nvGraphicFramePr>
          <p:xfrm>
            <a:off x="3456753" y="3524597"/>
            <a:ext cx="387350" cy="4804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48" name="Equation" r:id="rId11" imgW="203040" imgH="228600" progId="Equation.DSMT4">
                    <p:embed/>
                  </p:oleObj>
                </mc:Choice>
                <mc:Fallback>
                  <p:oleObj name="Equation" r:id="rId11" imgW="203040" imgH="228600" progId="Equation.DSMT4">
                    <p:embed/>
                    <p:pic>
                      <p:nvPicPr>
                        <p:cNvPr id="24" name="物件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6753" y="3524597"/>
                          <a:ext cx="387350" cy="4804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" name="物件 24"/>
            <p:cNvGraphicFramePr>
              <a:graphicFrameLocks noChangeAspect="1"/>
            </p:cNvGraphicFramePr>
            <p:nvPr>
              <p:extLst/>
            </p:nvPr>
          </p:nvGraphicFramePr>
          <p:xfrm>
            <a:off x="2579891" y="4778334"/>
            <a:ext cx="363537" cy="481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49" name="Equation" r:id="rId13" imgW="190440" imgH="228600" progId="Equation.DSMT4">
                    <p:embed/>
                  </p:oleObj>
                </mc:Choice>
                <mc:Fallback>
                  <p:oleObj name="Equation" r:id="rId13" imgW="190440" imgH="228600" progId="Equation.DSMT4">
                    <p:embed/>
                    <p:pic>
                      <p:nvPicPr>
                        <p:cNvPr id="25" name="物件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79891" y="4778334"/>
                          <a:ext cx="363537" cy="4810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" name="物件 25"/>
            <p:cNvGraphicFramePr>
              <a:graphicFrameLocks noChangeAspect="1"/>
            </p:cNvGraphicFramePr>
            <p:nvPr>
              <p:extLst/>
            </p:nvPr>
          </p:nvGraphicFramePr>
          <p:xfrm>
            <a:off x="1402915" y="4193699"/>
            <a:ext cx="387350" cy="4780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50" name="Equation" r:id="rId15" imgW="203040" imgH="228600" progId="Equation.DSMT4">
                    <p:embed/>
                  </p:oleObj>
                </mc:Choice>
                <mc:Fallback>
                  <p:oleObj name="Equation" r:id="rId15" imgW="203040" imgH="228600" progId="Equation.DSMT4">
                    <p:embed/>
                    <p:pic>
                      <p:nvPicPr>
                        <p:cNvPr id="26" name="物件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02915" y="4193699"/>
                          <a:ext cx="387350" cy="4780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" name="物件 26"/>
            <p:cNvGraphicFramePr>
              <a:graphicFrameLocks noChangeAspect="1"/>
            </p:cNvGraphicFramePr>
            <p:nvPr>
              <p:extLst/>
            </p:nvPr>
          </p:nvGraphicFramePr>
          <p:xfrm>
            <a:off x="2434108" y="3980582"/>
            <a:ext cx="387350" cy="4810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51" name="Equation" r:id="rId17" imgW="203040" imgH="228600" progId="Equation.DSMT4">
                    <p:embed/>
                  </p:oleObj>
                </mc:Choice>
                <mc:Fallback>
                  <p:oleObj name="Equation" r:id="rId17" imgW="203040" imgH="228600" progId="Equation.DSMT4">
                    <p:embed/>
                    <p:pic>
                      <p:nvPicPr>
                        <p:cNvPr id="27" name="物件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34108" y="3980582"/>
                          <a:ext cx="387350" cy="4810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" name="物件 27"/>
            <p:cNvGraphicFramePr>
              <a:graphicFrameLocks noChangeAspect="1"/>
            </p:cNvGraphicFramePr>
            <p:nvPr>
              <p:extLst/>
            </p:nvPr>
          </p:nvGraphicFramePr>
          <p:xfrm>
            <a:off x="3340649" y="2167180"/>
            <a:ext cx="288455" cy="5192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52" name="Equation" r:id="rId19" imgW="126720" imgH="228600" progId="Equation.DSMT4">
                    <p:embed/>
                  </p:oleObj>
                </mc:Choice>
                <mc:Fallback>
                  <p:oleObj name="Equation" r:id="rId19" imgW="126720" imgH="228600" progId="Equation.DSMT4">
                    <p:embed/>
                    <p:pic>
                      <p:nvPicPr>
                        <p:cNvPr id="28" name="物件 27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3340649" y="2167180"/>
                          <a:ext cx="288455" cy="51921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" name="物件 28"/>
            <p:cNvGraphicFramePr>
              <a:graphicFrameLocks noChangeAspect="1"/>
            </p:cNvGraphicFramePr>
            <p:nvPr>
              <p:extLst/>
            </p:nvPr>
          </p:nvGraphicFramePr>
          <p:xfrm>
            <a:off x="3010165" y="2996161"/>
            <a:ext cx="317500" cy="5175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53" name="Equation" r:id="rId21" imgW="139680" imgH="228600" progId="Equation.DSMT4">
                    <p:embed/>
                  </p:oleObj>
                </mc:Choice>
                <mc:Fallback>
                  <p:oleObj name="Equation" r:id="rId21" imgW="139680" imgH="228600" progId="Equation.DSMT4">
                    <p:embed/>
                    <p:pic>
                      <p:nvPicPr>
                        <p:cNvPr id="29" name="物件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10165" y="2996161"/>
                          <a:ext cx="317500" cy="5175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" name="物件 29"/>
            <p:cNvGraphicFramePr>
              <a:graphicFrameLocks noChangeAspect="1"/>
            </p:cNvGraphicFramePr>
            <p:nvPr>
              <p:extLst/>
            </p:nvPr>
          </p:nvGraphicFramePr>
          <p:xfrm>
            <a:off x="4103615" y="2400421"/>
            <a:ext cx="345182" cy="4218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54" name="Equation" r:id="rId23" imgW="114120" imgH="139680" progId="Equation.DSMT4">
                    <p:embed/>
                  </p:oleObj>
                </mc:Choice>
                <mc:Fallback>
                  <p:oleObj name="Equation" r:id="rId23" imgW="114120" imgH="139680" progId="Equation.DSMT4">
                    <p:embed/>
                    <p:pic>
                      <p:nvPicPr>
                        <p:cNvPr id="30" name="物件 29"/>
                        <p:cNvPicPr/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4103615" y="2400421"/>
                          <a:ext cx="345182" cy="42188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1" name="直線接點 30"/>
            <p:cNvCxnSpPr>
              <a:endCxn id="20" idx="4"/>
            </p:cNvCxnSpPr>
            <p:nvPr/>
          </p:nvCxnSpPr>
          <p:spPr>
            <a:xfrm flipV="1">
              <a:off x="3435662" y="2492896"/>
              <a:ext cx="704290" cy="1147250"/>
            </a:xfrm>
            <a:prstGeom prst="line">
              <a:avLst/>
            </a:prstGeom>
            <a:ln w="19050">
              <a:solidFill>
                <a:srgbClr val="00B05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32" name="物件 31"/>
            <p:cNvGraphicFramePr>
              <a:graphicFrameLocks noChangeAspect="1"/>
            </p:cNvGraphicFramePr>
            <p:nvPr>
              <p:extLst/>
            </p:nvPr>
          </p:nvGraphicFramePr>
          <p:xfrm>
            <a:off x="3628262" y="2806964"/>
            <a:ext cx="319087" cy="519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55" name="Equation" r:id="rId25" imgW="139680" imgH="228600" progId="Equation.DSMT4">
                    <p:embed/>
                  </p:oleObj>
                </mc:Choice>
                <mc:Fallback>
                  <p:oleObj name="Equation" r:id="rId25" imgW="139680" imgH="228600" progId="Equation.DSMT4">
                    <p:embed/>
                    <p:pic>
                      <p:nvPicPr>
                        <p:cNvPr id="32" name="物件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28262" y="2806964"/>
                          <a:ext cx="319087" cy="5191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" name="橢圓 32"/>
            <p:cNvSpPr/>
            <p:nvPr/>
          </p:nvSpPr>
          <p:spPr>
            <a:xfrm flipV="1">
              <a:off x="1513601" y="2888940"/>
              <a:ext cx="144016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34" name="物件 33"/>
            <p:cNvGraphicFramePr>
              <a:graphicFrameLocks noChangeAspect="1"/>
            </p:cNvGraphicFramePr>
            <p:nvPr>
              <p:extLst/>
            </p:nvPr>
          </p:nvGraphicFramePr>
          <p:xfrm>
            <a:off x="1585609" y="2888940"/>
            <a:ext cx="460375" cy="4778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56" name="Equation" r:id="rId27" imgW="241200" imgH="228600" progId="Equation.DSMT4">
                    <p:embed/>
                  </p:oleObj>
                </mc:Choice>
                <mc:Fallback>
                  <p:oleObj name="Equation" r:id="rId27" imgW="241200" imgH="228600" progId="Equation.DSMT4">
                    <p:embed/>
                    <p:pic>
                      <p:nvPicPr>
                        <p:cNvPr id="34" name="物件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5609" y="2888940"/>
                          <a:ext cx="460375" cy="4778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9658878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物件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8769378"/>
              </p:ext>
            </p:extLst>
          </p:nvPr>
        </p:nvGraphicFramePr>
        <p:xfrm>
          <a:off x="3457575" y="531813"/>
          <a:ext cx="6454775" cy="578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5" name="Equation" r:id="rId3" imgW="4343400" imgH="3886200" progId="Equation.DSMT4">
                  <p:embed/>
                </p:oleObj>
              </mc:Choice>
              <mc:Fallback>
                <p:oleObj name="Equation" r:id="rId3" imgW="4343400" imgH="3886200" progId="Equation.DSMT4">
                  <p:embed/>
                  <p:pic>
                    <p:nvPicPr>
                      <p:cNvPr id="3" name="物件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7575" y="531813"/>
                        <a:ext cx="6454775" cy="5788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字方塊 1"/>
          <p:cNvSpPr txBox="1"/>
          <p:nvPr/>
        </p:nvSpPr>
        <p:spPr>
          <a:xfrm>
            <a:off x="7767786" y="2503056"/>
            <a:ext cx="33712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see TOA_TDOA/</a:t>
            </a:r>
            <a:r>
              <a:rPr lang="en-US" altLang="zh-TW" sz="1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TDOA</a:t>
            </a:r>
            <a:r>
              <a:rPr lang="zh-TW" altLang="en-US" sz="1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noise </a:t>
            </a:r>
            <a:r>
              <a:rPr lang="en-US" altLang="zh-TW" sz="16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covariance </a:t>
            </a:r>
            <a:r>
              <a:rPr lang="en-US" altLang="zh-TW" sz="16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matrix.ppt</a:t>
            </a:r>
            <a:endParaRPr lang="zh-TW" altLang="en-US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26168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/>
          </p:nvPr>
        </p:nvGraphicFramePr>
        <p:xfrm>
          <a:off x="4235450" y="1757364"/>
          <a:ext cx="3652838" cy="423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8" name="Equation" r:id="rId3" imgW="2247840" imgH="2603160" progId="Equation.DSMT4">
                  <p:embed/>
                </p:oleObj>
              </mc:Choice>
              <mc:Fallback>
                <p:oleObj name="Equation" r:id="rId3" imgW="2247840" imgH="2603160" progId="Equation.DSMT4">
                  <p:embed/>
                  <p:pic>
                    <p:nvPicPr>
                      <p:cNvPr id="4" name="物件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35450" y="1757364"/>
                        <a:ext cx="3652838" cy="42370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71777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5113806"/>
              </p:ext>
            </p:extLst>
          </p:nvPr>
        </p:nvGraphicFramePr>
        <p:xfrm>
          <a:off x="2217738" y="1700213"/>
          <a:ext cx="7215187" cy="4478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0" name="Equation" r:id="rId3" imgW="5257800" imgH="3263760" progId="Equation.DSMT4">
                  <p:embed/>
                </p:oleObj>
              </mc:Choice>
              <mc:Fallback>
                <p:oleObj name="Equation" r:id="rId3" imgW="5257800" imgH="32637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17738" y="1700213"/>
                        <a:ext cx="7215187" cy="4478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字方塊 1"/>
          <p:cNvSpPr txBox="1"/>
          <p:nvPr/>
        </p:nvSpPr>
        <p:spPr>
          <a:xfrm>
            <a:off x="630936" y="356616"/>
            <a:ext cx="110093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smtClean="0"/>
              <a:t>Assumptions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dirty="0" smtClean="0"/>
              <a:t>The locators are primarily formulated for single source problems.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dirty="0" smtClean="0"/>
              <a:t>For multi-source scenarios, the “personalized” RTF estimates of each source must be available.</a:t>
            </a:r>
          </a:p>
        </p:txBody>
      </p:sp>
    </p:spTree>
    <p:extLst>
      <p:ext uri="{BB962C8B-B14F-4D97-AF65-F5344CB8AC3E}">
        <p14:creationId xmlns:p14="http://schemas.microsoft.com/office/powerpoint/2010/main" val="1129234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5784889"/>
              </p:ext>
            </p:extLst>
          </p:nvPr>
        </p:nvGraphicFramePr>
        <p:xfrm>
          <a:off x="821319" y="1391228"/>
          <a:ext cx="10240932" cy="36795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Equation" r:id="rId3" imgW="6680160" imgH="2400120" progId="Equation.DSMT4">
                  <p:embed/>
                </p:oleObj>
              </mc:Choice>
              <mc:Fallback>
                <p:oleObj name="Equation" r:id="rId3" imgW="6680160" imgH="2400120" progId="Equation.DSMT4">
                  <p:embed/>
                  <p:pic>
                    <p:nvPicPr>
                      <p:cNvPr id="4" name="內容版面配置區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21319" y="1391228"/>
                        <a:ext cx="10240932" cy="36795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字方塊 1"/>
          <p:cNvSpPr txBox="1"/>
          <p:nvPr/>
        </p:nvSpPr>
        <p:spPr>
          <a:xfrm>
            <a:off x="630936" y="356616"/>
            <a:ext cx="11009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b="1" dirty="0" smtClean="0"/>
              <a:t>Modified SPS</a:t>
            </a:r>
            <a:endParaRPr lang="en-US" altLang="zh-TW" sz="4000" dirty="0" smtClean="0"/>
          </a:p>
        </p:txBody>
      </p:sp>
    </p:spTree>
    <p:extLst>
      <p:ext uri="{BB962C8B-B14F-4D97-AF65-F5344CB8AC3E}">
        <p14:creationId xmlns:p14="http://schemas.microsoft.com/office/powerpoint/2010/main" val="4278307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Results 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221" t="22290" b="19652"/>
          <a:stretch/>
        </p:blipFill>
        <p:spPr>
          <a:xfrm>
            <a:off x="604788" y="2130552"/>
            <a:ext cx="10982424" cy="3630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150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661A6D2-EE04-4CDA-8675-870269E4A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7ED7A-1265-4FA7-AC55-A597F21234BE}" type="slidenum">
              <a:rPr lang="zh-TW" altLang="en-US" smtClean="0"/>
              <a:t>5</a:t>
            </a:fld>
            <a:endParaRPr lang="zh-TW" altLang="en-US"/>
          </a:p>
        </p:txBody>
      </p:sp>
      <p:graphicFrame>
        <p:nvGraphicFramePr>
          <p:cNvPr id="5" name="物件 4">
            <a:extLst>
              <a:ext uri="{FF2B5EF4-FFF2-40B4-BE49-F238E27FC236}">
                <a16:creationId xmlns:a16="http://schemas.microsoft.com/office/drawing/2014/main" id="{BE16C855-CFDB-4F53-AF12-A314F7341F48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822252" y="180600"/>
          <a:ext cx="14478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2" name="Equation" r:id="rId3" imgW="1447560" imgH="266400" progId="Equation.DSMT4">
                  <p:embed/>
                </p:oleObj>
              </mc:Choice>
              <mc:Fallback>
                <p:oleObj name="Equation" r:id="rId3" imgW="1447560" imgH="266400" progId="Equation.DSMT4">
                  <p:embed/>
                  <p:pic>
                    <p:nvPicPr>
                      <p:cNvPr id="5" name="物件 4">
                        <a:extLst>
                          <a:ext uri="{FF2B5EF4-FFF2-40B4-BE49-F238E27FC236}">
                            <a16:creationId xmlns:a16="http://schemas.microsoft.com/office/drawing/2014/main" id="{BE16C855-CFDB-4F53-AF12-A314F7341F4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22252" y="180600"/>
                        <a:ext cx="1447800" cy="266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物件 5">
            <a:extLst>
              <a:ext uri="{FF2B5EF4-FFF2-40B4-BE49-F238E27FC236}">
                <a16:creationId xmlns:a16="http://schemas.microsoft.com/office/drawing/2014/main" id="{F0D8517E-56F5-4E14-A48B-8EE695300AD0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3665060" y="59950"/>
          <a:ext cx="17145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3" name="Equation" r:id="rId5" imgW="1714320" imgH="507960" progId="Equation.DSMT4">
                  <p:embed/>
                </p:oleObj>
              </mc:Choice>
              <mc:Fallback>
                <p:oleObj name="Equation" r:id="rId5" imgW="1714320" imgH="507960" progId="Equation.DSMT4">
                  <p:embed/>
                  <p:pic>
                    <p:nvPicPr>
                      <p:cNvPr id="6" name="物件 5">
                        <a:extLst>
                          <a:ext uri="{FF2B5EF4-FFF2-40B4-BE49-F238E27FC236}">
                            <a16:creationId xmlns:a16="http://schemas.microsoft.com/office/drawing/2014/main" id="{F0D8517E-56F5-4E14-A48B-8EE695300AD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665060" y="59950"/>
                        <a:ext cx="1714500" cy="50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物件 6">
            <a:extLst>
              <a:ext uri="{FF2B5EF4-FFF2-40B4-BE49-F238E27FC236}">
                <a16:creationId xmlns:a16="http://schemas.microsoft.com/office/drawing/2014/main" id="{2C881B6D-A1BA-4170-9F57-91D7D6F5F55C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3741260" y="3333056"/>
          <a:ext cx="15621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4" name="Equation" r:id="rId7" imgW="1562040" imgH="507960" progId="Equation.DSMT4">
                  <p:embed/>
                </p:oleObj>
              </mc:Choice>
              <mc:Fallback>
                <p:oleObj name="Equation" r:id="rId7" imgW="1562040" imgH="507960" progId="Equation.DSMT4">
                  <p:embed/>
                  <p:pic>
                    <p:nvPicPr>
                      <p:cNvPr id="7" name="物件 6">
                        <a:extLst>
                          <a:ext uri="{FF2B5EF4-FFF2-40B4-BE49-F238E27FC236}">
                            <a16:creationId xmlns:a16="http://schemas.microsoft.com/office/drawing/2014/main" id="{2C881B6D-A1BA-4170-9F57-91D7D6F5F55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741260" y="3333056"/>
                        <a:ext cx="1562100" cy="50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物件 7">
            <a:extLst>
              <a:ext uri="{FF2B5EF4-FFF2-40B4-BE49-F238E27FC236}">
                <a16:creationId xmlns:a16="http://schemas.microsoft.com/office/drawing/2014/main" id="{F6826B0B-BFF9-4D09-A899-0F65B4F6A2B8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6568634" y="155200"/>
          <a:ext cx="21844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5" name="Equation" r:id="rId9" imgW="2184120" imgH="291960" progId="Equation.DSMT4">
                  <p:embed/>
                </p:oleObj>
              </mc:Choice>
              <mc:Fallback>
                <p:oleObj name="Equation" r:id="rId9" imgW="2184120" imgH="291960" progId="Equation.DSMT4">
                  <p:embed/>
                  <p:pic>
                    <p:nvPicPr>
                      <p:cNvPr id="8" name="物件 7">
                        <a:extLst>
                          <a:ext uri="{FF2B5EF4-FFF2-40B4-BE49-F238E27FC236}">
                            <a16:creationId xmlns:a16="http://schemas.microsoft.com/office/drawing/2014/main" id="{F6826B0B-BFF9-4D09-A899-0F65B4F6A2B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568634" y="155200"/>
                        <a:ext cx="21844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物件 8">
            <a:extLst>
              <a:ext uri="{FF2B5EF4-FFF2-40B4-BE49-F238E27FC236}">
                <a16:creationId xmlns:a16="http://schemas.microsoft.com/office/drawing/2014/main" id="{E6B20A08-3C03-4418-8D76-6F5E3392DC87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882136" y="3479858"/>
          <a:ext cx="13081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6" name="Equation" r:id="rId11" imgW="1307880" imgH="266400" progId="Equation.DSMT4">
                  <p:embed/>
                </p:oleObj>
              </mc:Choice>
              <mc:Fallback>
                <p:oleObj name="Equation" r:id="rId11" imgW="1307880" imgH="266400" progId="Equation.DSMT4">
                  <p:embed/>
                  <p:pic>
                    <p:nvPicPr>
                      <p:cNvPr id="9" name="物件 8">
                        <a:extLst>
                          <a:ext uri="{FF2B5EF4-FFF2-40B4-BE49-F238E27FC236}">
                            <a16:creationId xmlns:a16="http://schemas.microsoft.com/office/drawing/2014/main" id="{E6B20A08-3C03-4418-8D76-6F5E3392DC8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882136" y="3479858"/>
                        <a:ext cx="1308100" cy="266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物件 9">
            <a:extLst>
              <a:ext uri="{FF2B5EF4-FFF2-40B4-BE49-F238E27FC236}">
                <a16:creationId xmlns:a16="http://schemas.microsoft.com/office/drawing/2014/main" id="{9CE75D5E-D41D-4692-BECD-847E3BF4028D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6708334" y="3333808"/>
          <a:ext cx="20447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7" name="Equation" r:id="rId13" imgW="2044440" imgH="291960" progId="Equation.DSMT4">
                  <p:embed/>
                </p:oleObj>
              </mc:Choice>
              <mc:Fallback>
                <p:oleObj name="Equation" r:id="rId13" imgW="2044440" imgH="291960" progId="Equation.DSMT4">
                  <p:embed/>
                  <p:pic>
                    <p:nvPicPr>
                      <p:cNvPr id="10" name="物件 9">
                        <a:extLst>
                          <a:ext uri="{FF2B5EF4-FFF2-40B4-BE49-F238E27FC236}">
                            <a16:creationId xmlns:a16="http://schemas.microsoft.com/office/drawing/2014/main" id="{9CE75D5E-D41D-4692-BECD-847E3BF4028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708334" y="3333808"/>
                        <a:ext cx="20447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14">
            <a:extLst>
              <a:ext uri="{FF2B5EF4-FFF2-40B4-BE49-F238E27FC236}">
                <a16:creationId xmlns:a16="http://schemas.microsoft.com/office/drawing/2014/main" id="{B9846A45-9082-4FB3-B714-17E3A5D77B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152" y="492686"/>
            <a:ext cx="2520000" cy="675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6">
            <a:extLst>
              <a:ext uri="{FF2B5EF4-FFF2-40B4-BE49-F238E27FC236}">
                <a16:creationId xmlns:a16="http://schemas.microsoft.com/office/drawing/2014/main" id="{936FA107-5BC7-4C92-9552-017B40DB27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152" y="1168548"/>
            <a:ext cx="2520000" cy="675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8">
            <a:extLst>
              <a:ext uri="{FF2B5EF4-FFF2-40B4-BE49-F238E27FC236}">
                <a16:creationId xmlns:a16="http://schemas.microsoft.com/office/drawing/2014/main" id="{066747AA-AE12-40C1-A7AD-65FF639D8C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152" y="1844410"/>
            <a:ext cx="2520000" cy="675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0">
            <a:extLst>
              <a:ext uri="{FF2B5EF4-FFF2-40B4-BE49-F238E27FC236}">
                <a16:creationId xmlns:a16="http://schemas.microsoft.com/office/drawing/2014/main" id="{F7D5EF6C-275B-42EC-B1BB-51A9E6DD1E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152" y="2517231"/>
            <a:ext cx="2520000" cy="757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DCCE7A50-CB7B-40B6-8FC0-363734A0F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2310" y="496526"/>
            <a:ext cx="2520000" cy="668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C555DC18-E37E-4B7B-B807-39E5BA40EC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2310" y="1154930"/>
            <a:ext cx="2520000" cy="689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B62B5F47-F60F-4B5D-AF10-B0705E2B50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2310" y="1844410"/>
            <a:ext cx="2520000" cy="694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7B710662-550D-431F-9BFB-A761C5F8F2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2310" y="2524112"/>
            <a:ext cx="2520000" cy="772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970F6230-5BED-478A-9A22-89891D5307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34" y="497787"/>
            <a:ext cx="2520000" cy="665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>
            <a:extLst>
              <a:ext uri="{FF2B5EF4-FFF2-40B4-BE49-F238E27FC236}">
                <a16:creationId xmlns:a16="http://schemas.microsoft.com/office/drawing/2014/main" id="{FF00111A-23C2-483A-8D51-BA1A1B8710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9692" y="1166840"/>
            <a:ext cx="2520000" cy="665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>
            <a:extLst>
              <a:ext uri="{FF2B5EF4-FFF2-40B4-BE49-F238E27FC236}">
                <a16:creationId xmlns:a16="http://schemas.microsoft.com/office/drawing/2014/main" id="{BFE2849C-BAB1-49EC-8D7C-3AC1FCE58C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9692" y="1880251"/>
            <a:ext cx="2520000" cy="665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>
            <a:extLst>
              <a:ext uri="{FF2B5EF4-FFF2-40B4-BE49-F238E27FC236}">
                <a16:creationId xmlns:a16="http://schemas.microsoft.com/office/drawing/2014/main" id="{6EDF78DF-2D3B-4969-82FC-BF1C14837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34" y="2550355"/>
            <a:ext cx="2520000" cy="746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>
            <a:extLst>
              <a:ext uri="{FF2B5EF4-FFF2-40B4-BE49-F238E27FC236}">
                <a16:creationId xmlns:a16="http://schemas.microsoft.com/office/drawing/2014/main" id="{FB56CD41-11DD-43C0-8BD0-A9E5FDAA1B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186" y="3779721"/>
            <a:ext cx="2520000" cy="675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>
            <a:extLst>
              <a:ext uri="{FF2B5EF4-FFF2-40B4-BE49-F238E27FC236}">
                <a16:creationId xmlns:a16="http://schemas.microsoft.com/office/drawing/2014/main" id="{649D9DEB-27B1-44E5-A7AB-A08A7288EE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186" y="4455583"/>
            <a:ext cx="2520000" cy="675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2" name="Picture 24">
            <a:extLst>
              <a:ext uri="{FF2B5EF4-FFF2-40B4-BE49-F238E27FC236}">
                <a16:creationId xmlns:a16="http://schemas.microsoft.com/office/drawing/2014/main" id="{AD9A9FB7-391D-4504-93C0-724858CD31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672" y="5139125"/>
            <a:ext cx="2520000" cy="668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0" name="Picture 32">
            <a:extLst>
              <a:ext uri="{FF2B5EF4-FFF2-40B4-BE49-F238E27FC236}">
                <a16:creationId xmlns:a16="http://schemas.microsoft.com/office/drawing/2014/main" id="{41E6BD1E-8C86-4230-9AC9-8B61DF2C98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672" y="5857650"/>
            <a:ext cx="2520000" cy="749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2" name="Picture 34">
            <a:extLst>
              <a:ext uri="{FF2B5EF4-FFF2-40B4-BE49-F238E27FC236}">
                <a16:creationId xmlns:a16="http://schemas.microsoft.com/office/drawing/2014/main" id="{415B4274-8AC3-418E-BDD4-833BC4FC9D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2310" y="3820989"/>
            <a:ext cx="2520000" cy="679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4" name="Picture 36">
            <a:extLst>
              <a:ext uri="{FF2B5EF4-FFF2-40B4-BE49-F238E27FC236}">
                <a16:creationId xmlns:a16="http://schemas.microsoft.com/office/drawing/2014/main" id="{2B237D98-AE2B-43E7-B2AD-F128ACC6E2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2310" y="4497540"/>
            <a:ext cx="2520000" cy="679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6" name="Picture 38">
            <a:extLst>
              <a:ext uri="{FF2B5EF4-FFF2-40B4-BE49-F238E27FC236}">
                <a16:creationId xmlns:a16="http://schemas.microsoft.com/office/drawing/2014/main" id="{505591D9-BE58-4448-BDBE-1F69F8024B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2310" y="5174091"/>
            <a:ext cx="2520000" cy="679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17F9EEAB-861B-453D-A784-27766DC284A3}"/>
              </a:ext>
            </a:extLst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3262310" y="5857650"/>
            <a:ext cx="2520000" cy="762312"/>
          </a:xfrm>
          <a:prstGeom prst="rect">
            <a:avLst/>
          </a:prstGeom>
        </p:spPr>
      </p:pic>
      <p:pic>
        <p:nvPicPr>
          <p:cNvPr id="2088" name="Picture 40">
            <a:extLst>
              <a:ext uri="{FF2B5EF4-FFF2-40B4-BE49-F238E27FC236}">
                <a16:creationId xmlns:a16="http://schemas.microsoft.com/office/drawing/2014/main" id="{9BB8033E-A0E6-4045-9E44-FBEDFC9618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34" y="3841056"/>
            <a:ext cx="2520000" cy="665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90" name="Picture 42">
            <a:extLst>
              <a:ext uri="{FF2B5EF4-FFF2-40B4-BE49-F238E27FC236}">
                <a16:creationId xmlns:a16="http://schemas.microsoft.com/office/drawing/2014/main" id="{460C81EC-003D-4DB3-8FB9-D00C7FCF03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9692" y="4508431"/>
            <a:ext cx="2520000" cy="665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92" name="Picture 44">
            <a:extLst>
              <a:ext uri="{FF2B5EF4-FFF2-40B4-BE49-F238E27FC236}">
                <a16:creationId xmlns:a16="http://schemas.microsoft.com/office/drawing/2014/main" id="{2FF6ECED-F081-4CEC-BE3F-12BF202F6D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34" y="5217298"/>
            <a:ext cx="2520000" cy="665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94" name="Picture 46">
            <a:extLst>
              <a:ext uri="{FF2B5EF4-FFF2-40B4-BE49-F238E27FC236}">
                <a16:creationId xmlns:a16="http://schemas.microsoft.com/office/drawing/2014/main" id="{8659284C-9C5E-4E3A-B192-CF7DE4F26C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9692" y="5926165"/>
            <a:ext cx="2520000" cy="746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68F10166-BCD2-40B5-9ABD-F25464AC7008}"/>
              </a:ext>
            </a:extLst>
          </p:cNvPr>
          <p:cNvCxnSpPr>
            <a:cxnSpLocks/>
          </p:cNvCxnSpPr>
          <p:nvPr/>
        </p:nvCxnSpPr>
        <p:spPr>
          <a:xfrm>
            <a:off x="1120654" y="525780"/>
            <a:ext cx="0" cy="52959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103FAA38-A09E-4E03-BE7F-A44DC0CAA669}"/>
              </a:ext>
            </a:extLst>
          </p:cNvPr>
          <p:cNvCxnSpPr>
            <a:cxnSpLocks/>
          </p:cNvCxnSpPr>
          <p:nvPr/>
        </p:nvCxnSpPr>
        <p:spPr>
          <a:xfrm flipH="1">
            <a:off x="11495535" y="1171556"/>
            <a:ext cx="435493" cy="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62AFB50E-885D-4EA2-B4E0-A8AE8403F384}"/>
              </a:ext>
            </a:extLst>
          </p:cNvPr>
          <p:cNvSpPr txBox="1"/>
          <p:nvPr/>
        </p:nvSpPr>
        <p:spPr>
          <a:xfrm>
            <a:off x="9356469" y="985653"/>
            <a:ext cx="2130753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Ground truth position</a:t>
            </a:r>
            <a:endParaRPr lang="zh-TW" altLang="en-US" sz="16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1" name="直線接點 40">
            <a:extLst>
              <a:ext uri="{FF2B5EF4-FFF2-40B4-BE49-F238E27FC236}">
                <a16:creationId xmlns:a16="http://schemas.microsoft.com/office/drawing/2014/main" id="{597123C7-5EB2-4DFC-BDF6-2E678C41BF5F}"/>
              </a:ext>
            </a:extLst>
          </p:cNvPr>
          <p:cNvCxnSpPr>
            <a:cxnSpLocks/>
          </p:cNvCxnSpPr>
          <p:nvPr/>
        </p:nvCxnSpPr>
        <p:spPr>
          <a:xfrm>
            <a:off x="727970" y="1219816"/>
            <a:ext cx="0" cy="52959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E5A233D4-97F5-4A24-9EC7-C23AAD2A9944}"/>
              </a:ext>
            </a:extLst>
          </p:cNvPr>
          <p:cNvCxnSpPr>
            <a:cxnSpLocks/>
          </p:cNvCxnSpPr>
          <p:nvPr/>
        </p:nvCxnSpPr>
        <p:spPr>
          <a:xfrm>
            <a:off x="2275132" y="1882791"/>
            <a:ext cx="0" cy="52959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560DBD97-8350-4951-BDBA-7442CE7C036D}"/>
              </a:ext>
            </a:extLst>
          </p:cNvPr>
          <p:cNvCxnSpPr>
            <a:cxnSpLocks/>
          </p:cNvCxnSpPr>
          <p:nvPr/>
        </p:nvCxnSpPr>
        <p:spPr>
          <a:xfrm>
            <a:off x="2667756" y="2558611"/>
            <a:ext cx="0" cy="52959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4E3617E8-81FA-4D18-AF64-020CAC195E18}"/>
              </a:ext>
            </a:extLst>
          </p:cNvPr>
          <p:cNvCxnSpPr>
            <a:cxnSpLocks/>
          </p:cNvCxnSpPr>
          <p:nvPr/>
        </p:nvCxnSpPr>
        <p:spPr>
          <a:xfrm>
            <a:off x="4102614" y="525780"/>
            <a:ext cx="0" cy="52959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>
            <a:extLst>
              <a:ext uri="{FF2B5EF4-FFF2-40B4-BE49-F238E27FC236}">
                <a16:creationId xmlns:a16="http://schemas.microsoft.com/office/drawing/2014/main" id="{D2CCD26E-F57F-4442-9E95-05D47A63B864}"/>
              </a:ext>
            </a:extLst>
          </p:cNvPr>
          <p:cNvCxnSpPr>
            <a:cxnSpLocks/>
          </p:cNvCxnSpPr>
          <p:nvPr/>
        </p:nvCxnSpPr>
        <p:spPr>
          <a:xfrm>
            <a:off x="3694690" y="1204576"/>
            <a:ext cx="0" cy="52959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78990532-3D85-403B-BAA1-0F92CA7A71C0}"/>
              </a:ext>
            </a:extLst>
          </p:cNvPr>
          <p:cNvCxnSpPr>
            <a:cxnSpLocks/>
          </p:cNvCxnSpPr>
          <p:nvPr/>
        </p:nvCxnSpPr>
        <p:spPr>
          <a:xfrm>
            <a:off x="5249472" y="1890411"/>
            <a:ext cx="0" cy="52959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>
            <a:extLst>
              <a:ext uri="{FF2B5EF4-FFF2-40B4-BE49-F238E27FC236}">
                <a16:creationId xmlns:a16="http://schemas.microsoft.com/office/drawing/2014/main" id="{F3874513-CBD0-4F4D-968A-6D54018AAB19}"/>
              </a:ext>
            </a:extLst>
          </p:cNvPr>
          <p:cNvCxnSpPr>
            <a:cxnSpLocks/>
          </p:cNvCxnSpPr>
          <p:nvPr/>
        </p:nvCxnSpPr>
        <p:spPr>
          <a:xfrm>
            <a:off x="5649716" y="2558611"/>
            <a:ext cx="0" cy="52959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接點 55">
            <a:extLst>
              <a:ext uri="{FF2B5EF4-FFF2-40B4-BE49-F238E27FC236}">
                <a16:creationId xmlns:a16="http://schemas.microsoft.com/office/drawing/2014/main" id="{5DCAA71B-B88F-494A-96D0-EA17650ADDCF}"/>
              </a:ext>
            </a:extLst>
          </p:cNvPr>
          <p:cNvCxnSpPr>
            <a:cxnSpLocks/>
          </p:cNvCxnSpPr>
          <p:nvPr/>
        </p:nvCxnSpPr>
        <p:spPr>
          <a:xfrm>
            <a:off x="7267454" y="525780"/>
            <a:ext cx="0" cy="52959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接點 56">
            <a:extLst>
              <a:ext uri="{FF2B5EF4-FFF2-40B4-BE49-F238E27FC236}">
                <a16:creationId xmlns:a16="http://schemas.microsoft.com/office/drawing/2014/main" id="{C61F51F1-3C35-42A1-BC49-DC1D6D2935A6}"/>
              </a:ext>
            </a:extLst>
          </p:cNvPr>
          <p:cNvCxnSpPr>
            <a:cxnSpLocks/>
          </p:cNvCxnSpPr>
          <p:nvPr/>
        </p:nvCxnSpPr>
        <p:spPr>
          <a:xfrm>
            <a:off x="6882390" y="1204576"/>
            <a:ext cx="0" cy="52959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接點 57">
            <a:extLst>
              <a:ext uri="{FF2B5EF4-FFF2-40B4-BE49-F238E27FC236}">
                <a16:creationId xmlns:a16="http://schemas.microsoft.com/office/drawing/2014/main" id="{2BAEDD68-0D81-40F2-9272-2E6BFC555890}"/>
              </a:ext>
            </a:extLst>
          </p:cNvPr>
          <p:cNvCxnSpPr>
            <a:cxnSpLocks/>
          </p:cNvCxnSpPr>
          <p:nvPr/>
        </p:nvCxnSpPr>
        <p:spPr>
          <a:xfrm>
            <a:off x="8406692" y="1898031"/>
            <a:ext cx="0" cy="52959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接點 58">
            <a:extLst>
              <a:ext uri="{FF2B5EF4-FFF2-40B4-BE49-F238E27FC236}">
                <a16:creationId xmlns:a16="http://schemas.microsoft.com/office/drawing/2014/main" id="{929DBBC0-5F31-4EFC-9BCB-D0D9A1668B0F}"/>
              </a:ext>
            </a:extLst>
          </p:cNvPr>
          <p:cNvCxnSpPr>
            <a:cxnSpLocks/>
          </p:cNvCxnSpPr>
          <p:nvPr/>
        </p:nvCxnSpPr>
        <p:spPr>
          <a:xfrm>
            <a:off x="8784076" y="2581471"/>
            <a:ext cx="0" cy="52959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接點 59">
            <a:extLst>
              <a:ext uri="{FF2B5EF4-FFF2-40B4-BE49-F238E27FC236}">
                <a16:creationId xmlns:a16="http://schemas.microsoft.com/office/drawing/2014/main" id="{AD2CA22E-642E-4A0E-869B-7E087207FB14}"/>
              </a:ext>
            </a:extLst>
          </p:cNvPr>
          <p:cNvCxnSpPr>
            <a:cxnSpLocks/>
          </p:cNvCxnSpPr>
          <p:nvPr/>
        </p:nvCxnSpPr>
        <p:spPr>
          <a:xfrm>
            <a:off x="1105414" y="3810036"/>
            <a:ext cx="0" cy="52959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接點 60">
            <a:extLst>
              <a:ext uri="{FF2B5EF4-FFF2-40B4-BE49-F238E27FC236}">
                <a16:creationId xmlns:a16="http://schemas.microsoft.com/office/drawing/2014/main" id="{80FCBEA2-876D-41B7-96A5-E9358B18998C}"/>
              </a:ext>
            </a:extLst>
          </p:cNvPr>
          <p:cNvCxnSpPr>
            <a:cxnSpLocks/>
          </p:cNvCxnSpPr>
          <p:nvPr/>
        </p:nvCxnSpPr>
        <p:spPr>
          <a:xfrm>
            <a:off x="717810" y="4488832"/>
            <a:ext cx="0" cy="52959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接點 61">
            <a:extLst>
              <a:ext uri="{FF2B5EF4-FFF2-40B4-BE49-F238E27FC236}">
                <a16:creationId xmlns:a16="http://schemas.microsoft.com/office/drawing/2014/main" id="{D73B5C2C-D7C9-43E4-BECE-7E988D7ECDCB}"/>
              </a:ext>
            </a:extLst>
          </p:cNvPr>
          <p:cNvCxnSpPr>
            <a:cxnSpLocks/>
          </p:cNvCxnSpPr>
          <p:nvPr/>
        </p:nvCxnSpPr>
        <p:spPr>
          <a:xfrm>
            <a:off x="2275132" y="5172127"/>
            <a:ext cx="0" cy="52959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接點 62">
            <a:extLst>
              <a:ext uri="{FF2B5EF4-FFF2-40B4-BE49-F238E27FC236}">
                <a16:creationId xmlns:a16="http://schemas.microsoft.com/office/drawing/2014/main" id="{6F28EFE7-D2E9-402D-9A23-E03C9D4AE461}"/>
              </a:ext>
            </a:extLst>
          </p:cNvPr>
          <p:cNvCxnSpPr>
            <a:cxnSpLocks/>
          </p:cNvCxnSpPr>
          <p:nvPr/>
        </p:nvCxnSpPr>
        <p:spPr>
          <a:xfrm>
            <a:off x="2657596" y="5888587"/>
            <a:ext cx="0" cy="52959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接點 63">
            <a:extLst>
              <a:ext uri="{FF2B5EF4-FFF2-40B4-BE49-F238E27FC236}">
                <a16:creationId xmlns:a16="http://schemas.microsoft.com/office/drawing/2014/main" id="{A5CC3993-402F-496B-A2C1-629278C67C66}"/>
              </a:ext>
            </a:extLst>
          </p:cNvPr>
          <p:cNvCxnSpPr>
            <a:cxnSpLocks/>
          </p:cNvCxnSpPr>
          <p:nvPr/>
        </p:nvCxnSpPr>
        <p:spPr>
          <a:xfrm>
            <a:off x="4077214" y="3862905"/>
            <a:ext cx="0" cy="52959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接點 64">
            <a:extLst>
              <a:ext uri="{FF2B5EF4-FFF2-40B4-BE49-F238E27FC236}">
                <a16:creationId xmlns:a16="http://schemas.microsoft.com/office/drawing/2014/main" id="{8405E73C-AE4B-48E8-845C-604268DD23D0}"/>
              </a:ext>
            </a:extLst>
          </p:cNvPr>
          <p:cNvCxnSpPr>
            <a:cxnSpLocks/>
          </p:cNvCxnSpPr>
          <p:nvPr/>
        </p:nvCxnSpPr>
        <p:spPr>
          <a:xfrm>
            <a:off x="3699770" y="4541701"/>
            <a:ext cx="0" cy="52959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接點 65">
            <a:extLst>
              <a:ext uri="{FF2B5EF4-FFF2-40B4-BE49-F238E27FC236}">
                <a16:creationId xmlns:a16="http://schemas.microsoft.com/office/drawing/2014/main" id="{17784A01-2790-4A4D-B276-CB6DBBAA6A9D}"/>
              </a:ext>
            </a:extLst>
          </p:cNvPr>
          <p:cNvCxnSpPr>
            <a:cxnSpLocks/>
          </p:cNvCxnSpPr>
          <p:nvPr/>
        </p:nvCxnSpPr>
        <p:spPr>
          <a:xfrm>
            <a:off x="5252012" y="5209756"/>
            <a:ext cx="0" cy="52959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接點 66">
            <a:extLst>
              <a:ext uri="{FF2B5EF4-FFF2-40B4-BE49-F238E27FC236}">
                <a16:creationId xmlns:a16="http://schemas.microsoft.com/office/drawing/2014/main" id="{D056BF14-7E86-4923-9E23-A62DC8E07C42}"/>
              </a:ext>
            </a:extLst>
          </p:cNvPr>
          <p:cNvCxnSpPr>
            <a:cxnSpLocks/>
          </p:cNvCxnSpPr>
          <p:nvPr/>
        </p:nvCxnSpPr>
        <p:spPr>
          <a:xfrm>
            <a:off x="5649716" y="5900816"/>
            <a:ext cx="0" cy="52959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接點 67">
            <a:extLst>
              <a:ext uri="{FF2B5EF4-FFF2-40B4-BE49-F238E27FC236}">
                <a16:creationId xmlns:a16="http://schemas.microsoft.com/office/drawing/2014/main" id="{3D762B45-CDFC-4ABD-B597-BF3BA3818EFB}"/>
              </a:ext>
            </a:extLst>
          </p:cNvPr>
          <p:cNvCxnSpPr>
            <a:cxnSpLocks/>
          </p:cNvCxnSpPr>
          <p:nvPr/>
        </p:nvCxnSpPr>
        <p:spPr>
          <a:xfrm>
            <a:off x="7257294" y="3862905"/>
            <a:ext cx="0" cy="52959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接點 68">
            <a:extLst>
              <a:ext uri="{FF2B5EF4-FFF2-40B4-BE49-F238E27FC236}">
                <a16:creationId xmlns:a16="http://schemas.microsoft.com/office/drawing/2014/main" id="{B8C6C10F-6370-47DA-9DC0-FAFD52228F13}"/>
              </a:ext>
            </a:extLst>
          </p:cNvPr>
          <p:cNvCxnSpPr>
            <a:cxnSpLocks/>
          </p:cNvCxnSpPr>
          <p:nvPr/>
        </p:nvCxnSpPr>
        <p:spPr>
          <a:xfrm>
            <a:off x="6893394" y="4551810"/>
            <a:ext cx="0" cy="52959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接點 69">
            <a:extLst>
              <a:ext uri="{FF2B5EF4-FFF2-40B4-BE49-F238E27FC236}">
                <a16:creationId xmlns:a16="http://schemas.microsoft.com/office/drawing/2014/main" id="{0F7FB863-5F22-4CD4-B131-71FB9D665AA6}"/>
              </a:ext>
            </a:extLst>
          </p:cNvPr>
          <p:cNvCxnSpPr>
            <a:cxnSpLocks/>
          </p:cNvCxnSpPr>
          <p:nvPr/>
        </p:nvCxnSpPr>
        <p:spPr>
          <a:xfrm>
            <a:off x="8410076" y="5250345"/>
            <a:ext cx="0" cy="52959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接點 70">
            <a:extLst>
              <a:ext uri="{FF2B5EF4-FFF2-40B4-BE49-F238E27FC236}">
                <a16:creationId xmlns:a16="http://schemas.microsoft.com/office/drawing/2014/main" id="{0EBB0743-B3F2-40A0-8419-9EDC48E96B6D}"/>
              </a:ext>
            </a:extLst>
          </p:cNvPr>
          <p:cNvCxnSpPr>
            <a:cxnSpLocks/>
          </p:cNvCxnSpPr>
          <p:nvPr/>
        </p:nvCxnSpPr>
        <p:spPr>
          <a:xfrm>
            <a:off x="8792540" y="5966805"/>
            <a:ext cx="0" cy="52959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56" name="Picture 108">
            <a:extLst>
              <a:ext uri="{FF2B5EF4-FFF2-40B4-BE49-F238E27FC236}">
                <a16:creationId xmlns:a16="http://schemas.microsoft.com/office/drawing/2014/main" id="{4596E0E3-D397-41E4-A9E5-2F9B1D2D5C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6469" y="2329146"/>
            <a:ext cx="2520000" cy="679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8" name="Picture 110">
            <a:extLst>
              <a:ext uri="{FF2B5EF4-FFF2-40B4-BE49-F238E27FC236}">
                <a16:creationId xmlns:a16="http://schemas.microsoft.com/office/drawing/2014/main" id="{9D9A04A8-6F99-404D-B004-52120B230E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5848" y="3026431"/>
            <a:ext cx="2520000" cy="679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60" name="Picture 112">
            <a:extLst>
              <a:ext uri="{FF2B5EF4-FFF2-40B4-BE49-F238E27FC236}">
                <a16:creationId xmlns:a16="http://schemas.microsoft.com/office/drawing/2014/main" id="{E2029009-4FB3-42DB-8857-C19ACC8BF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0658" y="3716626"/>
            <a:ext cx="2520000" cy="679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62" name="Picture 114">
            <a:extLst>
              <a:ext uri="{FF2B5EF4-FFF2-40B4-BE49-F238E27FC236}">
                <a16:creationId xmlns:a16="http://schemas.microsoft.com/office/drawing/2014/main" id="{810BEF4D-0449-4D46-8EA8-10A51C53A0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4561" y="4427898"/>
            <a:ext cx="2520000" cy="772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2" name="直線接點 71">
            <a:extLst>
              <a:ext uri="{FF2B5EF4-FFF2-40B4-BE49-F238E27FC236}">
                <a16:creationId xmlns:a16="http://schemas.microsoft.com/office/drawing/2014/main" id="{3B004FA7-EF3C-4212-987A-1CC52684B2B4}"/>
              </a:ext>
            </a:extLst>
          </p:cNvPr>
          <p:cNvCxnSpPr>
            <a:cxnSpLocks/>
          </p:cNvCxnSpPr>
          <p:nvPr/>
        </p:nvCxnSpPr>
        <p:spPr>
          <a:xfrm>
            <a:off x="10182175" y="2384932"/>
            <a:ext cx="0" cy="52959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接點 72">
            <a:extLst>
              <a:ext uri="{FF2B5EF4-FFF2-40B4-BE49-F238E27FC236}">
                <a16:creationId xmlns:a16="http://schemas.microsoft.com/office/drawing/2014/main" id="{2DBE627B-AA91-493A-8895-A177D05A6B0D}"/>
              </a:ext>
            </a:extLst>
          </p:cNvPr>
          <p:cNvCxnSpPr>
            <a:cxnSpLocks/>
          </p:cNvCxnSpPr>
          <p:nvPr/>
        </p:nvCxnSpPr>
        <p:spPr>
          <a:xfrm>
            <a:off x="9818275" y="3073837"/>
            <a:ext cx="0" cy="52959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接點 73">
            <a:extLst>
              <a:ext uri="{FF2B5EF4-FFF2-40B4-BE49-F238E27FC236}">
                <a16:creationId xmlns:a16="http://schemas.microsoft.com/office/drawing/2014/main" id="{DA780548-7CFD-4DEF-A3BB-00E1080757C1}"/>
              </a:ext>
            </a:extLst>
          </p:cNvPr>
          <p:cNvCxnSpPr>
            <a:cxnSpLocks/>
          </p:cNvCxnSpPr>
          <p:nvPr/>
        </p:nvCxnSpPr>
        <p:spPr>
          <a:xfrm>
            <a:off x="11334957" y="3772372"/>
            <a:ext cx="0" cy="52959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接點 74">
            <a:extLst>
              <a:ext uri="{FF2B5EF4-FFF2-40B4-BE49-F238E27FC236}">
                <a16:creationId xmlns:a16="http://schemas.microsoft.com/office/drawing/2014/main" id="{0C4889BE-4980-4047-A459-6460D37F1D51}"/>
              </a:ext>
            </a:extLst>
          </p:cNvPr>
          <p:cNvCxnSpPr>
            <a:cxnSpLocks/>
          </p:cNvCxnSpPr>
          <p:nvPr/>
        </p:nvCxnSpPr>
        <p:spPr>
          <a:xfrm>
            <a:off x="11717421" y="4488832"/>
            <a:ext cx="0" cy="52959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物件 1">
            <a:extLst>
              <a:ext uri="{FF2B5EF4-FFF2-40B4-BE49-F238E27FC236}">
                <a16:creationId xmlns:a16="http://schemas.microsoft.com/office/drawing/2014/main" id="{F01CB53F-B82A-49B8-9D80-6C27FBB6060C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10279063" y="2014538"/>
          <a:ext cx="7366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8" name="Equation" r:id="rId43" imgW="736560" imgH="266400" progId="Equation.DSMT4">
                  <p:embed/>
                </p:oleObj>
              </mc:Choice>
              <mc:Fallback>
                <p:oleObj name="Equation" r:id="rId43" imgW="736560" imgH="266400" progId="Equation.DSMT4">
                  <p:embed/>
                  <p:pic>
                    <p:nvPicPr>
                      <p:cNvPr id="2" name="物件 1">
                        <a:extLst>
                          <a:ext uri="{FF2B5EF4-FFF2-40B4-BE49-F238E27FC236}">
                            <a16:creationId xmlns:a16="http://schemas.microsoft.com/office/drawing/2014/main" id="{F01CB53F-B82A-49B8-9D80-6C27FBB6060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4"/>
                      <a:stretch>
                        <a:fillRect/>
                      </a:stretch>
                    </p:blipFill>
                    <p:spPr>
                      <a:xfrm>
                        <a:off x="10279063" y="2014538"/>
                        <a:ext cx="736600" cy="266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14062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D2FBC5A-9BA8-42F2-85CD-24B4F02A3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7ED7A-1265-4FA7-AC55-A597F21234BE}" type="slidenum">
              <a:rPr lang="zh-TW" altLang="en-US" smtClean="0"/>
              <a:t>6</a:t>
            </a:fld>
            <a:endParaRPr lang="zh-TW" altLang="en-US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B81A8EF4-3D1D-44D2-AB1D-1651A54932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003" y="1811552"/>
            <a:ext cx="2880000" cy="763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0B96430D-0BC9-45B0-979C-D8569C0D4E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003" y="2724389"/>
            <a:ext cx="2880000" cy="787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>
            <a:extLst>
              <a:ext uri="{FF2B5EF4-FFF2-40B4-BE49-F238E27FC236}">
                <a16:creationId xmlns:a16="http://schemas.microsoft.com/office/drawing/2014/main" id="{E0DA58C7-D50A-4E37-95B4-F610E628A6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003" y="3738687"/>
            <a:ext cx="2880000" cy="793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>
            <a:extLst>
              <a:ext uri="{FF2B5EF4-FFF2-40B4-BE49-F238E27FC236}">
                <a16:creationId xmlns:a16="http://schemas.microsoft.com/office/drawing/2014/main" id="{4A709571-932B-4CEA-A92E-EC79644C4B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003" y="4758534"/>
            <a:ext cx="2880000" cy="88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4ED677A3-AB35-4DD4-9499-B8C121793E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9815" y="1817293"/>
            <a:ext cx="2880000" cy="757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>
            <a:extLst>
              <a:ext uri="{FF2B5EF4-FFF2-40B4-BE49-F238E27FC236}">
                <a16:creationId xmlns:a16="http://schemas.microsoft.com/office/drawing/2014/main" id="{8BB4C41F-D34D-4A73-BFFF-DCB1C70799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9815" y="2730130"/>
            <a:ext cx="2880000" cy="741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>
            <a:extLst>
              <a:ext uri="{FF2B5EF4-FFF2-40B4-BE49-F238E27FC236}">
                <a16:creationId xmlns:a16="http://schemas.microsoft.com/office/drawing/2014/main" id="{380D050F-E387-4714-A29F-C7F470BA00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9815" y="3770603"/>
            <a:ext cx="2880000" cy="741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>
            <a:extLst>
              <a:ext uri="{FF2B5EF4-FFF2-40B4-BE49-F238E27FC236}">
                <a16:creationId xmlns:a16="http://schemas.microsoft.com/office/drawing/2014/main" id="{6D67D142-3F48-4D7E-9C7B-E56BB4CB73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9815" y="4764275"/>
            <a:ext cx="2880000" cy="861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物件 4">
            <a:extLst>
              <a:ext uri="{FF2B5EF4-FFF2-40B4-BE49-F238E27FC236}">
                <a16:creationId xmlns:a16="http://schemas.microsoft.com/office/drawing/2014/main" id="{C044548E-F11E-486B-972F-78C37C097F29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1326153" y="1024176"/>
          <a:ext cx="19177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8" name="Equation" r:id="rId11" imgW="1917360" imgH="609480" progId="Equation.DSMT4">
                  <p:embed/>
                </p:oleObj>
              </mc:Choice>
              <mc:Fallback>
                <p:oleObj name="Equation" r:id="rId11" imgW="1917360" imgH="609480" progId="Equation.DSMT4">
                  <p:embed/>
                  <p:pic>
                    <p:nvPicPr>
                      <p:cNvPr id="5" name="物件 4">
                        <a:extLst>
                          <a:ext uri="{FF2B5EF4-FFF2-40B4-BE49-F238E27FC236}">
                            <a16:creationId xmlns:a16="http://schemas.microsoft.com/office/drawing/2014/main" id="{C044548E-F11E-486B-972F-78C37C097F2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326153" y="1024176"/>
                        <a:ext cx="19177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物件 5">
            <a:extLst>
              <a:ext uri="{FF2B5EF4-FFF2-40B4-BE49-F238E27FC236}">
                <a16:creationId xmlns:a16="http://schemas.microsoft.com/office/drawing/2014/main" id="{FAC3C4C5-A86B-4282-A32E-B3477D5BA085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4502150" y="1029679"/>
          <a:ext cx="19304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9" name="Equation" r:id="rId13" imgW="1930320" imgH="609480" progId="Equation.DSMT4">
                  <p:embed/>
                </p:oleObj>
              </mc:Choice>
              <mc:Fallback>
                <p:oleObj name="Equation" r:id="rId13" imgW="1930320" imgH="609480" progId="Equation.DSMT4">
                  <p:embed/>
                  <p:pic>
                    <p:nvPicPr>
                      <p:cNvPr id="6" name="物件 5">
                        <a:extLst>
                          <a:ext uri="{FF2B5EF4-FFF2-40B4-BE49-F238E27FC236}">
                            <a16:creationId xmlns:a16="http://schemas.microsoft.com/office/drawing/2014/main" id="{FAC3C4C5-A86B-4282-A32E-B3477D5BA08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502150" y="1029679"/>
                        <a:ext cx="19304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90" name="Picture 18">
            <a:extLst>
              <a:ext uri="{FF2B5EF4-FFF2-40B4-BE49-F238E27FC236}">
                <a16:creationId xmlns:a16="http://schemas.microsoft.com/office/drawing/2014/main" id="{CFEA8398-74CE-457A-8DB1-561C2B19B8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1361" y="1811552"/>
            <a:ext cx="2880000" cy="741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2" name="Picture 20">
            <a:extLst>
              <a:ext uri="{FF2B5EF4-FFF2-40B4-BE49-F238E27FC236}">
                <a16:creationId xmlns:a16="http://schemas.microsoft.com/office/drawing/2014/main" id="{008221B8-160C-497A-BDF3-B9131673DC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1361" y="2718671"/>
            <a:ext cx="2880000" cy="799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4" name="Picture 22">
            <a:extLst>
              <a:ext uri="{FF2B5EF4-FFF2-40B4-BE49-F238E27FC236}">
                <a16:creationId xmlns:a16="http://schemas.microsoft.com/office/drawing/2014/main" id="{0DA53F6D-7341-4987-8452-35A58EFAC7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1361" y="3681995"/>
            <a:ext cx="2880000" cy="799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6" name="Picture 24">
            <a:extLst>
              <a:ext uri="{FF2B5EF4-FFF2-40B4-BE49-F238E27FC236}">
                <a16:creationId xmlns:a16="http://schemas.microsoft.com/office/drawing/2014/main" id="{93C3BB35-7C3E-4DDF-B981-3BE284782B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9249" y="4779315"/>
            <a:ext cx="2880000" cy="831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物件 6">
            <a:extLst>
              <a:ext uri="{FF2B5EF4-FFF2-40B4-BE49-F238E27FC236}">
                <a16:creationId xmlns:a16="http://schemas.microsoft.com/office/drawing/2014/main" id="{8D7E4B50-5B22-46EF-9215-27F03A365D3C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7982949" y="1021165"/>
          <a:ext cx="19304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0" name="Equation" r:id="rId19" imgW="1930320" imgH="609480" progId="Equation.DSMT4">
                  <p:embed/>
                </p:oleObj>
              </mc:Choice>
              <mc:Fallback>
                <p:oleObj name="Equation" r:id="rId19" imgW="1930320" imgH="609480" progId="Equation.DSMT4">
                  <p:embed/>
                  <p:pic>
                    <p:nvPicPr>
                      <p:cNvPr id="7" name="物件 6">
                        <a:extLst>
                          <a:ext uri="{FF2B5EF4-FFF2-40B4-BE49-F238E27FC236}">
                            <a16:creationId xmlns:a16="http://schemas.microsoft.com/office/drawing/2014/main" id="{8D7E4B50-5B22-46EF-9215-27F03A365D3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7982949" y="1021165"/>
                        <a:ext cx="19304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26231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0FA0900-D461-44C1-B975-8AB9AE9DE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7ED7A-1265-4FA7-AC55-A597F21234BE}" type="slidenum">
              <a:rPr lang="zh-TW" altLang="en-US" smtClean="0"/>
              <a:t>7</a:t>
            </a:fld>
            <a:endParaRPr lang="zh-TW" altLang="en-US"/>
          </a:p>
        </p:txBody>
      </p:sp>
      <p:graphicFrame>
        <p:nvGraphicFramePr>
          <p:cNvPr id="5" name="物件 4">
            <a:extLst>
              <a:ext uri="{FF2B5EF4-FFF2-40B4-BE49-F238E27FC236}">
                <a16:creationId xmlns:a16="http://schemas.microsoft.com/office/drawing/2014/main" id="{9CD24635-1238-4133-B49B-585443110C6A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1326153" y="1024176"/>
          <a:ext cx="19177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2" name="Equation" r:id="rId3" imgW="1917360" imgH="609480" progId="Equation.DSMT4">
                  <p:embed/>
                </p:oleObj>
              </mc:Choice>
              <mc:Fallback>
                <p:oleObj name="Equation" r:id="rId3" imgW="1917360" imgH="609480" progId="Equation.DSMT4">
                  <p:embed/>
                  <p:pic>
                    <p:nvPicPr>
                      <p:cNvPr id="5" name="物件 4">
                        <a:extLst>
                          <a:ext uri="{FF2B5EF4-FFF2-40B4-BE49-F238E27FC236}">
                            <a16:creationId xmlns:a16="http://schemas.microsoft.com/office/drawing/2014/main" id="{9CD24635-1238-4133-B49B-585443110C6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26153" y="1024176"/>
                        <a:ext cx="19177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物件 5">
            <a:extLst>
              <a:ext uri="{FF2B5EF4-FFF2-40B4-BE49-F238E27FC236}">
                <a16:creationId xmlns:a16="http://schemas.microsoft.com/office/drawing/2014/main" id="{DC17A462-80A9-41D9-8185-92214C5C382D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4502150" y="1029679"/>
          <a:ext cx="19304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3" name="Equation" r:id="rId5" imgW="1930320" imgH="609480" progId="Equation.DSMT4">
                  <p:embed/>
                </p:oleObj>
              </mc:Choice>
              <mc:Fallback>
                <p:oleObj name="Equation" r:id="rId5" imgW="1930320" imgH="609480" progId="Equation.DSMT4">
                  <p:embed/>
                  <p:pic>
                    <p:nvPicPr>
                      <p:cNvPr id="6" name="物件 5">
                        <a:extLst>
                          <a:ext uri="{FF2B5EF4-FFF2-40B4-BE49-F238E27FC236}">
                            <a16:creationId xmlns:a16="http://schemas.microsoft.com/office/drawing/2014/main" id="{DC17A462-80A9-41D9-8185-92214C5C382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02150" y="1029679"/>
                        <a:ext cx="19304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物件 6">
            <a:extLst>
              <a:ext uri="{FF2B5EF4-FFF2-40B4-BE49-F238E27FC236}">
                <a16:creationId xmlns:a16="http://schemas.microsoft.com/office/drawing/2014/main" id="{6E56E94D-7A2F-4265-8E26-F3D23906FF90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7982949" y="1021165"/>
          <a:ext cx="19304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4" name="Equation" r:id="rId7" imgW="1930320" imgH="609480" progId="Equation.DSMT4">
                  <p:embed/>
                </p:oleObj>
              </mc:Choice>
              <mc:Fallback>
                <p:oleObj name="Equation" r:id="rId7" imgW="1930320" imgH="609480" progId="Equation.DSMT4">
                  <p:embed/>
                  <p:pic>
                    <p:nvPicPr>
                      <p:cNvPr id="7" name="物件 6">
                        <a:extLst>
                          <a:ext uri="{FF2B5EF4-FFF2-40B4-BE49-F238E27FC236}">
                            <a16:creationId xmlns:a16="http://schemas.microsoft.com/office/drawing/2014/main" id="{6E56E94D-7A2F-4265-8E26-F3D23906FF9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982949" y="1021165"/>
                        <a:ext cx="19304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標題 10">
            <a:extLst>
              <a:ext uri="{FF2B5EF4-FFF2-40B4-BE49-F238E27FC236}">
                <a16:creationId xmlns:a16="http://schemas.microsoft.com/office/drawing/2014/main" id="{0BA63F36-5007-4D8C-AF2E-C821F09AE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996" y="93763"/>
            <a:ext cx="9624573" cy="1169730"/>
          </a:xfrm>
        </p:spPr>
        <p:txBody>
          <a:bodyPr/>
          <a:lstStyle/>
          <a:p>
            <a:r>
              <a:rPr lang="en-US" altLang="zh-TW" dirty="0"/>
              <a:t>Normalized RTF locators</a:t>
            </a:r>
            <a:endParaRPr lang="zh-TW" alt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BF6A447-C2BF-461C-B0BB-F40E27818C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003" y="1820960"/>
            <a:ext cx="2880000" cy="772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23E4554E-8AB1-4701-9DAB-EB6D3AAFD0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003" y="2780558"/>
            <a:ext cx="2880000" cy="772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57C08F07-D1D5-4D3A-A6B5-02C0FA88A5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003" y="3668746"/>
            <a:ext cx="2880000" cy="772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7B513E9B-EE72-4FEC-A7C2-C9B64C2813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003" y="4633913"/>
            <a:ext cx="2880000" cy="866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>
            <a:extLst>
              <a:ext uri="{FF2B5EF4-FFF2-40B4-BE49-F238E27FC236}">
                <a16:creationId xmlns:a16="http://schemas.microsoft.com/office/drawing/2014/main" id="{B16757D7-CF61-43DD-BE8E-1D46982122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3850" y="1820960"/>
            <a:ext cx="2880000" cy="772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>
            <a:extLst>
              <a:ext uri="{FF2B5EF4-FFF2-40B4-BE49-F238E27FC236}">
                <a16:creationId xmlns:a16="http://schemas.microsoft.com/office/drawing/2014/main" id="{297777C6-8747-4BC8-B2D1-B44E286444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3850" y="2780558"/>
            <a:ext cx="2880000" cy="772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>
            <a:extLst>
              <a:ext uri="{FF2B5EF4-FFF2-40B4-BE49-F238E27FC236}">
                <a16:creationId xmlns:a16="http://schemas.microsoft.com/office/drawing/2014/main" id="{48268317-1749-4D06-A6F4-7237125415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3850" y="3668746"/>
            <a:ext cx="2880000" cy="772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2" name="Picture 16">
            <a:extLst>
              <a:ext uri="{FF2B5EF4-FFF2-40B4-BE49-F238E27FC236}">
                <a16:creationId xmlns:a16="http://schemas.microsoft.com/office/drawing/2014/main" id="{36EC9F6D-0807-4055-8E7D-B52ED3B2A0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3850" y="4633913"/>
            <a:ext cx="2880000" cy="866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4" name="Picture 18">
            <a:extLst>
              <a:ext uri="{FF2B5EF4-FFF2-40B4-BE49-F238E27FC236}">
                <a16:creationId xmlns:a16="http://schemas.microsoft.com/office/drawing/2014/main" id="{08B719C7-E838-4466-BDA5-1B16718B07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1361" y="1820960"/>
            <a:ext cx="2880000" cy="772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6" name="Picture 20">
            <a:extLst>
              <a:ext uri="{FF2B5EF4-FFF2-40B4-BE49-F238E27FC236}">
                <a16:creationId xmlns:a16="http://schemas.microsoft.com/office/drawing/2014/main" id="{C0CEC06A-F460-470D-83E2-A0F703E0C2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1361" y="2786127"/>
            <a:ext cx="2880000" cy="772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8" name="Picture 22">
            <a:extLst>
              <a:ext uri="{FF2B5EF4-FFF2-40B4-BE49-F238E27FC236}">
                <a16:creationId xmlns:a16="http://schemas.microsoft.com/office/drawing/2014/main" id="{09C226BF-BCD9-42A4-BF93-5B10B1FAEB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1361" y="3674315"/>
            <a:ext cx="2880000" cy="772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0" name="Picture 24">
            <a:extLst>
              <a:ext uri="{FF2B5EF4-FFF2-40B4-BE49-F238E27FC236}">
                <a16:creationId xmlns:a16="http://schemas.microsoft.com/office/drawing/2014/main" id="{81B2C695-6C75-4CDE-A9F3-427632C5A0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1361" y="4639482"/>
            <a:ext cx="2880000" cy="866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字方塊 1"/>
          <p:cNvSpPr txBox="1"/>
          <p:nvPr/>
        </p:nvSpPr>
        <p:spPr>
          <a:xfrm>
            <a:off x="775854" y="5671127"/>
            <a:ext cx="10760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ym typeface="Wingdings" panose="05000000000000000000" pitchFamily="2" charset="2"/>
              </a:rPr>
              <a:t> </a:t>
            </a:r>
            <a:r>
              <a:rPr lang="en-US" altLang="zh-TW" dirty="0" smtClean="0">
                <a:solidFill>
                  <a:srgbClr val="FF0000"/>
                </a:solidFill>
              </a:rPr>
              <a:t>Frequency </a:t>
            </a:r>
            <a:r>
              <a:rPr lang="en-US" altLang="zh-TW" dirty="0">
                <a:solidFill>
                  <a:srgbClr val="FF0000"/>
                </a:solidFill>
              </a:rPr>
              <a:t>selection </a:t>
            </a:r>
            <a:r>
              <a:rPr lang="en-US" altLang="zh-TW" dirty="0"/>
              <a:t>to isolate the source-dominated TF bins should help improve the results.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31333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Remarks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novelty of the above approaches is that the localization algorithm is based on RTF estimates, which is rarely seen in the literature.</a:t>
            </a:r>
          </a:p>
          <a:p>
            <a:r>
              <a:rPr lang="en-US" altLang="zh-TW" dirty="0"/>
              <a:t>RTF estimates are often the by-product of </a:t>
            </a:r>
            <a:r>
              <a:rPr lang="en-US" altLang="zh-TW" dirty="0">
                <a:solidFill>
                  <a:srgbClr val="FF0000"/>
                </a:solidFill>
              </a:rPr>
              <a:t>separation</a:t>
            </a:r>
            <a:r>
              <a:rPr lang="en-US" altLang="zh-TW" dirty="0"/>
              <a:t> problems.</a:t>
            </a:r>
          </a:p>
          <a:p>
            <a:r>
              <a:rPr lang="en-US" altLang="zh-TW" dirty="0"/>
              <a:t>It is worth exploring the above localizers in a more comprehensive simulation with different settings and scenarios in the future.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82463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Reminder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/>
              <a:t>EE yr2 </a:t>
            </a:r>
            <a:r>
              <a:rPr lang="en-US" altLang="zh-TW" dirty="0" smtClean="0"/>
              <a:t>proposal </a:t>
            </a:r>
          </a:p>
          <a:p>
            <a:pPr lvl="0"/>
            <a:r>
              <a:rPr lang="en-US" altLang="zh-TW" dirty="0" smtClean="0"/>
              <a:t>NSTC </a:t>
            </a:r>
            <a:r>
              <a:rPr lang="en-US" altLang="zh-TW" dirty="0"/>
              <a:t>proposal</a:t>
            </a:r>
            <a:endParaRPr lang="zh-TW" altLang="zh-TW" dirty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9935" y="2948771"/>
            <a:ext cx="5462352" cy="307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346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626</TotalTime>
  <Words>301</Words>
  <Application>Microsoft Office PowerPoint</Application>
  <PresentationFormat>寬螢幕</PresentationFormat>
  <Paragraphs>42</Paragraphs>
  <Slides>17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2</vt:i4>
      </vt:variant>
      <vt:variant>
        <vt:lpstr>投影片標題</vt:lpstr>
      </vt:variant>
      <vt:variant>
        <vt:i4>17</vt:i4>
      </vt:variant>
    </vt:vector>
  </HeadingPairs>
  <TitlesOfParts>
    <vt:vector size="26" baseType="lpstr">
      <vt:lpstr>新細明體</vt:lpstr>
      <vt:lpstr>Arial</vt:lpstr>
      <vt:lpstr>Calibri</vt:lpstr>
      <vt:lpstr>Calibri Light</vt:lpstr>
      <vt:lpstr>Times New Roman</vt:lpstr>
      <vt:lpstr>Wingdings</vt:lpstr>
      <vt:lpstr>Office 佈景主題</vt:lpstr>
      <vt:lpstr>Equation</vt:lpstr>
      <vt:lpstr>MathType 6.0 Equation</vt:lpstr>
      <vt:lpstr>RTF DOA estimators</vt:lpstr>
      <vt:lpstr>PowerPoint 簡報</vt:lpstr>
      <vt:lpstr>PowerPoint 簡報</vt:lpstr>
      <vt:lpstr>Results </vt:lpstr>
      <vt:lpstr>PowerPoint 簡報</vt:lpstr>
      <vt:lpstr>PowerPoint 簡報</vt:lpstr>
      <vt:lpstr>Normalized RTF locators</vt:lpstr>
      <vt:lpstr>Remarks</vt:lpstr>
      <vt:lpstr>Reminder </vt:lpstr>
      <vt:lpstr>More about localization</vt:lpstr>
      <vt:lpstr>Effect of array geometry on the localization error -- p.57, Vincent et al. book</vt:lpstr>
      <vt:lpstr>Proposed ranging technique </vt:lpstr>
      <vt:lpstr>If everything fails,…</vt:lpstr>
      <vt:lpstr>TDOA setup for distributed array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locators</dc:title>
  <dc:creator>Bai</dc:creator>
  <cp:lastModifiedBy>Bai</cp:lastModifiedBy>
  <cp:revision>51</cp:revision>
  <dcterms:created xsi:type="dcterms:W3CDTF">2023-12-12T01:59:08Z</dcterms:created>
  <dcterms:modified xsi:type="dcterms:W3CDTF">2024-04-17T10:50:47Z</dcterms:modified>
</cp:coreProperties>
</file>