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75" r:id="rId4"/>
    <p:sldId id="571" r:id="rId5"/>
    <p:sldId id="597" r:id="rId6"/>
    <p:sldId id="593" r:id="rId7"/>
    <p:sldId id="596" r:id="rId8"/>
    <p:sldId id="305" r:id="rId9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6CA6"/>
    <a:srgbClr val="00B050"/>
    <a:srgbClr val="9467BD"/>
    <a:srgbClr val="D62627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estimation of acoustic transfer functions (ATFs) and dereverberation based on convolutive transfer functions (CTFs)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2024. 04. 04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Experiment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Experiment results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1" y="100214"/>
            <a:ext cx="7123429" cy="633276"/>
          </a:xfrm>
        </p:spPr>
        <p:txBody>
          <a:bodyPr/>
          <a:lstStyle/>
          <a:p>
            <a:r>
              <a:rPr lang="en-US" altLang="zh-TW"/>
              <a:t>Experiment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8C12A-002C-4C53-845E-A8C69542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7" y="1026471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Experiment place : listening room (</a:t>
            </a:r>
            <a:r>
              <a:rPr lang="zh-TW" altLang="en-US" sz="2400" b="0">
                <a:cs typeface="Times New Roman" panose="02020603050405020304" pitchFamily="18" charset="0"/>
              </a:rPr>
              <a:t>聆聽室</a:t>
            </a:r>
            <a:r>
              <a:rPr lang="en-US" altLang="zh-TW" sz="2400" b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Measured</a:t>
            </a:r>
            <a:r>
              <a:rPr lang="zh-TW" altLang="en-US" sz="2400" b="0">
                <a:cs typeface="Times New Roman" panose="02020603050405020304" pitchFamily="18" charset="0"/>
              </a:rPr>
              <a:t> </a:t>
            </a:r>
            <a:r>
              <a:rPr lang="en-US" altLang="zh-TW" sz="2400" b="0">
                <a:cs typeface="Times New Roman" panose="02020603050405020304" pitchFamily="18" charset="0"/>
              </a:rPr>
              <a:t>reverberation time T</a:t>
            </a:r>
            <a:r>
              <a:rPr lang="en-US" altLang="zh-TW" sz="2400" b="0" baseline="-25000">
                <a:cs typeface="Times New Roman" panose="02020603050405020304" pitchFamily="18" charset="0"/>
              </a:rPr>
              <a:t>60 </a:t>
            </a:r>
            <a:r>
              <a:rPr lang="en-US" altLang="zh-TW" sz="2400" b="0">
                <a:cs typeface="Times New Roman" panose="02020603050405020304" pitchFamily="18" charset="0"/>
              </a:rPr>
              <a:t> = 0.127s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Array type : Uniform linear array (ULA)</a:t>
            </a:r>
            <a:endParaRPr lang="zh-TW" altLang="en-US" sz="2400" b="0">
              <a:cs typeface="Times New Roman" panose="02020603050405020304" pitchFamily="18" charset="0"/>
            </a:endParaRPr>
          </a:p>
          <a:p>
            <a:r>
              <a:rPr lang="en-US" altLang="zh-TW" sz="2400" b="0">
                <a:cs typeface="Times New Roman" panose="02020603050405020304" pitchFamily="18" charset="0"/>
              </a:rPr>
              <a:t>Number </a:t>
            </a:r>
            <a:r>
              <a:rPr lang="en-US" altLang="zh-TW" sz="2400" b="0" dirty="0">
                <a:cs typeface="Times New Roman" panose="02020603050405020304" pitchFamily="18" charset="0"/>
              </a:rPr>
              <a:t>of microphones </a:t>
            </a:r>
            <a:r>
              <a:rPr lang="en-US" altLang="zh-TW" sz="2400" b="0">
                <a:cs typeface="Times New Roman" panose="02020603050405020304" pitchFamily="18" charset="0"/>
              </a:rPr>
              <a:t>= 6</a:t>
            </a:r>
            <a:endParaRPr lang="en-US" altLang="zh-TW" sz="2400" b="0" dirty="0">
              <a:cs typeface="Times New Roman" panose="02020603050405020304" pitchFamily="18" charset="0"/>
            </a:endParaRP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Spacing </a:t>
            </a:r>
            <a:r>
              <a:rPr lang="en-US" altLang="zh-TW" sz="2400" b="0">
                <a:cs typeface="Times New Roman" panose="02020603050405020304" pitchFamily="18" charset="0"/>
              </a:rPr>
              <a:t>= 0.07m (7cm</a:t>
            </a:r>
            <a:r>
              <a:rPr lang="en-US" altLang="zh-TW" sz="2400" b="0" dirty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Aperture </a:t>
            </a:r>
            <a:r>
              <a:rPr lang="en-US" altLang="zh-TW" sz="2400" b="0">
                <a:cs typeface="Times New Roman" panose="02020603050405020304" pitchFamily="18" charset="0"/>
              </a:rPr>
              <a:t>= (6-1)*0.07 = 0.35m </a:t>
            </a:r>
            <a:endParaRPr lang="en-US" altLang="zh-TW" sz="2400" b="0" dirty="0">
              <a:cs typeface="Times New Roman" panose="02020603050405020304" pitchFamily="18" charset="0"/>
            </a:endParaRPr>
          </a:p>
          <a:p>
            <a:r>
              <a:rPr lang="en-US" altLang="zh-TW" sz="2400" b="0">
                <a:cs typeface="Times New Roman" panose="02020603050405020304" pitchFamily="18" charset="0"/>
              </a:rPr>
              <a:t>Sampling </a:t>
            </a:r>
            <a:r>
              <a:rPr lang="en-US" altLang="zh-TW" sz="2400" b="0" dirty="0">
                <a:cs typeface="Times New Roman" panose="02020603050405020304" pitchFamily="18" charset="0"/>
              </a:rPr>
              <a:t>frequency </a:t>
            </a:r>
            <a:r>
              <a:rPr lang="en-US" altLang="zh-TW" sz="2400" b="0">
                <a:cs typeface="Times New Roman" panose="02020603050405020304" pitchFamily="18" charset="0"/>
              </a:rPr>
              <a:t>= 16kHz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Source type : white noise</a:t>
            </a:r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114" y="79050"/>
            <a:ext cx="7760245" cy="633276"/>
          </a:xfrm>
        </p:spPr>
        <p:txBody>
          <a:bodyPr/>
          <a:lstStyle/>
          <a:p>
            <a:r>
              <a:rPr lang="en-US" altLang="zh-TW"/>
              <a:t>Experiment</a:t>
            </a:r>
            <a:r>
              <a:rPr lang="en-US" altLang="zh-TW" sz="2800"/>
              <a:t> results (Kalman stationary)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69ACCC-2D11-44D2-958A-D362860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45" y="1755888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1CC42F-004F-4654-8651-39D1968B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0" y="1755888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114" y="79050"/>
            <a:ext cx="8114808" cy="633276"/>
          </a:xfrm>
        </p:spPr>
        <p:txBody>
          <a:bodyPr/>
          <a:lstStyle/>
          <a:p>
            <a:r>
              <a:rPr lang="en-US" altLang="zh-TW"/>
              <a:t>Experiment</a:t>
            </a:r>
            <a:r>
              <a:rPr lang="en-US" altLang="zh-TW" sz="2800"/>
              <a:t> results (BSI MCLMS)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37110E-8DA6-41CA-BCA8-FCAB549B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4" y="712326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D5988A-F543-4B3E-B424-92FA6F1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79" y="712326"/>
            <a:ext cx="4320000" cy="324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EC8C335-C154-46A3-B87D-6645C1BBB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105" y="3920437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Experiment results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85A7A-6ABF-4629-8D94-9179BED9C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90580"/>
              </p:ext>
            </p:extLst>
          </p:nvPr>
        </p:nvGraphicFramePr>
        <p:xfrm>
          <a:off x="2296315" y="4394523"/>
          <a:ext cx="6100768" cy="186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7166">
                  <a:extLst>
                    <a:ext uri="{9D8B030D-6E8A-4147-A177-3AD203B41FA5}">
                      <a16:colId xmlns:a16="http://schemas.microsoft.com/office/drawing/2014/main" val="302551452"/>
                    </a:ext>
                  </a:extLst>
                </a:gridCol>
                <a:gridCol w="1623602">
                  <a:extLst>
                    <a:ext uri="{9D8B030D-6E8A-4147-A177-3AD203B41FA5}">
                      <a16:colId xmlns:a16="http://schemas.microsoft.com/office/drawing/2014/main" val="105269062"/>
                    </a:ext>
                  </a:extLst>
                </a:gridCol>
              </a:tblGrid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NRMSPM(dB)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78383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Kalman stationary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-1.9831</a:t>
                      </a:r>
                      <a:endParaRPr lang="zh-TW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74771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Kalman nonstationary</a:t>
                      </a:r>
                      <a:endParaRPr lang="zh-TW" alt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-1.9213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668465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BSI (MCLMS)</a:t>
                      </a:r>
                      <a:endParaRPr lang="zh-TW" alt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60576"/>
                  </a:ext>
                </a:extLst>
              </a:tr>
            </a:tbl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95F3A83-7F39-4139-9B14-10D2CEFC5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95409"/>
              </p:ext>
            </p:extLst>
          </p:nvPr>
        </p:nvGraphicFramePr>
        <p:xfrm>
          <a:off x="373009" y="1306444"/>
          <a:ext cx="9947381" cy="255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5841720" imgH="1498320" progId="Equation.DSMT4">
                  <p:embed/>
                </p:oleObj>
              </mc:Choice>
              <mc:Fallback>
                <p:oleObj name="Equation" r:id="rId3" imgW="5841720" imgH="149832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E95F3A83-7F39-4139-9B14-10D2CEFC59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09" y="1306444"/>
                        <a:ext cx="9947381" cy="255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5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Summary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11C72F39-2FCC-407B-9B9D-BF1E03F8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" y="901088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Proposed CTF method outperforms MCLMS of BSI.</a:t>
            </a:r>
          </a:p>
          <a:p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2E273F-1411-4F94-88EF-92FD88F4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7" y="653142"/>
            <a:ext cx="5672227" cy="5794311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84CE19F-D234-40C7-A195-8E9093C9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07" y="2277268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247332</TotalTime>
  <Words>236</Words>
  <Application>Microsoft Office PowerPoint</Application>
  <PresentationFormat>自訂</PresentationFormat>
  <Paragraphs>57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佈景主題</vt:lpstr>
      <vt:lpstr>MathType 6.0 Equation</vt:lpstr>
      <vt:lpstr>Blind estimation of acoustic transfer functions (ATFs) and dereverberation based on convolutive transfer functions (CTFs)   Date：2024. 04. 04</vt:lpstr>
      <vt:lpstr>Outline</vt:lpstr>
      <vt:lpstr>Experiment setting</vt:lpstr>
      <vt:lpstr>Experiment results (Kalman stationary)</vt:lpstr>
      <vt:lpstr>Experiment results (BSI MCLMS)</vt:lpstr>
      <vt:lpstr>Experiment results</vt:lpstr>
      <vt:lpstr>Summary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2759</cp:revision>
  <dcterms:created xsi:type="dcterms:W3CDTF">2012-11-25T05:37:01Z</dcterms:created>
  <dcterms:modified xsi:type="dcterms:W3CDTF">2024-03-28T07:11:07Z</dcterms:modified>
</cp:coreProperties>
</file>