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605" r:id="rId3"/>
    <p:sldId id="591" r:id="rId4"/>
    <p:sldId id="606" r:id="rId5"/>
    <p:sldId id="607" r:id="rId6"/>
    <p:sldId id="612" r:id="rId7"/>
    <p:sldId id="608" r:id="rId8"/>
    <p:sldId id="610" r:id="rId9"/>
    <p:sldId id="611" r:id="rId10"/>
    <p:sldId id="609" r:id="rId11"/>
    <p:sldId id="499" r:id="rId12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66"/>
    <a:srgbClr val="003300"/>
    <a:srgbClr val="275942"/>
    <a:srgbClr val="00FF00"/>
    <a:srgbClr val="008000"/>
    <a:srgbClr val="FFFFCC"/>
    <a:srgbClr val="FFFF99"/>
    <a:srgbClr val="8A0045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2155" autoAdjust="0"/>
  </p:normalViewPr>
  <p:slideViewPr>
    <p:cSldViewPr snapToGrid="0">
      <p:cViewPr varScale="1">
        <p:scale>
          <a:sx n="95" d="100"/>
          <a:sy n="95" d="100"/>
        </p:scale>
        <p:origin x="1722" y="96"/>
      </p:cViewPr>
      <p:guideLst>
        <p:guide orient="horz" pos="2382"/>
        <p:guide pos="3368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14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5.wmf"/><Relationship Id="rId7" Type="http://schemas.openxmlformats.org/officeDocument/2006/relationships/image" Target="../media/image2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6.wmf"/><Relationship Id="rId5" Type="http://schemas.openxmlformats.org/officeDocument/2006/relationships/image" Target="../media/image26.wmf"/><Relationship Id="rId10" Type="http://schemas.openxmlformats.org/officeDocument/2006/relationships/image" Target="../media/image14.wmf"/><Relationship Id="rId4" Type="http://schemas.openxmlformats.org/officeDocument/2006/relationships/image" Target="../media/image25.wmf"/><Relationship Id="rId9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38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 dirty="0"/>
              <a:t>© NATIONAL TSING HUA UNIVERSITY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2023/8/7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 dirty="0"/>
              <a:t>© NATIONAL TSING HUA UNIVERSITY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© NATIONAL TSING HUA UNIVERSITY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130059" y="475208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2023/8/7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Relationship Id="rId22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96560" y="2945551"/>
            <a:ext cx="5867876" cy="2626273"/>
          </a:xfrm>
        </p:spPr>
        <p:txBody>
          <a:bodyPr/>
          <a:lstStyle/>
          <a:p>
            <a:r>
              <a:rPr lang="en-US" altLang="zh-TW" sz="2400" dirty="0"/>
              <a:t>ATF</a:t>
            </a:r>
            <a:r>
              <a:rPr lang="zh-TW" altLang="en-US" sz="2400" dirty="0"/>
              <a:t> </a:t>
            </a:r>
            <a:r>
              <a:rPr lang="en-US" altLang="zh-TW" sz="2400" dirty="0"/>
              <a:t>estimation with WPD + Wiener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sz="1846" b="0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zh-TW" altLang="en-US" sz="1846" b="0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46" b="0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2023. 7. </a:t>
            </a:r>
            <a:r>
              <a:rPr lang="en-US" altLang="zh-TW" sz="1846" b="0" dirty="0">
                <a:solidFill>
                  <a:srgbClr val="8A0045"/>
                </a:solidFill>
              </a:rPr>
              <a:t>19</a:t>
            </a:r>
            <a:r>
              <a:rPr lang="zh-TW" altLang="en-US" sz="1846" b="0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46" b="0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(Wed.)</a:t>
            </a:r>
            <a:endParaRPr lang="zh-TW" altLang="en-US" sz="1846" dirty="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9920" y="4455538"/>
            <a:ext cx="2150558" cy="1803223"/>
          </a:xfrm>
        </p:spPr>
        <p:txBody>
          <a:bodyPr/>
          <a:lstStyle/>
          <a:p>
            <a:pPr algn="just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 Electroacoustics Audio (TEA) Lab</a:t>
            </a:r>
          </a:p>
          <a:p>
            <a:pPr algn="just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Siang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© NATIONAL TSING HUA UNIVERSITY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B8AED-C7DA-4311-B531-4A9D9E4A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Combined WPD and Wiener solution (1/2) 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8940E1-3075-4F5B-9B17-178FF01D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B39DBE-2594-4AB6-903B-F287DED2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3B973-1E9B-436D-A697-CD7DAA3A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5AD54B-43EC-41CE-A1BE-F2B5D24A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Error between microphone signal and predicted signal</a:t>
            </a:r>
            <a:endParaRPr lang="zh-TW" altLang="en-US" b="0" dirty="0"/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4F0279A7-BAF3-42F5-A973-F629B94AA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459835"/>
              </p:ext>
            </p:extLst>
          </p:nvPr>
        </p:nvGraphicFramePr>
        <p:xfrm>
          <a:off x="1153247" y="1974562"/>
          <a:ext cx="6723062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9" name="Equation" r:id="rId3" imgW="4025880" imgH="2603160" progId="Equation.DSMT4">
                  <p:embed/>
                </p:oleObj>
              </mc:Choice>
              <mc:Fallback>
                <p:oleObj name="Equation" r:id="rId3" imgW="4025880" imgH="2603160" progId="Equation.DSMT4">
                  <p:embed/>
                  <p:pic>
                    <p:nvPicPr>
                      <p:cNvPr id="8" name="內容版面配置區 3">
                        <a:extLst>
                          <a:ext uri="{FF2B5EF4-FFF2-40B4-BE49-F238E27FC236}">
                            <a16:creationId xmlns:a16="http://schemas.microsoft.com/office/drawing/2014/main" id="{4F0279A7-BAF3-42F5-A973-F629B94AAF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3247" y="1974562"/>
                        <a:ext cx="6723062" cy="450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26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6BF46-4AD4-4F92-A079-AF93AB62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972" y="3780631"/>
            <a:ext cx="7123429" cy="633276"/>
          </a:xfrm>
        </p:spPr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7E9619-9B03-4919-AE17-7A0BEA5A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8571B5-9965-41B1-908A-EA672679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F5C049-4BC7-42A7-ABF5-CE7D49E8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39640F-565E-45DA-9362-CEAFE8EC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45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2" y="312804"/>
            <a:ext cx="8036852" cy="633276"/>
          </a:xfrm>
        </p:spPr>
        <p:txBody>
          <a:bodyPr/>
          <a:lstStyle/>
          <a:p>
            <a:r>
              <a:rPr lang="en-US" altLang="zh-TW" sz="3200" dirty="0">
                <a:cs typeface="Times New Roman" panose="02020603050405020304" pitchFamily="18" charset="0"/>
              </a:rPr>
              <a:t>Algorithm summary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2023/8/7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525D2B9-7CC4-4165-8B82-DF6256309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854898"/>
              </p:ext>
            </p:extLst>
          </p:nvPr>
        </p:nvGraphicFramePr>
        <p:xfrm>
          <a:off x="749456" y="3840542"/>
          <a:ext cx="7089039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1" name="Equation" r:id="rId3" imgW="3911400" imgH="1460160" progId="Equation.DSMT4">
                  <p:embed/>
                </p:oleObj>
              </mc:Choice>
              <mc:Fallback>
                <p:oleObj name="Equation" r:id="rId3" imgW="3911400" imgH="1460160" progId="Equation.DSMT4">
                  <p:embed/>
                  <p:pic>
                    <p:nvPicPr>
                      <p:cNvPr id="10" name="內容版面配置區 3">
                        <a:extLst>
                          <a:ext uri="{FF2B5EF4-FFF2-40B4-BE49-F238E27FC236}">
                            <a16:creationId xmlns:a16="http://schemas.microsoft.com/office/drawing/2014/main" id="{A525D2B9-7CC4-4165-8B82-DF62563090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456" y="3840542"/>
                        <a:ext cx="7089039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71725" y="1145511"/>
            <a:ext cx="7168430" cy="198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De-reverberation using WPE.</a:t>
            </a:r>
          </a:p>
          <a:p>
            <a:pPr marL="457200" indent="-45720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dry source signal    using DAS.</a:t>
            </a:r>
          </a:p>
          <a:p>
            <a:pPr marL="457200" indent="-45720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ATF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</a:p>
          <a:p>
            <a:pPr marL="864428" lvl="1" indent="-3429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Wiener filter</a:t>
            </a:r>
          </a:p>
          <a:p>
            <a:pPr marL="864428" lvl="1" indent="-3429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filters: LMS, RLS, and Kalman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the source signal by MINT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6136823" y="3001963"/>
            <a:ext cx="3391805" cy="1183066"/>
            <a:chOff x="7181850" y="1836359"/>
            <a:chExt cx="3391805" cy="1183066"/>
          </a:xfrm>
        </p:grpSpPr>
        <p:sp>
          <p:nvSpPr>
            <p:cNvPr id="11" name="矩形 10"/>
            <p:cNvSpPr/>
            <p:nvPr/>
          </p:nvSpPr>
          <p:spPr>
            <a:xfrm>
              <a:off x="8190523" y="2512088"/>
              <a:ext cx="802752" cy="47227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endCxn id="11" idx="1"/>
            </p:cNvCxnSpPr>
            <p:nvPr/>
          </p:nvCxnSpPr>
          <p:spPr>
            <a:xfrm flipV="1">
              <a:off x="7455877" y="2748224"/>
              <a:ext cx="734646" cy="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V="1">
              <a:off x="8984898" y="2739853"/>
              <a:ext cx="734646" cy="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/>
            <p:cNvSpPr/>
            <p:nvPr/>
          </p:nvSpPr>
          <p:spPr>
            <a:xfrm>
              <a:off x="9739640" y="2692961"/>
              <a:ext cx="68106" cy="854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V="1">
              <a:off x="9839009" y="2739850"/>
              <a:ext cx="734646" cy="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9777676" y="2190541"/>
              <a:ext cx="9974" cy="514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物件 19"/>
            <p:cNvGraphicFramePr>
              <a:graphicFrameLocks noChangeAspect="1"/>
            </p:cNvGraphicFramePr>
            <p:nvPr/>
          </p:nvGraphicFramePr>
          <p:xfrm>
            <a:off x="7181850" y="2501900"/>
            <a:ext cx="21113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2" name="Equation" r:id="rId5" imgW="101520" imgH="190440" progId="Equation.DSMT4">
                    <p:embed/>
                  </p:oleObj>
                </mc:Choice>
                <mc:Fallback>
                  <p:oleObj name="Equation" r:id="rId5" imgW="101520" imgH="190440" progId="Equation.DSMT4">
                    <p:embed/>
                    <p:pic>
                      <p:nvPicPr>
                        <p:cNvPr id="20" name="物件 1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81850" y="2501900"/>
                          <a:ext cx="21113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物件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0507133"/>
                </p:ext>
              </p:extLst>
            </p:nvPr>
          </p:nvGraphicFramePr>
          <p:xfrm>
            <a:off x="8414202" y="2579309"/>
            <a:ext cx="341313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3" name="Equation" r:id="rId7" imgW="164880" imgH="164880" progId="Equation.DSMT4">
                    <p:embed/>
                  </p:oleObj>
                </mc:Choice>
                <mc:Fallback>
                  <p:oleObj name="Equation" r:id="rId7" imgW="164880" imgH="164880" progId="Equation.DSMT4">
                    <p:embed/>
                    <p:pic>
                      <p:nvPicPr>
                        <p:cNvPr id="21" name="物件 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14202" y="2579309"/>
                          <a:ext cx="341313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物件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3423905"/>
                </p:ext>
              </p:extLst>
            </p:nvPr>
          </p:nvGraphicFramePr>
          <p:xfrm>
            <a:off x="9639752" y="1836359"/>
            <a:ext cx="261938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4" name="Equation" r:id="rId9" imgW="126720" imgH="164880" progId="Equation.DSMT4">
                    <p:embed/>
                  </p:oleObj>
                </mc:Choice>
                <mc:Fallback>
                  <p:oleObj name="Equation" r:id="rId9" imgW="126720" imgH="164880" progId="Equation.DSMT4">
                    <p:embed/>
                    <p:pic>
                      <p:nvPicPr>
                        <p:cNvPr id="22" name="物件 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39752" y="1836359"/>
                          <a:ext cx="261938" cy="341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物件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2876098"/>
                </p:ext>
              </p:extLst>
            </p:nvPr>
          </p:nvGraphicFramePr>
          <p:xfrm>
            <a:off x="10167938" y="2416175"/>
            <a:ext cx="23495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5" name="Equation" r:id="rId11" imgW="114120" imgH="139680" progId="Equation.DSMT4">
                    <p:embed/>
                  </p:oleObj>
                </mc:Choice>
                <mc:Fallback>
                  <p:oleObj name="Equation" r:id="rId11" imgW="114120" imgH="139680" progId="Equation.DSMT4">
                    <p:embed/>
                    <p:pic>
                      <p:nvPicPr>
                        <p:cNvPr id="23" name="物件 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67938" y="2416175"/>
                          <a:ext cx="234950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物件 23"/>
            <p:cNvGraphicFramePr>
              <a:graphicFrameLocks noChangeAspect="1"/>
            </p:cNvGraphicFramePr>
            <p:nvPr/>
          </p:nvGraphicFramePr>
          <p:xfrm>
            <a:off x="9486900" y="2386013"/>
            <a:ext cx="28892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6" name="Equation" r:id="rId13" imgW="139680" imgH="139680" progId="Equation.DSMT4">
                    <p:embed/>
                  </p:oleObj>
                </mc:Choice>
                <mc:Fallback>
                  <p:oleObj name="Equation" r:id="rId13" imgW="139680" imgH="139680" progId="Equation.DSMT4">
                    <p:embed/>
                    <p:pic>
                      <p:nvPicPr>
                        <p:cNvPr id="24" name="物件 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486900" y="2386013"/>
                          <a:ext cx="288925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物件 24"/>
            <p:cNvGraphicFramePr>
              <a:graphicFrameLocks noChangeAspect="1"/>
            </p:cNvGraphicFramePr>
            <p:nvPr/>
          </p:nvGraphicFramePr>
          <p:xfrm>
            <a:off x="9320213" y="2808288"/>
            <a:ext cx="261937" cy="21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7" name="Equation" r:id="rId15" imgW="126720" imgH="101520" progId="Equation.DSMT4">
                    <p:embed/>
                  </p:oleObj>
                </mc:Choice>
                <mc:Fallback>
                  <p:oleObj name="Equation" r:id="rId15" imgW="126720" imgH="101520" progId="Equation.DSMT4">
                    <p:embed/>
                    <p:pic>
                      <p:nvPicPr>
                        <p:cNvPr id="25" name="物件 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320213" y="2808288"/>
                          <a:ext cx="261937" cy="211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D473D3A-B4FB-4EBA-8840-18D431EFF71B}"/>
              </a:ext>
            </a:extLst>
          </p:cNvPr>
          <p:cNvSpPr/>
          <p:nvPr/>
        </p:nvSpPr>
        <p:spPr>
          <a:xfrm>
            <a:off x="671725" y="1145510"/>
            <a:ext cx="5381205" cy="129951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AE5E85-0136-419D-829D-8DD98DE2BC4E}"/>
              </a:ext>
            </a:extLst>
          </p:cNvPr>
          <p:cNvSpPr txBox="1"/>
          <p:nvPr/>
        </p:nvSpPr>
        <p:spPr>
          <a:xfrm>
            <a:off x="6052930" y="1620655"/>
            <a:ext cx="409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Dereverberation + Beamforming + ATF estimation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內容版面配置區 3">
            <a:extLst>
              <a:ext uri="{FF2B5EF4-FFF2-40B4-BE49-F238E27FC236}">
                <a16:creationId xmlns:a16="http://schemas.microsoft.com/office/drawing/2014/main" id="{B9C25ED7-68DA-4CCD-8530-EFAA4608E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056209"/>
              </p:ext>
            </p:extLst>
          </p:nvPr>
        </p:nvGraphicFramePr>
        <p:xfrm>
          <a:off x="4416839" y="1477359"/>
          <a:ext cx="169449" cy="32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8" name="Equation" r:id="rId17" imgW="101520" imgH="190440" progId="Equation.DSMT4">
                  <p:embed/>
                </p:oleObj>
              </mc:Choice>
              <mc:Fallback>
                <p:oleObj name="Equation" r:id="rId17" imgW="101520" imgH="190440" progId="Equation.DSMT4">
                  <p:embed/>
                  <p:pic>
                    <p:nvPicPr>
                      <p:cNvPr id="10" name="內容版面配置區 3">
                        <a:extLst>
                          <a:ext uri="{FF2B5EF4-FFF2-40B4-BE49-F238E27FC236}">
                            <a16:creationId xmlns:a16="http://schemas.microsoft.com/office/drawing/2014/main" id="{A525D2B9-7CC4-4165-8B82-DF62563090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16839" y="1477359"/>
                        <a:ext cx="169449" cy="32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E7278632-EA51-444A-8B88-3CEC048DC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41651"/>
              </p:ext>
            </p:extLst>
          </p:nvPr>
        </p:nvGraphicFramePr>
        <p:xfrm>
          <a:off x="7252761" y="6133562"/>
          <a:ext cx="2883704" cy="43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9" name="Equation" r:id="rId19" imgW="1726920" imgH="253800" progId="Equation.DSMT4">
                  <p:embed/>
                </p:oleObj>
              </mc:Choice>
              <mc:Fallback>
                <p:oleObj name="Equation" r:id="rId19" imgW="1726920" imgH="253800" progId="Equation.DSMT4">
                  <p:embed/>
                  <p:pic>
                    <p:nvPicPr>
                      <p:cNvPr id="10" name="內容版面配置區 3">
                        <a:extLst>
                          <a:ext uri="{FF2B5EF4-FFF2-40B4-BE49-F238E27FC236}">
                            <a16:creationId xmlns:a16="http://schemas.microsoft.com/office/drawing/2014/main" id="{A525D2B9-7CC4-4165-8B82-DF62563090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52761" y="6133562"/>
                        <a:ext cx="2883704" cy="438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7A3CF3D-ADB6-4A75-B081-5A2F359051B1}"/>
              </a:ext>
            </a:extLst>
          </p:cNvPr>
          <p:cNvCxnSpPr/>
          <p:nvPr/>
        </p:nvCxnSpPr>
        <p:spPr>
          <a:xfrm>
            <a:off x="6486525" y="6372225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5622C6E-0A64-4074-943A-2F3F4B430745}"/>
              </a:ext>
            </a:extLst>
          </p:cNvPr>
          <p:cNvSpPr/>
          <p:nvPr/>
        </p:nvSpPr>
        <p:spPr>
          <a:xfrm>
            <a:off x="7252761" y="6024371"/>
            <a:ext cx="2895091" cy="62246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28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1" y="99617"/>
            <a:ext cx="8036852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Modified method for ATF prediction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2023/8/7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525D2B9-7CC4-4165-8B82-DF6256309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440092"/>
              </p:ext>
            </p:extLst>
          </p:nvPr>
        </p:nvGraphicFramePr>
        <p:xfrm>
          <a:off x="682852" y="1281069"/>
          <a:ext cx="8378825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6" name="Equation" r:id="rId3" imgW="4038480" imgH="1688760" progId="Equation.DSMT4">
                  <p:embed/>
                </p:oleObj>
              </mc:Choice>
              <mc:Fallback>
                <p:oleObj name="Equation" r:id="rId3" imgW="4038480" imgH="1688760" progId="Equation.DSMT4">
                  <p:embed/>
                  <p:pic>
                    <p:nvPicPr>
                      <p:cNvPr id="10" name="內容版面配置區 3">
                        <a:extLst>
                          <a:ext uri="{FF2B5EF4-FFF2-40B4-BE49-F238E27FC236}">
                            <a16:creationId xmlns:a16="http://schemas.microsoft.com/office/drawing/2014/main" id="{A525D2B9-7CC4-4165-8B82-DF62563090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852" y="1281069"/>
                        <a:ext cx="8378825" cy="361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48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525979-DF66-4FED-A682-4F1E1C31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Power minimization </a:t>
            </a:r>
            <a:r>
              <a:rPr lang="en-US" altLang="zh-TW" dirty="0" err="1"/>
              <a:t>Distorsionless</a:t>
            </a:r>
            <a:r>
              <a:rPr lang="en-US" altLang="zh-TW" dirty="0"/>
              <a:t> response (WPD) (1/2)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BF7052-67B1-47CA-AD3C-CB8686ED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BB1D1-E9AD-499F-80EC-2FBECAB1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108406-C625-4C27-9799-9F43383E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874BB0-650B-4035-A485-76CC5C721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0" y="1478920"/>
            <a:ext cx="4351655" cy="5759085"/>
          </a:xfrm>
        </p:spPr>
        <p:txBody>
          <a:bodyPr/>
          <a:lstStyle/>
          <a:p>
            <a:r>
              <a:rPr lang="en-US" altLang="zh-TW" dirty="0"/>
              <a:t>Dereverberation by WPE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F01241-9E8A-436D-A696-244CA340B4F8}"/>
              </a:ext>
            </a:extLst>
          </p:cNvPr>
          <p:cNvSpPr/>
          <p:nvPr/>
        </p:nvSpPr>
        <p:spPr>
          <a:xfrm>
            <a:off x="4771368" y="6637405"/>
            <a:ext cx="5811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Nakatani, T., &amp; Kinoshita, K. (2019). A unified convolutional beamformer for simultaneous denoising and dereverberation. IEEE Signal Processing Letters, 26(6), 903-907.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DDD46284-59CA-46A0-A9BD-4A14D6B9A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355659"/>
              </p:ext>
            </p:extLst>
          </p:nvPr>
        </p:nvGraphicFramePr>
        <p:xfrm>
          <a:off x="887253" y="1956534"/>
          <a:ext cx="3836988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4" name="Equation" r:id="rId3" imgW="2298600" imgH="1066680" progId="Equation.DSMT4">
                  <p:embed/>
                </p:oleObj>
              </mc:Choice>
              <mc:Fallback>
                <p:oleObj name="Equation" r:id="rId3" imgW="2298600" imgH="1066680" progId="Equation.DSMT4">
                  <p:embed/>
                  <p:pic>
                    <p:nvPicPr>
                      <p:cNvPr id="29" name="內容版面配置區 3">
                        <a:extLst>
                          <a:ext uri="{FF2B5EF4-FFF2-40B4-BE49-F238E27FC236}">
                            <a16:creationId xmlns:a16="http://schemas.microsoft.com/office/drawing/2014/main" id="{E7278632-EA51-444A-8B88-3CEC048DC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253" y="1956534"/>
                        <a:ext cx="3836988" cy="183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922B58A1-26FB-45EC-80BB-E318E22F1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069652"/>
              </p:ext>
            </p:extLst>
          </p:nvPr>
        </p:nvGraphicFramePr>
        <p:xfrm>
          <a:off x="887253" y="3796447"/>
          <a:ext cx="34988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5" name="Equation" r:id="rId5" imgW="2095200" imgH="444240" progId="Equation.DSMT4">
                  <p:embed/>
                </p:oleObj>
              </mc:Choice>
              <mc:Fallback>
                <p:oleObj name="Equation" r:id="rId5" imgW="2095200" imgH="444240" progId="Equation.DSMT4">
                  <p:embed/>
                  <p:pic>
                    <p:nvPicPr>
                      <p:cNvPr id="8" name="內容版面配置區 3">
                        <a:extLst>
                          <a:ext uri="{FF2B5EF4-FFF2-40B4-BE49-F238E27FC236}">
                            <a16:creationId xmlns:a16="http://schemas.microsoft.com/office/drawing/2014/main" id="{DDD46284-59CA-46A0-A9BD-4A14D6B9A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7253" y="3796447"/>
                        <a:ext cx="34988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71681614-56BC-410E-B11B-2FED4998E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745003"/>
              </p:ext>
            </p:extLst>
          </p:nvPr>
        </p:nvGraphicFramePr>
        <p:xfrm>
          <a:off x="738028" y="5204364"/>
          <a:ext cx="41354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6" name="Equation" r:id="rId7" imgW="2476440" imgH="583920" progId="Equation.DSMT4">
                  <p:embed/>
                </p:oleObj>
              </mc:Choice>
              <mc:Fallback>
                <p:oleObj name="Equation" r:id="rId7" imgW="2476440" imgH="583920" progId="Equation.DSMT4">
                  <p:embed/>
                  <p:pic>
                    <p:nvPicPr>
                      <p:cNvPr id="9" name="內容版面配置區 3">
                        <a:extLst>
                          <a:ext uri="{FF2B5EF4-FFF2-40B4-BE49-F238E27FC236}">
                            <a16:creationId xmlns:a16="http://schemas.microsoft.com/office/drawing/2014/main" id="{922B58A1-26FB-45EC-80BB-E318E22F12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8028" y="5204364"/>
                        <a:ext cx="4135438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7FDA54C3-D841-422B-9A01-39D025B97EAA}"/>
              </a:ext>
            </a:extLst>
          </p:cNvPr>
          <p:cNvSpPr/>
          <p:nvPr/>
        </p:nvSpPr>
        <p:spPr>
          <a:xfrm>
            <a:off x="1599278" y="4791786"/>
            <a:ext cx="218758" cy="28925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586FD7-7E97-4C19-9B80-24CB2F74E80E}"/>
              </a:ext>
            </a:extLst>
          </p:cNvPr>
          <p:cNvSpPr txBox="1"/>
          <p:nvPr/>
        </p:nvSpPr>
        <p:spPr>
          <a:xfrm>
            <a:off x="1915995" y="4744945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early part is </a:t>
            </a:r>
            <a:r>
              <a:rPr lang="en-US" altLang="zh-TW" sz="1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CN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TW" sz="1800" dirty="0">
                <a:latin typeface="Times New Roman" panose="02020603050405020304" pitchFamily="18" charset="0"/>
                <a:ea typeface="YouYuan" panose="020105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TW" sz="1800" baseline="30000" dirty="0">
                <a:latin typeface="Times New Roman" panose="02020603050405020304" pitchFamily="18" charset="0"/>
                <a:ea typeface="YouYuan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TW" sz="1800" b="1" dirty="0">
                <a:latin typeface="Times New Roman" panose="02020603050405020304" pitchFamily="18" charset="0"/>
                <a:ea typeface="YouYuan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內容版面配置區 5">
            <a:extLst>
              <a:ext uri="{FF2B5EF4-FFF2-40B4-BE49-F238E27FC236}">
                <a16:creationId xmlns:a16="http://schemas.microsoft.com/office/drawing/2014/main" id="{078BABC4-014E-4639-8C95-5404B934B1A2}"/>
              </a:ext>
            </a:extLst>
          </p:cNvPr>
          <p:cNvSpPr txBox="1">
            <a:spLocks/>
          </p:cNvSpPr>
          <p:nvPr/>
        </p:nvSpPr>
        <p:spPr>
          <a:xfrm>
            <a:off x="5840836" y="1478920"/>
            <a:ext cx="4351655" cy="575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6531" indent="-316531" algn="l" defTabSz="844083" rtl="0" eaLnBrk="1" latinLnBrk="0" hangingPunct="1">
              <a:spcBef>
                <a:spcPts val="0"/>
              </a:spcBef>
              <a:spcAft>
                <a:spcPts val="1108"/>
              </a:spcAft>
              <a:buSzPct val="85000"/>
              <a:buFont typeface="Arial" panose="020B0604020202020204" pitchFamily="34" charset="0"/>
              <a:buChar char="•"/>
              <a:defRPr sz="2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defRPr>
            </a:lvl1pPr>
            <a:lvl2pPr marL="685817" indent="-263776" algn="l" defTabSz="844083" rtl="0" eaLnBrk="1" latinLnBrk="0" hangingPunct="1">
              <a:lnSpc>
                <a:spcPts val="2900"/>
              </a:lnSpc>
              <a:spcBef>
                <a:spcPts val="0"/>
              </a:spcBef>
              <a:spcAft>
                <a:spcPts val="1108"/>
              </a:spcAft>
              <a:buSzPct val="85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defRPr>
            </a:lvl2pPr>
            <a:lvl3pPr marL="1055103" indent="-211021" algn="l" defTabSz="844083" rtl="0" eaLnBrk="1" latinLnBrk="0" hangingPunct="1">
              <a:lnSpc>
                <a:spcPts val="2900"/>
              </a:lnSpc>
              <a:spcBef>
                <a:spcPts val="0"/>
              </a:spcBef>
              <a:spcAft>
                <a:spcPts val="1108"/>
              </a:spcAft>
              <a:buSzPct val="65000"/>
              <a:buFont typeface="Wingdings" pitchFamily="2" charset="2"/>
              <a:buChar char="u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defRPr>
            </a:lvl3pPr>
            <a:lvl4pPr marL="1477145" indent="-211021" algn="l" defTabSz="844083" rtl="0" eaLnBrk="1" latinLnBrk="0" hangingPunct="1">
              <a:lnSpc>
                <a:spcPts val="2900"/>
              </a:lnSpc>
              <a:spcBef>
                <a:spcPts val="0"/>
              </a:spcBef>
              <a:spcAft>
                <a:spcPts val="1108"/>
              </a:spcAft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defRPr>
            </a:lvl4pPr>
            <a:lvl5pPr marL="1899186" indent="-211021" algn="l" defTabSz="844083" rtl="0" eaLnBrk="1" latinLnBrk="0" hangingPunct="1">
              <a:lnSpc>
                <a:spcPts val="2900"/>
              </a:lnSpc>
              <a:spcBef>
                <a:spcPts val="0"/>
              </a:spcBef>
              <a:spcAft>
                <a:spcPts val="1108"/>
              </a:spcAft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defRPr>
            </a:lvl5pPr>
            <a:lvl6pPr marL="2321227" indent="-211021" algn="l" defTabSz="8440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Beamforming by MPDR</a:t>
            </a:r>
            <a:endParaRPr lang="zh-TW" altLang="en-US" dirty="0"/>
          </a:p>
        </p:txBody>
      </p:sp>
      <p:graphicFrame>
        <p:nvGraphicFramePr>
          <p:cNvPr id="14" name="內容版面配置區 3">
            <a:extLst>
              <a:ext uri="{FF2B5EF4-FFF2-40B4-BE49-F238E27FC236}">
                <a16:creationId xmlns:a16="http://schemas.microsoft.com/office/drawing/2014/main" id="{0D7C814B-4A1C-4138-8428-93F55BB4D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036016"/>
              </p:ext>
            </p:extLst>
          </p:nvPr>
        </p:nvGraphicFramePr>
        <p:xfrm>
          <a:off x="6439777" y="2200162"/>
          <a:ext cx="19716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7" name="Equation" r:id="rId9" imgW="1180800" imgH="203040" progId="Equation.DSMT4">
                  <p:embed/>
                </p:oleObj>
              </mc:Choice>
              <mc:Fallback>
                <p:oleObj name="Equation" r:id="rId9" imgW="1180800" imgH="203040" progId="Equation.DSMT4">
                  <p:embed/>
                  <p:pic>
                    <p:nvPicPr>
                      <p:cNvPr id="8" name="內容版面配置區 3">
                        <a:extLst>
                          <a:ext uri="{FF2B5EF4-FFF2-40B4-BE49-F238E27FC236}">
                            <a16:creationId xmlns:a16="http://schemas.microsoft.com/office/drawing/2014/main" id="{DDD46284-59CA-46A0-A9BD-4A14D6B9A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39777" y="2200162"/>
                        <a:ext cx="19716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D28F49FD-A33F-4B85-886D-A8309ACED3F5}"/>
              </a:ext>
            </a:extLst>
          </p:cNvPr>
          <p:cNvSpPr/>
          <p:nvPr/>
        </p:nvSpPr>
        <p:spPr>
          <a:xfrm>
            <a:off x="6439777" y="2876490"/>
            <a:ext cx="218758" cy="28925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9EF5BC-ABA7-4BED-9B6E-6F6F0941BE37}"/>
              </a:ext>
            </a:extLst>
          </p:cNvPr>
          <p:cNvSpPr txBox="1"/>
          <p:nvPr/>
        </p:nvSpPr>
        <p:spPr>
          <a:xfrm>
            <a:off x="6857354" y="2658855"/>
            <a:ext cx="305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output power with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distorsionless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EB2082-C272-4215-AC82-A1DAAE85651A}"/>
              </a:ext>
            </a:extLst>
          </p:cNvPr>
          <p:cNvSpPr txBox="1"/>
          <p:nvPr/>
        </p:nvSpPr>
        <p:spPr>
          <a:xfrm>
            <a:off x="1273348" y="6212426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negative log likelihood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6DF9CCB-3819-4555-A232-9B40DB1BE4A1}"/>
              </a:ext>
            </a:extLst>
          </p:cNvPr>
          <p:cNvCxnSpPr/>
          <p:nvPr/>
        </p:nvCxnSpPr>
        <p:spPr>
          <a:xfrm>
            <a:off x="738028" y="6220789"/>
            <a:ext cx="413543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內容版面配置區 3">
            <a:extLst>
              <a:ext uri="{FF2B5EF4-FFF2-40B4-BE49-F238E27FC236}">
                <a16:creationId xmlns:a16="http://schemas.microsoft.com/office/drawing/2014/main" id="{C9E91A35-4174-4168-8FCC-B20AA3C2B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99661"/>
              </p:ext>
            </p:extLst>
          </p:nvPr>
        </p:nvGraphicFramePr>
        <p:xfrm>
          <a:off x="6342225" y="3414629"/>
          <a:ext cx="36480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8" name="Equation" r:id="rId11" imgW="2184120" imgH="380880" progId="Equation.DSMT4">
                  <p:embed/>
                </p:oleObj>
              </mc:Choice>
              <mc:Fallback>
                <p:oleObj name="Equation" r:id="rId11" imgW="2184120" imgH="380880" progId="Equation.DSMT4">
                  <p:embed/>
                  <p:pic>
                    <p:nvPicPr>
                      <p:cNvPr id="10" name="內容版面配置區 3">
                        <a:extLst>
                          <a:ext uri="{FF2B5EF4-FFF2-40B4-BE49-F238E27FC236}">
                            <a16:creationId xmlns:a16="http://schemas.microsoft.com/office/drawing/2014/main" id="{71681614-56BC-410E-B11B-2FED4998E0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42225" y="3414629"/>
                        <a:ext cx="3648075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6D5F4E6F-5ECE-4FFE-B2C6-41C7BE1F6A5A}"/>
              </a:ext>
            </a:extLst>
          </p:cNvPr>
          <p:cNvSpPr/>
          <p:nvPr/>
        </p:nvSpPr>
        <p:spPr>
          <a:xfrm>
            <a:off x="6439777" y="4358462"/>
            <a:ext cx="218758" cy="28925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DF4744D-DA29-484B-A7EB-FB3942220334}"/>
              </a:ext>
            </a:extLst>
          </p:cNvPr>
          <p:cNvSpPr txBox="1"/>
          <p:nvPr/>
        </p:nvSpPr>
        <p:spPr>
          <a:xfrm>
            <a:off x="6857354" y="4326699"/>
            <a:ext cx="305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signal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內容版面配置區 3">
            <a:extLst>
              <a:ext uri="{FF2B5EF4-FFF2-40B4-BE49-F238E27FC236}">
                <a16:creationId xmlns:a16="http://schemas.microsoft.com/office/drawing/2014/main" id="{72A27359-C0C1-4930-A810-3AEC952E7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754374"/>
              </p:ext>
            </p:extLst>
          </p:nvPr>
        </p:nvGraphicFramePr>
        <p:xfrm>
          <a:off x="6395489" y="4981051"/>
          <a:ext cx="1549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9" name="Equation" r:id="rId13" imgW="927000" imgH="241200" progId="Equation.DSMT4">
                  <p:embed/>
                </p:oleObj>
              </mc:Choice>
              <mc:Fallback>
                <p:oleObj name="Equation" r:id="rId13" imgW="927000" imgH="241200" progId="Equation.DSMT4">
                  <p:embed/>
                  <p:pic>
                    <p:nvPicPr>
                      <p:cNvPr id="20" name="內容版面配置區 3">
                        <a:extLst>
                          <a:ext uri="{FF2B5EF4-FFF2-40B4-BE49-F238E27FC236}">
                            <a16:creationId xmlns:a16="http://schemas.microsoft.com/office/drawing/2014/main" id="{C9E91A35-4174-4168-8FCC-B20AA3C2B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95489" y="4981051"/>
                        <a:ext cx="15494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81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525979-DF66-4FED-A682-4F1E1C31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Power minimization </a:t>
            </a:r>
            <a:r>
              <a:rPr lang="en-US" altLang="zh-TW" dirty="0" err="1"/>
              <a:t>Distorsionless</a:t>
            </a:r>
            <a:r>
              <a:rPr lang="en-US" altLang="zh-TW" dirty="0"/>
              <a:t> response (WPD) (2/2)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BF7052-67B1-47CA-AD3C-CB8686ED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BB1D1-E9AD-499F-80EC-2FBECAB1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108406-C625-4C27-9799-9F43383E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874BB0-650B-4035-A485-76CC5C721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0" y="1478920"/>
            <a:ext cx="8464202" cy="5759085"/>
          </a:xfrm>
        </p:spPr>
        <p:txBody>
          <a:bodyPr/>
          <a:lstStyle/>
          <a:p>
            <a:r>
              <a:rPr lang="en-US" altLang="zh-TW" dirty="0"/>
              <a:t>Dereverberation and beamforming by WPD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F01241-9E8A-436D-A696-244CA340B4F8}"/>
              </a:ext>
            </a:extLst>
          </p:cNvPr>
          <p:cNvSpPr/>
          <p:nvPr/>
        </p:nvSpPr>
        <p:spPr>
          <a:xfrm>
            <a:off x="4771368" y="6637405"/>
            <a:ext cx="5811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Nakatani, T., &amp; Kinoshita, K. (2019). A unified convolutional beamformer for simultaneous denoising and dereverberation. IEEE Signal Processing Letters, 26(6), 903-907.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586FD7-7E97-4C19-9B80-24CB2F74E80E}"/>
              </a:ext>
            </a:extLst>
          </p:cNvPr>
          <p:cNvSpPr txBox="1"/>
          <p:nvPr/>
        </p:nvSpPr>
        <p:spPr>
          <a:xfrm>
            <a:off x="6557021" y="2268208"/>
            <a:ext cx="413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desired signal is </a:t>
            </a:r>
            <a:r>
              <a:rPr lang="en-US" altLang="zh-TW" sz="1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CN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0, </a:t>
            </a:r>
            <a:r>
              <a:rPr lang="el-GR" altLang="zh-TW" sz="1800" i="1" dirty="0">
                <a:latin typeface="Times New Roman" panose="02020603050405020304" pitchFamily="18" charset="0"/>
                <a:ea typeface="YouYuan" panose="020105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TW" sz="1800" baseline="30000" dirty="0">
                <a:latin typeface="Times New Roman" panose="02020603050405020304" pitchFamily="18" charset="0"/>
                <a:ea typeface="YouYuan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while maintaining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distorsionless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D28F49FD-A33F-4B85-886D-A8309ACED3F5}"/>
              </a:ext>
            </a:extLst>
          </p:cNvPr>
          <p:cNvSpPr/>
          <p:nvPr/>
        </p:nvSpPr>
        <p:spPr>
          <a:xfrm>
            <a:off x="6188400" y="2509560"/>
            <a:ext cx="218758" cy="28925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內容版面配置區 3">
            <a:extLst>
              <a:ext uri="{FF2B5EF4-FFF2-40B4-BE49-F238E27FC236}">
                <a16:creationId xmlns:a16="http://schemas.microsoft.com/office/drawing/2014/main" id="{C9E91A35-4174-4168-8FCC-B20AA3C2B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78797"/>
              </p:ext>
            </p:extLst>
          </p:nvPr>
        </p:nvGraphicFramePr>
        <p:xfrm>
          <a:off x="6340849" y="3117469"/>
          <a:ext cx="36909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2" name="Equation" r:id="rId3" imgW="2209680" imgH="533160" progId="Equation.DSMT4">
                  <p:embed/>
                </p:oleObj>
              </mc:Choice>
              <mc:Fallback>
                <p:oleObj name="Equation" r:id="rId3" imgW="2209680" imgH="533160" progId="Equation.DSMT4">
                  <p:embed/>
                  <p:pic>
                    <p:nvPicPr>
                      <p:cNvPr id="20" name="內容版面配置區 3">
                        <a:extLst>
                          <a:ext uri="{FF2B5EF4-FFF2-40B4-BE49-F238E27FC236}">
                            <a16:creationId xmlns:a16="http://schemas.microsoft.com/office/drawing/2014/main" id="{C9E91A35-4174-4168-8FCC-B20AA3C2B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0849" y="3117469"/>
                        <a:ext cx="3690938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6D5F4E6F-5ECE-4FFE-B2C6-41C7BE1F6A5A}"/>
              </a:ext>
            </a:extLst>
          </p:cNvPr>
          <p:cNvSpPr/>
          <p:nvPr/>
        </p:nvSpPr>
        <p:spPr>
          <a:xfrm>
            <a:off x="6232305" y="4148109"/>
            <a:ext cx="218758" cy="28925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DF4744D-DA29-484B-A7EB-FB3942220334}"/>
              </a:ext>
            </a:extLst>
          </p:cNvPr>
          <p:cNvSpPr txBox="1"/>
          <p:nvPr/>
        </p:nvSpPr>
        <p:spPr>
          <a:xfrm>
            <a:off x="6599971" y="4108070"/>
            <a:ext cx="305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form solution</a:t>
            </a:r>
            <a:endParaRPr lang="zh-TW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內容版面配置區 3">
            <a:extLst>
              <a:ext uri="{FF2B5EF4-FFF2-40B4-BE49-F238E27FC236}">
                <a16:creationId xmlns:a16="http://schemas.microsoft.com/office/drawing/2014/main" id="{72A27359-C0C1-4930-A810-3AEC952E7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353853"/>
              </p:ext>
            </p:extLst>
          </p:nvPr>
        </p:nvGraphicFramePr>
        <p:xfrm>
          <a:off x="1108801" y="2152166"/>
          <a:ext cx="381952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3" name="Equation" r:id="rId5" imgW="2286000" imgH="1447560" progId="Equation.DSMT4">
                  <p:embed/>
                </p:oleObj>
              </mc:Choice>
              <mc:Fallback>
                <p:oleObj name="Equation" r:id="rId5" imgW="2286000" imgH="1447560" progId="Equation.DSMT4">
                  <p:embed/>
                  <p:pic>
                    <p:nvPicPr>
                      <p:cNvPr id="23" name="內容版面配置區 3">
                        <a:extLst>
                          <a:ext uri="{FF2B5EF4-FFF2-40B4-BE49-F238E27FC236}">
                            <a16:creationId xmlns:a16="http://schemas.microsoft.com/office/drawing/2014/main" id="{72A27359-C0C1-4930-A810-3AEC952E74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8801" y="2152166"/>
                        <a:ext cx="3819525" cy="249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內容版面配置區 3">
            <a:extLst>
              <a:ext uri="{FF2B5EF4-FFF2-40B4-BE49-F238E27FC236}">
                <a16:creationId xmlns:a16="http://schemas.microsoft.com/office/drawing/2014/main" id="{3D34A95B-785E-4C8F-BAB1-51B0A6BBA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620330"/>
              </p:ext>
            </p:extLst>
          </p:nvPr>
        </p:nvGraphicFramePr>
        <p:xfrm>
          <a:off x="1336357" y="4932192"/>
          <a:ext cx="3221038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4" name="Equation" r:id="rId7" imgW="1930320" imgH="965160" progId="Equation.DSMT4">
                  <p:embed/>
                </p:oleObj>
              </mc:Choice>
              <mc:Fallback>
                <p:oleObj name="Equation" r:id="rId7" imgW="1930320" imgH="965160" progId="Equation.DSMT4">
                  <p:embed/>
                  <p:pic>
                    <p:nvPicPr>
                      <p:cNvPr id="23" name="內容版面配置區 3">
                        <a:extLst>
                          <a:ext uri="{FF2B5EF4-FFF2-40B4-BE49-F238E27FC236}">
                            <a16:creationId xmlns:a16="http://schemas.microsoft.com/office/drawing/2014/main" id="{72A27359-C0C1-4930-A810-3AEC952E74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6357" y="4932192"/>
                        <a:ext cx="3221038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4C21436A-8055-4116-9FA5-2A5D9EE1D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516317"/>
              </p:ext>
            </p:extLst>
          </p:nvPr>
        </p:nvGraphicFramePr>
        <p:xfrm>
          <a:off x="6340849" y="4679254"/>
          <a:ext cx="19510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5" name="Equation" r:id="rId9" imgW="1168200" imgH="457200" progId="Equation.DSMT4">
                  <p:embed/>
                </p:oleObj>
              </mc:Choice>
              <mc:Fallback>
                <p:oleObj name="Equation" r:id="rId9" imgW="1168200" imgH="457200" progId="Equation.DSMT4">
                  <p:embed/>
                  <p:pic>
                    <p:nvPicPr>
                      <p:cNvPr id="20" name="內容版面配置區 3">
                        <a:extLst>
                          <a:ext uri="{FF2B5EF4-FFF2-40B4-BE49-F238E27FC236}">
                            <a16:creationId xmlns:a16="http://schemas.microsoft.com/office/drawing/2014/main" id="{C9E91A35-4174-4168-8FCC-B20AA3C2B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40849" y="4679254"/>
                        <a:ext cx="1951038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22640011-F80B-4835-B6D2-C5644E5E1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375413"/>
              </p:ext>
            </p:extLst>
          </p:nvPr>
        </p:nvGraphicFramePr>
        <p:xfrm>
          <a:off x="6340849" y="5590703"/>
          <a:ext cx="13557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6" name="Equation" r:id="rId11" imgW="812520" imgH="419040" progId="Equation.DSMT4">
                  <p:embed/>
                </p:oleObj>
              </mc:Choice>
              <mc:Fallback>
                <p:oleObj name="Equation" r:id="rId11" imgW="812520" imgH="419040" progId="Equation.DSMT4">
                  <p:embed/>
                  <p:pic>
                    <p:nvPicPr>
                      <p:cNvPr id="24" name="內容版面配置區 3">
                        <a:extLst>
                          <a:ext uri="{FF2B5EF4-FFF2-40B4-BE49-F238E27FC236}">
                            <a16:creationId xmlns:a16="http://schemas.microsoft.com/office/drawing/2014/main" id="{3D34A95B-785E-4C8F-BAB1-51B0A6BBA2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40849" y="5590703"/>
                        <a:ext cx="1355725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內容版面配置區 3">
            <a:extLst>
              <a:ext uri="{FF2B5EF4-FFF2-40B4-BE49-F238E27FC236}">
                <a16:creationId xmlns:a16="http://schemas.microsoft.com/office/drawing/2014/main" id="{93922485-5043-4818-BB55-4E398764F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32767"/>
              </p:ext>
            </p:extLst>
          </p:nvPr>
        </p:nvGraphicFramePr>
        <p:xfrm>
          <a:off x="7677287" y="5729284"/>
          <a:ext cx="28781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7" name="Equation" r:id="rId13" imgW="1726920" imgH="279360" progId="Equation.DSMT4">
                  <p:embed/>
                </p:oleObj>
              </mc:Choice>
              <mc:Fallback>
                <p:oleObj name="Equation" r:id="rId13" imgW="1726920" imgH="279360" progId="Equation.DSMT4">
                  <p:embed/>
                  <p:pic>
                    <p:nvPicPr>
                      <p:cNvPr id="24" name="內容版面配置區 3">
                        <a:extLst>
                          <a:ext uri="{FF2B5EF4-FFF2-40B4-BE49-F238E27FC236}">
                            <a16:creationId xmlns:a16="http://schemas.microsoft.com/office/drawing/2014/main" id="{3D34A95B-785E-4C8F-BAB1-51B0A6BBA2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77287" y="5729284"/>
                        <a:ext cx="287813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74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B8AED-C7DA-4311-B531-4A9D9E4A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Combined WPD and Wiener solution (1/2) 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8940E1-3075-4F5B-9B17-178FF01D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B39DBE-2594-4AB6-903B-F287DED2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3B973-1E9B-436D-A697-CD7DAA3A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5AD54B-43EC-41CE-A1BE-F2B5D24A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Calculate </a:t>
            </a:r>
            <a:r>
              <a:rPr lang="en-US" altLang="zh-TW" dirty="0" err="1"/>
              <a:t>R</a:t>
            </a:r>
            <a:r>
              <a:rPr lang="en-US" altLang="zh-TW" b="0" baseline="-25000" dirty="0" err="1"/>
              <a:t>ss</a:t>
            </a:r>
            <a:r>
              <a:rPr lang="en-US" altLang="zh-TW" dirty="0"/>
              <a:t> </a:t>
            </a:r>
            <a:r>
              <a:rPr lang="en-US" altLang="zh-TW" b="0" dirty="0"/>
              <a:t>and</a:t>
            </a:r>
            <a:r>
              <a:rPr lang="en-US" altLang="zh-TW" dirty="0"/>
              <a:t> </a:t>
            </a:r>
            <a:r>
              <a:rPr lang="en-US" altLang="zh-TW" dirty="0" err="1"/>
              <a:t>R</a:t>
            </a:r>
            <a:r>
              <a:rPr lang="en-US" altLang="zh-TW" b="0" baseline="-25000" dirty="0" err="1"/>
              <a:t>sy</a:t>
            </a:r>
            <a:r>
              <a:rPr lang="en-US" altLang="zh-TW" dirty="0"/>
              <a:t> </a:t>
            </a:r>
            <a:r>
              <a:rPr lang="en-US" altLang="zh-TW" b="0" dirty="0"/>
              <a:t>in</a:t>
            </a:r>
            <a:endParaRPr lang="zh-TW" altLang="en-US" b="0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A2F42410-7890-48F2-B97A-7EEC16A8F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7569" y="1280132"/>
          <a:ext cx="2883704" cy="43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Equation" r:id="rId3" imgW="1726920" imgH="253800" progId="Equation.DSMT4">
                  <p:embed/>
                </p:oleObj>
              </mc:Choice>
              <mc:Fallback>
                <p:oleObj name="Equation" r:id="rId3" imgW="1726920" imgH="253800" progId="Equation.DSMT4">
                  <p:embed/>
                  <p:pic>
                    <p:nvPicPr>
                      <p:cNvPr id="7" name="內容版面配置區 3">
                        <a:extLst>
                          <a:ext uri="{FF2B5EF4-FFF2-40B4-BE49-F238E27FC236}">
                            <a16:creationId xmlns:a16="http://schemas.microsoft.com/office/drawing/2014/main" id="{A2F42410-7890-48F2-B97A-7EEC16A8F7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7569" y="1280132"/>
                        <a:ext cx="2883704" cy="438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4F0279A7-BAF3-42F5-A973-F629B94AA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909" y="1714521"/>
          <a:ext cx="10033000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1" name="Equation" r:id="rId5" imgW="6006960" imgH="1904760" progId="Equation.DSMT4">
                  <p:embed/>
                </p:oleObj>
              </mc:Choice>
              <mc:Fallback>
                <p:oleObj name="Equation" r:id="rId5" imgW="6006960" imgH="1904760" progId="Equation.DSMT4">
                  <p:embed/>
                  <p:pic>
                    <p:nvPicPr>
                      <p:cNvPr id="8" name="內容版面配置區 3">
                        <a:extLst>
                          <a:ext uri="{FF2B5EF4-FFF2-40B4-BE49-F238E27FC236}">
                            <a16:creationId xmlns:a16="http://schemas.microsoft.com/office/drawing/2014/main" id="{4F0279A7-BAF3-42F5-A973-F629B94AAF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909" y="1714521"/>
                        <a:ext cx="10033000" cy="32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號: 向下 8">
            <a:extLst>
              <a:ext uri="{FF2B5EF4-FFF2-40B4-BE49-F238E27FC236}">
                <a16:creationId xmlns:a16="http://schemas.microsoft.com/office/drawing/2014/main" id="{D572EC6B-92B6-4C8A-A42D-19AA9C5D0A17}"/>
              </a:ext>
            </a:extLst>
          </p:cNvPr>
          <p:cNvSpPr/>
          <p:nvPr/>
        </p:nvSpPr>
        <p:spPr>
          <a:xfrm>
            <a:off x="1528032" y="5951838"/>
            <a:ext cx="218758" cy="28925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7B253E1-1933-4578-AD4F-30065507AE77}"/>
              </a:ext>
            </a:extLst>
          </p:cNvPr>
          <p:cNvSpPr txBox="1"/>
          <p:nvPr/>
        </p:nvSpPr>
        <p:spPr>
          <a:xfrm>
            <a:off x="1845003" y="5909987"/>
            <a:ext cx="37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Off-diagonal terms are all the same</a:t>
            </a:r>
            <a:endParaRPr lang="zh-TW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8762988D-1A8B-4EE7-9CFF-C6D411575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2856" y="6488008"/>
          <a:ext cx="57483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2" name="Equation" r:id="rId7" imgW="3441600" imgH="355320" progId="Equation.DSMT4">
                  <p:embed/>
                </p:oleObj>
              </mc:Choice>
              <mc:Fallback>
                <p:oleObj name="Equation" r:id="rId7" imgW="3441600" imgH="355320" progId="Equation.DSMT4">
                  <p:embed/>
                  <p:pic>
                    <p:nvPicPr>
                      <p:cNvPr id="11" name="內容版面配置區 3">
                        <a:extLst>
                          <a:ext uri="{FF2B5EF4-FFF2-40B4-BE49-F238E27FC236}">
                            <a16:creationId xmlns:a16="http://schemas.microsoft.com/office/drawing/2014/main" id="{8762988D-1A8B-4EE7-9CFF-C6D4115759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2856" y="6488008"/>
                        <a:ext cx="5748337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1C6908-4EF9-4849-9E44-4A0D9BD066A9}"/>
              </a:ext>
            </a:extLst>
          </p:cNvPr>
          <p:cNvSpPr txBox="1"/>
          <p:nvPr/>
        </p:nvSpPr>
        <p:spPr>
          <a:xfrm>
            <a:off x="1370278" y="6503832"/>
            <a:ext cx="118173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68B8EF95-47B2-4FF9-B03B-E6C5D0590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909" y="5056167"/>
          <a:ext cx="44751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3" name="Equation" r:id="rId9" imgW="2679480" imgH="457200" progId="Equation.DSMT4">
                  <p:embed/>
                </p:oleObj>
              </mc:Choice>
              <mc:Fallback>
                <p:oleObj name="Equation" r:id="rId9" imgW="2679480" imgH="457200" progId="Equation.DSMT4">
                  <p:embed/>
                  <p:pic>
                    <p:nvPicPr>
                      <p:cNvPr id="13" name="內容版面配置區 3">
                        <a:extLst>
                          <a:ext uri="{FF2B5EF4-FFF2-40B4-BE49-F238E27FC236}">
                            <a16:creationId xmlns:a16="http://schemas.microsoft.com/office/drawing/2014/main" id="{68B8EF95-47B2-4FF9-B03B-E6C5D0590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909" y="5056167"/>
                        <a:ext cx="4475162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28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B8AED-C7DA-4311-B531-4A9D9E4A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Combined WPD and Wiener solution</a:t>
            </a:r>
            <a:r>
              <a:rPr lang="zh-TW" altLang="en-US" dirty="0"/>
              <a:t> </a:t>
            </a:r>
            <a:r>
              <a:rPr lang="en-US" altLang="zh-TW" dirty="0"/>
              <a:t>(2/2) 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8940E1-3075-4F5B-9B17-178FF01D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B39DBE-2594-4AB6-903B-F287DED2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3B973-1E9B-436D-A697-CD7DAA3A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5AD54B-43EC-41CE-A1BE-F2B5D24A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Calculate </a:t>
            </a:r>
            <a:r>
              <a:rPr lang="en-US" altLang="zh-TW" dirty="0" err="1"/>
              <a:t>R</a:t>
            </a:r>
            <a:r>
              <a:rPr lang="en-US" altLang="zh-TW" b="0" baseline="-25000" dirty="0" err="1"/>
              <a:t>ss</a:t>
            </a:r>
            <a:r>
              <a:rPr lang="en-US" altLang="zh-TW" dirty="0"/>
              <a:t> </a:t>
            </a:r>
            <a:r>
              <a:rPr lang="en-US" altLang="zh-TW" b="0" dirty="0"/>
              <a:t>and</a:t>
            </a:r>
            <a:r>
              <a:rPr lang="en-US" altLang="zh-TW" dirty="0"/>
              <a:t> </a:t>
            </a:r>
            <a:r>
              <a:rPr lang="en-US" altLang="zh-TW" dirty="0" err="1"/>
              <a:t>R</a:t>
            </a:r>
            <a:r>
              <a:rPr lang="en-US" altLang="zh-TW" b="0" baseline="-25000" dirty="0" err="1"/>
              <a:t>sy</a:t>
            </a:r>
            <a:r>
              <a:rPr lang="en-US" altLang="zh-TW" dirty="0"/>
              <a:t> </a:t>
            </a:r>
            <a:r>
              <a:rPr lang="en-US" altLang="zh-TW" b="0" dirty="0"/>
              <a:t>in</a:t>
            </a:r>
            <a:endParaRPr lang="zh-TW" altLang="en-US" b="0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A2F42410-7890-48F2-B97A-7EEC16A8F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331960"/>
              </p:ext>
            </p:extLst>
          </p:nvPr>
        </p:nvGraphicFramePr>
        <p:xfrm>
          <a:off x="3687569" y="1280132"/>
          <a:ext cx="2883704" cy="43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5" name="Equation" r:id="rId3" imgW="1726920" imgH="253800" progId="Equation.DSMT4">
                  <p:embed/>
                </p:oleObj>
              </mc:Choice>
              <mc:Fallback>
                <p:oleObj name="Equation" r:id="rId3" imgW="1726920" imgH="253800" progId="Equation.DSMT4">
                  <p:embed/>
                  <p:pic>
                    <p:nvPicPr>
                      <p:cNvPr id="29" name="內容版面配置區 3">
                        <a:extLst>
                          <a:ext uri="{FF2B5EF4-FFF2-40B4-BE49-F238E27FC236}">
                            <a16:creationId xmlns:a16="http://schemas.microsoft.com/office/drawing/2014/main" id="{E7278632-EA51-444A-8B88-3CEC048DC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7569" y="1280132"/>
                        <a:ext cx="2883704" cy="438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4F0279A7-BAF3-42F5-A973-F629B94AA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909020"/>
              </p:ext>
            </p:extLst>
          </p:nvPr>
        </p:nvGraphicFramePr>
        <p:xfrm>
          <a:off x="989013" y="1971307"/>
          <a:ext cx="36480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6" name="Equation" r:id="rId5" imgW="2184120" imgH="1422360" progId="Equation.DSMT4">
                  <p:embed/>
                </p:oleObj>
              </mc:Choice>
              <mc:Fallback>
                <p:oleObj name="Equation" r:id="rId5" imgW="2184120" imgH="1422360" progId="Equation.DSMT4">
                  <p:embed/>
                  <p:pic>
                    <p:nvPicPr>
                      <p:cNvPr id="25" name="內容版面配置區 3">
                        <a:extLst>
                          <a:ext uri="{FF2B5EF4-FFF2-40B4-BE49-F238E27FC236}">
                            <a16:creationId xmlns:a16="http://schemas.microsoft.com/office/drawing/2014/main" id="{4C21436A-8055-4116-9FA5-2A5D9EE1D9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9013" y="1971307"/>
                        <a:ext cx="3648075" cy="246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號: 向下 8">
            <a:extLst>
              <a:ext uri="{FF2B5EF4-FFF2-40B4-BE49-F238E27FC236}">
                <a16:creationId xmlns:a16="http://schemas.microsoft.com/office/drawing/2014/main" id="{D572EC6B-92B6-4C8A-A42D-19AA9C5D0A17}"/>
              </a:ext>
            </a:extLst>
          </p:cNvPr>
          <p:cNvSpPr/>
          <p:nvPr/>
        </p:nvSpPr>
        <p:spPr>
          <a:xfrm>
            <a:off x="1337532" y="4609729"/>
            <a:ext cx="218758" cy="28925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內容版面配置區 3">
            <a:extLst>
              <a:ext uri="{FF2B5EF4-FFF2-40B4-BE49-F238E27FC236}">
                <a16:creationId xmlns:a16="http://schemas.microsoft.com/office/drawing/2014/main" id="{8762988D-1A8B-4EE7-9CFF-C6D411575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484464"/>
              </p:ext>
            </p:extLst>
          </p:nvPr>
        </p:nvGraphicFramePr>
        <p:xfrm>
          <a:off x="2472531" y="5136659"/>
          <a:ext cx="57483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7" name="Equation" r:id="rId7" imgW="3441600" imgH="355320" progId="Equation.DSMT4">
                  <p:embed/>
                </p:oleObj>
              </mc:Choice>
              <mc:Fallback>
                <p:oleObj name="Equation" r:id="rId7" imgW="3441600" imgH="355320" progId="Equation.DSMT4">
                  <p:embed/>
                  <p:pic>
                    <p:nvPicPr>
                      <p:cNvPr id="8" name="內容版面配置區 3">
                        <a:extLst>
                          <a:ext uri="{FF2B5EF4-FFF2-40B4-BE49-F238E27FC236}">
                            <a16:creationId xmlns:a16="http://schemas.microsoft.com/office/drawing/2014/main" id="{4F0279A7-BAF3-42F5-A973-F629B94AAF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2531" y="5136659"/>
                        <a:ext cx="5748337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1C6908-4EF9-4849-9E44-4A0D9BD066A9}"/>
              </a:ext>
            </a:extLst>
          </p:cNvPr>
          <p:cNvSpPr txBox="1"/>
          <p:nvPr/>
        </p:nvSpPr>
        <p:spPr>
          <a:xfrm>
            <a:off x="1179778" y="5161723"/>
            <a:ext cx="118173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內容版面配置區 3">
            <a:extLst>
              <a:ext uri="{FF2B5EF4-FFF2-40B4-BE49-F238E27FC236}">
                <a16:creationId xmlns:a16="http://schemas.microsoft.com/office/drawing/2014/main" id="{7AE25A2D-2394-412A-99B1-222922509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533693"/>
              </p:ext>
            </p:extLst>
          </p:nvPr>
        </p:nvGraphicFramePr>
        <p:xfrm>
          <a:off x="3767880" y="6178666"/>
          <a:ext cx="2883704" cy="43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8" name="Equation" r:id="rId9" imgW="1726920" imgH="253800" progId="Equation.DSMT4">
                  <p:embed/>
                </p:oleObj>
              </mc:Choice>
              <mc:Fallback>
                <p:oleObj name="Equation" r:id="rId9" imgW="1726920" imgH="253800" progId="Equation.DSMT4">
                  <p:embed/>
                  <p:pic>
                    <p:nvPicPr>
                      <p:cNvPr id="29" name="內容版面配置區 3">
                        <a:extLst>
                          <a:ext uri="{FF2B5EF4-FFF2-40B4-BE49-F238E27FC236}">
                            <a16:creationId xmlns:a16="http://schemas.microsoft.com/office/drawing/2014/main" id="{E7278632-EA51-444A-8B88-3CEC048DC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7880" y="6178666"/>
                        <a:ext cx="2883704" cy="438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65F9763-FE7F-4707-9558-C821B236C778}"/>
              </a:ext>
            </a:extLst>
          </p:cNvPr>
          <p:cNvCxnSpPr/>
          <p:nvPr/>
        </p:nvCxnSpPr>
        <p:spPr>
          <a:xfrm>
            <a:off x="3001644" y="6417329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1227AA5-6132-46F8-A766-42974FBA059F}"/>
              </a:ext>
            </a:extLst>
          </p:cNvPr>
          <p:cNvSpPr/>
          <p:nvPr/>
        </p:nvSpPr>
        <p:spPr>
          <a:xfrm>
            <a:off x="3767880" y="6069475"/>
            <a:ext cx="2895091" cy="62246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2E4414-605F-475E-AFD6-46F646A924FE}"/>
              </a:ext>
            </a:extLst>
          </p:cNvPr>
          <p:cNvSpPr txBox="1"/>
          <p:nvPr/>
        </p:nvSpPr>
        <p:spPr>
          <a:xfrm>
            <a:off x="1144853" y="6193562"/>
            <a:ext cx="181780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ATF estimation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1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74A74-C668-44C5-BC9C-9E5D402A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6F8902-8788-4390-AD72-0164D6D9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426116-AE26-4A41-9746-5FEB3F59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CDEAE4-78B6-44A5-A150-5F13B7B2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B6377F51-AD7F-45FA-B01F-2C9BEA6F4A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649558"/>
              </p:ext>
            </p:extLst>
          </p:nvPr>
        </p:nvGraphicFramePr>
        <p:xfrm>
          <a:off x="1303337" y="3994525"/>
          <a:ext cx="1754188" cy="145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5" name="Equation" r:id="rId3" imgW="1168200" imgH="939600" progId="Equation.DSMT4">
                  <p:embed/>
                </p:oleObj>
              </mc:Choice>
              <mc:Fallback>
                <p:oleObj name="Equation" r:id="rId3" imgW="1168200" imgH="939600" progId="Equation.DSMT4">
                  <p:embed/>
                  <p:pic>
                    <p:nvPicPr>
                      <p:cNvPr id="24" name="內容版面配置區 3">
                        <a:extLst>
                          <a:ext uri="{FF2B5EF4-FFF2-40B4-BE49-F238E27FC236}">
                            <a16:creationId xmlns:a16="http://schemas.microsoft.com/office/drawing/2014/main" id="{3D34A95B-785E-4C8F-BAB1-51B0A6BBA2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3337" y="3994525"/>
                        <a:ext cx="1754188" cy="145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9C4D76E-8FC7-4374-BE90-8B5CE95EDE1A}"/>
              </a:ext>
            </a:extLst>
          </p:cNvPr>
          <p:cNvSpPr/>
          <p:nvPr/>
        </p:nvSpPr>
        <p:spPr>
          <a:xfrm>
            <a:off x="1114425" y="1833352"/>
            <a:ext cx="3105150" cy="1552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7A5F6F-DDA8-4FBA-BD7B-7E591BA5B60B}"/>
              </a:ext>
            </a:extLst>
          </p:cNvPr>
          <p:cNvSpPr txBox="1"/>
          <p:nvPr/>
        </p:nvSpPr>
        <p:spPr>
          <a:xfrm>
            <a:off x="628650" y="240958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C83548C-E30D-48F7-A20F-8BE86237DDFE}"/>
              </a:ext>
            </a:extLst>
          </p:cNvPr>
          <p:cNvSpPr txBox="1"/>
          <p:nvPr/>
        </p:nvSpPr>
        <p:spPr>
          <a:xfrm>
            <a:off x="192069" y="1598964"/>
            <a:ext cx="91563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61B023-E9A7-4B7B-A223-593DBB8F3545}"/>
              </a:ext>
            </a:extLst>
          </p:cNvPr>
          <p:cNvSpPr/>
          <p:nvPr/>
        </p:nvSpPr>
        <p:spPr>
          <a:xfrm>
            <a:off x="2867025" y="1803091"/>
            <a:ext cx="152400" cy="16192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1FCF98-55F7-4093-B287-81748C4871D0}"/>
              </a:ext>
            </a:extLst>
          </p:cNvPr>
          <p:cNvSpPr/>
          <p:nvPr/>
        </p:nvSpPr>
        <p:spPr>
          <a:xfrm>
            <a:off x="1666875" y="1803091"/>
            <a:ext cx="855981" cy="16192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內容版面配置區 3">
            <a:extLst>
              <a:ext uri="{FF2B5EF4-FFF2-40B4-BE49-F238E27FC236}">
                <a16:creationId xmlns:a16="http://schemas.microsoft.com/office/drawing/2014/main" id="{C018BF15-BB6A-474A-8B51-F6D67C929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9011"/>
              </p:ext>
            </p:extLst>
          </p:nvPr>
        </p:nvGraphicFramePr>
        <p:xfrm>
          <a:off x="2805112" y="3464834"/>
          <a:ext cx="428625" cy="28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6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7" name="內容版面配置區 3">
                        <a:extLst>
                          <a:ext uri="{FF2B5EF4-FFF2-40B4-BE49-F238E27FC236}">
                            <a16:creationId xmlns:a16="http://schemas.microsoft.com/office/drawing/2014/main" id="{B6377F51-AD7F-45FA-B01F-2C9BEA6F4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5112" y="3464834"/>
                        <a:ext cx="428625" cy="28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內容版面配置區 3">
            <a:extLst>
              <a:ext uri="{FF2B5EF4-FFF2-40B4-BE49-F238E27FC236}">
                <a16:creationId xmlns:a16="http://schemas.microsoft.com/office/drawing/2014/main" id="{0AC8AE6E-A72D-422C-B739-F0A3114FE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681025"/>
              </p:ext>
            </p:extLst>
          </p:nvPr>
        </p:nvGraphicFramePr>
        <p:xfrm>
          <a:off x="915988" y="3478196"/>
          <a:ext cx="168116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7" name="Equation" r:id="rId7" imgW="1244520" imgH="228600" progId="Equation.DSMT4">
                  <p:embed/>
                </p:oleObj>
              </mc:Choice>
              <mc:Fallback>
                <p:oleObj name="Equation" r:id="rId7" imgW="1244520" imgH="228600" progId="Equation.DSMT4">
                  <p:embed/>
                  <p:pic>
                    <p:nvPicPr>
                      <p:cNvPr id="15" name="內容版面配置區 3">
                        <a:extLst>
                          <a:ext uri="{FF2B5EF4-FFF2-40B4-BE49-F238E27FC236}">
                            <a16:creationId xmlns:a16="http://schemas.microsoft.com/office/drawing/2014/main" id="{C018BF15-BB6A-474A-8B51-F6D67C929C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5988" y="3478196"/>
                        <a:ext cx="1681163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67394786-1ED4-4C2F-ADF7-36838DF6B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000724"/>
              </p:ext>
            </p:extLst>
          </p:nvPr>
        </p:nvGraphicFramePr>
        <p:xfrm>
          <a:off x="697247" y="5696674"/>
          <a:ext cx="1855225" cy="75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8" name="Equation" r:id="rId9" imgW="1168200" imgH="457200" progId="Equation.DSMT4">
                  <p:embed/>
                </p:oleObj>
              </mc:Choice>
              <mc:Fallback>
                <p:oleObj name="Equation" r:id="rId9" imgW="1168200" imgH="457200" progId="Equation.DSMT4">
                  <p:embed/>
                  <p:pic>
                    <p:nvPicPr>
                      <p:cNvPr id="25" name="內容版面配置區 3">
                        <a:extLst>
                          <a:ext uri="{FF2B5EF4-FFF2-40B4-BE49-F238E27FC236}">
                            <a16:creationId xmlns:a16="http://schemas.microsoft.com/office/drawing/2014/main" id="{4C21436A-8055-4116-9FA5-2A5D9EE1D9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7247" y="5696674"/>
                        <a:ext cx="1855225" cy="751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內容版面配置區 3">
            <a:extLst>
              <a:ext uri="{FF2B5EF4-FFF2-40B4-BE49-F238E27FC236}">
                <a16:creationId xmlns:a16="http://schemas.microsoft.com/office/drawing/2014/main" id="{4F6EF74A-5C91-4259-B202-03D65B2C8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728201"/>
              </p:ext>
            </p:extLst>
          </p:nvPr>
        </p:nvGraphicFramePr>
        <p:xfrm>
          <a:off x="3031870" y="5745637"/>
          <a:ext cx="1211813" cy="64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99" name="Equation" r:id="rId11" imgW="812520" imgH="419040" progId="Equation.DSMT4">
                  <p:embed/>
                </p:oleObj>
              </mc:Choice>
              <mc:Fallback>
                <p:oleObj name="Equation" r:id="rId11" imgW="812520" imgH="419040" progId="Equation.DSMT4">
                  <p:embed/>
                  <p:pic>
                    <p:nvPicPr>
                      <p:cNvPr id="26" name="內容版面配置區 3">
                        <a:extLst>
                          <a:ext uri="{FF2B5EF4-FFF2-40B4-BE49-F238E27FC236}">
                            <a16:creationId xmlns:a16="http://schemas.microsoft.com/office/drawing/2014/main" id="{22640011-F80B-4835-B6D2-C5644E5E1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31870" y="5745637"/>
                        <a:ext cx="1211813" cy="64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CCBFF56-47D0-4813-84E1-275FCCAB3E08}"/>
              </a:ext>
            </a:extLst>
          </p:cNvPr>
          <p:cNvCxnSpPr>
            <a:cxnSpLocks/>
          </p:cNvCxnSpPr>
          <p:nvPr/>
        </p:nvCxnSpPr>
        <p:spPr>
          <a:xfrm>
            <a:off x="2550318" y="6097741"/>
            <a:ext cx="395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4D15819-5A15-4B6F-9D68-23266DBE51FB}"/>
              </a:ext>
            </a:extLst>
          </p:cNvPr>
          <p:cNvSpPr txBox="1"/>
          <p:nvPr/>
        </p:nvSpPr>
        <p:spPr>
          <a:xfrm>
            <a:off x="5694715" y="1623309"/>
            <a:ext cx="91563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A1B119-76A2-45C6-A5C2-FDEC4E505C33}"/>
              </a:ext>
            </a:extLst>
          </p:cNvPr>
          <p:cNvSpPr/>
          <p:nvPr/>
        </p:nvSpPr>
        <p:spPr>
          <a:xfrm>
            <a:off x="6610350" y="1833352"/>
            <a:ext cx="3105150" cy="1552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D233551-1B78-4B25-B0A9-8CEBE64E0E8F}"/>
              </a:ext>
            </a:extLst>
          </p:cNvPr>
          <p:cNvSpPr txBox="1"/>
          <p:nvPr/>
        </p:nvSpPr>
        <p:spPr>
          <a:xfrm>
            <a:off x="4971760" y="2368127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 +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內容版面配置區 3">
            <a:extLst>
              <a:ext uri="{FF2B5EF4-FFF2-40B4-BE49-F238E27FC236}">
                <a16:creationId xmlns:a16="http://schemas.microsoft.com/office/drawing/2014/main" id="{671907D2-B4A8-488A-B326-1963AC80E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657326"/>
              </p:ext>
            </p:extLst>
          </p:nvPr>
        </p:nvGraphicFramePr>
        <p:xfrm>
          <a:off x="7629814" y="3465513"/>
          <a:ext cx="130175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0" name="Equation" r:id="rId13" imgW="965160" imgH="203040" progId="Equation.DSMT4">
                  <p:embed/>
                </p:oleObj>
              </mc:Choice>
              <mc:Fallback>
                <p:oleObj name="Equation" r:id="rId13" imgW="965160" imgH="203040" progId="Equation.DSMT4">
                  <p:embed/>
                  <p:pic>
                    <p:nvPicPr>
                      <p:cNvPr id="15" name="內容版面配置區 3">
                        <a:extLst>
                          <a:ext uri="{FF2B5EF4-FFF2-40B4-BE49-F238E27FC236}">
                            <a16:creationId xmlns:a16="http://schemas.microsoft.com/office/drawing/2014/main" id="{C018BF15-BB6A-474A-8B51-F6D67C929C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9814" y="3465513"/>
                        <a:ext cx="1301750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5BD2DE24-A48B-4A7B-89A3-47EEDF4BC8C1}"/>
              </a:ext>
            </a:extLst>
          </p:cNvPr>
          <p:cNvSpPr/>
          <p:nvPr/>
        </p:nvSpPr>
        <p:spPr>
          <a:xfrm>
            <a:off x="7724776" y="1803091"/>
            <a:ext cx="1037880" cy="161925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內容版面配置區 3">
            <a:extLst>
              <a:ext uri="{FF2B5EF4-FFF2-40B4-BE49-F238E27FC236}">
                <a16:creationId xmlns:a16="http://schemas.microsoft.com/office/drawing/2014/main" id="{5059918B-4E56-43AB-B361-5E68D623E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2997"/>
              </p:ext>
            </p:extLst>
          </p:nvPr>
        </p:nvGraphicFramePr>
        <p:xfrm>
          <a:off x="5302096" y="3919689"/>
          <a:ext cx="5236368" cy="55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1" name="Equation" r:id="rId15" imgW="3441600" imgH="355320" progId="Equation.DSMT4">
                  <p:embed/>
                </p:oleObj>
              </mc:Choice>
              <mc:Fallback>
                <p:oleObj name="Equation" r:id="rId15" imgW="3441600" imgH="355320" progId="Equation.DSMT4">
                  <p:embed/>
                  <p:pic>
                    <p:nvPicPr>
                      <p:cNvPr id="11" name="內容版面配置區 3">
                        <a:extLst>
                          <a:ext uri="{FF2B5EF4-FFF2-40B4-BE49-F238E27FC236}">
                            <a16:creationId xmlns:a16="http://schemas.microsoft.com/office/drawing/2014/main" id="{8762988D-1A8B-4EE7-9CFF-C6D4115759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02096" y="3919689"/>
                        <a:ext cx="5236368" cy="55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內容版面配置區 3">
            <a:extLst>
              <a:ext uri="{FF2B5EF4-FFF2-40B4-BE49-F238E27FC236}">
                <a16:creationId xmlns:a16="http://schemas.microsoft.com/office/drawing/2014/main" id="{8EAC2884-D4A3-4A45-856C-FC243537B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707655"/>
              </p:ext>
            </p:extLst>
          </p:nvPr>
        </p:nvGraphicFramePr>
        <p:xfrm>
          <a:off x="5322826" y="4573793"/>
          <a:ext cx="5227409" cy="55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2" name="Equation" r:id="rId17" imgW="3441600" imgH="355320" progId="Equation.DSMT4">
                  <p:embed/>
                </p:oleObj>
              </mc:Choice>
              <mc:Fallback>
                <p:oleObj name="Equation" r:id="rId17" imgW="3441600" imgH="355320" progId="Equation.DSMT4">
                  <p:embed/>
                  <p:pic>
                    <p:nvPicPr>
                      <p:cNvPr id="11" name="內容版面配置區 3">
                        <a:extLst>
                          <a:ext uri="{FF2B5EF4-FFF2-40B4-BE49-F238E27FC236}">
                            <a16:creationId xmlns:a16="http://schemas.microsoft.com/office/drawing/2014/main" id="{8762988D-1A8B-4EE7-9CFF-C6D4115759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22826" y="4573793"/>
                        <a:ext cx="5227409" cy="55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內容版面配置區 3">
            <a:extLst>
              <a:ext uri="{FF2B5EF4-FFF2-40B4-BE49-F238E27FC236}">
                <a16:creationId xmlns:a16="http://schemas.microsoft.com/office/drawing/2014/main" id="{28A87BE1-9A1E-4526-A764-9CC4C94E5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666693"/>
              </p:ext>
            </p:extLst>
          </p:nvPr>
        </p:nvGraphicFramePr>
        <p:xfrm>
          <a:off x="5346700" y="5252898"/>
          <a:ext cx="3624156" cy="1281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3" name="Equation" r:id="rId19" imgW="2679480" imgH="914400" progId="Equation.DSMT4">
                  <p:embed/>
                </p:oleObj>
              </mc:Choice>
              <mc:Fallback>
                <p:oleObj name="Equation" r:id="rId19" imgW="2679480" imgH="914400" progId="Equation.DSMT4">
                  <p:embed/>
                  <p:pic>
                    <p:nvPicPr>
                      <p:cNvPr id="8" name="內容版面配置區 3">
                        <a:extLst>
                          <a:ext uri="{FF2B5EF4-FFF2-40B4-BE49-F238E27FC236}">
                            <a16:creationId xmlns:a16="http://schemas.microsoft.com/office/drawing/2014/main" id="{4F0279A7-BAF3-42F5-A973-F629B94AAF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46700" y="5252898"/>
                        <a:ext cx="3624156" cy="1281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內容版面配置區 3">
            <a:extLst>
              <a:ext uri="{FF2B5EF4-FFF2-40B4-BE49-F238E27FC236}">
                <a16:creationId xmlns:a16="http://schemas.microsoft.com/office/drawing/2014/main" id="{9C734978-3C47-42CB-A5C8-E8F631FF5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387702"/>
              </p:ext>
            </p:extLst>
          </p:nvPr>
        </p:nvGraphicFramePr>
        <p:xfrm>
          <a:off x="5346700" y="6655077"/>
          <a:ext cx="2691015" cy="408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4" name="Equation" r:id="rId21" imgW="1726920" imgH="253800" progId="Equation.DSMT4">
                  <p:embed/>
                </p:oleObj>
              </mc:Choice>
              <mc:Fallback>
                <p:oleObj name="Equation" r:id="rId21" imgW="1726920" imgH="253800" progId="Equation.DSMT4">
                  <p:embed/>
                  <p:pic>
                    <p:nvPicPr>
                      <p:cNvPr id="14" name="內容版面配置區 3">
                        <a:extLst>
                          <a:ext uri="{FF2B5EF4-FFF2-40B4-BE49-F238E27FC236}">
                            <a16:creationId xmlns:a16="http://schemas.microsoft.com/office/drawing/2014/main" id="{7AE25A2D-2394-412A-99B1-2229225095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46700" y="6655077"/>
                        <a:ext cx="2691015" cy="408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內容版面配置區 5">
            <a:extLst>
              <a:ext uri="{FF2B5EF4-FFF2-40B4-BE49-F238E27FC236}">
                <a16:creationId xmlns:a16="http://schemas.microsoft.com/office/drawing/2014/main" id="{6488E6F8-DB8F-48D8-AB2F-AAF44D57F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34" y="1160222"/>
            <a:ext cx="9744710" cy="5759085"/>
          </a:xfrm>
        </p:spPr>
        <p:txBody>
          <a:bodyPr/>
          <a:lstStyle/>
          <a:p>
            <a:r>
              <a:rPr lang="en-US" altLang="zh-TW" b="0" dirty="0">
                <a:cs typeface="Times New Roman" panose="02020603050405020304" pitchFamily="18" charset="0"/>
              </a:rPr>
              <a:t>At the </a:t>
            </a:r>
            <a:r>
              <a:rPr lang="en-US" altLang="zh-TW" b="0" i="1" dirty="0">
                <a:cs typeface="Times New Roman" panose="02020603050405020304" pitchFamily="18" charset="0"/>
              </a:rPr>
              <a:t>k-</a:t>
            </a:r>
            <a:r>
              <a:rPr lang="en-US" altLang="zh-TW" b="0" dirty="0" err="1">
                <a:cs typeface="Times New Roman" panose="02020603050405020304" pitchFamily="18" charset="0"/>
              </a:rPr>
              <a:t>th</a:t>
            </a:r>
            <a:r>
              <a:rPr lang="en-US" altLang="zh-TW" b="0" dirty="0">
                <a:cs typeface="Times New Roman" panose="02020603050405020304" pitchFamily="18" charset="0"/>
              </a:rPr>
              <a:t> frequency with </a:t>
            </a:r>
            <a:r>
              <a:rPr lang="en-US" altLang="zh-TW" b="0" i="1" dirty="0">
                <a:cs typeface="Times New Roman" panose="02020603050405020304" pitchFamily="18" charset="0"/>
              </a:rPr>
              <a:t>M</a:t>
            </a:r>
            <a:r>
              <a:rPr lang="en-US" altLang="zh-TW" b="0" dirty="0">
                <a:cs typeface="Times New Roman" panose="02020603050405020304" pitchFamily="18" charset="0"/>
              </a:rPr>
              <a:t> mic array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59851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2" y="312804"/>
            <a:ext cx="8036852" cy="633276"/>
          </a:xfrm>
        </p:spPr>
        <p:txBody>
          <a:bodyPr/>
          <a:lstStyle/>
          <a:p>
            <a:r>
              <a:rPr lang="en-US" altLang="zh-TW" sz="3200" dirty="0">
                <a:cs typeface="Times New Roman" panose="02020603050405020304" pitchFamily="18" charset="0"/>
              </a:rPr>
              <a:t>Algorithm summary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2023/8/7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A525D2B9-7CC4-4165-8B82-DF6256309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644756"/>
              </p:ext>
            </p:extLst>
          </p:nvPr>
        </p:nvGraphicFramePr>
        <p:xfrm>
          <a:off x="715963" y="3794125"/>
          <a:ext cx="7158037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0" name="Equation" r:id="rId3" imgW="3949560" imgH="1511280" progId="Equation.DSMT4">
                  <p:embed/>
                </p:oleObj>
              </mc:Choice>
              <mc:Fallback>
                <p:oleObj name="Equation" r:id="rId3" imgW="3949560" imgH="1511280" progId="Equation.DSMT4">
                  <p:embed/>
                  <p:pic>
                    <p:nvPicPr>
                      <p:cNvPr id="10" name="內容版面配置區 3">
                        <a:extLst>
                          <a:ext uri="{FF2B5EF4-FFF2-40B4-BE49-F238E27FC236}">
                            <a16:creationId xmlns:a16="http://schemas.microsoft.com/office/drawing/2014/main" id="{A525D2B9-7CC4-4165-8B82-DF62563090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5963" y="3794125"/>
                        <a:ext cx="7158037" cy="282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71725" y="1145511"/>
            <a:ext cx="7168430" cy="198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De-reverberation using WPE.</a:t>
            </a:r>
          </a:p>
          <a:p>
            <a:pPr marL="457200" indent="-45720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dry source signal    using DAS.</a:t>
            </a:r>
          </a:p>
          <a:p>
            <a:pPr marL="457200" indent="-45720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ATF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</a:p>
          <a:p>
            <a:pPr marL="864428" lvl="1" indent="-3429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Wiener filter</a:t>
            </a:r>
          </a:p>
          <a:p>
            <a:pPr marL="864428" lvl="1" indent="-3429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filters: LMS, RLS, and Kalman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the source signal by MINT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6136823" y="3001963"/>
            <a:ext cx="3391805" cy="1183066"/>
            <a:chOff x="7181850" y="1836359"/>
            <a:chExt cx="3391805" cy="1183066"/>
          </a:xfrm>
        </p:grpSpPr>
        <p:sp>
          <p:nvSpPr>
            <p:cNvPr id="11" name="矩形 10"/>
            <p:cNvSpPr/>
            <p:nvPr/>
          </p:nvSpPr>
          <p:spPr>
            <a:xfrm>
              <a:off x="8190523" y="2512088"/>
              <a:ext cx="802752" cy="47227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endCxn id="11" idx="1"/>
            </p:cNvCxnSpPr>
            <p:nvPr/>
          </p:nvCxnSpPr>
          <p:spPr>
            <a:xfrm flipV="1">
              <a:off x="7455877" y="2748224"/>
              <a:ext cx="734646" cy="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V="1">
              <a:off x="8984898" y="2739853"/>
              <a:ext cx="734646" cy="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/>
            <p:cNvSpPr/>
            <p:nvPr/>
          </p:nvSpPr>
          <p:spPr>
            <a:xfrm>
              <a:off x="9739640" y="2692961"/>
              <a:ext cx="68106" cy="854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V="1">
              <a:off x="9839009" y="2739850"/>
              <a:ext cx="734646" cy="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9777676" y="2190541"/>
              <a:ext cx="9974" cy="514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物件 19"/>
            <p:cNvGraphicFramePr>
              <a:graphicFrameLocks noChangeAspect="1"/>
            </p:cNvGraphicFramePr>
            <p:nvPr/>
          </p:nvGraphicFramePr>
          <p:xfrm>
            <a:off x="7181850" y="2501900"/>
            <a:ext cx="21113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1" name="Equation" r:id="rId5" imgW="101520" imgH="190440" progId="Equation.DSMT4">
                    <p:embed/>
                  </p:oleObj>
                </mc:Choice>
                <mc:Fallback>
                  <p:oleObj name="Equation" r:id="rId5" imgW="101520" imgH="190440" progId="Equation.DSMT4">
                    <p:embed/>
                    <p:pic>
                      <p:nvPicPr>
                        <p:cNvPr id="20" name="物件 1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81850" y="2501900"/>
                          <a:ext cx="21113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物件 20"/>
            <p:cNvGraphicFramePr>
              <a:graphicFrameLocks noChangeAspect="1"/>
            </p:cNvGraphicFramePr>
            <p:nvPr/>
          </p:nvGraphicFramePr>
          <p:xfrm>
            <a:off x="8414202" y="2579309"/>
            <a:ext cx="341313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2" name="Equation" r:id="rId7" imgW="164880" imgH="164880" progId="Equation.DSMT4">
                    <p:embed/>
                  </p:oleObj>
                </mc:Choice>
                <mc:Fallback>
                  <p:oleObj name="Equation" r:id="rId7" imgW="164880" imgH="164880" progId="Equation.DSMT4">
                    <p:embed/>
                    <p:pic>
                      <p:nvPicPr>
                        <p:cNvPr id="21" name="物件 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14202" y="2579309"/>
                          <a:ext cx="341313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物件 21"/>
            <p:cNvGraphicFramePr>
              <a:graphicFrameLocks noChangeAspect="1"/>
            </p:cNvGraphicFramePr>
            <p:nvPr/>
          </p:nvGraphicFramePr>
          <p:xfrm>
            <a:off x="9639752" y="1836359"/>
            <a:ext cx="261938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3" name="Equation" r:id="rId9" imgW="126720" imgH="164880" progId="Equation.DSMT4">
                    <p:embed/>
                  </p:oleObj>
                </mc:Choice>
                <mc:Fallback>
                  <p:oleObj name="Equation" r:id="rId9" imgW="126720" imgH="164880" progId="Equation.DSMT4">
                    <p:embed/>
                    <p:pic>
                      <p:nvPicPr>
                        <p:cNvPr id="22" name="物件 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39752" y="1836359"/>
                          <a:ext cx="261938" cy="341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物件 22"/>
            <p:cNvGraphicFramePr>
              <a:graphicFrameLocks noChangeAspect="1"/>
            </p:cNvGraphicFramePr>
            <p:nvPr/>
          </p:nvGraphicFramePr>
          <p:xfrm>
            <a:off x="10167938" y="2416175"/>
            <a:ext cx="23495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4" name="Equation" r:id="rId11" imgW="114120" imgH="139680" progId="Equation.DSMT4">
                    <p:embed/>
                  </p:oleObj>
                </mc:Choice>
                <mc:Fallback>
                  <p:oleObj name="Equation" r:id="rId11" imgW="114120" imgH="139680" progId="Equation.DSMT4">
                    <p:embed/>
                    <p:pic>
                      <p:nvPicPr>
                        <p:cNvPr id="23" name="物件 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67938" y="2416175"/>
                          <a:ext cx="234950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物件 23"/>
            <p:cNvGraphicFramePr>
              <a:graphicFrameLocks noChangeAspect="1"/>
            </p:cNvGraphicFramePr>
            <p:nvPr/>
          </p:nvGraphicFramePr>
          <p:xfrm>
            <a:off x="9486900" y="2386013"/>
            <a:ext cx="28892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5" name="Equation" r:id="rId13" imgW="139680" imgH="139680" progId="Equation.DSMT4">
                    <p:embed/>
                  </p:oleObj>
                </mc:Choice>
                <mc:Fallback>
                  <p:oleObj name="Equation" r:id="rId13" imgW="139680" imgH="139680" progId="Equation.DSMT4">
                    <p:embed/>
                    <p:pic>
                      <p:nvPicPr>
                        <p:cNvPr id="24" name="物件 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486900" y="2386013"/>
                          <a:ext cx="288925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物件 24"/>
            <p:cNvGraphicFramePr>
              <a:graphicFrameLocks noChangeAspect="1"/>
            </p:cNvGraphicFramePr>
            <p:nvPr/>
          </p:nvGraphicFramePr>
          <p:xfrm>
            <a:off x="9320213" y="2808288"/>
            <a:ext cx="261937" cy="21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56" name="Equation" r:id="rId15" imgW="126720" imgH="101520" progId="Equation.DSMT4">
                    <p:embed/>
                  </p:oleObj>
                </mc:Choice>
                <mc:Fallback>
                  <p:oleObj name="Equation" r:id="rId15" imgW="126720" imgH="101520" progId="Equation.DSMT4">
                    <p:embed/>
                    <p:pic>
                      <p:nvPicPr>
                        <p:cNvPr id="25" name="物件 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320213" y="2808288"/>
                          <a:ext cx="261937" cy="211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D473D3A-B4FB-4EBA-8840-18D431EFF71B}"/>
              </a:ext>
            </a:extLst>
          </p:cNvPr>
          <p:cNvSpPr/>
          <p:nvPr/>
        </p:nvSpPr>
        <p:spPr>
          <a:xfrm>
            <a:off x="671725" y="1145511"/>
            <a:ext cx="5381205" cy="70788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AE5E85-0136-419D-829D-8DD98DE2BC4E}"/>
              </a:ext>
            </a:extLst>
          </p:cNvPr>
          <p:cNvSpPr txBox="1"/>
          <p:nvPr/>
        </p:nvSpPr>
        <p:spPr>
          <a:xfrm>
            <a:off x="6052930" y="1620655"/>
            <a:ext cx="409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Dereverberation + Beamforming + ATF estimation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內容版面配置區 3">
            <a:extLst>
              <a:ext uri="{FF2B5EF4-FFF2-40B4-BE49-F238E27FC236}">
                <a16:creationId xmlns:a16="http://schemas.microsoft.com/office/drawing/2014/main" id="{B9C25ED7-68DA-4CCD-8530-EFAA4608E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6839" y="1477359"/>
          <a:ext cx="169449" cy="32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7" name="Equation" r:id="rId17" imgW="101520" imgH="190440" progId="Equation.DSMT4">
                  <p:embed/>
                </p:oleObj>
              </mc:Choice>
              <mc:Fallback>
                <p:oleObj name="Equation" r:id="rId17" imgW="101520" imgH="190440" progId="Equation.DSMT4">
                  <p:embed/>
                  <p:pic>
                    <p:nvPicPr>
                      <p:cNvPr id="28" name="內容版面配置區 3">
                        <a:extLst>
                          <a:ext uri="{FF2B5EF4-FFF2-40B4-BE49-F238E27FC236}">
                            <a16:creationId xmlns:a16="http://schemas.microsoft.com/office/drawing/2014/main" id="{B9C25ED7-68DA-4CCD-8530-EFAA4608E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16839" y="1477359"/>
                        <a:ext cx="169449" cy="32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3FC99CE-EFD6-4404-98B7-818CF381EFC3}"/>
              </a:ext>
            </a:extLst>
          </p:cNvPr>
          <p:cNvSpPr/>
          <p:nvPr/>
        </p:nvSpPr>
        <p:spPr>
          <a:xfrm>
            <a:off x="671725" y="2440725"/>
            <a:ext cx="5884939" cy="37521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0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116042</TotalTime>
  <Words>454</Words>
  <Application>Microsoft Office PowerPoint</Application>
  <PresentationFormat>自訂</PresentationFormat>
  <Paragraphs>86</Paragraphs>
  <Slides>11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Calibri</vt:lpstr>
      <vt:lpstr>Euclid Math One</vt:lpstr>
      <vt:lpstr>Times New Roman</vt:lpstr>
      <vt:lpstr>Wingdings</vt:lpstr>
      <vt:lpstr>Office 佈景主題</vt:lpstr>
      <vt:lpstr>Equation</vt:lpstr>
      <vt:lpstr>ATF estimation with WPD + Wiener    Date：2023. 7. 19 (Wed.)</vt:lpstr>
      <vt:lpstr>Algorithm summary</vt:lpstr>
      <vt:lpstr>Modified method for ATF prediction</vt:lpstr>
      <vt:lpstr>Weighted Power minimization Distorsionless response (WPD) (1/2)</vt:lpstr>
      <vt:lpstr>Weighted Power minimization Distorsionless response (WPD) (2/2)</vt:lpstr>
      <vt:lpstr>Combined WPD and Wiener solution (1/2) </vt:lpstr>
      <vt:lpstr>Combined WPD and Wiener solution (2/2) </vt:lpstr>
      <vt:lpstr>Procedure</vt:lpstr>
      <vt:lpstr>Algorithm summary</vt:lpstr>
      <vt:lpstr>Combined WPD and Wiener solution (1/2) 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1844</cp:revision>
  <dcterms:created xsi:type="dcterms:W3CDTF">2012-11-25T05:37:01Z</dcterms:created>
  <dcterms:modified xsi:type="dcterms:W3CDTF">2023-08-09T11:56:08Z</dcterms:modified>
</cp:coreProperties>
</file>