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85" r:id="rId3"/>
    <p:sldId id="286" r:id="rId4"/>
    <p:sldId id="259" r:id="rId5"/>
    <p:sldId id="281" r:id="rId6"/>
    <p:sldId id="282" r:id="rId7"/>
    <p:sldId id="284" r:id="rId8"/>
    <p:sldId id="287" r:id="rId9"/>
    <p:sldId id="289" r:id="rId10"/>
    <p:sldId id="300" r:id="rId11"/>
    <p:sldId id="301" r:id="rId12"/>
    <p:sldId id="283" r:id="rId13"/>
    <p:sldId id="288" r:id="rId14"/>
    <p:sldId id="280" r:id="rId15"/>
    <p:sldId id="303" r:id="rId16"/>
    <p:sldId id="290" r:id="rId17"/>
    <p:sldId id="291" r:id="rId18"/>
    <p:sldId id="302" r:id="rId19"/>
    <p:sldId id="304" r:id="rId20"/>
    <p:sldId id="296" r:id="rId21"/>
    <p:sldId id="293" r:id="rId22"/>
    <p:sldId id="294" r:id="rId23"/>
    <p:sldId id="298" r:id="rId24"/>
    <p:sldId id="297" r:id="rId25"/>
    <p:sldId id="299" r:id="rId26"/>
    <p:sldId id="277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" initials="B" lastIdx="2" clrIdx="0">
    <p:extLst>
      <p:ext uri="{19B8F6BF-5375-455C-9EA6-DF929625EA0E}">
        <p15:presenceInfo xmlns:p15="http://schemas.microsoft.com/office/powerpoint/2012/main" userId="6c327a8f55e9f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3T11:58:49.075" idx="2">
    <p:pos x="10" y="10"/>
    <p:text>WGN is spectrally rich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1AC16-6582-4786-BDBA-E764E094239F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8FD45-875E-46D0-B39B-D5EA482C6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4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46DB-0B73-4A89-8BEF-91DE4F4DA345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C00A-BAD5-408A-8D1B-428D549EFBC3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7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F25-09DC-4CAC-B25D-BAFD72E55841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5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C5E-B38F-431D-B111-A6BBC4FE1AC3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900C-9A56-44AE-819B-511A1D987DDA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9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FCEE-CD59-46B6-895C-5CB4BF1FCB33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0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79F9-C70B-4E9A-88DC-CD5075EC4DBE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0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008A-171F-4AF0-803E-E5EA3601FEA2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6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F5AD-AD13-4961-B207-3DE95E3D76F5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0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05E-E071-4CC5-B65B-DF634139CD14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9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CF21-6B67-40DB-BCF9-340337AE98B9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387C-B49F-4BC0-83D2-0B1CDC602677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030C-B890-43DB-BA62-02C4AAA07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6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media" Target="../media/media4.wav"/><Relationship Id="rId13" Type="http://schemas.openxmlformats.org/officeDocument/2006/relationships/oleObject" Target="../embeddings/oleObject8.bin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12.wmf"/><Relationship Id="rId17" Type="http://schemas.openxmlformats.org/officeDocument/2006/relationships/image" Target="../media/image15.png"/><Relationship Id="rId2" Type="http://schemas.microsoft.com/office/2007/relationships/media" Target="../media/media1.wav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microsoft.com/office/2007/relationships/media" Target="../media/media3.wav"/><Relationship Id="rId11" Type="http://schemas.openxmlformats.org/officeDocument/2006/relationships/oleObject" Target="../embeddings/oleObject7.bin"/><Relationship Id="rId5" Type="http://schemas.openxmlformats.org/officeDocument/2006/relationships/audio" Target="../media/media2.wav"/><Relationship Id="rId15" Type="http://schemas.openxmlformats.org/officeDocument/2006/relationships/oleObject" Target="../embeddings/oleObject9.bin"/><Relationship Id="rId10" Type="http://schemas.openxmlformats.org/officeDocument/2006/relationships/slideLayout" Target="../slideLayouts/slideLayout7.xml"/><Relationship Id="rId4" Type="http://schemas.microsoft.com/office/2007/relationships/media" Target="../media/media2.wav"/><Relationship Id="rId9" Type="http://schemas.openxmlformats.org/officeDocument/2006/relationships/audio" Target="../media/media4.wav"/><Relationship Id="rId1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media" Target="../media/media8.wav"/><Relationship Id="rId13" Type="http://schemas.openxmlformats.org/officeDocument/2006/relationships/oleObject" Target="../embeddings/oleObject10.bin"/><Relationship Id="rId3" Type="http://schemas.openxmlformats.org/officeDocument/2006/relationships/audio" Target="../media/media5.wav"/><Relationship Id="rId7" Type="http://schemas.openxmlformats.org/officeDocument/2006/relationships/audio" Target="../media/media7.wav"/><Relationship Id="rId12" Type="http://schemas.openxmlformats.org/officeDocument/2006/relationships/image" Target="../media/image12.wmf"/><Relationship Id="rId17" Type="http://schemas.openxmlformats.org/officeDocument/2006/relationships/image" Target="../media/image15.png"/><Relationship Id="rId2" Type="http://schemas.microsoft.com/office/2007/relationships/media" Target="../media/media5.wav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microsoft.com/office/2007/relationships/media" Target="../media/media7.wav"/><Relationship Id="rId11" Type="http://schemas.openxmlformats.org/officeDocument/2006/relationships/oleObject" Target="../embeddings/oleObject7.bin"/><Relationship Id="rId5" Type="http://schemas.openxmlformats.org/officeDocument/2006/relationships/audio" Target="../media/media6.wav"/><Relationship Id="rId15" Type="http://schemas.openxmlformats.org/officeDocument/2006/relationships/oleObject" Target="../embeddings/oleObject11.bin"/><Relationship Id="rId10" Type="http://schemas.openxmlformats.org/officeDocument/2006/relationships/slideLayout" Target="../slideLayouts/slideLayout7.xml"/><Relationship Id="rId4" Type="http://schemas.microsoft.com/office/2007/relationships/media" Target="../media/media6.wav"/><Relationship Id="rId9" Type="http://schemas.openxmlformats.org/officeDocument/2006/relationships/audio" Target="../media/media8.wav"/><Relationship Id="rId1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D4850-33A6-4C64-811C-91F6BAE5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BA9C-2AD5-422B-8FDF-DD8F47875A8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62B9-F72E-4DA7-A725-16F74BD5AA6A}"/>
              </a:ext>
            </a:extLst>
          </p:cNvPr>
          <p:cNvSpPr txBox="1"/>
          <p:nvPr/>
        </p:nvSpPr>
        <p:spPr>
          <a:xfrm>
            <a:off x="683568" y="2472858"/>
            <a:ext cx="8199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acoustic transfer function (ATF)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4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3" y="580445"/>
            <a:ext cx="823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frequency response with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0.16 s (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E0262-F023-46B3-8F2A-DA76AA5AB2E7}"/>
              </a:ext>
            </a:extLst>
          </p:cNvPr>
          <p:cNvSpPr txBox="1"/>
          <p:nvPr/>
        </p:nvSpPr>
        <p:spPr>
          <a:xfrm>
            <a:off x="683568" y="5908223"/>
            <a:ext cx="788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The ATF frequency response of ATF-2, ATF-1, and RIR for microphone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210-56DC-4665-B6FB-D90F78C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416D8-DD84-48B4-ADBB-3E185A971C04}"/>
              </a:ext>
            </a:extLst>
          </p:cNvPr>
          <p:cNvSpPr txBox="1"/>
          <p:nvPr/>
        </p:nvSpPr>
        <p:spPr>
          <a:xfrm>
            <a:off x="683568" y="6277555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0.16 s and SNR = 20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5C560-410E-4D0C-BB10-989CD5B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7D29E-2329-47EB-9B64-ABABDE958C22}"/>
              </a:ext>
            </a:extLst>
          </p:cNvPr>
          <p:cNvSpPr txBox="1"/>
          <p:nvPr/>
        </p:nvSpPr>
        <p:spPr>
          <a:xfrm>
            <a:off x="590383" y="580445"/>
            <a:ext cx="823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unwrapping phase with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0.16 s (white noise)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EA182-69FB-4618-8956-765E2A012D06}"/>
              </a:ext>
            </a:extLst>
          </p:cNvPr>
          <p:cNvSpPr txBox="1"/>
          <p:nvPr/>
        </p:nvSpPr>
        <p:spPr>
          <a:xfrm>
            <a:off x="683568" y="5908223"/>
            <a:ext cx="760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The ATF unwrapping phase of ATF-2, ATF-1, and RIR for microphone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A9FDF-1EF1-4CA5-A939-65C9622E1386}"/>
              </a:ext>
            </a:extLst>
          </p:cNvPr>
          <p:cNvSpPr txBox="1"/>
          <p:nvPr/>
        </p:nvSpPr>
        <p:spPr>
          <a:xfrm>
            <a:off x="683568" y="6277555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0.16 s and SNR = 20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4" y="580445"/>
            <a:ext cx="772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 with interfering source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900994"/>
              </p:ext>
            </p:extLst>
          </p:nvPr>
        </p:nvGraphicFramePr>
        <p:xfrm>
          <a:off x="683568" y="3048819"/>
          <a:ext cx="52022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9" name="Equation" r:id="rId11" imgW="2997000" imgH="533160" progId="Equation.DSMT4">
                  <p:embed/>
                </p:oleObj>
              </mc:Choice>
              <mc:Fallback>
                <p:oleObj name="Equation" r:id="rId11" imgW="2997000" imgH="53316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48819"/>
                        <a:ext cx="52022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0917"/>
              </p:ext>
            </p:extLst>
          </p:nvPr>
        </p:nvGraphicFramePr>
        <p:xfrm>
          <a:off x="683568" y="4200947"/>
          <a:ext cx="7889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0" name="Equation" r:id="rId13" imgW="4546440" imgH="533160" progId="Equation.DSMT4">
                  <p:embed/>
                </p:oleObj>
              </mc:Choice>
              <mc:Fallback>
                <p:oleObj name="Equation" r:id="rId13" imgW="4546440" imgH="533160" progId="Equation.DSMT4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0947"/>
                        <a:ext cx="78898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03756"/>
              </p:ext>
            </p:extLst>
          </p:nvPr>
        </p:nvGraphicFramePr>
        <p:xfrm>
          <a:off x="665832" y="5868988"/>
          <a:ext cx="599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1" name="Equation" r:id="rId15" imgW="3454200" imgH="482400" progId="Equation.DSMT4">
                  <p:embed/>
                </p:oleObj>
              </mc:Choice>
              <mc:Fallback>
                <p:oleObj name="Equation" r:id="rId15" imgW="3454200" imgH="482400" progId="Equation.DSMT4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32" y="5868988"/>
                        <a:ext cx="599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06188" y="1171447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Unprocessed signals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11560" y="2596842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signals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Dbless_unpro">
            <a:hlinkClick r:id="" action="ppaction://media"/>
            <a:extLst>
              <a:ext uri="{FF2B5EF4-FFF2-40B4-BE49-F238E27FC236}">
                <a16:creationId xmlns:a16="http://schemas.microsoft.com/office/drawing/2014/main" id="{30D939FF-CF77-4CF5-96C6-24879A053CB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284687" y="1103665"/>
            <a:ext cx="609600" cy="609600"/>
          </a:xfrm>
          <a:prstGeom prst="rect">
            <a:avLst/>
          </a:prstGeom>
        </p:spPr>
      </p:pic>
      <p:pic>
        <p:nvPicPr>
          <p:cNvPr id="10" name="GODbless_mpdr">
            <a:hlinkClick r:id="" action="ppaction://media"/>
            <a:extLst>
              <a:ext uri="{FF2B5EF4-FFF2-40B4-BE49-F238E27FC236}">
                <a16:creationId xmlns:a16="http://schemas.microsoft.com/office/drawing/2014/main" id="{5B4C6BF6-E4C2-47A4-965E-D77EBCCF9AA1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626696" y="5965200"/>
            <a:ext cx="609600" cy="6096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E15EFB-F575-4941-B82C-8E6E5D79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4" name="GODbless_mpdr_atf">
            <a:hlinkClick r:id="" action="ppaction://media"/>
            <a:extLst>
              <a:ext uri="{FF2B5EF4-FFF2-40B4-BE49-F238E27FC236}">
                <a16:creationId xmlns:a16="http://schemas.microsoft.com/office/drawing/2014/main" id="{8273A26B-D3A9-4D6D-ACF2-07AC7931DC04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087543" y="3260564"/>
            <a:ext cx="609600" cy="609600"/>
          </a:xfrm>
          <a:prstGeom prst="rect">
            <a:avLst/>
          </a:prstGeom>
        </p:spPr>
      </p:pic>
      <p:pic>
        <p:nvPicPr>
          <p:cNvPr id="9" name="GODbless_wmpdr">
            <a:hlinkClick r:id="" action="ppaction://media"/>
            <a:extLst>
              <a:ext uri="{FF2B5EF4-FFF2-40B4-BE49-F238E27FC236}">
                <a16:creationId xmlns:a16="http://schemas.microsoft.com/office/drawing/2014/main" id="{E7EA3DD5-19BC-4746-8FBB-9B826EAB760D}"/>
              </a:ext>
            </a:extLst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087543" y="5140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98485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10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4" y="580445"/>
            <a:ext cx="772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 without interfering source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683568" y="3048819"/>
          <a:ext cx="52022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Equation" r:id="rId11" imgW="2997000" imgH="533160" progId="Equation.DSMT4">
                  <p:embed/>
                </p:oleObj>
              </mc:Choice>
              <mc:Fallback>
                <p:oleObj name="Equation" r:id="rId11" imgW="2997000" imgH="53316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48819"/>
                        <a:ext cx="52022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683568" y="4200947"/>
          <a:ext cx="7889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Equation" r:id="rId13" imgW="4546440" imgH="533160" progId="Equation.DSMT4">
                  <p:embed/>
                </p:oleObj>
              </mc:Choice>
              <mc:Fallback>
                <p:oleObj name="Equation" r:id="rId13" imgW="4546440" imgH="53316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0947"/>
                        <a:ext cx="78898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24680"/>
              </p:ext>
            </p:extLst>
          </p:nvPr>
        </p:nvGraphicFramePr>
        <p:xfrm>
          <a:off x="665832" y="5868988"/>
          <a:ext cx="599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Equation" r:id="rId15" imgW="3454200" imgH="482400" progId="Equation.DSMT4">
                  <p:embed/>
                </p:oleObj>
              </mc:Choice>
              <mc:Fallback>
                <p:oleObj name="Equation" r:id="rId15" imgW="3454200" imgH="482400" progId="Equation.DSMT4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32" y="5868988"/>
                        <a:ext cx="599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06188" y="1171447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Unprocessed signals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11560" y="2596842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signals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E15EFB-F575-4941-B82C-8E6E5D79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1" name="GODbless_mpdr_atf_noise_free">
            <a:hlinkClick r:id="" action="ppaction://media"/>
            <a:extLst>
              <a:ext uri="{FF2B5EF4-FFF2-40B4-BE49-F238E27FC236}">
                <a16:creationId xmlns:a16="http://schemas.microsoft.com/office/drawing/2014/main" id="{F9689A0C-2D91-4A3C-8571-38C577A5D90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087543" y="3261600"/>
            <a:ext cx="609600" cy="609600"/>
          </a:xfrm>
          <a:prstGeom prst="rect">
            <a:avLst/>
          </a:prstGeom>
        </p:spPr>
      </p:pic>
      <p:pic>
        <p:nvPicPr>
          <p:cNvPr id="15" name="GODbless_unpro_noise_free">
            <a:hlinkClick r:id="" action="ppaction://media"/>
            <a:extLst>
              <a:ext uri="{FF2B5EF4-FFF2-40B4-BE49-F238E27FC236}">
                <a16:creationId xmlns:a16="http://schemas.microsoft.com/office/drawing/2014/main" id="{FF621DB6-FBD5-4DF1-AC29-A5E3E3490FAA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284687" y="1105200"/>
            <a:ext cx="609600" cy="609600"/>
          </a:xfrm>
          <a:prstGeom prst="rect">
            <a:avLst/>
          </a:prstGeom>
        </p:spPr>
      </p:pic>
      <p:pic>
        <p:nvPicPr>
          <p:cNvPr id="16" name="GODbless_mpdr_noise_free">
            <a:hlinkClick r:id="" action="ppaction://media"/>
            <a:extLst>
              <a:ext uri="{FF2B5EF4-FFF2-40B4-BE49-F238E27FC236}">
                <a16:creationId xmlns:a16="http://schemas.microsoft.com/office/drawing/2014/main" id="{BADE203D-3BDB-4FEB-ADB1-86DA4CE09E67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626696" y="5964510"/>
            <a:ext cx="609600" cy="609600"/>
          </a:xfrm>
          <a:prstGeom prst="rect">
            <a:avLst/>
          </a:prstGeom>
        </p:spPr>
      </p:pic>
      <p:pic>
        <p:nvPicPr>
          <p:cNvPr id="10" name="GODbless_wmpdr_noise_free">
            <a:hlinkClick r:id="" action="ppaction://media"/>
            <a:extLst>
              <a:ext uri="{FF2B5EF4-FFF2-40B4-BE49-F238E27FC236}">
                <a16:creationId xmlns:a16="http://schemas.microsoft.com/office/drawing/2014/main" id="{3DB5AE9E-171B-4B94-90B5-724F437F9EBE}"/>
              </a:ext>
            </a:extLst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087543" y="51423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10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DE7AC-E0D5-4CBF-B5D9-ED23C158DAFA}"/>
              </a:ext>
            </a:extLst>
          </p:cNvPr>
          <p:cNvSpPr txBox="1"/>
          <p:nvPr/>
        </p:nvSpPr>
        <p:spPr>
          <a:xfrm>
            <a:off x="686356" y="1556792"/>
            <a:ext cx="8206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N.H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Noordin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Zuniga, A.O. El-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Rayis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Haridas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A.T. Erdogan, and T. Arslan, “Uniform circular arrays for phased array antenna,” in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Loughborough Antennas &amp; Propagation Conference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Loughborough, UK, 2011,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10.1109/LAPC.2011.6114031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0145F-5EDD-4638-8267-E096546D07AE}"/>
              </a:ext>
            </a:extLst>
          </p:cNvPr>
          <p:cNvSpPr txBox="1"/>
          <p:nvPr/>
        </p:nvSpPr>
        <p:spPr>
          <a:xfrm>
            <a:off x="686356" y="2295456"/>
            <a:ext cx="799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J. Allen and D. Berkley, “Image method for efficiently simulating small-room acoustics,”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Soc. Amer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65, pp. 943–950, 1979,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doi.org/10.1121/1.382599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DDAD7-C231-43A7-9B95-D759AEA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9254" y="3636313"/>
            <a:ext cx="7763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ym typeface="Wingdings" panose="05000000000000000000" pitchFamily="2" charset="2"/>
              </a:rPr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Our method requires the prior knowledge of the </a:t>
            </a:r>
            <a:r>
              <a:rPr lang="en-US" altLang="zh-TW" sz="2000" dirty="0">
                <a:solidFill>
                  <a:srgbClr val="00B0F0"/>
                </a:solidFill>
                <a:sym typeface="Wingdings" panose="05000000000000000000" pitchFamily="2" charset="2"/>
              </a:rPr>
              <a:t>source location</a:t>
            </a:r>
            <a:r>
              <a:rPr lang="en-US" altLang="zh-TW" sz="2000" dirty="0">
                <a:sym typeface="Wingdings" panose="05000000000000000000" pitchFamily="2" charset="2"/>
              </a:rPr>
              <a:t>.  Needs a 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localization</a:t>
            </a:r>
            <a:r>
              <a:rPr lang="en-US" altLang="zh-TW" sz="2000" dirty="0">
                <a:sym typeface="Wingdings" panose="05000000000000000000" pitchFamily="2" charset="2"/>
              </a:rPr>
              <a:t> step.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853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Extension of </a:t>
            </a:r>
            <a:r>
              <a:rPr lang="en-US" altLang="zh-TW" dirty="0" err="1"/>
              <a:t>Kung’s</a:t>
            </a:r>
            <a:r>
              <a:rPr lang="en-US" altLang="zh-TW" dirty="0"/>
              <a:t>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More simulations: </a:t>
            </a:r>
          </a:p>
          <a:p>
            <a:pPr lvl="1"/>
            <a:r>
              <a:rPr lang="en-US" altLang="zh-TW" sz="2000" dirty="0"/>
              <a:t>reverb, noise</a:t>
            </a:r>
          </a:p>
          <a:p>
            <a:pPr lvl="1"/>
            <a:r>
              <a:rPr lang="en-US" altLang="zh-TW" sz="2000" dirty="0"/>
              <a:t>Ground-truth, ATF-1, ATF-2</a:t>
            </a:r>
          </a:p>
          <a:p>
            <a:pPr lvl="1"/>
            <a:r>
              <a:rPr lang="en-US" altLang="zh-TW" sz="2000" dirty="0"/>
              <a:t>Compare MPDR BFs using </a:t>
            </a:r>
            <a:r>
              <a:rPr lang="en-US" altLang="zh-TW" sz="2000" dirty="0" err="1"/>
              <a:t>freefield</a:t>
            </a:r>
            <a:r>
              <a:rPr lang="en-US" altLang="zh-TW" sz="2000" dirty="0"/>
              <a:t>, RTF, ATF</a:t>
            </a:r>
          </a:p>
          <a:p>
            <a:r>
              <a:rPr lang="en-US" altLang="zh-TW" sz="2000" dirty="0"/>
              <a:t>CTF</a:t>
            </a:r>
            <a:r>
              <a:rPr lang="zh-TW" altLang="en-US" sz="2000" dirty="0"/>
              <a:t> </a:t>
            </a:r>
            <a:r>
              <a:rPr lang="en-US" altLang="zh-TW" sz="2000" dirty="0"/>
              <a:t>for large T60</a:t>
            </a:r>
          </a:p>
          <a:p>
            <a:r>
              <a:rPr lang="en-US" altLang="zh-TW" sz="2000" dirty="0"/>
              <a:t>RLS</a:t>
            </a:r>
            <a:r>
              <a:rPr lang="zh-TW" altLang="en-US" sz="2000" dirty="0"/>
              <a:t> </a:t>
            </a:r>
            <a:r>
              <a:rPr lang="en-US" altLang="zh-TW" sz="2000" dirty="0"/>
              <a:t>to compute R</a:t>
            </a:r>
            <a:r>
              <a:rPr lang="en-US" altLang="zh-TW" sz="2000" baseline="30000" dirty="0"/>
              <a:t>-1</a:t>
            </a:r>
          </a:p>
          <a:p>
            <a:r>
              <a:rPr lang="en-US" altLang="zh-TW" sz="2000" dirty="0"/>
              <a:t>Whitening </a:t>
            </a:r>
          </a:p>
          <a:p>
            <a:r>
              <a:rPr lang="en-US" altLang="zh-TW" sz="2000" dirty="0" err="1"/>
              <a:t>Kalman</a:t>
            </a:r>
            <a:r>
              <a:rPr lang="en-US" altLang="zh-TW" sz="2000" dirty="0"/>
              <a:t> filter</a:t>
            </a:r>
          </a:p>
          <a:p>
            <a:r>
              <a:rPr lang="en-US" altLang="zh-TW" sz="2000" dirty="0"/>
              <a:t>Multi-source ATFs</a:t>
            </a:r>
          </a:p>
          <a:p>
            <a:r>
              <a:rPr lang="en-US" altLang="zh-TW" sz="2000" dirty="0"/>
              <a:t>DNN</a:t>
            </a:r>
          </a:p>
          <a:p>
            <a:r>
              <a:rPr lang="en-US" altLang="zh-TW" sz="2000" dirty="0"/>
              <a:t>Blind system ID:</a:t>
            </a:r>
            <a:r>
              <a:rPr lang="zh-TW" altLang="en-US" sz="2000" dirty="0"/>
              <a:t> </a:t>
            </a:r>
            <a:r>
              <a:rPr lang="en-US" altLang="zh-TW" sz="2000" dirty="0"/>
              <a:t>ATF, </a:t>
            </a:r>
            <a:r>
              <a:rPr lang="en-US" altLang="zh-TW" sz="2000" dirty="0" err="1"/>
              <a:t>Benesty’s</a:t>
            </a:r>
            <a:r>
              <a:rPr lang="en-US" altLang="zh-TW" sz="2000" dirty="0"/>
              <a:t> approach</a:t>
            </a:r>
          </a:p>
          <a:p>
            <a:r>
              <a:rPr lang="en-US" altLang="zh-TW" sz="2000" dirty="0"/>
              <a:t>Applications: localization, beamforming, MINT, sensor &amp; source interpolation, manifold learning, SOFI, room acoustics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48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33678"/>
              </p:ext>
            </p:extLst>
          </p:nvPr>
        </p:nvGraphicFramePr>
        <p:xfrm>
          <a:off x="1250950" y="1176338"/>
          <a:ext cx="5391150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3" imgW="3733560" imgH="2869920" progId="Equation.DSMT4">
                  <p:embed/>
                </p:oleObj>
              </mc:Choice>
              <mc:Fallback>
                <p:oleObj name="Equation" r:id="rId3" imgW="3733560" imgH="28699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176338"/>
                        <a:ext cx="5391150" cy="414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868144" y="1141294"/>
            <a:ext cx="2722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00B050"/>
                </a:solidFill>
                <a:sym typeface="Wingdings" panose="05000000000000000000" pitchFamily="2" charset="2"/>
              </a:rPr>
              <a:t>need to know the source location in advance</a:t>
            </a:r>
            <a:endParaRPr lang="zh-TW" altLang="en-US" sz="105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51D7F-B720-49BA-BEF1-4AB57C774D5B}"/>
              </a:ext>
            </a:extLst>
          </p:cNvPr>
          <p:cNvSpPr txBox="1"/>
          <p:nvPr/>
        </p:nvSpPr>
        <p:spPr>
          <a:xfrm>
            <a:off x="590384" y="404664"/>
            <a:ext cx="714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implementation: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DB30-EA53-4D4C-8FCE-E0DBB43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F72D8B5-73B3-4470-9D8C-0AB1A759B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39113"/>
              </p:ext>
            </p:extLst>
          </p:nvPr>
        </p:nvGraphicFramePr>
        <p:xfrm>
          <a:off x="1619672" y="5378598"/>
          <a:ext cx="63690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5" imgW="3670200" imgH="647640" progId="Equation.DSMT4">
                  <p:embed/>
                </p:oleObj>
              </mc:Choice>
              <mc:Fallback>
                <p:oleObj name="Equation" r:id="rId5" imgW="3670200" imgH="64764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FF72D8B5-73B3-4470-9D8C-0AB1A759B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8598"/>
                        <a:ext cx="63690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3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946250"/>
            <a:ext cx="7886700" cy="6881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200" dirty="0"/>
              <a:t>The KF is formulated using the </a:t>
            </a:r>
            <a:r>
              <a:rPr lang="en-US" altLang="zh-TW" sz="1200" dirty="0">
                <a:solidFill>
                  <a:srgbClr val="FF0000"/>
                </a:solidFill>
              </a:rPr>
              <a:t>state-space</a:t>
            </a:r>
            <a:r>
              <a:rPr lang="en-US" altLang="zh-TW" sz="1200" dirty="0"/>
              <a:t> model, in which </a:t>
            </a:r>
            <a:r>
              <a:rPr lang="en-US" altLang="zh-TW" sz="1200" dirty="0">
                <a:solidFill>
                  <a:srgbClr val="FF0000"/>
                </a:solidFill>
              </a:rPr>
              <a:t>a dynamical system </a:t>
            </a:r>
            <a:r>
              <a:rPr lang="en-US" altLang="zh-TW" sz="1200" dirty="0"/>
              <a:t>is described by a finite set of </a:t>
            </a:r>
            <a:r>
              <a:rPr lang="en-US" altLang="zh-TW" sz="1200" dirty="0">
                <a:solidFill>
                  <a:srgbClr val="FF0000"/>
                </a:solidFill>
              </a:rPr>
              <a:t>states</a:t>
            </a:r>
            <a:r>
              <a:rPr lang="en-US" altLang="zh-TW" sz="1200" dirty="0"/>
              <a:t>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200" dirty="0"/>
              <a:t>The process and measurement noises are assumed to be </a:t>
            </a:r>
            <a:r>
              <a:rPr lang="en-US" altLang="zh-TW" sz="1200" dirty="0">
                <a:solidFill>
                  <a:srgbClr val="FF0000"/>
                </a:solidFill>
              </a:rPr>
              <a:t>Gaussian</a:t>
            </a:r>
            <a:r>
              <a:rPr lang="en-US" altLang="zh-TW" sz="1200" dirty="0"/>
              <a:t>, which enables a closed-form propagation model of second-order statistics (</a:t>
            </a:r>
            <a:r>
              <a:rPr lang="en-US" altLang="zh-TW" sz="1200" dirty="0">
                <a:solidFill>
                  <a:srgbClr val="FF0000"/>
                </a:solidFill>
              </a:rPr>
              <a:t>correlation matrices</a:t>
            </a:r>
            <a:r>
              <a:rPr lang="en-US" altLang="zh-TW" sz="1200" dirty="0"/>
              <a:t>) and efficient computation of </a:t>
            </a:r>
            <a:r>
              <a:rPr lang="en-US" altLang="zh-TW" sz="1200" dirty="0" err="1">
                <a:solidFill>
                  <a:srgbClr val="FF0000"/>
                </a:solidFill>
              </a:rPr>
              <a:t>Kalman</a:t>
            </a:r>
            <a:r>
              <a:rPr lang="en-US" altLang="zh-TW" sz="1200" dirty="0">
                <a:solidFill>
                  <a:srgbClr val="FF0000"/>
                </a:solidFill>
              </a:rPr>
              <a:t> gain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865585" y="2695575"/>
          <a:ext cx="2509838" cy="293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3" imgW="2361960" imgH="2768400" progId="Equation.DSMT4">
                  <p:embed/>
                </p:oleObj>
              </mc:Choice>
              <mc:Fallback>
                <p:oleObj name="Equation" r:id="rId3" imgW="2361960" imgH="27684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585" y="2695575"/>
                        <a:ext cx="2509838" cy="293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2" t="11661" r="21115" b="64373"/>
          <a:stretch/>
        </p:blipFill>
        <p:spPr>
          <a:xfrm rot="10800000">
            <a:off x="3687096" y="2669995"/>
            <a:ext cx="5125066" cy="30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ATF vs. RTF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324744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800" dirty="0"/>
              <a:t>An </a:t>
            </a:r>
            <a:r>
              <a:rPr lang="en-US" altLang="zh-TW" sz="1800" dirty="0">
                <a:solidFill>
                  <a:srgbClr val="FF0000"/>
                </a:solidFill>
              </a:rPr>
              <a:t>ATF</a:t>
            </a:r>
            <a:r>
              <a:rPr lang="en-US" altLang="zh-TW" sz="1800" dirty="0"/>
              <a:t> contains complete information of system poles (eigenvalues) and zeros (dependent on source and sensor positions) based on input-output signals.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800" dirty="0"/>
              <a:t>An </a:t>
            </a:r>
            <a:r>
              <a:rPr lang="en-US" altLang="zh-TW" sz="1800" dirty="0">
                <a:solidFill>
                  <a:srgbClr val="FF0000"/>
                </a:solidFill>
              </a:rPr>
              <a:t>RTF</a:t>
            </a:r>
            <a:r>
              <a:rPr lang="en-US" altLang="zh-TW" sz="1800" dirty="0"/>
              <a:t> contains only system zeros based on output signals.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FF0000"/>
                </a:solidFill>
              </a:rPr>
              <a:t>De-reverberation</a:t>
            </a:r>
            <a:r>
              <a:rPr lang="en-US" altLang="zh-TW" sz="1800" dirty="0"/>
              <a:t> using MINT amounts to cancellation of system poles and hence requires ATFs.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1800" dirty="0"/>
              <a:t>A major problem in identifying ATF is their </a:t>
            </a:r>
            <a:r>
              <a:rPr lang="en-US" altLang="zh-TW" sz="1800" dirty="0">
                <a:solidFill>
                  <a:srgbClr val="FF0000"/>
                </a:solidFill>
              </a:rPr>
              <a:t>length</a:t>
            </a:r>
            <a:r>
              <a:rPr lang="zh-TW" altLang="en-US" sz="1800" dirty="0"/>
              <a:t> </a:t>
            </a:r>
            <a:r>
              <a:rPr lang="en-US" altLang="zh-TW" sz="1800" dirty="0"/>
              <a:t>that is significantly influenced by T60.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902567"/>
              </p:ext>
            </p:extLst>
          </p:nvPr>
        </p:nvGraphicFramePr>
        <p:xfrm>
          <a:off x="890934" y="2636912"/>
          <a:ext cx="6129338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3809880" imgH="2260440" progId="Equation.DSMT4">
                  <p:embed/>
                </p:oleObj>
              </mc:Choice>
              <mc:Fallback>
                <p:oleObj name="Equation" r:id="rId3" imgW="380988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934" y="2636912"/>
                        <a:ext cx="6129338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785792" y="5354052"/>
            <a:ext cx="317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info of system </a:t>
            </a:r>
            <a:r>
              <a:rPr lang="en-US" altLang="zh-TW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poles</a:t>
            </a:r>
            <a:r>
              <a:rPr lang="en-US" altLang="zh-TW" sz="14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, or </a:t>
            </a:r>
            <a:r>
              <a:rPr lang="en-US" altLang="zh-TW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reverb</a:t>
            </a:r>
            <a:r>
              <a:rPr lang="en-US" altLang="zh-TW" sz="14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, is lost </a:t>
            </a:r>
          </a:p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inherently </a:t>
            </a:r>
            <a:r>
              <a:rPr lang="en-US" altLang="zh-TW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unstable</a:t>
            </a:r>
            <a:r>
              <a:rPr lang="en-US" altLang="zh-TW" sz="14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due to NMP zeros</a:t>
            </a:r>
            <a:endParaRPr lang="zh-TW" altLang="en-US" sz="14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592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Tikhonove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regularization: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510940"/>
              </p:ext>
            </p:extLst>
          </p:nvPr>
        </p:nvGraphicFramePr>
        <p:xfrm>
          <a:off x="2025650" y="1484313"/>
          <a:ext cx="54959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3" imgW="3581280" imgH="2768400" progId="Equation.DSMT4">
                  <p:embed/>
                </p:oleObj>
              </mc:Choice>
              <mc:Fallback>
                <p:oleObj name="Equation" r:id="rId3" imgW="3581280" imgH="276840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650" y="1484313"/>
                        <a:ext cx="5495925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1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70682"/>
              </p:ext>
            </p:extLst>
          </p:nvPr>
        </p:nvGraphicFramePr>
        <p:xfrm>
          <a:off x="1702333" y="2060848"/>
          <a:ext cx="5227846" cy="295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3" imgW="3454200" imgH="1955520" progId="Equation.DSMT4">
                  <p:embed/>
                </p:oleObj>
              </mc:Choice>
              <mc:Fallback>
                <p:oleObj name="Equation" r:id="rId3" imgW="3454200" imgH="19555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2333" y="2060848"/>
                        <a:ext cx="5227846" cy="295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3D0494-6C85-45B2-B3B9-E5764330B32F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 of the proposed method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2AB27-FE34-4C6B-98BA-897B3DA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74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98337"/>
              </p:ext>
            </p:extLst>
          </p:nvPr>
        </p:nvGraphicFramePr>
        <p:xfrm>
          <a:off x="1443038" y="1524000"/>
          <a:ext cx="5005387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3" imgW="3466800" imgH="2387520" progId="Equation.DSMT4">
                  <p:embed/>
                </p:oleObj>
              </mc:Choice>
              <mc:Fallback>
                <p:oleObj name="Equation" r:id="rId3" imgW="3466800" imgH="23875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038" y="1524000"/>
                        <a:ext cx="5005387" cy="344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169854" y="1412776"/>
            <a:ext cx="2722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00B050"/>
                </a:solidFill>
                <a:sym typeface="Wingdings" panose="05000000000000000000" pitchFamily="2" charset="2"/>
              </a:rPr>
              <a:t>need to know the source location in advance</a:t>
            </a:r>
            <a:endParaRPr lang="zh-TW" altLang="en-US" sz="105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51D7F-B720-49BA-BEF1-4AB57C774D5B}"/>
              </a:ext>
            </a:extLst>
          </p:cNvPr>
          <p:cNvSpPr txBox="1"/>
          <p:nvPr/>
        </p:nvSpPr>
        <p:spPr>
          <a:xfrm>
            <a:off x="590384" y="404664"/>
            <a:ext cx="714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implementation: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multi-source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DB30-EA53-4D4C-8FCE-E0DBB43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F72D8B5-73B3-4470-9D8C-0AB1A759B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672" y="5378598"/>
          <a:ext cx="63690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5" imgW="3670200" imgH="647640" progId="Equation.DSMT4">
                  <p:embed/>
                </p:oleObj>
              </mc:Choice>
              <mc:Fallback>
                <p:oleObj name="Equation" r:id="rId5" imgW="3670200" imgH="64764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FF72D8B5-73B3-4470-9D8C-0AB1A759B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8598"/>
                        <a:ext cx="63690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9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332656"/>
            <a:ext cx="6688836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Blind system ID: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ATF, </a:t>
            </a:r>
            <a:r>
              <a:rPr lang="en-US" altLang="zh-TW" dirty="0" err="1"/>
              <a:t>Benesty’s</a:t>
            </a:r>
            <a:r>
              <a:rPr lang="en-US" altLang="zh-TW" dirty="0"/>
              <a:t> approach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164552" y="1628800"/>
            <a:ext cx="2433563" cy="1170384"/>
            <a:chOff x="1922562" y="1379538"/>
            <a:chExt cx="3244751" cy="1560512"/>
          </a:xfrm>
        </p:grpSpPr>
        <p:sp>
          <p:nvSpPr>
            <p:cNvPr id="4" name="橢圓 3"/>
            <p:cNvSpPr/>
            <p:nvPr/>
          </p:nvSpPr>
          <p:spPr>
            <a:xfrm>
              <a:off x="2267744" y="198884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6" name="直線單箭頭接點 5"/>
            <p:cNvCxnSpPr>
              <a:stCxn id="4" idx="6"/>
            </p:cNvCxnSpPr>
            <p:nvPr/>
          </p:nvCxnSpPr>
          <p:spPr>
            <a:xfrm flipV="1">
              <a:off x="2483768" y="1700808"/>
              <a:ext cx="1872208" cy="39604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5"/>
            </p:cNvCxnSpPr>
            <p:nvPr/>
          </p:nvCxnSpPr>
          <p:spPr>
            <a:xfrm>
              <a:off x="2452132" y="2173228"/>
              <a:ext cx="1903844" cy="53569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4355976" y="1579409"/>
              <a:ext cx="216024" cy="216024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0" name="橢圓 9"/>
            <p:cNvSpPr/>
            <p:nvPr/>
          </p:nvSpPr>
          <p:spPr>
            <a:xfrm>
              <a:off x="4355976" y="2564904"/>
              <a:ext cx="216024" cy="216024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4355976" y="2488528"/>
              <a:ext cx="0" cy="37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4355976" y="1539037"/>
              <a:ext cx="0" cy="37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物件 16"/>
            <p:cNvGraphicFramePr>
              <a:graphicFrameLocks noChangeAspect="1"/>
            </p:cNvGraphicFramePr>
            <p:nvPr/>
          </p:nvGraphicFramePr>
          <p:xfrm>
            <a:off x="1922562" y="1945983"/>
            <a:ext cx="345182" cy="330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6" name="Equation" r:id="rId3" imgW="114120" imgH="139680" progId="Equation.DSMT4">
                    <p:embed/>
                  </p:oleObj>
                </mc:Choice>
                <mc:Fallback>
                  <p:oleObj name="Equation" r:id="rId3" imgW="114120" imgH="139680" progId="Equation.DSMT4">
                    <p:embed/>
                    <p:pic>
                      <p:nvPicPr>
                        <p:cNvPr id="17" name="物件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2562" y="1945983"/>
                          <a:ext cx="345182" cy="330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物件 17"/>
            <p:cNvGraphicFramePr>
              <a:graphicFrameLocks noChangeAspect="1"/>
            </p:cNvGraphicFramePr>
            <p:nvPr/>
          </p:nvGraphicFramePr>
          <p:xfrm>
            <a:off x="4659313" y="1379538"/>
            <a:ext cx="4603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7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8" name="物件 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59313" y="1379538"/>
                          <a:ext cx="460375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物件 18"/>
            <p:cNvGraphicFramePr>
              <a:graphicFrameLocks noChangeAspect="1"/>
            </p:cNvGraphicFramePr>
            <p:nvPr/>
          </p:nvGraphicFramePr>
          <p:xfrm>
            <a:off x="4668838" y="2366963"/>
            <a:ext cx="4984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8" name="Equation" r:id="rId7" imgW="164880" imgH="241200" progId="Equation.DSMT4">
                    <p:embed/>
                  </p:oleObj>
                </mc:Choice>
                <mc:Fallback>
                  <p:oleObj name="Equation" r:id="rId7" imgW="164880" imgH="241200" progId="Equation.DSMT4">
                    <p:embed/>
                    <p:pic>
                      <p:nvPicPr>
                        <p:cNvPr id="19" name="物件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68838" y="2366963"/>
                          <a:ext cx="498475" cy="573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55718"/>
              </p:ext>
            </p:extLst>
          </p:nvPr>
        </p:nvGraphicFramePr>
        <p:xfrm>
          <a:off x="735313" y="3000374"/>
          <a:ext cx="7818943" cy="294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Equation" r:id="rId9" imgW="5587920" imgH="2108160" progId="Equation.DSMT4">
                  <p:embed/>
                </p:oleObj>
              </mc:Choice>
              <mc:Fallback>
                <p:oleObj name="Equation" r:id="rId9" imgW="5587920" imgH="210816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5313" y="3000374"/>
                        <a:ext cx="7818943" cy="2948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6B99-D926-4F9E-A082-511306AEE881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51294"/>
              </p:ext>
            </p:extLst>
          </p:nvPr>
        </p:nvGraphicFramePr>
        <p:xfrm>
          <a:off x="3869923" y="1628800"/>
          <a:ext cx="345281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9923" y="1628800"/>
                        <a:ext cx="345281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/>
          <p:cNvGraphicFramePr>
            <a:graphicFrameLocks noChangeAspect="1"/>
          </p:cNvGraphicFramePr>
          <p:nvPr/>
        </p:nvGraphicFramePr>
        <p:xfrm>
          <a:off x="3833814" y="2416969"/>
          <a:ext cx="375047" cy="4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1" name="Equation" r:id="rId13" imgW="164880" imgH="241200" progId="Equation.DSMT4">
                  <p:embed/>
                </p:oleObj>
              </mc:Choice>
              <mc:Fallback>
                <p:oleObj name="Equation" r:id="rId13" imgW="164880" imgH="24120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3814" y="2416969"/>
                        <a:ext cx="375047" cy="42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76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6375" y="969361"/>
            <a:ext cx="6172200" cy="857250"/>
          </a:xfrm>
        </p:spPr>
        <p:txBody>
          <a:bodyPr>
            <a:normAutofit/>
          </a:bodyPr>
          <a:lstStyle/>
          <a:p>
            <a:r>
              <a:rPr lang="en-US" altLang="zh-TW" dirty="0"/>
              <a:t>Blind system ID</a:t>
            </a:r>
            <a:endParaRPr lang="zh-TW" altLang="en-US" dirty="0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64765"/>
              </p:ext>
            </p:extLst>
          </p:nvPr>
        </p:nvGraphicFramePr>
        <p:xfrm>
          <a:off x="862013" y="2083494"/>
          <a:ext cx="8072504" cy="271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3" imgW="5892480" imgH="1981080" progId="Equation.DSMT4">
                  <p:embed/>
                </p:oleObj>
              </mc:Choice>
              <mc:Fallback>
                <p:oleObj name="Equation" r:id="rId3" imgW="5892480" imgH="198108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2083494"/>
                        <a:ext cx="8072504" cy="2713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6B99-D926-4F9E-A082-511306AEE88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62012" y="5333146"/>
            <a:ext cx="5714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Question: There is still an EQ problem with this approach.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059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CTF model for long reverberation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16362"/>
              </p:ext>
            </p:extLst>
          </p:nvPr>
        </p:nvGraphicFramePr>
        <p:xfrm>
          <a:off x="681038" y="1554163"/>
          <a:ext cx="7400925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3" imgW="4711680" imgH="2616120" progId="Equation.DSMT4">
                  <p:embed/>
                </p:oleObj>
              </mc:Choice>
              <mc:Fallback>
                <p:oleObj name="Equation" r:id="rId3" imgW="4711680" imgH="26161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038" y="1554163"/>
                        <a:ext cx="7400925" cy="411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97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80960"/>
              </p:ext>
            </p:extLst>
          </p:nvPr>
        </p:nvGraphicFramePr>
        <p:xfrm>
          <a:off x="1763713" y="1373188"/>
          <a:ext cx="5154612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3568680" imgH="2514600" progId="Equation.DSMT4">
                  <p:embed/>
                </p:oleObj>
              </mc:Choice>
              <mc:Fallback>
                <p:oleObj name="Equation" r:id="rId3" imgW="3568680" imgH="251460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373188"/>
                        <a:ext cx="5154612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551D7F-B720-49BA-BEF1-4AB57C774D5B}"/>
              </a:ext>
            </a:extLst>
          </p:cNvPr>
          <p:cNvSpPr txBox="1"/>
          <p:nvPr/>
        </p:nvSpPr>
        <p:spPr>
          <a:xfrm>
            <a:off x="590384" y="404664"/>
            <a:ext cx="765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Wiener filtering 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(CTF)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DB30-EA53-4D4C-8FCE-E0DBB43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6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11982"/>
              </p:ext>
            </p:extLst>
          </p:nvPr>
        </p:nvGraphicFramePr>
        <p:xfrm>
          <a:off x="844550" y="1190625"/>
          <a:ext cx="6805613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3" imgW="4711680" imgH="3416040" progId="Equation.DSMT4">
                  <p:embed/>
                </p:oleObj>
              </mc:Choice>
              <mc:Fallback>
                <p:oleObj name="Equation" r:id="rId3" imgW="4711680" imgH="341604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190625"/>
                        <a:ext cx="6805613" cy="493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551D7F-B720-49BA-BEF1-4AB57C774D5B}"/>
              </a:ext>
            </a:extLst>
          </p:cNvPr>
          <p:cNvSpPr txBox="1"/>
          <p:nvPr/>
        </p:nvSpPr>
        <p:spPr>
          <a:xfrm>
            <a:off x="590384" y="404664"/>
            <a:ext cx="765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 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(CTF)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DB30-EA53-4D4C-8FCE-E0DBB43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1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A6B45-D008-4AB0-BE6F-AD51C2744952}"/>
              </a:ext>
            </a:extLst>
          </p:cNvPr>
          <p:cNvSpPr txBox="1"/>
          <p:nvPr/>
        </p:nvSpPr>
        <p:spPr>
          <a:xfrm>
            <a:off x="3196425" y="2711397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EFC27-A116-4E42-B5E8-EAB5C262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BA9C-2AD5-422B-8FDF-DD8F47875A8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21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68660"/>
              </p:ext>
            </p:extLst>
          </p:nvPr>
        </p:nvGraphicFramePr>
        <p:xfrm>
          <a:off x="1672971" y="1196752"/>
          <a:ext cx="4943656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Equation" r:id="rId3" imgW="3733560" imgH="3098520" progId="Equation.DSMT4">
                  <p:embed/>
                </p:oleObj>
              </mc:Choice>
              <mc:Fallback>
                <p:oleObj name="Equation" r:id="rId3" imgW="3733560" imgH="309852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2971" y="1196752"/>
                        <a:ext cx="4943656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551D7F-B720-49BA-BEF1-4AB57C774D5B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implementation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DB30-EA53-4D4C-8FCE-E0DBB43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F72D8B5-73B3-4470-9D8C-0AB1A759B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56691"/>
              </p:ext>
            </p:extLst>
          </p:nvPr>
        </p:nvGraphicFramePr>
        <p:xfrm>
          <a:off x="1706643" y="5378598"/>
          <a:ext cx="63690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Equation" r:id="rId5" imgW="3670200" imgH="647640" progId="Equation.DSMT4">
                  <p:embed/>
                </p:oleObj>
              </mc:Choice>
              <mc:Fallback>
                <p:oleObj name="Equation" r:id="rId5" imgW="3670200" imgH="647640" progId="Equation.DSMT4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643" y="5378598"/>
                        <a:ext cx="63690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572817" y="2681288"/>
          <a:ext cx="4935140" cy="188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3" imgW="3327120" imgH="1269720" progId="Equation.DSMT4">
                  <p:embed/>
                </p:oleObj>
              </mc:Choice>
              <mc:Fallback>
                <p:oleObj name="Equation" r:id="rId3" imgW="3327120" imgH="12697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817" y="2681288"/>
                        <a:ext cx="4935140" cy="1883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04048" y="656940"/>
                <a:ext cx="685116" cy="44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1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1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TW" altLang="en-US" sz="21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  <m:sup>
                          <m:r>
                            <a:rPr lang="zh-TW" altLang="en-US" sz="2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56940"/>
                <a:ext cx="685116" cy="446725"/>
              </a:xfrm>
              <a:prstGeom prst="rect">
                <a:avLst/>
              </a:prstGeom>
              <a:blipFill>
                <a:blip r:embed="rId5"/>
                <a:stretch>
                  <a:fillRect l="-893" b="-54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FF9AFE-686A-4921-A8F5-648B4017806E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RLS estimation of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C5516-5FC5-49D3-B402-E867C2F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settings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72031B24-CBE0-40FA-A678-D233BF0C7DDA}"/>
                  </a:ext>
                </a:extLst>
              </p:cNvPr>
              <p:cNvSpPr txBox="1"/>
              <p:nvPr/>
            </p:nvSpPr>
            <p:spPr>
              <a:xfrm>
                <a:off x="602092" y="1717600"/>
                <a:ext cx="36199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 size: 6.0m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6.0m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2.4m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031B24-CBE0-40FA-A678-D233BF0C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2" y="1717600"/>
                <a:ext cx="361990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515" t="-7692" r="-1347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6">
            <a:extLst>
              <a:ext uri="{FF2B5EF4-FFF2-40B4-BE49-F238E27FC236}">
                <a16:creationId xmlns:a16="http://schemas.microsoft.com/office/drawing/2014/main" id="{25CDB149-351A-4DAD-8E8A-F4A5402A580D}"/>
              </a:ext>
            </a:extLst>
          </p:cNvPr>
          <p:cNvSpPr txBox="1"/>
          <p:nvPr/>
        </p:nvSpPr>
        <p:spPr>
          <a:xfrm>
            <a:off x="596060" y="2274745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Reverberation time: 250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06188" y="117144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circular array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6">
            <a:extLst>
              <a:ext uri="{FF2B5EF4-FFF2-40B4-BE49-F238E27FC236}">
                <a16:creationId xmlns:a16="http://schemas.microsoft.com/office/drawing/2014/main" id="{BA90B962-D413-459E-B307-341996D900BF}"/>
              </a:ext>
            </a:extLst>
          </p:cNvPr>
          <p:cNvSpPr txBox="1"/>
          <p:nvPr/>
        </p:nvSpPr>
        <p:spPr>
          <a:xfrm>
            <a:off x="600716" y="2818291"/>
            <a:ext cx="3861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Signal-to-interfering ratio: 20 dB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7">
            <a:extLst>
              <a:ext uri="{FF2B5EF4-FFF2-40B4-BE49-F238E27FC236}">
                <a16:creationId xmlns:a16="http://schemas.microsoft.com/office/drawing/2014/main" id="{7705AC3E-934E-49D7-8FCD-1AE45277A236}"/>
              </a:ext>
            </a:extLst>
          </p:cNvPr>
          <p:cNvSpPr txBox="1"/>
          <p:nvPr/>
        </p:nvSpPr>
        <p:spPr>
          <a:xfrm>
            <a:off x="590383" y="3404478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Noise-free environment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860032" y="3933056"/>
            <a:ext cx="2232248" cy="2088232"/>
            <a:chOff x="4860032" y="3933056"/>
            <a:chExt cx="2232248" cy="2088232"/>
          </a:xfrm>
        </p:grpSpPr>
        <p:grpSp>
          <p:nvGrpSpPr>
            <p:cNvPr id="16" name="群組 15"/>
            <p:cNvGrpSpPr/>
            <p:nvPr/>
          </p:nvGrpSpPr>
          <p:grpSpPr>
            <a:xfrm>
              <a:off x="4860032" y="3933056"/>
              <a:ext cx="2232248" cy="2088232"/>
              <a:chOff x="4860032" y="3933056"/>
              <a:chExt cx="2232248" cy="2088232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4860032" y="3933056"/>
                <a:ext cx="2232248" cy="20882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516216" y="5669632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354429" y="5669632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54429" y="4149080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516216" y="4149080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60032" y="4897118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001134" y="4905164"/>
                <a:ext cx="9114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6445949" y="47925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mic1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076056" y="42117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mic3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29925" y="42117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mic2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76836" y="53039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mic5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932040" y="47844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mic4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29925" y="53003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mic6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橢圓 23"/>
          <p:cNvSpPr/>
          <p:nvPr/>
        </p:nvSpPr>
        <p:spPr>
          <a:xfrm>
            <a:off x="8172400" y="4915239"/>
            <a:ext cx="154310" cy="152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899001" y="3039613"/>
            <a:ext cx="15431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6053311" y="4991439"/>
            <a:ext cx="1975073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5" idx="4"/>
          </p:cNvCxnSpPr>
          <p:nvPr/>
        </p:nvCxnSpPr>
        <p:spPr>
          <a:xfrm flipV="1">
            <a:off x="5976156" y="3192013"/>
            <a:ext cx="0" cy="17751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29069" y="4293096"/>
            <a:ext cx="142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Target source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(Speech)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55670" y="2633625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Interfering source (white noise)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883910" y="5075892"/>
                <a:ext cx="883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TW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l-G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0º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910" y="5075892"/>
                <a:ext cx="88357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084168" y="2931147"/>
                <a:ext cx="998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TW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l-G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90º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931147"/>
                <a:ext cx="9989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87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87">
            <a:extLst>
              <a:ext uri="{FF2B5EF4-FFF2-40B4-BE49-F238E27FC236}">
                <a16:creationId xmlns:a16="http://schemas.microsoft.com/office/drawing/2014/main" id="{7705AC3E-934E-49D7-8FCD-1AE45277A236}"/>
              </a:ext>
            </a:extLst>
          </p:cNvPr>
          <p:cNvSpPr txBox="1"/>
          <p:nvPr/>
        </p:nvSpPr>
        <p:spPr>
          <a:xfrm>
            <a:off x="580506" y="3949025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 method (ISM)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7C5A5-C317-4F07-B1D8-CB9CFB950171}"/>
              </a:ext>
            </a:extLst>
          </p:cNvPr>
          <p:cNvSpPr txBox="1"/>
          <p:nvPr/>
        </p:nvSpPr>
        <p:spPr>
          <a:xfrm>
            <a:off x="5922759" y="35000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8517EC-BAF1-4B67-A4DC-EE073C907106}"/>
              </a:ext>
            </a:extLst>
          </p:cNvPr>
          <p:cNvSpPr txBox="1"/>
          <p:nvPr/>
        </p:nvSpPr>
        <p:spPr>
          <a:xfrm>
            <a:off x="7139478" y="493942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7CF29BB9-CC50-4978-B5E0-C160155B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7" name="TextBox 87">
            <a:extLst>
              <a:ext uri="{FF2B5EF4-FFF2-40B4-BE49-F238E27FC236}">
                <a16:creationId xmlns:a16="http://schemas.microsoft.com/office/drawing/2014/main" id="{DE497C3D-F431-442F-BAB7-F6EB089BE4DF}"/>
              </a:ext>
            </a:extLst>
          </p:cNvPr>
          <p:cNvSpPr txBox="1"/>
          <p:nvPr/>
        </p:nvSpPr>
        <p:spPr>
          <a:xfrm>
            <a:off x="600716" y="4539317"/>
            <a:ext cx="3176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interfering source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4" y="580445"/>
            <a:ext cx="634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measurements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06188" y="1171447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impulse response (ground truth, RIR)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11560" y="1723957"/>
            <a:ext cx="369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clean signal (ATF-1)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53228"/>
              </p:ext>
            </p:extLst>
          </p:nvPr>
        </p:nvGraphicFramePr>
        <p:xfrm>
          <a:off x="971600" y="2124067"/>
          <a:ext cx="29098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3" imgW="1676160" imgH="533160" progId="Equation.DSMT4">
                  <p:embed/>
                </p:oleObj>
              </mc:Choice>
              <mc:Fallback>
                <p:oleObj name="Equation" r:id="rId3" imgW="1676160" imgH="53316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24067"/>
                        <a:ext cx="29098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7">
            <a:extLst>
              <a:ext uri="{FF2B5EF4-FFF2-40B4-BE49-F238E27FC236}">
                <a16:creationId xmlns:a16="http://schemas.microsoft.com/office/drawing/2014/main" id="{39D84964-4328-492E-8CC8-C351312D8EBE}"/>
              </a:ext>
            </a:extLst>
          </p:cNvPr>
          <p:cNvSpPr txBox="1"/>
          <p:nvPr/>
        </p:nvSpPr>
        <p:spPr>
          <a:xfrm>
            <a:off x="611560" y="3212976"/>
            <a:ext cx="546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clean signal using the MPDR (ATF-2)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400142"/>
              </p:ext>
            </p:extLst>
          </p:nvPr>
        </p:nvGraphicFramePr>
        <p:xfrm>
          <a:off x="942144" y="3861048"/>
          <a:ext cx="37687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5" imgW="2171520" imgH="533160" progId="Equation.DSMT4">
                  <p:embed/>
                </p:oleObj>
              </mc:Choice>
              <mc:Fallback>
                <p:oleObj name="Equation" r:id="rId5" imgW="2171520" imgH="53316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144" y="3861048"/>
                        <a:ext cx="37687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D535A-2CA2-499C-A2CC-B174451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3" y="580445"/>
            <a:ext cx="823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frequency response with interfering source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E0262-F023-46B3-8F2A-DA76AA5AB2E7}"/>
              </a:ext>
            </a:extLst>
          </p:cNvPr>
          <p:cNvSpPr txBox="1"/>
          <p:nvPr/>
        </p:nvSpPr>
        <p:spPr>
          <a:xfrm>
            <a:off x="683568" y="5908223"/>
            <a:ext cx="765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The ATF frequency response of ATF-2, ATF-1, and RIR for microphone 1.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= 20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210-56DC-4665-B6FB-D90F78C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16CB3-32CB-43DB-8A62-D67146B7C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1346400"/>
            <a:ext cx="57578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09CA7-CA30-48DA-BFA2-005DA8F0CC1F}"/>
              </a:ext>
            </a:extLst>
          </p:cNvPr>
          <p:cNvSpPr txBox="1"/>
          <p:nvPr/>
        </p:nvSpPr>
        <p:spPr>
          <a:xfrm>
            <a:off x="590383" y="580445"/>
            <a:ext cx="823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frequency response without interfering source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E0262-F023-46B3-8F2A-DA76AA5AB2E7}"/>
              </a:ext>
            </a:extLst>
          </p:cNvPr>
          <p:cNvSpPr txBox="1"/>
          <p:nvPr/>
        </p:nvSpPr>
        <p:spPr>
          <a:xfrm>
            <a:off x="683568" y="5908223"/>
            <a:ext cx="765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The ATF frequency response of ATF-2, ATF-1, and RIR for microphone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210-56DC-4665-B6FB-D90F78C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66191-D407-4D54-BDD3-4E08BC7755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5944"/>
            <a:ext cx="57578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5C560-410E-4D0C-BB10-989CD5B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30C-B890-43DB-BA62-02C4AAA0746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0FD4B-E656-499C-97F3-32197B8FB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1346400"/>
            <a:ext cx="5757807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7D29E-2329-47EB-9B64-ABABDE958C22}"/>
              </a:ext>
            </a:extLst>
          </p:cNvPr>
          <p:cNvSpPr txBox="1"/>
          <p:nvPr/>
        </p:nvSpPr>
        <p:spPr>
          <a:xfrm>
            <a:off x="590383" y="580445"/>
            <a:ext cx="823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unwrapping phase without interfering 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EA182-69FB-4618-8956-765E2A012D06}"/>
              </a:ext>
            </a:extLst>
          </p:cNvPr>
          <p:cNvSpPr txBox="1"/>
          <p:nvPr/>
        </p:nvSpPr>
        <p:spPr>
          <a:xfrm>
            <a:off x="683568" y="5908223"/>
            <a:ext cx="749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The ATF unwrapping phase of ATF-2, ATF-1, and RIR for microphone 1.</a:t>
            </a:r>
          </a:p>
        </p:txBody>
      </p:sp>
    </p:spTree>
    <p:extLst>
      <p:ext uri="{BB962C8B-B14F-4D97-AF65-F5344CB8AC3E}">
        <p14:creationId xmlns:p14="http://schemas.microsoft.com/office/powerpoint/2010/main" val="153863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741</Words>
  <Application>Microsoft Office PowerPoint</Application>
  <PresentationFormat>如螢幕大小 (4:3)</PresentationFormat>
  <Paragraphs>115</Paragraphs>
  <Slides>26</Slides>
  <Notes>0</Notes>
  <HiddenSlides>0</HiddenSlides>
  <MMClips>8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Extension of Kung’s work</vt:lpstr>
      <vt:lpstr>PowerPoint 簡報</vt:lpstr>
      <vt:lpstr>Basic formulation</vt:lpstr>
      <vt:lpstr>ATF vs. RTF</vt:lpstr>
      <vt:lpstr>Tikhonove regularization: multi-source</vt:lpstr>
      <vt:lpstr>PowerPoint 簡報</vt:lpstr>
      <vt:lpstr>Blind system ID:  ATF, Benesty’s approach</vt:lpstr>
      <vt:lpstr>Blind system ID</vt:lpstr>
      <vt:lpstr>CTF model for long reverberation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Sam</dc:creator>
  <cp:lastModifiedBy>安志 袁</cp:lastModifiedBy>
  <cp:revision>298</cp:revision>
  <dcterms:created xsi:type="dcterms:W3CDTF">2022-09-22T10:49:34Z</dcterms:created>
  <dcterms:modified xsi:type="dcterms:W3CDTF">2023-08-02T10:38:27Z</dcterms:modified>
</cp:coreProperties>
</file>