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58" r:id="rId3"/>
    <p:sldId id="259" r:id="rId4"/>
    <p:sldId id="260" r:id="rId5"/>
    <p:sldId id="262" r:id="rId6"/>
    <p:sldId id="263" r:id="rId7"/>
    <p:sldId id="269" r:id="rId8"/>
    <p:sldId id="270" r:id="rId9"/>
    <p:sldId id="267" r:id="rId10"/>
    <p:sldId id="268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31CB3-BF6C-4B61-8E35-FFCCE28C1CC3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FE5A-CEE9-4E55-B74B-88D600725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5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2FE5A-CEE9-4E55-B74B-88D6007250B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3E244-EC22-4473-B697-F917A9E5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44C327-A5C5-4ED0-924F-8475D719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4EC27-D621-49AE-B0E8-9F9B7022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694C97-C861-4A7F-8F33-2748EAFF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0DDB9-3322-4A37-BFBB-2E4706B9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7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9A641-AE06-42E1-AE88-F90BEA63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D87935-8AC1-454A-B92D-1B38989C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11F8-8FB1-4C21-82C9-C9B3A43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7038DA-A0E5-4228-BE2E-0211142C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A408B-F516-4CF0-B9FF-65C17E96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69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EB9159-E20B-49A2-9BB9-2FF5CB7AC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4F4F87-3A6F-4D54-BAA4-EF19BEE8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9C32E5-2D88-4678-9F79-44702C20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A1A2C5-DE1A-429D-BF70-89225DC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145E4-621A-4E71-B294-86D2A60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22EEE-5EBF-4C66-BA3A-82353C85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EA814-6506-418F-A6EC-CF521AA1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844A58-917E-45D9-892A-95078191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388E5-E0E6-4EAD-8935-204D7C8B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6754E-E9AA-4EAC-AB28-5D81D64B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E8F6E-8485-4D5D-BA47-A1BBB2CE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2CCCE-E470-4B69-AA1E-F5058EF5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85C9A-D612-4BBA-8787-1292328A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DD52C-5DED-4D89-B8C4-34495C9B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1D7E3-62E5-40B6-A526-F40B459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6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A103B-9BD8-4284-A653-743671B6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34074-3103-41D0-826B-0B981174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6A61E9-63AC-4AE1-884D-788DB03D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0EA483-0F28-4F5B-8E1A-BB24AE9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DBFC8C-E863-43DC-8D81-099EFE10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D505F0-58C2-4DA1-BBDF-DFAA5AD4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7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9DA39-3A3B-4910-9A3C-63F87D1E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071D11-54E1-42D8-948F-A84F1A78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E9681-E155-46C3-91D5-5C983FAB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B8A30A-1C92-4521-B6E6-1427EFCBD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CD5139-FF7F-48BF-8BF2-661089470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C77F7B-3DB7-4B74-BDAC-DF1A7496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9F22F7-969C-4BB3-85C6-62A4CEE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DFCD44-9E2C-4555-8EF7-E768E19D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9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547D-EE4E-4590-9EB2-4856A990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32D213-8E28-464D-B0B9-E10F267D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7BB746-A34E-4362-8749-E859CBD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F1E681-6343-4C5A-B59C-ACF9F327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09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2A01F1-7A40-4070-82D5-17EEA9A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02C291-49A5-419C-B3EF-10D0E088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8DC4B1-58D1-4074-BD29-1C8513BF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1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BE8A3-0CB0-4ECA-965C-24513955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30E3C-1C78-4BF9-9450-0F8F3A01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C8BF20-143E-4867-A4A9-24D3EA951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D179D4-4AB4-4C0D-A790-300430BF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7E42FB-B5A8-4AEE-83DD-11F1B44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BA531-E27B-4426-AFD9-DA6E35BB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B0288-E60B-46D6-B6C4-C1DEAE34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4FD00E-4B2B-49BF-819D-75BF544C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292C46-F29B-46B9-974F-7A47844D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9D6CFB-6138-4BE2-AEFE-19E2711F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48D13-039B-4A4A-A496-F268D159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867EA-1E6E-43A0-A140-9624814A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5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E8724A-1B31-427B-B648-59706E5B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CEA667-F75C-48AD-A825-CA0C6296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4F2107-E1AB-4D9A-9E55-D199F6E79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40A4-7042-46E5-8069-BB67C73FC44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B052CB-EADE-4B6E-8897-A43CB3617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280A3-27C7-484D-94CF-95CA2F6B3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2523-8CCE-47A3-A9EE-A87C15F632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CE4129-4AF7-4B6C-AF27-1E89711221D5}"/>
              </a:ext>
            </a:extLst>
          </p:cNvPr>
          <p:cNvSpPr/>
          <p:nvPr/>
        </p:nvSpPr>
        <p:spPr>
          <a:xfrm>
            <a:off x="2449472" y="3409950"/>
            <a:ext cx="1764000" cy="811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Dereverberation with</a:t>
            </a:r>
          </a:p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WPE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CDDE7A9-C79C-44DD-A449-C818D976D628}"/>
              </a:ext>
            </a:extLst>
          </p:cNvPr>
          <p:cNvSpPr/>
          <p:nvPr/>
        </p:nvSpPr>
        <p:spPr>
          <a:xfrm>
            <a:off x="4698658" y="3390281"/>
            <a:ext cx="1714920" cy="81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Extraction with</a:t>
            </a:r>
          </a:p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5310DE7-33BE-4AC9-8F0D-37631A1D11A4}"/>
              </a:ext>
            </a:extLst>
          </p:cNvPr>
          <p:cNvSpPr/>
          <p:nvPr/>
        </p:nvSpPr>
        <p:spPr>
          <a:xfrm>
            <a:off x="7750205" y="3390281"/>
            <a:ext cx="1764000" cy="81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CTF coefficient estimations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F18C38FC-444B-4905-8A5B-DFD86E6BA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59504"/>
              </p:ext>
            </p:extLst>
          </p:nvPr>
        </p:nvGraphicFramePr>
        <p:xfrm>
          <a:off x="1591577" y="3429000"/>
          <a:ext cx="7762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1577" y="3429000"/>
                        <a:ext cx="776288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>
            <a:extLst>
              <a:ext uri="{FF2B5EF4-FFF2-40B4-BE49-F238E27FC236}">
                <a16:creationId xmlns:a16="http://schemas.microsoft.com/office/drawing/2014/main" id="{633F5B6E-5CA9-408A-8CF5-D80DB08C1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08211"/>
              </p:ext>
            </p:extLst>
          </p:nvPr>
        </p:nvGraphicFramePr>
        <p:xfrm>
          <a:off x="6616754" y="3390281"/>
          <a:ext cx="9302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5" imgW="698400" imgH="241200" progId="Equation.DSMT4">
                  <p:embed/>
                </p:oleObj>
              </mc:Choice>
              <mc:Fallback>
                <p:oleObj name="Equation" r:id="rId5" imgW="698400" imgH="241200" progId="Equation.DSMT4">
                  <p:embed/>
                  <p:pic>
                    <p:nvPicPr>
                      <p:cNvPr id="21" name="物件 20">
                        <a:extLst>
                          <a:ext uri="{FF2B5EF4-FFF2-40B4-BE49-F238E27FC236}">
                            <a16:creationId xmlns:a16="http://schemas.microsoft.com/office/drawing/2014/main" id="{F18C38FC-444B-4905-8A5B-DFD86E6BA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6754" y="3390281"/>
                        <a:ext cx="9302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物件 61">
            <a:extLst>
              <a:ext uri="{FF2B5EF4-FFF2-40B4-BE49-F238E27FC236}">
                <a16:creationId xmlns:a16="http://schemas.microsoft.com/office/drawing/2014/main" id="{9EE5AFB6-56A8-4EF0-90D5-D620E4D8A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12030"/>
              </p:ext>
            </p:extLst>
          </p:nvPr>
        </p:nvGraphicFramePr>
        <p:xfrm>
          <a:off x="9717381" y="3390281"/>
          <a:ext cx="8255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7" imgW="622080" imgH="190440" progId="Equation.DSMT4">
                  <p:embed/>
                </p:oleObj>
              </mc:Choice>
              <mc:Fallback>
                <p:oleObj name="Equation" r:id="rId7" imgW="622080" imgH="190440" progId="Equation.DSMT4">
                  <p:embed/>
                  <p:pic>
                    <p:nvPicPr>
                      <p:cNvPr id="21" name="物件 20">
                        <a:extLst>
                          <a:ext uri="{FF2B5EF4-FFF2-40B4-BE49-F238E27FC236}">
                            <a16:creationId xmlns:a16="http://schemas.microsoft.com/office/drawing/2014/main" id="{F18C38FC-444B-4905-8A5B-DFD86E6BA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7381" y="3390281"/>
                        <a:ext cx="82550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6EA277C-770A-4BBF-A17D-439D3E70F036}"/>
              </a:ext>
            </a:extLst>
          </p:cNvPr>
          <p:cNvCxnSpPr>
            <a:cxnSpLocks/>
          </p:cNvCxnSpPr>
          <p:nvPr/>
        </p:nvCxnSpPr>
        <p:spPr>
          <a:xfrm>
            <a:off x="1979721" y="3846192"/>
            <a:ext cx="46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1737D8-1E1E-40CE-B1DE-4FCFC5BFE99F}"/>
              </a:ext>
            </a:extLst>
          </p:cNvPr>
          <p:cNvCxnSpPr>
            <a:cxnSpLocks/>
          </p:cNvCxnSpPr>
          <p:nvPr/>
        </p:nvCxnSpPr>
        <p:spPr>
          <a:xfrm>
            <a:off x="4213005" y="3803439"/>
            <a:ext cx="47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1DFC0AF-29B7-4280-B907-346E5D2EA949}"/>
              </a:ext>
            </a:extLst>
          </p:cNvPr>
          <p:cNvCxnSpPr>
            <a:cxnSpLocks/>
          </p:cNvCxnSpPr>
          <p:nvPr/>
        </p:nvCxnSpPr>
        <p:spPr>
          <a:xfrm>
            <a:off x="6413578" y="3750143"/>
            <a:ext cx="1336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C57AA73-49FA-447E-9F4D-0F10EFB1B13B}"/>
              </a:ext>
            </a:extLst>
          </p:cNvPr>
          <p:cNvCxnSpPr>
            <a:cxnSpLocks/>
          </p:cNvCxnSpPr>
          <p:nvPr/>
        </p:nvCxnSpPr>
        <p:spPr>
          <a:xfrm>
            <a:off x="9514205" y="3750143"/>
            <a:ext cx="979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55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2655AC-D6BF-4877-AFFC-4CFBE63B6BED}"/>
              </a:ext>
            </a:extLst>
          </p:cNvPr>
          <p:cNvSpPr txBox="1"/>
          <p:nvPr/>
        </p:nvSpPr>
        <p:spPr>
          <a:xfrm>
            <a:off x="321816" y="826376"/>
            <a:ext cx="118701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>
                <a:effectLst/>
                <a:latin typeface="Menlo"/>
              </a:rPr>
              <a:t>ATF = fft(h(look_mic, :));</a:t>
            </a:r>
          </a:p>
          <a:p>
            <a:r>
              <a:rPr lang="en-US" altLang="zh-TW" sz="1800" b="0" i="0">
                <a:effectLst/>
                <a:latin typeface="Menlo"/>
              </a:rPr>
              <a:t>ATF_estimated = fft(A_tdomain_forplot);</a:t>
            </a:r>
          </a:p>
          <a:p>
            <a:r>
              <a:rPr lang="en-US" altLang="zh-TW" sz="1800" b="0" i="0">
                <a:effectLst/>
                <a:latin typeface="Menlo"/>
              </a:rPr>
              <a:t>figure(20)</a:t>
            </a:r>
          </a:p>
          <a:p>
            <a:r>
              <a:rPr lang="en-US" altLang="zh-TW" sz="1800" b="0" i="0">
                <a:effectLst/>
                <a:latin typeface="Menlo"/>
              </a:rPr>
              <a:t>subplot(2,1,1);</a:t>
            </a:r>
          </a:p>
          <a:p>
            <a:r>
              <a:rPr lang="en-US" altLang="zh-TW" sz="1800" b="0" i="0">
                <a:effectLst/>
                <a:latin typeface="Menlo"/>
              </a:rPr>
              <a:t>plot(linspace(0, fs/2, points_rir/2+1), abs(abs(ATF(:, 1:points_rir/2+1))-abs(ATF_estimated(:, 1:points_rir/2+1))))</a:t>
            </a:r>
          </a:p>
          <a:p>
            <a:r>
              <a:rPr lang="en-US" altLang="zh-TW" sz="1800" b="0" i="0">
                <a:effectLst/>
                <a:latin typeface="Menlo"/>
              </a:rPr>
              <a:t>xlabel(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'frequency (Hz)'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ylabel(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'error'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xlim([20 8000])</a:t>
            </a:r>
          </a:p>
          <a:p>
            <a:r>
              <a:rPr lang="en-US" altLang="zh-TW" sz="1800" b="0" i="0">
                <a:effectLst/>
                <a:latin typeface="Menlo"/>
              </a:rPr>
              <a:t>subplot(2,1,2); </a:t>
            </a:r>
          </a:p>
          <a:p>
            <a:r>
              <a:rPr lang="en-US" altLang="zh-TW" sz="1800" b="0" i="0">
                <a:effectLst/>
                <a:latin typeface="Menlo"/>
              </a:rPr>
              <a:t>plot(h(look_mic, :),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1800" b="0" i="0">
                <a:effectLst/>
                <a:latin typeface="Menlo"/>
              </a:rPr>
              <a:t>);</a:t>
            </a:r>
          </a:p>
          <a:p>
            <a:r>
              <a:rPr lang="en-US" altLang="zh-TW" sz="1800" b="0" i="0">
                <a:effectLst/>
                <a:latin typeface="Menlo"/>
              </a:rPr>
              <a:t>hold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altLang="zh-TW" sz="1800" b="0" i="0">
              <a:effectLst/>
              <a:latin typeface="Menlo"/>
            </a:endParaRPr>
          </a:p>
          <a:p>
            <a:r>
              <a:rPr lang="en-US" altLang="zh-TW" sz="1800" b="0" i="0">
                <a:effectLst/>
                <a:latin typeface="Menlo"/>
              </a:rPr>
              <a:t>plot(A_tdomain_forplot,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1800" b="0" i="0">
                <a:effectLst/>
                <a:latin typeface="Menlo"/>
              </a:rPr>
              <a:t>);</a:t>
            </a:r>
          </a:p>
          <a:p>
            <a:r>
              <a:rPr lang="en-US" altLang="zh-TW" sz="1800" b="0" i="0">
                <a:effectLst/>
                <a:latin typeface="Menlo"/>
              </a:rPr>
              <a:t>hold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US" altLang="zh-TW" sz="1800" b="0" i="0">
              <a:effectLst/>
              <a:latin typeface="Menlo"/>
            </a:endParaRPr>
          </a:p>
          <a:p>
            <a:r>
              <a:rPr lang="en-US" altLang="zh-TW" sz="1800" b="0" i="0">
                <a:effectLst/>
                <a:latin typeface="Menlo"/>
              </a:rPr>
              <a:t>xlabel(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'point'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ylabel(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xlim([0 6000])</a:t>
            </a:r>
          </a:p>
        </p:txBody>
      </p:sp>
    </p:spTree>
    <p:extLst>
      <p:ext uri="{BB962C8B-B14F-4D97-AF65-F5344CB8AC3E}">
        <p14:creationId xmlns:p14="http://schemas.microsoft.com/office/powerpoint/2010/main" val="120422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665CC4-FAD7-42EB-A28F-FDB8C5FBB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0586"/>
              </p:ext>
            </p:extLst>
          </p:nvPr>
        </p:nvGraphicFramePr>
        <p:xfrm>
          <a:off x="1930739" y="2062318"/>
          <a:ext cx="8693406" cy="2377311"/>
        </p:xfrm>
        <a:graphic>
          <a:graphicData uri="http://schemas.openxmlformats.org/drawingml/2006/table">
            <a:tbl>
              <a:tblPr firstRow="1" firstCol="1" bandRow="1"/>
              <a:tblGrid>
                <a:gridCol w="2368360">
                  <a:extLst>
                    <a:ext uri="{9D8B030D-6E8A-4147-A177-3AD203B41FA5}">
                      <a16:colId xmlns:a16="http://schemas.microsoft.com/office/drawing/2014/main" val="2647747824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48140339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914209516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242870693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404080712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474630127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2243761534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399260196"/>
                    </a:ext>
                  </a:extLst>
                </a:gridCol>
              </a:tblGrid>
              <a:tr h="7924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400" b="0" baseline="-250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</a:t>
                      </a:r>
                      <a:r>
                        <a:rPr lang="en-US" sz="1400" b="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(s)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1.0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78611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Proposed Wiener filter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0.1089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0.147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0.179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0.2002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0.2122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0.23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0.2696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03903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Proposed RLS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0.1096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0.1484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0.184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0.2049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0.2312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0.2545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0.2961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89934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DB7D692-EAED-441B-A7AA-78E31217FE83}"/>
              </a:ext>
            </a:extLst>
          </p:cNvPr>
          <p:cNvSpPr txBox="1"/>
          <p:nvPr/>
        </p:nvSpPr>
        <p:spPr>
          <a:xfrm>
            <a:off x="5539666" y="1074198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Matching error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F94840-8913-4588-8C87-4D62174A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36857"/>
              </p:ext>
            </p:extLst>
          </p:nvPr>
        </p:nvGraphicFramePr>
        <p:xfrm>
          <a:off x="1868595" y="1938030"/>
          <a:ext cx="8693406" cy="3962185"/>
        </p:xfrm>
        <a:graphic>
          <a:graphicData uri="http://schemas.openxmlformats.org/drawingml/2006/table">
            <a:tbl>
              <a:tblPr firstRow="1" firstCol="1" bandRow="1"/>
              <a:tblGrid>
                <a:gridCol w="2368360">
                  <a:extLst>
                    <a:ext uri="{9D8B030D-6E8A-4147-A177-3AD203B41FA5}">
                      <a16:colId xmlns:a16="http://schemas.microsoft.com/office/drawing/2014/main" val="2647747824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48140339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914209516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242870693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404080712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474630127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2243761534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399260196"/>
                    </a:ext>
                  </a:extLst>
                </a:gridCol>
              </a:tblGrid>
              <a:tr h="7924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400" b="0" baseline="-250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</a:t>
                      </a:r>
                      <a:r>
                        <a:rPr lang="en-US" sz="1400" b="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(s)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1.0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78611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Proposed Wiener filter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3.641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2.913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2.573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2.305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2.244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2.131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1.522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03903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Proposed RLS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3.612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2.996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2.174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2.327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1.898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1.588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1.448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899344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WPE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3.075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2.572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1.961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2.017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1.499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1.518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1.536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231149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Unprocessed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1.992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1.708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1.66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1.618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1.452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1.457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1.439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5001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8E1628F-01FF-466A-8D2B-81962730DAE9}"/>
              </a:ext>
            </a:extLst>
          </p:cNvPr>
          <p:cNvSpPr txBox="1"/>
          <p:nvPr/>
        </p:nvSpPr>
        <p:spPr>
          <a:xfrm>
            <a:off x="5539666" y="1074198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PESQ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4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B0D967-1757-43F2-9C66-8C1716AC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0599"/>
              </p:ext>
            </p:extLst>
          </p:nvPr>
        </p:nvGraphicFramePr>
        <p:xfrm>
          <a:off x="1868595" y="1938030"/>
          <a:ext cx="8693406" cy="3962185"/>
        </p:xfrm>
        <a:graphic>
          <a:graphicData uri="http://schemas.openxmlformats.org/drawingml/2006/table">
            <a:tbl>
              <a:tblPr firstRow="1" firstCol="1" bandRow="1"/>
              <a:tblGrid>
                <a:gridCol w="2368360">
                  <a:extLst>
                    <a:ext uri="{9D8B030D-6E8A-4147-A177-3AD203B41FA5}">
                      <a16:colId xmlns:a16="http://schemas.microsoft.com/office/drawing/2014/main" val="2647747824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48140339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914209516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242870693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404080712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474630127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2243761534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399260196"/>
                    </a:ext>
                  </a:extLst>
                </a:gridCol>
              </a:tblGrid>
              <a:tr h="7924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400" b="0" baseline="-250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</a:t>
                      </a:r>
                      <a:r>
                        <a:rPr lang="en-US" sz="1400" b="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(s)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1.0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78611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Proposed Wiener filter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21.454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13.665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8.449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5.947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5.701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3.111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0.053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03903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Proposed RLS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13.098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2.224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5.947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1.982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1.307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-1.539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899344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WPE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18.992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10.27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2.137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3.199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1.413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0.89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-2.92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231149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Unprocessed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5.407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2.117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0.195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-1.119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-2.101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-2.874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-3.511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5001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82D832C-E61A-463D-85F8-C498B34F7290}"/>
              </a:ext>
            </a:extLst>
          </p:cNvPr>
          <p:cNvSpPr txBox="1"/>
          <p:nvPr/>
        </p:nvSpPr>
        <p:spPr>
          <a:xfrm>
            <a:off x="5539666" y="107419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SDR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4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D4150CF-C4B6-490C-BD8E-24BF5F9DA24F}"/>
              </a:ext>
            </a:extLst>
          </p:cNvPr>
          <p:cNvGrpSpPr/>
          <p:nvPr/>
        </p:nvGrpSpPr>
        <p:grpSpPr>
          <a:xfrm>
            <a:off x="2955557" y="1233441"/>
            <a:ext cx="5834076" cy="4000500"/>
            <a:chOff x="2955557" y="1233441"/>
            <a:chExt cx="5834076" cy="40005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159E46D-C385-409E-A162-9E77153D1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5633" y="1233441"/>
              <a:ext cx="5334000" cy="4000500"/>
            </a:xfrm>
            <a:prstGeom prst="rect">
              <a:avLst/>
            </a:prstGeom>
          </p:spPr>
        </p:pic>
        <p:graphicFrame>
          <p:nvGraphicFramePr>
            <p:cNvPr id="9" name="物件 8">
              <a:extLst>
                <a:ext uri="{FF2B5EF4-FFF2-40B4-BE49-F238E27FC236}">
                  <a16:creationId xmlns:a16="http://schemas.microsoft.com/office/drawing/2014/main" id="{BC5C9BA1-4FF0-4EF5-B4DE-59AA1769A2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077764"/>
                </p:ext>
              </p:extLst>
            </p:nvPr>
          </p:nvGraphicFramePr>
          <p:xfrm>
            <a:off x="2955557" y="3140075"/>
            <a:ext cx="100012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Equation" r:id="rId4" imgW="634680" imgH="177480" progId="Equation.DSMT4">
                    <p:embed/>
                  </p:oleObj>
                </mc:Choice>
                <mc:Fallback>
                  <p:oleObj name="Equation" r:id="rId4" imgW="634680" imgH="177480" progId="Equation.DSMT4">
                    <p:embed/>
                    <p:pic>
                      <p:nvPicPr>
                        <p:cNvPr id="4" name="物件 3">
                          <a:extLst>
                            <a:ext uri="{FF2B5EF4-FFF2-40B4-BE49-F238E27FC236}">
                              <a16:creationId xmlns:a16="http://schemas.microsoft.com/office/drawing/2014/main" id="{B76FDF8B-8973-4401-9CDB-04B13A6865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55557" y="3140075"/>
                          <a:ext cx="1000125" cy="279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物件 9">
              <a:extLst>
                <a:ext uri="{FF2B5EF4-FFF2-40B4-BE49-F238E27FC236}">
                  <a16:creationId xmlns:a16="http://schemas.microsoft.com/office/drawing/2014/main" id="{73484708-9429-4EF4-970A-F71ABB0324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32716"/>
                </p:ext>
              </p:extLst>
            </p:nvPr>
          </p:nvGraphicFramePr>
          <p:xfrm>
            <a:off x="4923095" y="4923998"/>
            <a:ext cx="82073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Equation" r:id="rId6" imgW="520560" imgH="177480" progId="Equation.DSMT4">
                    <p:embed/>
                  </p:oleObj>
                </mc:Choice>
                <mc:Fallback>
                  <p:oleObj name="Equation" r:id="rId6" imgW="520560" imgH="177480" progId="Equation.DSMT4">
                    <p:embed/>
                    <p:pic>
                      <p:nvPicPr>
                        <p:cNvPr id="9" name="物件 8">
                          <a:extLst>
                            <a:ext uri="{FF2B5EF4-FFF2-40B4-BE49-F238E27FC236}">
                              <a16:creationId xmlns:a16="http://schemas.microsoft.com/office/drawing/2014/main" id="{BC5C9BA1-4FF0-4EF5-B4DE-59AA1769A2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23095" y="4923998"/>
                          <a:ext cx="820738" cy="279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物件 10">
              <a:extLst>
                <a:ext uri="{FF2B5EF4-FFF2-40B4-BE49-F238E27FC236}">
                  <a16:creationId xmlns:a16="http://schemas.microsoft.com/office/drawing/2014/main" id="{691FC533-A145-4D12-8861-1A63569C44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057019"/>
                </p:ext>
              </p:extLst>
            </p:nvPr>
          </p:nvGraphicFramePr>
          <p:xfrm>
            <a:off x="7090268" y="4829175"/>
            <a:ext cx="760413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Equation" r:id="rId8" imgW="482400" imgH="177480" progId="Equation.DSMT4">
                    <p:embed/>
                  </p:oleObj>
                </mc:Choice>
                <mc:Fallback>
                  <p:oleObj name="Equation" r:id="rId8" imgW="482400" imgH="177480" progId="Equation.DSMT4">
                    <p:embed/>
                    <p:pic>
                      <p:nvPicPr>
                        <p:cNvPr id="10" name="物件 9">
                          <a:extLst>
                            <a:ext uri="{FF2B5EF4-FFF2-40B4-BE49-F238E27FC236}">
                              <a16:creationId xmlns:a16="http://schemas.microsoft.com/office/drawing/2014/main" id="{73484708-9429-4EF4-970A-F71ABB0324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90268" y="4829175"/>
                          <a:ext cx="760413" cy="2809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07761D8-26EB-4553-91A1-C7F8B32850F9}"/>
                </a:ext>
              </a:extLst>
            </p:cNvPr>
            <p:cNvSpPr txBox="1"/>
            <p:nvPr/>
          </p:nvSpPr>
          <p:spPr>
            <a:xfrm>
              <a:off x="6616627" y="3108640"/>
              <a:ext cx="2147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(2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2.6</a:t>
              </a:r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1)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28DE7F4-BA69-47CF-8C70-A4E00AD5E8B7}"/>
                </a:ext>
              </a:extLst>
            </p:cNvPr>
            <p:cNvSpPr txBox="1"/>
            <p:nvPr/>
          </p:nvSpPr>
          <p:spPr>
            <a:xfrm>
              <a:off x="4159138" y="2850010"/>
              <a:ext cx="2213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mic (1, 1.5, 1)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接點: 弧形 14">
              <a:extLst>
                <a:ext uri="{FF2B5EF4-FFF2-40B4-BE49-F238E27FC236}">
                  <a16:creationId xmlns:a16="http://schemas.microsoft.com/office/drawing/2014/main" id="{2C9294B3-2A03-4481-BFEC-569577E78AA7}"/>
                </a:ext>
              </a:extLst>
            </p:cNvPr>
            <p:cNvCxnSpPr>
              <a:cxnSpLocks/>
            </p:cNvCxnSpPr>
            <p:nvPr/>
          </p:nvCxnSpPr>
          <p:spPr>
            <a:xfrm>
              <a:off x="4790470" y="3250120"/>
              <a:ext cx="204982" cy="11715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7665D3D6-4077-441D-AA37-B283E63E1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190" y="3777689"/>
              <a:ext cx="0" cy="527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33C601F-8471-4D1B-9258-DBA72C433E2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959887" y="3308695"/>
              <a:ext cx="656740" cy="4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55FD92-4D42-4A16-AE60-C62F0F579679}"/>
                </a:ext>
              </a:extLst>
            </p:cNvPr>
            <p:cNvSpPr txBox="1"/>
            <p:nvPr/>
          </p:nvSpPr>
          <p:spPr>
            <a:xfrm>
              <a:off x="4143592" y="3535148"/>
              <a:ext cx="2863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 spacing = 0.02m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0877ED1A-9964-424E-BCD4-1B5DAB285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49" y="4120243"/>
              <a:ext cx="545405" cy="1938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AD0FE546-3501-4834-AB14-47B5BA514FB3}"/>
                </a:ext>
              </a:extLst>
            </p:cNvPr>
            <p:cNvCxnSpPr>
              <a:cxnSpLocks/>
            </p:cNvCxnSpPr>
            <p:nvPr/>
          </p:nvCxnSpPr>
          <p:spPr>
            <a:xfrm>
              <a:off x="4100578" y="4305237"/>
              <a:ext cx="569076" cy="10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69638BC-0BD0-495D-A1FB-E3DE7DCBDD36}"/>
                </a:ext>
              </a:extLst>
            </p:cNvPr>
            <p:cNvSpPr txBox="1"/>
            <p:nvPr/>
          </p:nvSpPr>
          <p:spPr>
            <a:xfrm>
              <a:off x="4214935" y="3834446"/>
              <a:ext cx="304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CE859C9-4FBB-462B-A90B-BD76262AC7DC}"/>
                </a:ext>
              </a:extLst>
            </p:cNvPr>
            <p:cNvSpPr txBox="1"/>
            <p:nvPr/>
          </p:nvSpPr>
          <p:spPr>
            <a:xfrm>
              <a:off x="4143592" y="4290167"/>
              <a:ext cx="304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52F3C55-753B-4EBC-B0A1-A1040AD44109}"/>
                </a:ext>
              </a:extLst>
            </p:cNvPr>
            <p:cNvSpPr txBox="1"/>
            <p:nvPr/>
          </p:nvSpPr>
          <p:spPr>
            <a:xfrm>
              <a:off x="3754655" y="3841408"/>
              <a:ext cx="304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1324AD58-80FC-426B-B7C7-894B03F8ECF1}"/>
                </a:ext>
              </a:extLst>
            </p:cNvPr>
            <p:cNvSpPr/>
            <p:nvPr/>
          </p:nvSpPr>
          <p:spPr>
            <a:xfrm>
              <a:off x="4082820" y="424534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CB5F8B8-A8BF-4059-8F8E-7DF81048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5" y="461084"/>
            <a:ext cx="5334000" cy="4000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211740-0D5F-4091-A093-0D1F0CE3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74" y="48993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5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B3F5923-4559-4D8A-86F1-D1AF12400315}"/>
              </a:ext>
            </a:extLst>
          </p:cNvPr>
          <p:cNvSpPr txBox="1"/>
          <p:nvPr/>
        </p:nvSpPr>
        <p:spPr>
          <a:xfrm>
            <a:off x="2883377" y="4884138"/>
            <a:ext cx="89150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>
                <a:effectLst/>
                <a:latin typeface="Menlo"/>
              </a:rPr>
              <a:t>[ATF, ~, ATF_t_vector] = stft(h(look_mic, :).', fs, Window=win, OverlapLength=NFFT-hopsize, FFTLength=NFFT, FrequencyRange=</a:t>
            </a:r>
            <a:r>
              <a:rPr lang="en-US" altLang="zh-TW" sz="1000" b="0" i="0">
                <a:solidFill>
                  <a:srgbClr val="A709F5"/>
                </a:solidFill>
                <a:effectLst/>
                <a:latin typeface="Menlo"/>
              </a:rPr>
              <a:t>'onesided'</a:t>
            </a:r>
            <a:r>
              <a:rPr lang="en-US" altLang="zh-TW" sz="1000" b="0" i="0">
                <a:effectLst/>
                <a:latin typeface="Menlo"/>
              </a:rPr>
              <a:t>);</a:t>
            </a:r>
          </a:p>
          <a:p>
            <a:r>
              <a:rPr lang="en-US" altLang="zh-TW" sz="1000" b="0" i="0">
                <a:effectLst/>
                <a:latin typeface="Menlo"/>
              </a:rPr>
              <a:t>ATF_dB = mag2db(abs(ATF));</a:t>
            </a:r>
          </a:p>
          <a:p>
            <a:r>
              <a:rPr lang="en-US" altLang="zh-TW" sz="1000" b="0" i="0">
                <a:effectLst/>
                <a:latin typeface="Menlo"/>
              </a:rPr>
              <a:t>figure(20);</a:t>
            </a:r>
          </a:p>
          <a:p>
            <a:r>
              <a:rPr lang="en-US" altLang="zh-TW" sz="1000" b="0" i="0">
                <a:effectLst/>
                <a:latin typeface="Menlo"/>
              </a:rPr>
              <a:t>mesh(1:1:size(ATF_t_vector, 1), freqs_vector, ATF_dB)</a:t>
            </a:r>
          </a:p>
          <a:p>
            <a:r>
              <a:rPr lang="en-US" altLang="zh-TW" sz="1000" b="0" i="0">
                <a:effectLst/>
                <a:latin typeface="Menlo"/>
              </a:rPr>
              <a:t>colorbar</a:t>
            </a:r>
          </a:p>
          <a:p>
            <a:r>
              <a:rPr lang="en-US" altLang="zh-TW" sz="1000" b="0" i="0">
                <a:effectLst/>
                <a:latin typeface="Menlo"/>
              </a:rPr>
              <a:t>clim([-120 -20])</a:t>
            </a:r>
          </a:p>
          <a:p>
            <a:r>
              <a:rPr lang="en-US" altLang="zh-TW" sz="1000" b="0" i="0">
                <a:effectLst/>
                <a:latin typeface="Menlo"/>
              </a:rPr>
              <a:t>view(2)</a:t>
            </a:r>
          </a:p>
          <a:p>
            <a:r>
              <a:rPr lang="en-US" altLang="zh-TW" sz="1000" b="0" i="0">
                <a:effectLst/>
                <a:latin typeface="Menlo"/>
              </a:rPr>
              <a:t>xlim([1 size(ATF_t_vector, 1)])</a:t>
            </a:r>
          </a:p>
          <a:p>
            <a:r>
              <a:rPr lang="en-US" altLang="zh-TW" sz="1000" b="0" i="0">
                <a:effectLst/>
                <a:latin typeface="Menlo"/>
              </a:rPr>
              <a:t>xlabel(</a:t>
            </a:r>
            <a:r>
              <a:rPr lang="en-US" altLang="zh-TW" sz="1000" b="0" i="0">
                <a:solidFill>
                  <a:srgbClr val="A709F5"/>
                </a:solidFill>
                <a:effectLst/>
                <a:latin typeface="Menlo"/>
              </a:rPr>
              <a:t>'frame'</a:t>
            </a:r>
            <a:r>
              <a:rPr lang="en-US" altLang="zh-TW" sz="1000" b="0" i="0">
                <a:effectLst/>
                <a:latin typeface="Menlo"/>
              </a:rPr>
              <a:t>)</a:t>
            </a:r>
          </a:p>
          <a:p>
            <a:r>
              <a:rPr lang="en-US" altLang="zh-TW" sz="1000" b="0" i="0">
                <a:effectLst/>
                <a:latin typeface="Menlo"/>
              </a:rPr>
              <a:t>ylabel(</a:t>
            </a:r>
            <a:r>
              <a:rPr lang="en-US" altLang="zh-TW" sz="1000" b="0" i="0">
                <a:solidFill>
                  <a:srgbClr val="A709F5"/>
                </a:solidFill>
                <a:effectLst/>
                <a:latin typeface="Menlo"/>
              </a:rPr>
              <a:t>'frequency(Hz)'</a:t>
            </a:r>
            <a:r>
              <a:rPr lang="en-US" altLang="zh-TW" sz="1000" b="0" i="0">
                <a:effectLst/>
                <a:latin typeface="Menlo"/>
              </a:rPr>
              <a:t>)</a:t>
            </a:r>
          </a:p>
          <a:p>
            <a:r>
              <a:rPr lang="en-US" altLang="zh-TW" sz="1000" b="0" i="0">
                <a:effectLst/>
                <a:latin typeface="Menlo"/>
              </a:rPr>
              <a:t>shg</a:t>
            </a:r>
          </a:p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6CDE4AF-71EF-4021-953E-60DFC3A9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041" y="603681"/>
            <a:ext cx="5334000" cy="4000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45F93DF-A862-42C6-9AC0-4A575FBE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2" y="60368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9444868-D8C0-43E2-A8EB-F4D3B43AC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2" y="301839"/>
            <a:ext cx="10878675" cy="61087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A77AE3-65F8-409C-8A32-25F68B49971A}"/>
              </a:ext>
            </a:extLst>
          </p:cNvPr>
          <p:cNvSpPr txBox="1"/>
          <p:nvPr/>
        </p:nvSpPr>
        <p:spPr>
          <a:xfrm>
            <a:off x="5166023" y="6114018"/>
            <a:ext cx="15888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6D5386-33CF-47D1-8FA6-4C6FC59055F2}"/>
              </a:ext>
            </a:extLst>
          </p:cNvPr>
          <p:cNvSpPr txBox="1"/>
          <p:nvPr/>
        </p:nvSpPr>
        <p:spPr>
          <a:xfrm>
            <a:off x="2327890" y="4800839"/>
            <a:ext cx="23264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ground-truth ATF</a:t>
            </a:r>
          </a:p>
          <a:p>
            <a:r>
              <a:rPr lang="en-US" altLang="zh-TW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estimated ATF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ECB8777-A677-40C1-858C-25B95F061598}"/>
              </a:ext>
            </a:extLst>
          </p:cNvPr>
          <p:cNvSpPr txBox="1"/>
          <p:nvPr/>
        </p:nvSpPr>
        <p:spPr>
          <a:xfrm>
            <a:off x="1420062" y="3537880"/>
            <a:ext cx="62531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9DDA53-6D04-4141-B05F-B695E742D8FA}"/>
              </a:ext>
            </a:extLst>
          </p:cNvPr>
          <p:cNvSpPr txBox="1"/>
          <p:nvPr/>
        </p:nvSpPr>
        <p:spPr>
          <a:xfrm rot="16200000">
            <a:off x="752088" y="4455777"/>
            <a:ext cx="12554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phase (deg)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B5138CD-B282-4AE6-AE2B-AEA6B732CBC8}"/>
              </a:ext>
            </a:extLst>
          </p:cNvPr>
          <p:cNvSpPr txBox="1"/>
          <p:nvPr/>
        </p:nvSpPr>
        <p:spPr>
          <a:xfrm>
            <a:off x="1420062" y="729398"/>
            <a:ext cx="62531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-50 </a:t>
            </a:r>
          </a:p>
          <a:p>
            <a:pPr algn="r"/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F7ED8F-0395-4DE0-8B72-308C6CF56FC1}"/>
              </a:ext>
            </a:extLst>
          </p:cNvPr>
          <p:cNvSpPr txBox="1"/>
          <p:nvPr/>
        </p:nvSpPr>
        <p:spPr>
          <a:xfrm rot="16200000">
            <a:off x="548109" y="1697842"/>
            <a:ext cx="166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Magnitude (dB)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91C5C6-DBFE-4A50-9155-A52600997864}"/>
              </a:ext>
            </a:extLst>
          </p:cNvPr>
          <p:cNvSpPr txBox="1"/>
          <p:nvPr/>
        </p:nvSpPr>
        <p:spPr>
          <a:xfrm>
            <a:off x="1917006" y="5764208"/>
            <a:ext cx="91800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0                1000            2000             3000              4000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A40510-6367-49AC-BCB4-13B1E34C0A29}"/>
              </a:ext>
            </a:extLst>
          </p:cNvPr>
          <p:cNvSpPr txBox="1"/>
          <p:nvPr/>
        </p:nvSpPr>
        <p:spPr>
          <a:xfrm>
            <a:off x="2018742" y="3361155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x10</a:t>
            </a:r>
            <a:r>
              <a:rPr lang="en-US" altLang="zh-TW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76522E-4EA7-4BE9-B3CD-21397C78298F}"/>
              </a:ext>
            </a:extLst>
          </p:cNvPr>
          <p:cNvSpPr txBox="1"/>
          <p:nvPr/>
        </p:nvSpPr>
        <p:spPr>
          <a:xfrm>
            <a:off x="1917007" y="2890906"/>
            <a:ext cx="91800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0                1000            2000             3000              4000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1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E0A81C5-E354-4E21-A2A1-48AB91309CE3}"/>
              </a:ext>
            </a:extLst>
          </p:cNvPr>
          <p:cNvSpPr txBox="1"/>
          <p:nvPr/>
        </p:nvSpPr>
        <p:spPr>
          <a:xfrm>
            <a:off x="694676" y="804999"/>
            <a:ext cx="102958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>
                <a:effectLst/>
                <a:latin typeface="Menlo"/>
              </a:rPr>
              <a:t>ATF = fft(h(look_mic, :));</a:t>
            </a:r>
          </a:p>
          <a:p>
            <a:r>
              <a:rPr lang="en-US" altLang="zh-TW" sz="1800" b="0" i="0">
                <a:effectLst/>
                <a:latin typeface="Menlo"/>
              </a:rPr>
              <a:t>ATF_estimated = fft(A_tdomain_forplot);</a:t>
            </a:r>
          </a:p>
          <a:p>
            <a:r>
              <a:rPr lang="en-US" altLang="zh-TW" sz="1800" b="0" i="0">
                <a:effectLst/>
                <a:latin typeface="Menlo"/>
              </a:rPr>
              <a:t>figure(20)</a:t>
            </a:r>
          </a:p>
          <a:p>
            <a:r>
              <a:rPr lang="en-US" altLang="zh-TW" sz="1800" b="0" i="0">
                <a:effectLst/>
                <a:latin typeface="Menlo"/>
              </a:rPr>
              <a:t>subplot(2,1,1);</a:t>
            </a:r>
          </a:p>
          <a:p>
            <a:r>
              <a:rPr lang="en-US" altLang="zh-TW" sz="1800" b="0" i="0">
                <a:effectLst/>
                <a:latin typeface="Menlo"/>
              </a:rPr>
              <a:t>plot(linspace(0, fs/2, points_rir/2+1), mag2db(abs(ATF(:, 1:points_rir/2+1))),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hold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altLang="zh-TW" sz="1800" b="0" i="0">
              <a:effectLst/>
              <a:latin typeface="Menlo"/>
            </a:endParaRPr>
          </a:p>
          <a:p>
            <a:r>
              <a:rPr lang="en-US" altLang="zh-TW" sz="1800" b="0" i="0">
                <a:effectLst/>
                <a:latin typeface="Menlo"/>
              </a:rPr>
              <a:t>plot(linspace(0, fs/2, points_rir/2+1), mag2db(abs(ATF_estimated(:, 1:points_rir/2+1))),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hold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US" altLang="zh-TW" sz="1800" b="0" i="0">
              <a:effectLst/>
              <a:latin typeface="Menlo"/>
            </a:endParaRPr>
          </a:p>
          <a:p>
            <a:r>
              <a:rPr lang="en-US" altLang="zh-TW" sz="1800" b="0" i="0">
                <a:effectLst/>
                <a:latin typeface="Menlo"/>
              </a:rPr>
              <a:t>ylabel(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xlim([20 8000])</a:t>
            </a:r>
          </a:p>
          <a:p>
            <a:r>
              <a:rPr lang="en-US" altLang="zh-TW" sz="1800" b="0" i="0">
                <a:effectLst/>
                <a:latin typeface="Menlo"/>
              </a:rPr>
              <a:t>subplot(2,1,2); </a:t>
            </a:r>
          </a:p>
          <a:p>
            <a:r>
              <a:rPr lang="en-US" altLang="zh-TW" sz="1800" b="0" i="0">
                <a:effectLst/>
                <a:latin typeface="Menlo"/>
              </a:rPr>
              <a:t>plot(linspace(0, fs/2, points_rir/2+1), unwrap(angle(ATF(:, 1:points_rir/2+1)))/pi*180,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hold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altLang="zh-TW" sz="1800" b="0" i="0">
              <a:effectLst/>
              <a:latin typeface="Menlo"/>
            </a:endParaRPr>
          </a:p>
          <a:p>
            <a:r>
              <a:rPr lang="en-US" altLang="zh-TW" sz="1800" b="0" i="0">
                <a:effectLst/>
                <a:latin typeface="Menlo"/>
              </a:rPr>
              <a:t>plot(linspace(0, fs/2, points_rir/2+1), unwrap(angle(ATF_estimated(:, 1:points_rir/2+1)))/pi*180,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hold 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US" altLang="zh-TW" sz="1800" b="0" i="0">
              <a:effectLst/>
              <a:latin typeface="Menlo"/>
            </a:endParaRPr>
          </a:p>
          <a:p>
            <a:r>
              <a:rPr lang="en-US" altLang="zh-TW" sz="1800" b="0" i="0">
                <a:effectLst/>
                <a:latin typeface="Menlo"/>
              </a:rPr>
              <a:t>xlabel(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'frequency (Hz)'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ylabel(</a:t>
            </a:r>
            <a:r>
              <a:rPr lang="en-US" altLang="zh-TW" sz="1800" b="0" i="0">
                <a:solidFill>
                  <a:srgbClr val="A709F5"/>
                </a:solidFill>
                <a:effectLst/>
                <a:latin typeface="Menlo"/>
              </a:rPr>
              <a:t>'phase (deg)'</a:t>
            </a:r>
            <a:r>
              <a:rPr lang="en-US" altLang="zh-TW" sz="1800" b="0" i="0">
                <a:effectLst/>
                <a:latin typeface="Menlo"/>
              </a:rPr>
              <a:t>)</a:t>
            </a:r>
          </a:p>
          <a:p>
            <a:r>
              <a:rPr lang="en-US" altLang="zh-TW" sz="1800" b="0" i="0">
                <a:effectLst/>
                <a:latin typeface="Menlo"/>
              </a:rPr>
              <a:t>xlim([20 8000])</a:t>
            </a:r>
          </a:p>
        </p:txBody>
      </p:sp>
    </p:spTree>
    <p:extLst>
      <p:ext uri="{BB962C8B-B14F-4D97-AF65-F5344CB8AC3E}">
        <p14:creationId xmlns:p14="http://schemas.microsoft.com/office/powerpoint/2010/main" val="254087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7845E64-9DEB-4D4D-9BD7-CBF14E45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" y="168252"/>
            <a:ext cx="11462675" cy="59193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B3FE3CB-A078-49B5-B299-C7A4E6C520D8}"/>
              </a:ext>
            </a:extLst>
          </p:cNvPr>
          <p:cNvSpPr txBox="1"/>
          <p:nvPr/>
        </p:nvSpPr>
        <p:spPr>
          <a:xfrm>
            <a:off x="2515781" y="3729863"/>
            <a:ext cx="19287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ground-truth 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A01196-E4D4-47A1-87BA-6F8CE6C57F05}"/>
              </a:ext>
            </a:extLst>
          </p:cNvPr>
          <p:cNvSpPr txBox="1"/>
          <p:nvPr/>
        </p:nvSpPr>
        <p:spPr>
          <a:xfrm>
            <a:off x="667142" y="3271173"/>
            <a:ext cx="1021242" cy="2326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4B0E2B-45E4-4592-AF9B-98CF6D4F104F}"/>
              </a:ext>
            </a:extLst>
          </p:cNvPr>
          <p:cNvSpPr txBox="1"/>
          <p:nvPr/>
        </p:nvSpPr>
        <p:spPr>
          <a:xfrm rot="16200000">
            <a:off x="142457" y="1418605"/>
            <a:ext cx="1640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(dB)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38D2C7-2973-4DC4-B7C8-A5C535F51077}"/>
              </a:ext>
            </a:extLst>
          </p:cNvPr>
          <p:cNvSpPr txBox="1"/>
          <p:nvPr/>
        </p:nvSpPr>
        <p:spPr>
          <a:xfrm rot="16200000">
            <a:off x="309331" y="4237143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0A3E84-F06F-4B97-86B8-FDAD5F799745}"/>
              </a:ext>
            </a:extLst>
          </p:cNvPr>
          <p:cNvSpPr txBox="1"/>
          <p:nvPr/>
        </p:nvSpPr>
        <p:spPr>
          <a:xfrm>
            <a:off x="5497963" y="2917063"/>
            <a:ext cx="15888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0E26C0-3FBD-4E02-853F-B3EF9F3551B5}"/>
              </a:ext>
            </a:extLst>
          </p:cNvPr>
          <p:cNvSpPr txBox="1"/>
          <p:nvPr/>
        </p:nvSpPr>
        <p:spPr>
          <a:xfrm>
            <a:off x="5836165" y="5850540"/>
            <a:ext cx="6591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2AD5BD-5737-4755-A916-5D17276FE66C}"/>
              </a:ext>
            </a:extLst>
          </p:cNvPr>
          <p:cNvSpPr txBox="1"/>
          <p:nvPr/>
        </p:nvSpPr>
        <p:spPr>
          <a:xfrm>
            <a:off x="1575702" y="2636714"/>
            <a:ext cx="101061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0                1000             2000              3000              4000      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E4886E-C707-4521-AA6F-8DDF9A458428}"/>
              </a:ext>
            </a:extLst>
          </p:cNvPr>
          <p:cNvSpPr txBox="1"/>
          <p:nvPr/>
        </p:nvSpPr>
        <p:spPr>
          <a:xfrm>
            <a:off x="1581965" y="5471100"/>
            <a:ext cx="92217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0                     2000                     4000                  6000                  8000      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301929-2544-4F11-B778-4A7D4F0A3935}"/>
              </a:ext>
            </a:extLst>
          </p:cNvPr>
          <p:cNvSpPr txBox="1"/>
          <p:nvPr/>
        </p:nvSpPr>
        <p:spPr>
          <a:xfrm>
            <a:off x="1080588" y="390118"/>
            <a:ext cx="625314" cy="2426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</a:p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</a:p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</a:p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-40</a:t>
            </a:r>
          </a:p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</a:p>
          <a:p>
            <a:pPr algn="r">
              <a:lnSpc>
                <a:spcPts val="23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4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6A7D217-443D-4F64-99FD-7F9ADB817518}"/>
              </a:ext>
            </a:extLst>
          </p:cNvPr>
          <p:cNvSpPr txBox="1"/>
          <p:nvPr/>
        </p:nvSpPr>
        <p:spPr>
          <a:xfrm>
            <a:off x="624735" y="461819"/>
            <a:ext cx="103543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effectLst/>
                <a:latin typeface="Menlo"/>
              </a:rPr>
              <a:t>ATF = </a:t>
            </a:r>
            <a:r>
              <a:rPr lang="en-US" altLang="zh-TW" sz="1800" b="0" i="0" dirty="0" err="1">
                <a:effectLst/>
                <a:latin typeface="Menlo"/>
              </a:rPr>
              <a:t>fft</a:t>
            </a:r>
            <a:r>
              <a:rPr lang="en-US" altLang="zh-TW" sz="1800" b="0" i="0" dirty="0">
                <a:effectLst/>
                <a:latin typeface="Menlo"/>
              </a:rPr>
              <a:t>(h(</a:t>
            </a:r>
            <a:r>
              <a:rPr lang="en-US" altLang="zh-TW" sz="1800" b="0" i="0" dirty="0" err="1">
                <a:effectLst/>
                <a:latin typeface="Menlo"/>
              </a:rPr>
              <a:t>look_mic</a:t>
            </a:r>
            <a:r>
              <a:rPr lang="en-US" altLang="zh-TW" sz="1800" b="0" i="0" dirty="0">
                <a:effectLst/>
                <a:latin typeface="Menlo"/>
              </a:rPr>
              <a:t>, :));</a:t>
            </a:r>
          </a:p>
          <a:p>
            <a:r>
              <a:rPr lang="en-US" altLang="zh-TW" sz="1800" b="0" i="0" dirty="0" err="1">
                <a:effectLst/>
                <a:latin typeface="Menlo"/>
              </a:rPr>
              <a:t>ATF_estimated</a:t>
            </a:r>
            <a:r>
              <a:rPr lang="en-US" altLang="zh-TW" sz="1800" b="0" i="0" dirty="0">
                <a:effectLst/>
                <a:latin typeface="Menlo"/>
              </a:rPr>
              <a:t> = </a:t>
            </a:r>
            <a:r>
              <a:rPr lang="en-US" altLang="zh-TW" sz="1800" b="0" i="0" dirty="0" err="1">
                <a:effectLst/>
                <a:latin typeface="Menlo"/>
              </a:rPr>
              <a:t>fft</a:t>
            </a:r>
            <a:r>
              <a:rPr lang="en-US" altLang="zh-TW" sz="1800" b="0" i="0" dirty="0">
                <a:effectLst/>
                <a:latin typeface="Menlo"/>
              </a:rPr>
              <a:t>(</a:t>
            </a:r>
            <a:r>
              <a:rPr lang="en-US" altLang="zh-TW" sz="1800" b="0" i="0" dirty="0" err="1">
                <a:effectLst/>
                <a:latin typeface="Menlo"/>
              </a:rPr>
              <a:t>A_tdomain_forplot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</a:p>
          <a:p>
            <a:r>
              <a:rPr lang="en-US" altLang="zh-TW" sz="1800" b="0" i="0" dirty="0">
                <a:effectLst/>
                <a:latin typeface="Menlo"/>
              </a:rPr>
              <a:t>figure(20)</a:t>
            </a:r>
          </a:p>
          <a:p>
            <a:r>
              <a:rPr lang="en-US" altLang="zh-TW" sz="1800" b="0" i="0" dirty="0">
                <a:effectLst/>
                <a:latin typeface="Menlo"/>
              </a:rPr>
              <a:t>subplot(2,1,1);</a:t>
            </a:r>
          </a:p>
          <a:p>
            <a:r>
              <a:rPr lang="en-US" altLang="zh-TW" sz="1800" b="0" i="0" dirty="0">
                <a:effectLst/>
                <a:latin typeface="Menlo"/>
              </a:rPr>
              <a:t>plot(</a:t>
            </a:r>
            <a:r>
              <a:rPr lang="en-US" altLang="zh-TW" sz="1800" b="0" i="0" dirty="0" err="1">
                <a:effectLst/>
                <a:latin typeface="Menlo"/>
              </a:rPr>
              <a:t>linspace</a:t>
            </a:r>
            <a:r>
              <a:rPr lang="en-US" altLang="zh-TW" sz="1800" b="0" i="0" dirty="0">
                <a:effectLst/>
                <a:latin typeface="Menlo"/>
              </a:rPr>
              <a:t>(0, fs/2, </a:t>
            </a:r>
            <a:r>
              <a:rPr lang="en-US" altLang="zh-TW" sz="1800" b="0" i="0" dirty="0" err="1">
                <a:effectLst/>
                <a:latin typeface="Menlo"/>
              </a:rPr>
              <a:t>points_rir</a:t>
            </a:r>
            <a:r>
              <a:rPr lang="en-US" altLang="zh-TW" sz="1800" b="0" i="0" dirty="0">
                <a:effectLst/>
                <a:latin typeface="Menlo"/>
              </a:rPr>
              <a:t>/2+1), mag2db(abs(ATF(:, 1:points_rir/2+1))),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1800" b="0" i="0" dirty="0">
                <a:effectLst/>
                <a:latin typeface="Menlo"/>
              </a:rPr>
              <a:t>)</a:t>
            </a:r>
          </a:p>
          <a:p>
            <a:r>
              <a:rPr lang="en-US" altLang="zh-TW" sz="1800" b="0" i="0" dirty="0">
                <a:effectLst/>
                <a:latin typeface="Menlo"/>
              </a:rPr>
              <a:t>hold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altLang="zh-TW" sz="1800" b="0" i="0" dirty="0">
              <a:effectLst/>
              <a:latin typeface="Menlo"/>
            </a:endParaRPr>
          </a:p>
          <a:p>
            <a:r>
              <a:rPr lang="en-US" altLang="zh-TW" sz="1800" b="0" i="0" dirty="0">
                <a:effectLst/>
                <a:latin typeface="Menlo"/>
              </a:rPr>
              <a:t>plot(</a:t>
            </a:r>
            <a:r>
              <a:rPr lang="en-US" altLang="zh-TW" sz="1800" b="0" i="0" dirty="0" err="1">
                <a:effectLst/>
                <a:latin typeface="Menlo"/>
              </a:rPr>
              <a:t>linspace</a:t>
            </a:r>
            <a:r>
              <a:rPr lang="en-US" altLang="zh-TW" sz="1800" b="0" i="0" dirty="0">
                <a:effectLst/>
                <a:latin typeface="Menlo"/>
              </a:rPr>
              <a:t>(0, fs/2, </a:t>
            </a:r>
            <a:r>
              <a:rPr lang="en-US" altLang="zh-TW" sz="1800" b="0" i="0" dirty="0" err="1">
                <a:effectLst/>
                <a:latin typeface="Menlo"/>
              </a:rPr>
              <a:t>points_rir</a:t>
            </a:r>
            <a:r>
              <a:rPr lang="en-US" altLang="zh-TW" sz="1800" b="0" i="0" dirty="0">
                <a:effectLst/>
                <a:latin typeface="Menlo"/>
              </a:rPr>
              <a:t>/2+1), mag2db(abs(</a:t>
            </a:r>
            <a:r>
              <a:rPr lang="en-US" altLang="zh-TW" sz="1800" b="0" i="0" dirty="0" err="1">
                <a:effectLst/>
                <a:latin typeface="Menlo"/>
              </a:rPr>
              <a:t>ATF_estimated</a:t>
            </a:r>
            <a:r>
              <a:rPr lang="en-US" altLang="zh-TW" sz="1800" b="0" i="0" dirty="0">
                <a:effectLst/>
                <a:latin typeface="Menlo"/>
              </a:rPr>
              <a:t>(:, 1:points_rir/2+1))),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1800" b="0" i="0" dirty="0">
                <a:effectLst/>
                <a:latin typeface="Menlo"/>
              </a:rPr>
              <a:t>)</a:t>
            </a:r>
          </a:p>
          <a:p>
            <a:r>
              <a:rPr lang="en-US" altLang="zh-TW" sz="1800" b="0" i="0" dirty="0">
                <a:effectLst/>
                <a:latin typeface="Menlo"/>
              </a:rPr>
              <a:t>hold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US" altLang="zh-TW" sz="1800" b="0" i="0" dirty="0">
              <a:effectLst/>
              <a:latin typeface="Menlo"/>
            </a:endParaRPr>
          </a:p>
          <a:p>
            <a:r>
              <a:rPr lang="en-US" altLang="zh-TW" sz="1800" b="0" i="0" dirty="0" err="1">
                <a:effectLst/>
                <a:latin typeface="Menlo"/>
              </a:rPr>
              <a:t>xlabel</a:t>
            </a:r>
            <a:r>
              <a:rPr lang="en-US" altLang="zh-TW" sz="1800" b="0" i="0" dirty="0">
                <a:effectLst/>
                <a:latin typeface="Menlo"/>
              </a:rPr>
              <a:t>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'frequency (Hz)'</a:t>
            </a:r>
            <a:r>
              <a:rPr lang="en-US" altLang="zh-TW" sz="1800" b="0" i="0" dirty="0">
                <a:effectLst/>
                <a:latin typeface="Menlo"/>
              </a:rPr>
              <a:t>)</a:t>
            </a:r>
          </a:p>
          <a:p>
            <a:r>
              <a:rPr lang="en-US" altLang="zh-TW" sz="1800" b="0" i="0" dirty="0" err="1">
                <a:effectLst/>
                <a:latin typeface="Menlo"/>
              </a:rPr>
              <a:t>ylabel</a:t>
            </a:r>
            <a:r>
              <a:rPr lang="en-US" altLang="zh-TW" sz="1800" b="0" i="0" dirty="0">
                <a:effectLst/>
                <a:latin typeface="Menlo"/>
              </a:rPr>
              <a:t>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'magnitude(dB)'</a:t>
            </a:r>
            <a:r>
              <a:rPr lang="en-US" altLang="zh-TW" sz="1800" b="0" i="0" dirty="0">
                <a:effectLst/>
                <a:latin typeface="Menlo"/>
              </a:rPr>
              <a:t>)</a:t>
            </a:r>
          </a:p>
          <a:p>
            <a:r>
              <a:rPr lang="en-US" altLang="zh-TW" sz="1800" b="0" i="0" dirty="0" err="1">
                <a:effectLst/>
                <a:latin typeface="Menlo"/>
              </a:rPr>
              <a:t>xlim</a:t>
            </a:r>
            <a:r>
              <a:rPr lang="en-US" altLang="zh-TW" sz="1800" b="0" i="0" dirty="0">
                <a:effectLst/>
                <a:latin typeface="Menlo"/>
              </a:rPr>
              <a:t>([20 8000])</a:t>
            </a:r>
          </a:p>
          <a:p>
            <a:r>
              <a:rPr lang="en-US" altLang="zh-TW" sz="1800" b="0" i="0" dirty="0">
                <a:effectLst/>
                <a:latin typeface="Menlo"/>
              </a:rPr>
              <a:t>subplot(2,1,2); </a:t>
            </a:r>
          </a:p>
          <a:p>
            <a:r>
              <a:rPr lang="en-US" altLang="zh-TW" sz="1800" b="0" i="0" dirty="0">
                <a:effectLst/>
                <a:latin typeface="Menlo"/>
              </a:rPr>
              <a:t>plot(h(</a:t>
            </a:r>
            <a:r>
              <a:rPr lang="en-US" altLang="zh-TW" sz="1800" b="0" i="0" dirty="0" err="1">
                <a:effectLst/>
                <a:latin typeface="Menlo"/>
              </a:rPr>
              <a:t>look_mic</a:t>
            </a:r>
            <a:r>
              <a:rPr lang="en-US" altLang="zh-TW" sz="1800" b="0" i="0" dirty="0">
                <a:effectLst/>
                <a:latin typeface="Menlo"/>
              </a:rPr>
              <a:t>, :),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</a:p>
          <a:p>
            <a:r>
              <a:rPr lang="en-US" altLang="zh-TW" sz="1800" b="0" i="0" dirty="0">
                <a:effectLst/>
                <a:latin typeface="Menlo"/>
              </a:rPr>
              <a:t>hold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altLang="zh-TW" sz="1800" b="0" i="0" dirty="0">
              <a:effectLst/>
              <a:latin typeface="Menlo"/>
            </a:endParaRPr>
          </a:p>
          <a:p>
            <a:r>
              <a:rPr lang="en-US" altLang="zh-TW" sz="1800" b="0" i="0" dirty="0">
                <a:effectLst/>
                <a:latin typeface="Menlo"/>
              </a:rPr>
              <a:t>plot(</a:t>
            </a:r>
            <a:r>
              <a:rPr lang="en-US" altLang="zh-TW" sz="1800" b="0" i="0" dirty="0" err="1">
                <a:effectLst/>
                <a:latin typeface="Menlo"/>
              </a:rPr>
              <a:t>A_tdomain_forplot</a:t>
            </a:r>
            <a:r>
              <a:rPr lang="en-US" altLang="zh-TW" sz="1800" b="0" i="0" dirty="0">
                <a:effectLst/>
                <a:latin typeface="Menlo"/>
              </a:rPr>
              <a:t>,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</a:p>
          <a:p>
            <a:r>
              <a:rPr lang="en-US" altLang="zh-TW" sz="1800" b="0" i="0" dirty="0">
                <a:effectLst/>
                <a:latin typeface="Menlo"/>
              </a:rPr>
              <a:t>hold 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US" altLang="zh-TW" sz="1800" b="0" i="0" dirty="0">
              <a:effectLst/>
              <a:latin typeface="Menlo"/>
            </a:endParaRPr>
          </a:p>
          <a:p>
            <a:r>
              <a:rPr lang="en-US" altLang="zh-TW" sz="1800" b="0" i="0" dirty="0" err="1">
                <a:effectLst/>
                <a:latin typeface="Menlo"/>
              </a:rPr>
              <a:t>xlabel</a:t>
            </a:r>
            <a:r>
              <a:rPr lang="en-US" altLang="zh-TW" sz="1800" b="0" i="0" dirty="0">
                <a:effectLst/>
                <a:latin typeface="Menlo"/>
              </a:rPr>
              <a:t>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'point'</a:t>
            </a:r>
            <a:r>
              <a:rPr lang="en-US" altLang="zh-TW" sz="1800" b="0" i="0" dirty="0">
                <a:effectLst/>
                <a:latin typeface="Menlo"/>
              </a:rPr>
              <a:t>)</a:t>
            </a:r>
          </a:p>
          <a:p>
            <a:r>
              <a:rPr lang="en-US" altLang="zh-TW" sz="1800" b="0" i="0" dirty="0" err="1">
                <a:effectLst/>
                <a:latin typeface="Menlo"/>
              </a:rPr>
              <a:t>ylabel</a:t>
            </a:r>
            <a:r>
              <a:rPr lang="en-US" altLang="zh-TW" sz="1800" b="0" i="0" dirty="0">
                <a:effectLst/>
                <a:latin typeface="Menlo"/>
              </a:rPr>
              <a:t>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1800" b="0" i="0" dirty="0">
                <a:effectLst/>
                <a:latin typeface="Menlo"/>
              </a:rPr>
              <a:t>)</a:t>
            </a:r>
          </a:p>
          <a:p>
            <a:r>
              <a:rPr lang="en-US" altLang="zh-TW" sz="1800" b="0" i="0" dirty="0" err="1">
                <a:effectLst/>
                <a:latin typeface="Menlo"/>
              </a:rPr>
              <a:t>xlim</a:t>
            </a:r>
            <a:r>
              <a:rPr lang="en-US" altLang="zh-TW" sz="1800" b="0" i="0" dirty="0">
                <a:effectLst/>
                <a:latin typeface="Menlo"/>
              </a:rPr>
              <a:t>([0 13000])</a:t>
            </a:r>
          </a:p>
        </p:txBody>
      </p:sp>
    </p:spTree>
    <p:extLst>
      <p:ext uri="{BB962C8B-B14F-4D97-AF65-F5344CB8AC3E}">
        <p14:creationId xmlns:p14="http://schemas.microsoft.com/office/powerpoint/2010/main" val="252657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D6547C1-DD97-420B-8E0E-BF6561A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1789"/>
            <a:ext cx="12192000" cy="61087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B37F9B-E4A4-4562-80D7-B3AA2CB8637D}"/>
              </a:ext>
            </a:extLst>
          </p:cNvPr>
          <p:cNvSpPr txBox="1"/>
          <p:nvPr/>
        </p:nvSpPr>
        <p:spPr>
          <a:xfrm>
            <a:off x="2653039" y="3712108"/>
            <a:ext cx="19287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ground-truth 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201E53-0F07-4220-BE8C-2DC6E2BC3617}"/>
              </a:ext>
            </a:extLst>
          </p:cNvPr>
          <p:cNvSpPr txBox="1"/>
          <p:nvPr/>
        </p:nvSpPr>
        <p:spPr>
          <a:xfrm>
            <a:off x="804400" y="3200150"/>
            <a:ext cx="1021242" cy="23525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>
              <a:lnSpc>
                <a:spcPts val="22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19EF27-2B4A-4203-BE55-93A6340C8E1D}"/>
              </a:ext>
            </a:extLst>
          </p:cNvPr>
          <p:cNvSpPr txBox="1"/>
          <p:nvPr/>
        </p:nvSpPr>
        <p:spPr>
          <a:xfrm rot="16200000">
            <a:off x="1007444" y="1400850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133625-618A-4859-B2EC-AAC538F0EBD3}"/>
              </a:ext>
            </a:extLst>
          </p:cNvPr>
          <p:cNvSpPr txBox="1"/>
          <p:nvPr/>
        </p:nvSpPr>
        <p:spPr>
          <a:xfrm rot="16200000">
            <a:off x="799061" y="4109701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RIR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4A6302-C76E-4452-B088-39CBB9BC7959}"/>
              </a:ext>
            </a:extLst>
          </p:cNvPr>
          <p:cNvSpPr txBox="1"/>
          <p:nvPr/>
        </p:nvSpPr>
        <p:spPr>
          <a:xfrm>
            <a:off x="5971600" y="2883199"/>
            <a:ext cx="15888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CB74C-CF40-4C5A-89E6-43E7053E0F15}"/>
              </a:ext>
            </a:extLst>
          </p:cNvPr>
          <p:cNvSpPr txBox="1"/>
          <p:nvPr/>
        </p:nvSpPr>
        <p:spPr>
          <a:xfrm>
            <a:off x="6096000" y="5765139"/>
            <a:ext cx="13965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samples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691018-DCE6-46CD-A87A-3014BA12CB69}"/>
              </a:ext>
            </a:extLst>
          </p:cNvPr>
          <p:cNvSpPr txBox="1"/>
          <p:nvPr/>
        </p:nvSpPr>
        <p:spPr>
          <a:xfrm>
            <a:off x="1719222" y="2583477"/>
            <a:ext cx="104727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1000                2000               3000               4000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ECBA72-8689-45D0-BAB3-E4AD598BF5FC}"/>
              </a:ext>
            </a:extLst>
          </p:cNvPr>
          <p:cNvSpPr txBox="1"/>
          <p:nvPr/>
        </p:nvSpPr>
        <p:spPr>
          <a:xfrm>
            <a:off x="1719222" y="5453345"/>
            <a:ext cx="100999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1000         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2000            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3000             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4000        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037AA6-F0E9-43ED-9382-01EAF53257EA}"/>
              </a:ext>
            </a:extLst>
          </p:cNvPr>
          <p:cNvSpPr txBox="1"/>
          <p:nvPr/>
        </p:nvSpPr>
        <p:spPr>
          <a:xfrm>
            <a:off x="1171852" y="443882"/>
            <a:ext cx="654917" cy="226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20"/>
              </a:lnSpc>
            </a:pPr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  <a:p>
            <a:pPr algn="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C6DFD2-A7E3-449C-A2BE-7AC69DEC3157}"/>
              </a:ext>
            </a:extLst>
          </p:cNvPr>
          <p:cNvSpPr txBox="1"/>
          <p:nvPr/>
        </p:nvSpPr>
        <p:spPr>
          <a:xfrm rot="16200000">
            <a:off x="367967" y="1313177"/>
            <a:ext cx="15247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Absolute error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4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943</Words>
  <Application>Microsoft Office PowerPoint</Application>
  <PresentationFormat>寬螢幕</PresentationFormat>
  <Paragraphs>263</Paragraphs>
  <Slides>13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Menlo</vt:lpstr>
      <vt:lpstr>Arial</vt:lpstr>
      <vt:lpstr>Calibri</vt:lpstr>
      <vt:lpstr>Calibri Light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安志 袁</dc:creator>
  <cp:lastModifiedBy>安志 袁</cp:lastModifiedBy>
  <cp:revision>50</cp:revision>
  <dcterms:created xsi:type="dcterms:W3CDTF">2023-09-04T05:18:34Z</dcterms:created>
  <dcterms:modified xsi:type="dcterms:W3CDTF">2023-09-12T04:53:53Z</dcterms:modified>
</cp:coreProperties>
</file>