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dp" ContentType="image/vnd.ms-photo"/>
  <Default Extension="wmf" ContentType="image/x-wmf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567" r:id="rId3"/>
    <p:sldId id="589" r:id="rId4"/>
    <p:sldId id="590" r:id="rId5"/>
    <p:sldId id="305" r:id="rId6"/>
  </p:sldIdLst>
  <p:sldSz cx="10693400" cy="7561263"/>
  <p:notesSz cx="6858000" cy="9144000"/>
  <p:defaultTextStyle>
    <a:defPPr>
      <a:defRPr lang="zh-TW"/>
    </a:defPPr>
    <a:lvl1pPr marL="0" algn="l" defTabSz="1043056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2" userDrawn="1">
          <p15:clr>
            <a:srgbClr val="A4A3A4"/>
          </p15:clr>
        </p15:guide>
        <p15:guide id="2" pos="33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2" clrIdx="0">
    <p:extLst>
      <p:ext uri="{19B8F6BF-5375-455C-9EA6-DF929625EA0E}">
        <p15:presenceInfo xmlns:p15="http://schemas.microsoft.com/office/powerpoint/2012/main" userId="USER" providerId="None"/>
      </p:ext>
    </p:extLst>
  </p:cmAuthor>
  <p:cmAuthor id="2" name="安志 袁" initials="安志" lastIdx="4" clrIdx="1">
    <p:extLst>
      <p:ext uri="{19B8F6BF-5375-455C-9EA6-DF929625EA0E}">
        <p15:presenceInfo xmlns:p15="http://schemas.microsoft.com/office/powerpoint/2012/main" userId="fa640b77479c2716" providerId="Windows Live"/>
      </p:ext>
    </p:extLst>
  </p:cmAuthor>
  <p:cmAuthor id="3" name="user" initials="u" lastIdx="4" clrIdx="2">
    <p:extLst>
      <p:ext uri="{19B8F6BF-5375-455C-9EA6-DF929625EA0E}">
        <p15:presenceInfo xmlns:p15="http://schemas.microsoft.com/office/powerpoint/2012/main" userId="c434d28bbdadffe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09040C"/>
    <a:srgbClr val="FFFF99"/>
    <a:srgbClr val="FF9966"/>
    <a:srgbClr val="008000"/>
    <a:srgbClr val="003300"/>
    <a:srgbClr val="0000FF"/>
    <a:srgbClr val="CC0066"/>
    <a:srgbClr val="275942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中等深淺樣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C4B1156A-380E-4F78-BDF5-A606A8083BF9}" styleName="中等深淺樣式 4 - 輔色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中等深淺樣式 4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2838BEF-8BB2-4498-84A7-C5851F593DF1}" styleName="中等深淺樣式 4 - 輔色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912C8C85-51F0-491E-9774-3900AFEF0FD7}" styleName="淺色樣式 2 - 輔色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E8B1032C-EA38-4F05-BA0D-38AFFFC7BED3}" styleName="淺色樣式 3 - 輔色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DBED569-4797-4DF1-A0F4-6AAB3CD982D8}" styleName="淺色樣式 3 - 輔色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B4B98B0-60AC-42C2-AFA5-B58CD77FA1E5}" styleName="淺色樣式 1 - 輔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A488322-F2BA-4B5B-9748-0D474271808F}" styleName="中等深淺樣式 3 - 輔色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中等深淺樣式 3 - 輔色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9631B5-78F2-41C9-869B-9F39066F8104}" styleName="中等深淺樣式 3 - 輔色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5082" autoAdjust="0"/>
  </p:normalViewPr>
  <p:slideViewPr>
    <p:cSldViewPr snapToGrid="0">
      <p:cViewPr varScale="1">
        <p:scale>
          <a:sx n="103" d="100"/>
          <a:sy n="103" d="100"/>
        </p:scale>
        <p:origin x="1338" y="120"/>
      </p:cViewPr>
      <p:guideLst>
        <p:guide orient="horz" pos="2382"/>
        <p:guide pos="3368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2" d="100"/>
          <a:sy n="52" d="100"/>
        </p:scale>
        <p:origin x="-2892" y="-108"/>
      </p:cViewPr>
      <p:guideLst>
        <p:guide orient="horz" pos="2880"/>
        <p:guide pos="2160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77E232-5BD3-474B-93D4-BBE4BE861F87}" type="datetimeFigureOut">
              <a:rPr lang="zh-TW" altLang="en-US" smtClean="0"/>
              <a:pPr/>
              <a:t>2023/7/3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004888" y="685800"/>
            <a:ext cx="48482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2EF382-94E5-4172-8ACD-912DFC53CC8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1043056" rtl="0" eaLnBrk="1" latinLnBrk="0" hangingPunct="1">
      <a:defRPr sz="1369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0" hangingPunct="1">
      <a:defRPr sz="1369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0" hangingPunct="1">
      <a:defRPr sz="1369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0" hangingPunct="1">
      <a:defRPr sz="1369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0" hangingPunct="1">
      <a:defRPr sz="1369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0" hangingPunct="1">
      <a:defRPr sz="1369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0" hangingPunct="1">
      <a:defRPr sz="1369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0" hangingPunct="1">
      <a:defRPr sz="1369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0" hangingPunct="1">
      <a:defRPr sz="136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004888" y="685800"/>
            <a:ext cx="4848225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sz="1369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Hello everyone</a:t>
            </a:r>
            <a:endParaRPr lang="zh-TW" altLang="zh-TW" sz="1369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369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I’m today’s presenter </a:t>
            </a:r>
            <a:r>
              <a:rPr lang="en-US" altLang="zh-TW" sz="1369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siang</a:t>
            </a:r>
            <a:r>
              <a:rPr lang="en-US" altLang="zh-TW" sz="1369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I’m going to share some of my present work in source separation problem. My topic is comparative studies of source separation using semi-blind and blind source separation approaches.</a:t>
            </a:r>
            <a:endParaRPr lang="zh-TW" altLang="zh-TW" sz="1369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EF382-94E5-4172-8ACD-912DFC53CC88}" type="slidenum">
              <a:rPr lang="zh-TW" altLang="en-US" smtClean="0"/>
              <a:pPr/>
              <a:t>1</a:t>
            </a:fld>
            <a:endParaRPr lang="zh-TW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 descr="2012-1125-PPT-1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4679"/>
            <a:ext cx="10693400" cy="7558171"/>
          </a:xfrm>
          <a:prstGeom prst="rect">
            <a:avLst/>
          </a:prstGeom>
        </p:spPr>
      </p:pic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74319" y="3780631"/>
            <a:ext cx="3211704" cy="2061478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spcAft>
                <a:spcPts val="1108"/>
              </a:spcAft>
              <a:buNone/>
              <a:defRPr sz="1800" b="1" baseline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4220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440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661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8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102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5322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9542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376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/>
              <a:t>按一下以編輯母片副標題樣式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284985" y="7057179"/>
            <a:ext cx="3190372" cy="353560"/>
          </a:xfrm>
        </p:spPr>
        <p:txBody>
          <a:bodyPr/>
          <a:lstStyle/>
          <a:p>
            <a:r>
              <a:rPr lang="en-US" altLang="zh-TW"/>
              <a:t>© NATIONAL TSING HUA UNIVERSITY</a:t>
            </a:r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655695" y="1581151"/>
            <a:ext cx="7037706" cy="59817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4021995" y="3368041"/>
            <a:ext cx="6069825" cy="1089659"/>
          </a:xfrm>
        </p:spPr>
        <p:txBody>
          <a:bodyPr anchor="t"/>
          <a:lstStyle>
            <a:lvl1pPr algn="l">
              <a:lnSpc>
                <a:spcPct val="150000"/>
              </a:lnSpc>
              <a:defRPr sz="3000" baseline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6E325-F822-4212-9386-9D4612C75CEF}" type="datetime1">
              <a:rPr lang="zh-TW" altLang="en-US" smtClean="0"/>
              <a:pPr/>
              <a:t>2023/7/3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B6482-E8AD-494A-B82D-562298BE05A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78465-DAD5-498D-AB4D-55D7C9B8665B}" type="datetime1">
              <a:rPr lang="zh-TW" altLang="en-US" smtClean="0"/>
              <a:pPr/>
              <a:t>2023/7/3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© NATIONAL TSING HUA UNIVERSITY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B6482-E8AD-494A-B82D-562298BE05A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398775" y="302804"/>
            <a:ext cx="2606516" cy="645157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579227" y="302804"/>
            <a:ext cx="7641325" cy="645157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81225-2E08-4068-AF70-2DD867CA63A5}" type="datetime1">
              <a:rPr lang="zh-TW" altLang="en-US" smtClean="0"/>
              <a:pPr/>
              <a:t>2023/7/3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© NATIONAL TSING HUA UNIVERSITY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B6482-E8AD-494A-B82D-562298BE05A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4671" y="472440"/>
            <a:ext cx="7123429" cy="633276"/>
          </a:xfrm>
        </p:spPr>
        <p:txBody>
          <a:bodyPr/>
          <a:lstStyle>
            <a:lvl1pPr>
              <a:lnSpc>
                <a:spcPts val="3692"/>
              </a:lnSpc>
              <a:spcAft>
                <a:spcPts val="0"/>
              </a:spcAft>
              <a:defRPr sz="2800" baseline="0">
                <a:ea typeface="標楷體" panose="03000509000000000000" pitchFamily="65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D1461-E55A-4D82-BE17-51B51CBE1DD9}" type="datetime1">
              <a:rPr lang="zh-TW" altLang="en-US" smtClean="0"/>
              <a:pPr/>
              <a:t>2023/7/3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© NATIONAL TSING HUA UNIVERSITY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B6482-E8AD-494A-B82D-562298BE05A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0" name="內容版面配置區 2"/>
          <p:cNvSpPr>
            <a:spLocks noGrp="1"/>
          </p:cNvSpPr>
          <p:nvPr>
            <p:ph idx="1"/>
          </p:nvPr>
        </p:nvSpPr>
        <p:spPr>
          <a:xfrm>
            <a:off x="534670" y="1251314"/>
            <a:ext cx="9744710" cy="5759085"/>
          </a:xfrm>
        </p:spPr>
        <p:txBody>
          <a:bodyPr>
            <a:normAutofit/>
          </a:bodyPr>
          <a:lstStyle>
            <a:lvl1pPr marL="316531" indent="-316531">
              <a:buFont typeface="Arial" panose="020B0604020202020204" pitchFamily="34" charset="0"/>
              <a:buChar char="•"/>
              <a:defRPr sz="2200" b="1"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685817" indent="-263776">
              <a:lnSpc>
                <a:spcPts val="2900"/>
              </a:lnSpc>
              <a:buFont typeface="Arial" panose="020B0604020202020204" pitchFamily="34" charset="0"/>
              <a:buChar char="•"/>
              <a:defRPr sz="1800"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>
              <a:lnSpc>
                <a:spcPts val="2900"/>
              </a:lnSpc>
              <a:defRPr sz="1800"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>
              <a:lnSpc>
                <a:spcPts val="2900"/>
              </a:lnSpc>
              <a:defRPr sz="1800"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>
              <a:lnSpc>
                <a:spcPts val="2900"/>
              </a:lnSpc>
              <a:defRPr sz="1800"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 descr="2012-1125-PPT-1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4679"/>
            <a:ext cx="10693400" cy="7551905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021999" y="2768698"/>
            <a:ext cx="6143483" cy="3092219"/>
          </a:xfrm>
        </p:spPr>
        <p:txBody>
          <a:bodyPr anchor="ctr"/>
          <a:lstStyle>
            <a:lvl1pPr algn="l">
              <a:defRPr sz="2954" b="1" cap="all">
                <a:solidFill>
                  <a:schemeClr val="tx1"/>
                </a:solidFill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91527" y="2768698"/>
            <a:ext cx="3329564" cy="3092219"/>
          </a:xfrm>
        </p:spPr>
        <p:txBody>
          <a:bodyPr anchor="ctr">
            <a:normAutofit/>
          </a:bodyPr>
          <a:lstStyle>
            <a:lvl1pPr marL="0" indent="0">
              <a:buNone/>
              <a:defRPr sz="1662" b="1">
                <a:solidFill>
                  <a:schemeClr val="bg1"/>
                </a:solidFill>
              </a:defRPr>
            </a:lvl1pPr>
            <a:lvl2pPr marL="422041" indent="0">
              <a:buNone/>
              <a:defRPr sz="1662">
                <a:solidFill>
                  <a:schemeClr val="tx1">
                    <a:tint val="75000"/>
                  </a:schemeClr>
                </a:solidFill>
              </a:defRPr>
            </a:lvl2pPr>
            <a:lvl3pPr marL="844083" indent="0">
              <a:buNone/>
              <a:defRPr sz="1477">
                <a:solidFill>
                  <a:schemeClr val="tx1">
                    <a:tint val="75000"/>
                  </a:schemeClr>
                </a:solidFill>
              </a:defRPr>
            </a:lvl3pPr>
            <a:lvl4pPr marL="1266124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4pPr>
            <a:lvl5pPr marL="1688165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5pPr>
            <a:lvl6pPr marL="2110207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6pPr>
            <a:lvl7pPr marL="2532248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7pPr>
            <a:lvl8pPr marL="2954289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8pPr>
            <a:lvl9pPr marL="3376331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7900963" y="7027084"/>
            <a:ext cx="1262705" cy="383655"/>
          </a:xfrm>
        </p:spPr>
        <p:txBody>
          <a:bodyPr/>
          <a:lstStyle/>
          <a:p>
            <a:fld id="{50560A66-ECFC-4337-915D-48C9454D627A}" type="datetime1">
              <a:rPr lang="zh-TW" altLang="en-US" smtClean="0"/>
              <a:pPr/>
              <a:t>2023/7/3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279918" y="7027084"/>
            <a:ext cx="3182237" cy="383655"/>
          </a:xfrm>
        </p:spPr>
        <p:txBody>
          <a:bodyPr/>
          <a:lstStyle/>
          <a:p>
            <a:r>
              <a:rPr lang="en-US" altLang="zh-TW"/>
              <a:t>© NATIONAL TSING HUA UNIVERSITY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9325725" y="7027084"/>
            <a:ext cx="833005" cy="383655"/>
          </a:xfrm>
        </p:spPr>
        <p:txBody>
          <a:bodyPr/>
          <a:lstStyle/>
          <a:p>
            <a:fld id="{E1EB6482-E8AD-494A-B82D-562298BE05A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579227" y="1258939"/>
            <a:ext cx="4640474" cy="5321821"/>
          </a:xfrm>
        </p:spPr>
        <p:txBody>
          <a:bodyPr/>
          <a:lstStyle>
            <a:lvl1pPr>
              <a:defRPr sz="2585"/>
            </a:lvl1pPr>
            <a:lvl2pPr>
              <a:defRPr sz="2215"/>
            </a:lvl2pPr>
            <a:lvl3pPr>
              <a:defRPr sz="1846"/>
            </a:lvl3pPr>
            <a:lvl4pPr>
              <a:defRPr sz="1662"/>
            </a:lvl4pPr>
            <a:lvl5pPr>
              <a:defRPr sz="1662"/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416179" y="1258939"/>
            <a:ext cx="4901301" cy="5321821"/>
          </a:xfrm>
        </p:spPr>
        <p:txBody>
          <a:bodyPr/>
          <a:lstStyle>
            <a:lvl1pPr>
              <a:defRPr sz="2585"/>
            </a:lvl1pPr>
            <a:lvl2pPr>
              <a:defRPr sz="2215"/>
            </a:lvl2pPr>
            <a:lvl3pPr>
              <a:defRPr sz="1846"/>
            </a:lvl3pPr>
            <a:lvl4pPr>
              <a:defRPr sz="1662"/>
            </a:lvl4pPr>
            <a:lvl5pPr>
              <a:defRPr sz="1662"/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C29B8-7A7D-4F55-BAE5-6A7151E1BCDB}" type="datetime1">
              <a:rPr lang="zh-TW" altLang="en-US" smtClean="0"/>
              <a:pPr/>
              <a:t>2023/7/3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© NATIONAL TSING HUA UNIVERSITY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B6482-E8AD-494A-B82D-562298BE05A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4670" y="495300"/>
            <a:ext cx="7443470" cy="58674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534670" y="1305913"/>
            <a:ext cx="4724775" cy="705367"/>
          </a:xfrm>
        </p:spPr>
        <p:txBody>
          <a:bodyPr anchor="b"/>
          <a:lstStyle>
            <a:lvl1pPr marL="0" indent="0">
              <a:buNone/>
              <a:defRPr sz="2215" b="1"/>
            </a:lvl1pPr>
            <a:lvl2pPr marL="422041" indent="0">
              <a:buNone/>
              <a:defRPr sz="1846" b="1"/>
            </a:lvl2pPr>
            <a:lvl3pPr marL="844083" indent="0">
              <a:buNone/>
              <a:defRPr sz="1662" b="1"/>
            </a:lvl3pPr>
            <a:lvl4pPr marL="1266124" indent="0">
              <a:buNone/>
              <a:defRPr sz="1477" b="1"/>
            </a:lvl4pPr>
            <a:lvl5pPr marL="1688165" indent="0">
              <a:buNone/>
              <a:defRPr sz="1477" b="1"/>
            </a:lvl5pPr>
            <a:lvl6pPr marL="2110207" indent="0">
              <a:buNone/>
              <a:defRPr sz="1477" b="1"/>
            </a:lvl6pPr>
            <a:lvl7pPr marL="2532248" indent="0">
              <a:buNone/>
              <a:defRPr sz="1477" b="1"/>
            </a:lvl7pPr>
            <a:lvl8pPr marL="2954289" indent="0">
              <a:buNone/>
              <a:defRPr sz="1477" b="1"/>
            </a:lvl8pPr>
            <a:lvl9pPr marL="3376331" indent="0">
              <a:buNone/>
              <a:defRPr sz="1477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34670" y="2103120"/>
            <a:ext cx="4724775" cy="4651259"/>
          </a:xfrm>
        </p:spPr>
        <p:txBody>
          <a:bodyPr/>
          <a:lstStyle>
            <a:lvl1pPr>
              <a:defRPr sz="2215"/>
            </a:lvl1pPr>
            <a:lvl2pPr>
              <a:defRPr sz="1846"/>
            </a:lvl2pPr>
            <a:lvl3pPr>
              <a:defRPr sz="1662"/>
            </a:lvl3pPr>
            <a:lvl4pPr>
              <a:defRPr sz="1477"/>
            </a:lvl4pPr>
            <a:lvl5pPr>
              <a:defRPr sz="1477"/>
            </a:lvl5pPr>
            <a:lvl6pPr>
              <a:defRPr sz="1477"/>
            </a:lvl6pPr>
            <a:lvl7pPr>
              <a:defRPr sz="1477"/>
            </a:lvl7pPr>
            <a:lvl8pPr>
              <a:defRPr sz="1477"/>
            </a:lvl8pPr>
            <a:lvl9pPr>
              <a:defRPr sz="1477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5432101" y="1305913"/>
            <a:ext cx="4726631" cy="705367"/>
          </a:xfrm>
        </p:spPr>
        <p:txBody>
          <a:bodyPr anchor="b"/>
          <a:lstStyle>
            <a:lvl1pPr marL="0" indent="0">
              <a:buNone/>
              <a:defRPr sz="2215" b="1"/>
            </a:lvl1pPr>
            <a:lvl2pPr marL="422041" indent="0">
              <a:buNone/>
              <a:defRPr sz="1846" b="1"/>
            </a:lvl2pPr>
            <a:lvl3pPr marL="844083" indent="0">
              <a:buNone/>
              <a:defRPr sz="1662" b="1"/>
            </a:lvl3pPr>
            <a:lvl4pPr marL="1266124" indent="0">
              <a:buNone/>
              <a:defRPr sz="1477" b="1"/>
            </a:lvl4pPr>
            <a:lvl5pPr marL="1688165" indent="0">
              <a:buNone/>
              <a:defRPr sz="1477" b="1"/>
            </a:lvl5pPr>
            <a:lvl6pPr marL="2110207" indent="0">
              <a:buNone/>
              <a:defRPr sz="1477" b="1"/>
            </a:lvl6pPr>
            <a:lvl7pPr marL="2532248" indent="0">
              <a:buNone/>
              <a:defRPr sz="1477" b="1"/>
            </a:lvl7pPr>
            <a:lvl8pPr marL="2954289" indent="0">
              <a:buNone/>
              <a:defRPr sz="1477" b="1"/>
            </a:lvl8pPr>
            <a:lvl9pPr marL="3376331" indent="0">
              <a:buNone/>
              <a:defRPr sz="1477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5432101" y="2103120"/>
            <a:ext cx="4726631" cy="4651259"/>
          </a:xfrm>
        </p:spPr>
        <p:txBody>
          <a:bodyPr/>
          <a:lstStyle>
            <a:lvl1pPr>
              <a:defRPr sz="2215"/>
            </a:lvl1pPr>
            <a:lvl2pPr>
              <a:defRPr sz="1846"/>
            </a:lvl2pPr>
            <a:lvl3pPr>
              <a:defRPr sz="1662"/>
            </a:lvl3pPr>
            <a:lvl4pPr>
              <a:defRPr sz="1477"/>
            </a:lvl4pPr>
            <a:lvl5pPr>
              <a:defRPr sz="1477"/>
            </a:lvl5pPr>
            <a:lvl6pPr>
              <a:defRPr sz="1477"/>
            </a:lvl6pPr>
            <a:lvl7pPr>
              <a:defRPr sz="1477"/>
            </a:lvl7pPr>
            <a:lvl8pPr>
              <a:defRPr sz="1477"/>
            </a:lvl8pPr>
            <a:lvl9pPr>
              <a:defRPr sz="1477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48231-0C7F-43D8-9B50-6B0CF2A67FFA}" type="datetime1">
              <a:rPr lang="zh-TW" altLang="en-US" smtClean="0"/>
              <a:pPr/>
              <a:t>2023/7/3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© NATIONAL TSING HUA UNIVERSITY</a:t>
            </a:r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B6482-E8AD-494A-B82D-562298BE05A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18B44-EDFC-409F-93DD-EF5C89251185}" type="datetime1">
              <a:rPr lang="zh-TW" altLang="en-US" smtClean="0"/>
              <a:pPr/>
              <a:t>2023/7/3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© NATIONAL TSING HUA UNIVERSITY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B6482-E8AD-494A-B82D-562298BE05A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F5369-9B42-4CFE-8058-BF22F9445AB6}" type="datetime1">
              <a:rPr lang="zh-TW" altLang="en-US" smtClean="0"/>
              <a:pPr/>
              <a:t>2023/7/3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© NATIONAL TSING HUA UNIVERSITY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B6482-E8AD-494A-B82D-562298BE05A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4671" y="301050"/>
            <a:ext cx="3518055" cy="1281214"/>
          </a:xfrm>
        </p:spPr>
        <p:txBody>
          <a:bodyPr anchor="b"/>
          <a:lstStyle>
            <a:lvl1pPr algn="l">
              <a:defRPr sz="1846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180823" y="301053"/>
            <a:ext cx="5977908" cy="6453328"/>
          </a:xfrm>
        </p:spPr>
        <p:txBody>
          <a:bodyPr/>
          <a:lstStyle>
            <a:lvl1pPr>
              <a:defRPr sz="2954"/>
            </a:lvl1pPr>
            <a:lvl2pPr>
              <a:defRPr sz="2585"/>
            </a:lvl2pPr>
            <a:lvl3pPr>
              <a:defRPr sz="2215"/>
            </a:lvl3pPr>
            <a:lvl4pPr>
              <a:defRPr sz="1846"/>
            </a:lvl4pPr>
            <a:lvl5pPr>
              <a:defRPr sz="1846"/>
            </a:lvl5pPr>
            <a:lvl6pPr>
              <a:defRPr sz="1846"/>
            </a:lvl6pPr>
            <a:lvl7pPr>
              <a:defRPr sz="1846"/>
            </a:lvl7pPr>
            <a:lvl8pPr>
              <a:defRPr sz="1846"/>
            </a:lvl8pPr>
            <a:lvl9pPr>
              <a:defRPr sz="1846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534671" y="1582267"/>
            <a:ext cx="3518055" cy="5172114"/>
          </a:xfrm>
        </p:spPr>
        <p:txBody>
          <a:bodyPr/>
          <a:lstStyle>
            <a:lvl1pPr marL="0" indent="0">
              <a:buNone/>
              <a:defRPr sz="1292"/>
            </a:lvl1pPr>
            <a:lvl2pPr marL="422041" indent="0">
              <a:buNone/>
              <a:defRPr sz="1108"/>
            </a:lvl2pPr>
            <a:lvl3pPr marL="844083" indent="0">
              <a:buNone/>
              <a:defRPr sz="923"/>
            </a:lvl3pPr>
            <a:lvl4pPr marL="1266124" indent="0">
              <a:buNone/>
              <a:defRPr sz="831"/>
            </a:lvl4pPr>
            <a:lvl5pPr marL="1688165" indent="0">
              <a:buNone/>
              <a:defRPr sz="831"/>
            </a:lvl5pPr>
            <a:lvl6pPr marL="2110207" indent="0">
              <a:buNone/>
              <a:defRPr sz="831"/>
            </a:lvl6pPr>
            <a:lvl7pPr marL="2532248" indent="0">
              <a:buNone/>
              <a:defRPr sz="831"/>
            </a:lvl7pPr>
            <a:lvl8pPr marL="2954289" indent="0">
              <a:buNone/>
              <a:defRPr sz="831"/>
            </a:lvl8pPr>
            <a:lvl9pPr marL="3376331" indent="0">
              <a:buNone/>
              <a:defRPr sz="83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6EB90-F6B3-43F2-B8ED-716935D380ED}" type="datetime1">
              <a:rPr lang="zh-TW" altLang="en-US" smtClean="0"/>
              <a:pPr/>
              <a:t>2023/7/3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© NATIONAL TSING HUA UNIVERSITY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B6482-E8AD-494A-B82D-562298BE05A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095981" y="5292884"/>
            <a:ext cx="6416040" cy="624855"/>
          </a:xfrm>
        </p:spPr>
        <p:txBody>
          <a:bodyPr anchor="b"/>
          <a:lstStyle>
            <a:lvl1pPr algn="l">
              <a:defRPr sz="1846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095981" y="675613"/>
            <a:ext cx="6416040" cy="4536758"/>
          </a:xfrm>
        </p:spPr>
        <p:txBody>
          <a:bodyPr/>
          <a:lstStyle>
            <a:lvl1pPr marL="0" indent="0">
              <a:buNone/>
              <a:defRPr sz="2954"/>
            </a:lvl1pPr>
            <a:lvl2pPr marL="422041" indent="0">
              <a:buNone/>
              <a:defRPr sz="2585"/>
            </a:lvl2pPr>
            <a:lvl3pPr marL="844083" indent="0">
              <a:buNone/>
              <a:defRPr sz="2215"/>
            </a:lvl3pPr>
            <a:lvl4pPr marL="1266124" indent="0">
              <a:buNone/>
              <a:defRPr sz="1846"/>
            </a:lvl4pPr>
            <a:lvl5pPr marL="1688165" indent="0">
              <a:buNone/>
              <a:defRPr sz="1846"/>
            </a:lvl5pPr>
            <a:lvl6pPr marL="2110207" indent="0">
              <a:buNone/>
              <a:defRPr sz="1846"/>
            </a:lvl6pPr>
            <a:lvl7pPr marL="2532248" indent="0">
              <a:buNone/>
              <a:defRPr sz="1846"/>
            </a:lvl7pPr>
            <a:lvl8pPr marL="2954289" indent="0">
              <a:buNone/>
              <a:defRPr sz="1846"/>
            </a:lvl8pPr>
            <a:lvl9pPr marL="3376331" indent="0">
              <a:buNone/>
              <a:defRPr sz="1846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095981" y="5917739"/>
            <a:ext cx="6416040" cy="887398"/>
          </a:xfrm>
        </p:spPr>
        <p:txBody>
          <a:bodyPr/>
          <a:lstStyle>
            <a:lvl1pPr marL="0" indent="0">
              <a:buNone/>
              <a:defRPr sz="1292"/>
            </a:lvl1pPr>
            <a:lvl2pPr marL="422041" indent="0">
              <a:buNone/>
              <a:defRPr sz="1108"/>
            </a:lvl2pPr>
            <a:lvl3pPr marL="844083" indent="0">
              <a:buNone/>
              <a:defRPr sz="923"/>
            </a:lvl3pPr>
            <a:lvl4pPr marL="1266124" indent="0">
              <a:buNone/>
              <a:defRPr sz="831"/>
            </a:lvl4pPr>
            <a:lvl5pPr marL="1688165" indent="0">
              <a:buNone/>
              <a:defRPr sz="831"/>
            </a:lvl5pPr>
            <a:lvl6pPr marL="2110207" indent="0">
              <a:buNone/>
              <a:defRPr sz="831"/>
            </a:lvl6pPr>
            <a:lvl7pPr marL="2532248" indent="0">
              <a:buNone/>
              <a:defRPr sz="831"/>
            </a:lvl7pPr>
            <a:lvl8pPr marL="2954289" indent="0">
              <a:buNone/>
              <a:defRPr sz="831"/>
            </a:lvl8pPr>
            <a:lvl9pPr marL="3376331" indent="0">
              <a:buNone/>
              <a:defRPr sz="83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525E1-F446-4E68-B769-0621D99AE5A5}" type="datetime1">
              <a:rPr lang="zh-TW" altLang="en-US" smtClean="0"/>
              <a:pPr/>
              <a:t>2023/7/3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© NATIONAL TSING HUA UNIVERSITY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B6482-E8AD-494A-B82D-562298BE05A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 descr="2012-1125-PPT-2.jpg"/>
          <p:cNvPicPr>
            <a:picLocks noChangeAspect="1"/>
          </p:cNvPicPr>
          <p:nvPr userDrawn="1"/>
        </p:nvPicPr>
        <p:blipFill rotWithShape="1">
          <a:blip r:embed="rId13" cstate="print"/>
          <a:srcRect t="92720"/>
          <a:stretch/>
        </p:blipFill>
        <p:spPr>
          <a:xfrm>
            <a:off x="0" y="7140999"/>
            <a:ext cx="10693400" cy="420264"/>
          </a:xfrm>
          <a:prstGeom prst="rect">
            <a:avLst/>
          </a:prstGeom>
        </p:spPr>
      </p:pic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534670" y="471019"/>
            <a:ext cx="7443470" cy="6338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534670" y="1424940"/>
            <a:ext cx="9744710" cy="53968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500909" y="7179099"/>
            <a:ext cx="2920472" cy="3535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8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微軟正黑體" pitchFamily="34" charset="-120"/>
                <a:cs typeface="Arial" pitchFamily="34" charset="0"/>
              </a:defRPr>
            </a:lvl1pPr>
          </a:lstStyle>
          <a:p>
            <a:r>
              <a:rPr lang="en-US" altLang="zh-TW"/>
              <a:t>© NATIONAL TSING HUA UNIVERSITY</a:t>
            </a:r>
            <a:endParaRPr lang="zh-TW" altLang="en-US"/>
          </a:p>
        </p:txBody>
      </p:sp>
      <p:pic>
        <p:nvPicPr>
          <p:cNvPr id="8" name="圖片 7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8465338" y="13363"/>
            <a:ext cx="2228062" cy="561112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7871460" y="7140999"/>
            <a:ext cx="2821940" cy="42312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190523" y="7194340"/>
            <a:ext cx="1262705" cy="3535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8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微軟正黑體" pitchFamily="34" charset="-120"/>
                <a:cs typeface="Arial" pitchFamily="34" charset="0"/>
              </a:defRPr>
            </a:lvl1pPr>
          </a:lstStyle>
          <a:p>
            <a:fld id="{568A7A41-D8CA-466B-BE5A-95AC065E72BC}" type="datetime1">
              <a:rPr lang="zh-TW" altLang="en-US" smtClean="0"/>
              <a:pPr/>
              <a:t>2023/7/3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9615285" y="7194340"/>
            <a:ext cx="833005" cy="3535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8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微軟正黑體" pitchFamily="34" charset="-120"/>
                <a:cs typeface="Arial" pitchFamily="34" charset="0"/>
              </a:defRPr>
            </a:lvl1pPr>
          </a:lstStyle>
          <a:p>
            <a:fld id="{E1EB6482-E8AD-494A-B82D-562298BE05A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844083" rtl="0" eaLnBrk="1" latinLnBrk="0" hangingPunct="1">
        <a:spcBef>
          <a:spcPct val="0"/>
        </a:spcBef>
        <a:spcAft>
          <a:spcPts val="1108"/>
        </a:spcAft>
        <a:buNone/>
        <a:defRPr sz="2585" b="1" kern="1200">
          <a:solidFill>
            <a:schemeClr val="tx1"/>
          </a:solidFill>
          <a:latin typeface="Times New Roman" panose="02020603050405020304" pitchFamily="18" charset="0"/>
          <a:ea typeface="微軟正黑體" pitchFamily="34" charset="-120"/>
          <a:cs typeface="Times New Roman" panose="02020603050405020304" pitchFamily="18" charset="0"/>
        </a:defRPr>
      </a:lvl1pPr>
    </p:titleStyle>
    <p:bodyStyle>
      <a:lvl1pPr marL="316531" indent="-316531" algn="l" defTabSz="844083" rtl="0" eaLnBrk="1" latinLnBrk="0" hangingPunct="1">
        <a:spcBef>
          <a:spcPts val="0"/>
        </a:spcBef>
        <a:spcAft>
          <a:spcPts val="1108"/>
        </a:spcAft>
        <a:buSzPct val="85000"/>
        <a:buFont typeface="Wingdings" pitchFamily="2" charset="2"/>
        <a:buChar char="n"/>
        <a:defRPr sz="1846" kern="1200">
          <a:solidFill>
            <a:schemeClr val="tx1"/>
          </a:solidFill>
          <a:latin typeface="Arial" pitchFamily="34" charset="0"/>
          <a:ea typeface="微軟正黑體" pitchFamily="34" charset="-120"/>
          <a:cs typeface="Arial" pitchFamily="34" charset="0"/>
        </a:defRPr>
      </a:lvl1pPr>
      <a:lvl2pPr marL="685817" indent="-263776" algn="l" defTabSz="844083" rtl="0" eaLnBrk="1" latinLnBrk="0" hangingPunct="1">
        <a:spcBef>
          <a:spcPts val="0"/>
        </a:spcBef>
        <a:spcAft>
          <a:spcPts val="1108"/>
        </a:spcAft>
        <a:buSzPct val="85000"/>
        <a:buFont typeface="Wingdings" pitchFamily="2" charset="2"/>
        <a:buChar char="l"/>
        <a:defRPr sz="1846" kern="1200">
          <a:solidFill>
            <a:schemeClr val="tx1"/>
          </a:solidFill>
          <a:latin typeface="Arial" pitchFamily="34" charset="0"/>
          <a:ea typeface="微軟正黑體" pitchFamily="34" charset="-120"/>
          <a:cs typeface="Arial" pitchFamily="34" charset="0"/>
        </a:defRPr>
      </a:lvl2pPr>
      <a:lvl3pPr marL="1055103" indent="-211021" algn="l" defTabSz="844083" rtl="0" eaLnBrk="1" latinLnBrk="0" hangingPunct="1">
        <a:spcBef>
          <a:spcPts val="0"/>
        </a:spcBef>
        <a:spcAft>
          <a:spcPts val="1108"/>
        </a:spcAft>
        <a:buSzPct val="65000"/>
        <a:buFont typeface="Wingdings" pitchFamily="2" charset="2"/>
        <a:buChar char="u"/>
        <a:defRPr sz="1846" kern="1200">
          <a:solidFill>
            <a:schemeClr val="tx1"/>
          </a:solidFill>
          <a:latin typeface="Arial" pitchFamily="34" charset="0"/>
          <a:ea typeface="微軟正黑體" pitchFamily="34" charset="-120"/>
          <a:cs typeface="Arial" pitchFamily="34" charset="0"/>
        </a:defRPr>
      </a:lvl3pPr>
      <a:lvl4pPr marL="1477145" indent="-211021" algn="l" defTabSz="844083" rtl="0" eaLnBrk="1" latinLnBrk="0" hangingPunct="1">
        <a:spcBef>
          <a:spcPts val="0"/>
        </a:spcBef>
        <a:spcAft>
          <a:spcPts val="1108"/>
        </a:spcAft>
        <a:buFont typeface="Arial" pitchFamily="34" charset="0"/>
        <a:buChar char="–"/>
        <a:defRPr sz="1846" kern="1200">
          <a:solidFill>
            <a:schemeClr val="tx1"/>
          </a:solidFill>
          <a:latin typeface="Arial" pitchFamily="34" charset="0"/>
          <a:ea typeface="微軟正黑體" pitchFamily="34" charset="-120"/>
          <a:cs typeface="Arial" pitchFamily="34" charset="0"/>
        </a:defRPr>
      </a:lvl4pPr>
      <a:lvl5pPr marL="1899186" indent="-211021" algn="l" defTabSz="844083" rtl="0" eaLnBrk="1" latinLnBrk="0" hangingPunct="1">
        <a:spcBef>
          <a:spcPts val="0"/>
        </a:spcBef>
        <a:spcAft>
          <a:spcPts val="1108"/>
        </a:spcAft>
        <a:buFont typeface="Arial" pitchFamily="34" charset="0"/>
        <a:buChar char="»"/>
        <a:defRPr sz="1846" kern="1200">
          <a:solidFill>
            <a:schemeClr val="tx1"/>
          </a:solidFill>
          <a:latin typeface="Arial" pitchFamily="34" charset="0"/>
          <a:ea typeface="微軟正黑體" pitchFamily="34" charset="-120"/>
          <a:cs typeface="Arial" pitchFamily="34" charset="0"/>
        </a:defRPr>
      </a:lvl5pPr>
      <a:lvl6pPr marL="2321227" indent="-211021" algn="l" defTabSz="844083" rtl="0" eaLnBrk="1" latinLnBrk="0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9" indent="-211021" algn="l" defTabSz="844083" rtl="0" eaLnBrk="1" latinLnBrk="0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7pPr>
      <a:lvl8pPr marL="3165310" indent="-211021" algn="l" defTabSz="844083" rtl="0" eaLnBrk="1" latinLnBrk="0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8pPr>
      <a:lvl9pPr marL="3587351" indent="-211021" algn="l" defTabSz="844083" rtl="0" eaLnBrk="1" latinLnBrk="0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1pPr>
      <a:lvl2pPr marL="422041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2pPr>
      <a:lvl3pPr marL="844083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3pPr>
      <a:lvl4pPr marL="1266124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4pPr>
      <a:lvl5pPr marL="1688165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5pPr>
      <a:lvl6pPr marL="2110207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6pPr>
      <a:lvl7pPr marL="2532248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7pPr>
      <a:lvl8pPr marL="2954289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8pPr>
      <a:lvl9pPr marL="3376331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ieeexplore.ieee.org/xpl/RecentIssue.jsp?punumber=10376" TargetMode="External"/><Relationship Id="rId3" Type="http://schemas.openxmlformats.org/officeDocument/2006/relationships/oleObject" Target="../embeddings/oleObject1.bin"/><Relationship Id="rId7" Type="http://schemas.openxmlformats.org/officeDocument/2006/relationships/hyperlink" Target="https://ieeexplore.ieee.org/author/37274584400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hyperlink" Target="https://ieeexplore.ieee.org/author/37298260900" TargetMode="External"/><Relationship Id="rId11" Type="http://schemas.openxmlformats.org/officeDocument/2006/relationships/hyperlink" Target="https://ieeexplore.ieee.org/author/37267880400" TargetMode="External"/><Relationship Id="rId5" Type="http://schemas.openxmlformats.org/officeDocument/2006/relationships/hyperlink" Target="https://ieeexplore.ieee.org/document/4156182/" TargetMode="External"/><Relationship Id="rId10" Type="http://schemas.openxmlformats.org/officeDocument/2006/relationships/hyperlink" Target="https://ieeexplore.ieee.org/author/37589485600" TargetMode="External"/><Relationship Id="rId4" Type="http://schemas.openxmlformats.org/officeDocument/2006/relationships/image" Target="../media/image6.wmf"/><Relationship Id="rId9" Type="http://schemas.openxmlformats.org/officeDocument/2006/relationships/hyperlink" Target="https://ieeexplore.ieee.org/document/4802172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4110099" y="2678883"/>
            <a:ext cx="5752359" cy="3828838"/>
          </a:xfrm>
        </p:spPr>
        <p:txBody>
          <a:bodyPr/>
          <a:lstStyle/>
          <a:p>
            <a:r>
              <a:rPr lang="en-US" altLang="zh-TW" sz="4000"/>
              <a:t>CTF model for long reverberation</a:t>
            </a:r>
            <a:br>
              <a:rPr lang="zh-TW" altLang="en-US" sz="3200"/>
            </a:br>
            <a:br>
              <a:rPr lang="en-US" altLang="zh-TW" sz="3200"/>
            </a:br>
            <a:br>
              <a:rPr lang="en-US" altLang="zh-TW"/>
            </a:br>
            <a:r>
              <a:rPr lang="en-US" altLang="zh-TW" sz="2000" b="0">
                <a:solidFill>
                  <a:srgbClr val="8A0045"/>
                </a:solidFill>
              </a:rPr>
              <a:t>Date</a:t>
            </a:r>
            <a:r>
              <a:rPr lang="zh-TW" altLang="en-US" sz="2000" b="0">
                <a:solidFill>
                  <a:srgbClr val="8A0045"/>
                </a:solidFill>
              </a:rPr>
              <a:t>：</a:t>
            </a:r>
            <a:r>
              <a:rPr lang="en-US" altLang="zh-TW" sz="2000" b="0">
                <a:solidFill>
                  <a:srgbClr val="8A0045"/>
                </a:solidFill>
              </a:rPr>
              <a:t>2022. 07. 05</a:t>
            </a:r>
            <a:endParaRPr lang="zh-TW" altLang="en-US" sz="2000">
              <a:solidFill>
                <a:srgbClr val="8A0045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50437" y="4974949"/>
            <a:ext cx="2740741" cy="1803223"/>
          </a:xfrm>
        </p:spPr>
        <p:txBody>
          <a:bodyPr>
            <a:noAutofit/>
          </a:bodyPr>
          <a:lstStyle/>
          <a:p>
            <a:pPr algn="just"/>
            <a:r>
              <a:rPr lang="en-US" altLang="zh-TW" sz="2000">
                <a:solidFill>
                  <a:schemeClr val="tx1"/>
                </a:solidFill>
                <a:cs typeface="Times New Roman" panose="02020603050405020304" pitchFamily="18" charset="0"/>
              </a:rPr>
              <a:t>Telecom Electroacoustics Audio(TEA) Lab</a:t>
            </a:r>
          </a:p>
          <a:p>
            <a:pPr algn="just"/>
            <a:r>
              <a:rPr lang="en-US" altLang="zh-TW" sz="2000">
                <a:solidFill>
                  <a:schemeClr val="tx1"/>
                </a:solidFill>
                <a:cs typeface="Times New Roman" panose="02020603050405020304" pitchFamily="18" charset="0"/>
              </a:rPr>
              <a:t>Presenter:</a:t>
            </a:r>
          </a:p>
          <a:p>
            <a:pPr algn="just"/>
            <a:r>
              <a:rPr lang="en-US" altLang="zh-TW" sz="2000" err="1">
                <a:solidFill>
                  <a:schemeClr val="tx1"/>
                </a:solidFill>
                <a:cs typeface="Times New Roman" panose="02020603050405020304" pitchFamily="18" charset="0"/>
              </a:rPr>
              <a:t>Anchi</a:t>
            </a:r>
            <a:r>
              <a:rPr lang="zh-TW" altLang="en-US" sz="200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altLang="zh-TW" sz="2000">
                <a:solidFill>
                  <a:schemeClr val="tx1"/>
                </a:solidFill>
                <a:cs typeface="Times New Roman" panose="02020603050405020304" pitchFamily="18" charset="0"/>
              </a:rPr>
              <a:t>Yuan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B2DF9-BA02-4897-9B8C-8088DB42A5D8}" type="datetime1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2023/7/3</a:t>
            </a:fld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B6482-E8AD-494A-B82D-562298BE05A7}" type="slidenum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</a:t>
            </a:fld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© NATIONAL TSING HUA UNIVERSITY</a:t>
            </a:r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4670" y="217050"/>
            <a:ext cx="7123429" cy="633276"/>
          </a:xfrm>
        </p:spPr>
        <p:txBody>
          <a:bodyPr/>
          <a:lstStyle/>
          <a:p>
            <a:r>
              <a:rPr lang="en-US" altLang="zh-TW"/>
              <a:t>Outline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D1461-E55A-4D82-BE17-51B51CBE1DD9}" type="datetime1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2023/7/3</a:t>
            </a:fld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© NATIONAL TSING HUA UNIVERSITY</a:t>
            </a:r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B6482-E8AD-494A-B82D-562298BE05A7}" type="slidenum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</a:t>
            </a:fld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b="0">
                <a:cs typeface="Times New Roman" panose="02020603050405020304" pitchFamily="18" charset="0"/>
              </a:rPr>
              <a:t>Time domain convolution with CTF approximation</a:t>
            </a:r>
          </a:p>
          <a:p>
            <a:r>
              <a:rPr lang="en-US" altLang="zh-TW" sz="2400" b="0">
                <a:cs typeface="Times New Roman" panose="02020603050405020304" pitchFamily="18" charset="0"/>
              </a:rPr>
              <a:t>Problems for reconstruct RIR</a:t>
            </a:r>
          </a:p>
        </p:txBody>
      </p:sp>
    </p:spTree>
    <p:extLst>
      <p:ext uri="{BB962C8B-B14F-4D97-AF65-F5344CB8AC3E}">
        <p14:creationId xmlns:p14="http://schemas.microsoft.com/office/powerpoint/2010/main" val="1859497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E76E3B-457B-4750-B272-E6CCCA7A8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671" y="99617"/>
            <a:ext cx="8365178" cy="633276"/>
          </a:xfrm>
        </p:spPr>
        <p:txBody>
          <a:bodyPr/>
          <a:lstStyle/>
          <a:p>
            <a:r>
              <a:rPr lang="en-US" altLang="zh-TW" sz="2800">
                <a:cs typeface="Times New Roman" panose="02020603050405020304" pitchFamily="18" charset="0"/>
              </a:rPr>
              <a:t>Time domain convolution with CTF approximation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247A1BAD-5F34-443B-B0FA-238896A33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D1461-E55A-4D82-BE17-51B51CBE1DD9}" type="datetime1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2023/7/3</a:t>
            </a:fld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EE4C15E3-60CB-43E8-AFDE-D9C6D57CA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© NATIONAL TSING HUA UNIVERSITY</a:t>
            </a:r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FC4ABAC-E2A1-4803-A312-582DB417E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B6482-E8AD-494A-B82D-562298BE05A7}" type="slidenum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3</a:t>
            </a:fld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物件 5">
            <a:extLst>
              <a:ext uri="{FF2B5EF4-FFF2-40B4-BE49-F238E27FC236}">
                <a16:creationId xmlns:a16="http://schemas.microsoft.com/office/drawing/2014/main" id="{E2125C2D-121D-4404-B29C-E83E2A63DDB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6423646"/>
              </p:ext>
            </p:extLst>
          </p:nvPr>
        </p:nvGraphicFramePr>
        <p:xfrm>
          <a:off x="675271" y="1064512"/>
          <a:ext cx="7632700" cy="416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9" name="Equation" r:id="rId3" imgW="4698720" imgH="2565360" progId="Equation.DSMT4">
                  <p:embed/>
                </p:oleObj>
              </mc:Choice>
              <mc:Fallback>
                <p:oleObj name="Equation" r:id="rId3" imgW="4698720" imgH="2565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75271" y="1064512"/>
                        <a:ext cx="7632700" cy="4165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字方塊 6">
            <a:extLst>
              <a:ext uri="{FF2B5EF4-FFF2-40B4-BE49-F238E27FC236}">
                <a16:creationId xmlns:a16="http://schemas.microsoft.com/office/drawing/2014/main" id="{8E240DAD-3E32-479B-BF27-C5826067A3DC}"/>
              </a:ext>
            </a:extLst>
          </p:cNvPr>
          <p:cNvSpPr txBox="1"/>
          <p:nvPr/>
        </p:nvSpPr>
        <p:spPr>
          <a:xfrm>
            <a:off x="4231389" y="5230112"/>
            <a:ext cx="608126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Ref1:</a:t>
            </a:r>
          </a:p>
          <a:p>
            <a:r>
              <a:rPr lang="en-US" altLang="zh-TW" sz="12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System Identification in the Short-Time Fourier Transform Domain With Crossband Filtering</a:t>
            </a:r>
            <a:endParaRPr lang="en-US" altLang="zh-TW" sz="120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sz="12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Yekutiel Avargel</a:t>
            </a:r>
            <a:r>
              <a:rPr lang="en-US" altLang="zh-TW" sz="12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;</a:t>
            </a:r>
            <a:r>
              <a:rPr lang="en-US" altLang="zh-TW" sz="12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Israel Cohen</a:t>
            </a:r>
            <a:endParaRPr lang="en-US" altLang="zh-TW" sz="120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sz="12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IEEE Transactions on Audio, Speech, and Language Processing</a:t>
            </a:r>
            <a:endParaRPr lang="en-US" altLang="zh-TW" sz="120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algn="l"/>
            <a:endParaRPr lang="en-US" altLang="zh-TW" sz="120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hlinkClick r:id="rId9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algn="l"/>
            <a:r>
              <a:rPr lang="en-US" altLang="zh-TW" sz="12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Ref2:</a:t>
            </a:r>
          </a:p>
          <a:p>
            <a:pPr algn="l"/>
            <a:r>
              <a:rPr lang="en-US" altLang="zh-TW" sz="12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Relative Transfer Function Identification Using Convolutive Transfer Function Approximation</a:t>
            </a:r>
            <a:endParaRPr lang="en-US" altLang="zh-TW" sz="120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sz="12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Ronen Talmon</a:t>
            </a:r>
            <a:r>
              <a:rPr lang="en-US" altLang="zh-TW" sz="12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;</a:t>
            </a:r>
            <a:r>
              <a:rPr lang="en-US" altLang="zh-TW" sz="12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Israel Cohen</a:t>
            </a:r>
            <a:r>
              <a:rPr lang="en-US" altLang="zh-TW" sz="12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;</a:t>
            </a:r>
            <a:r>
              <a:rPr lang="en-US" altLang="zh-TW" sz="12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Sharon Gannot</a:t>
            </a:r>
            <a:endParaRPr lang="en-US" altLang="zh-TW" sz="120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algn="l"/>
            <a:r>
              <a:rPr lang="en-US" altLang="zh-TW" sz="12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IEEE Transactions on Audio, Speech, and Language Processing</a:t>
            </a:r>
            <a:endParaRPr lang="en-US" altLang="zh-TW" sz="120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9414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E76E3B-457B-4750-B272-E6CCCA7A8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671" y="99617"/>
            <a:ext cx="7123429" cy="633276"/>
          </a:xfrm>
        </p:spPr>
        <p:txBody>
          <a:bodyPr/>
          <a:lstStyle/>
          <a:p>
            <a:r>
              <a:rPr lang="en-US" altLang="zh-TW" sz="2800">
                <a:cs typeface="Times New Roman" panose="02020603050405020304" pitchFamily="18" charset="0"/>
              </a:rPr>
              <a:t>Problems for reconstruct RIR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247A1BAD-5F34-443B-B0FA-238896A33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D1461-E55A-4D82-BE17-51B51CBE1DD9}" type="datetime1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2023/7/3</a:t>
            </a:fld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EE4C15E3-60CB-43E8-AFDE-D9C6D57CA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© NATIONAL TSING HUA UNIVERSITY</a:t>
            </a:r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FC4ABAC-E2A1-4803-A312-582DB417E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B6482-E8AD-494A-B82D-562298BE05A7}" type="slidenum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4</a:t>
            </a:fld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內容版面配置區 5">
            <a:extLst>
              <a:ext uri="{FF2B5EF4-FFF2-40B4-BE49-F238E27FC236}">
                <a16:creationId xmlns:a16="http://schemas.microsoft.com/office/drawing/2014/main" id="{5C7E96C7-82F6-4957-BD9D-9D95EE145F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670" y="1251314"/>
            <a:ext cx="9744710" cy="5759085"/>
          </a:xfrm>
        </p:spPr>
        <p:txBody>
          <a:bodyPr>
            <a:normAutofit/>
          </a:bodyPr>
          <a:lstStyle/>
          <a:p>
            <a:r>
              <a:rPr lang="en-US" altLang="zh-TW" sz="2400" b="0">
                <a:cs typeface="Times New Roman" panose="02020603050405020304" pitchFamily="18" charset="0"/>
              </a:rPr>
              <a:t>The approximation neglects cross-band filter.</a:t>
            </a:r>
          </a:p>
          <a:p>
            <a:r>
              <a:rPr lang="en-US" altLang="zh-TW" sz="2400" b="0">
                <a:cs typeface="Times New Roman" panose="02020603050405020304" pitchFamily="18" charset="0"/>
              </a:rPr>
              <a:t>If we have already obtained </a:t>
            </a:r>
            <a:r>
              <a:rPr lang="en-US" altLang="zh-TW" sz="2400" b="0" i="1">
                <a:cs typeface="Times New Roman" panose="02020603050405020304" pitchFamily="18" charset="0"/>
              </a:rPr>
              <a:t>a</a:t>
            </a:r>
            <a:r>
              <a:rPr lang="en-US" altLang="zh-TW" sz="2400" b="0" i="1" baseline="-25000">
                <a:cs typeface="Times New Roman" panose="02020603050405020304" pitchFamily="18" charset="0"/>
              </a:rPr>
              <a:t>p,k </a:t>
            </a:r>
            <a:r>
              <a:rPr lang="en-US" altLang="zh-TW" sz="2400" b="0">
                <a:cs typeface="Times New Roman" panose="02020603050405020304" pitchFamily="18" charset="0"/>
              </a:rPr>
              <a:t>, we need to use it to compute </a:t>
            </a:r>
            <a:r>
              <a:rPr lang="en-US" altLang="zh-TW" sz="2400" b="0" i="1">
                <a:cs typeface="Times New Roman" panose="02020603050405020304" pitchFamily="18" charset="0"/>
              </a:rPr>
              <a:t>a(n)</a:t>
            </a:r>
            <a:r>
              <a:rPr lang="en-US" altLang="zh-TW" sz="2400" b="0">
                <a:cs typeface="Times New Roman" panose="02020603050405020304" pitchFamily="18" charset="0"/>
              </a:rPr>
              <a:t> (RIR), but there is a downsampling relationship between them.</a:t>
            </a:r>
            <a:endParaRPr lang="en-US" altLang="zh-TW" sz="2400" b="0" i="1">
              <a:cs typeface="Times New Roman" panose="02020603050405020304" pitchFamily="18" charset="0"/>
            </a:endParaRPr>
          </a:p>
          <a:p>
            <a:endParaRPr lang="en-US" altLang="zh-TW" sz="2400" b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4605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D1461-E55A-4D82-BE17-51B51CBE1DD9}" type="datetime1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2023/7/3</a:t>
            </a:fld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© NATIONAL TSING HUA UNIVERSITY</a:t>
            </a:r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B6482-E8AD-494A-B82D-562298BE05A7}" type="slidenum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5</a:t>
            </a:fld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3A6947E8-32EA-4795-BCB2-FE4677981C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9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1303" y="1167856"/>
            <a:ext cx="4990792" cy="4964291"/>
          </a:xfrm>
          <a:prstGeom prst="ellipse">
            <a:avLst/>
          </a:prstGeom>
          <a:ln w="111125" cap="rnd">
            <a:solidFill>
              <a:schemeClr val="tx1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340898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EAE04A67-813B-48FA-AAC2-68BCCCBD2F5A}">
  <we:reference id="wa104381909" version="3.4.0.0" store="en-US" storeType="OMEX"/>
  <we:alternateReferences>
    <we:reference id="wa104381909" version="3.4.0.0" store="en-US" storeType="OMEX"/>
  </we:alternateReferences>
  <we:properties>
    <we:property name="EQUATION_HISTORY" value="&quot;[{\&quot;mathml\&quot;:\&quot;&lt;math style=\\\&quot;font-family:stix;font-size:16px;\\\&quot; xmlns=\\\&quot;http://www.w3.org/1998/Math/MathML\\\&quot;&gt;&lt;mstyle mathsize=\\\&quot;16px\\\&quot;&gt;&lt;mi&gt;x&lt;/mi&gt;&lt;mi&gt;a&lt;/mi&gt;&lt;mi&gt;x&lt;/mi&gt;&lt;mi&gt;a&lt;/mi&gt;&lt;mi&gt;x&lt;/mi&gt;&lt;mi&gt;a&lt;/mi&gt;&lt;/mstyle&gt;&lt;/math&gt;\&quot;,\&quot;base64Image\&quot;:\&quot;iVBORw0KGgoAAAANSUhEUgAAASMAAAAtCAYAAADlXQ3pAAAACXBIWXMAAA7EAAAOxAGVKw4bAAAABGJhU0UAAAAs8vz+fQAABy1JREFUeNrtnX9En1scx49kZjIyM5NErpmZiVyZSUYyc81EZq5kxpVMJmOupD9mZJJcE5NJJpEkMxkzk8lcrnwlSUyS65qYKzNJfO/5uOex09fznM853+ec5/nj+37zsXz3POdzzus8zu8fQqRXlbQ2acPS5qXtSvsu7VDaO2kNKcOnsGelfVVhfpE2Ju2MyEZN0h5Lm5O2qaWN/l2TNiGtJea9S9J6pD2X9kraa2k76r0b4A7u4O5H1dI6FbRv0ooG25ZWU4aPc9KWDOGuSzsZKH2U8YPSPjNp040yr1YLY9HwbAO4gzu4p1OrtJeqtCs62KCjn2ZVI3DhPgyQKSMx6TtSteAdaXWqdiTVS3skbU89t6I+XGFgVAB3cAf38tWVUGoeWGbOjoOvq9L+tQx3xmMae1XTuNTHpMoQk+pVc72omu/Nhjg/A3dwB/fy1aP6jdQUe6D6jFFpSU3SJxYgWyz8XEwAFDJzzkt7HxP2rqoZXfr6RRX/fkOcO8Ad3ME9XXOumnlmjgE5zLx/VtUoLs3hvpTp6khoHn9U8XFVQb2/lxDfQ+2jBndwB/eAo/AmkO+YGYoPJc82qN9bVL+9NLzVlAN6/YZ4lhvuS4bBG3AHd3DPRluGiB0YSslRi6YoNWnH1cDa72XOWMT50205ZYY/zngAEtzBvRK5W+k5E7mmmHduaP//Osc40pqK2pRhDzPpvwLu4A7u2aiTidzdmH5z1IddT1n6p6khaDaj0UP4E4a074E7uIN7djrNZM5UyfNv1O+0kOxC4Lg9NMTrticf0wYfs+AO7uCerTYNEVzVnuvRfr8fOE43HT6YNDKtQu0Gd3AH92z1yhBBWtlJU6a01iFaX7EUOD4/SdtPiM8/HvrNurYNaa8Dd3AH92zVzTRd27Xm6n7gSNNsRiGj0rtafXxxfrbAHdzBPXtdFvz6i+jvB4HjMmKIxyfPvtoMvl6AO7iDez6y2Vi4GjgO3KK0Fs/+TEviO8Ed3ME9Hy1aZE5T4DiYmqshVoYuGPzVgju4g3s+GmIyZjKw/z7Gf3OAvnrSju4CuIM7uOenmwycWwF9nxL/zxok+f4QwGeHwd84uIM7uOenEyJ5pJ3st4C+Hwl+dsO3JnP6EMEd3CuZu5c+7HQgnzTdaDoxbyuQz6TDsY7Uhwru4A7uOcpUeq4F8nmfqSUeBfB51+BvBdzBHdzz1x0G1OkAPleEeTXsuQA+l0WGR26CO7iDu7t6Mx7Uu8D4ex8gjdzajl/AHdzBPV/Rgd37TMTHPPvkzlbpC5BOm31J4A7u4J6jVgS/CMx3//Ivxl99xjXTCriDO7jnq6GS0jKLkpQ7V+ZzgHRyB7KPgju4g3t++lnLEGq2cjuafV17y5249yrjvnPW6y3AHdwriTsrWgmqH1BOU4C0bPxQlH+di624e6x8H2a1yvg7UjzAHdzBPQfp15boe3HeGhLx1pPvhYxqJFK0W5kWmyUt/loDd3AH93x0W4sYHTR+MqFP7XKdi4sKTOb42kWsn6Jn2pz4AtzBHdyzFy2sim6UjDto/DoD7pqHOHxjfPj4AE5oHwEt7+8y+OsCd3AH9+yln2QXd6xlNdOPHvAQhwMmc3xoSvzY71OjaoNyz/+tAXdwB3e/0q9DmTE8Z1pCPu/QZBwW8TdgFgNnzoDWzI4upltL8PWFCYsGF/8W6a6qAXdwryTurC5rJfQWU/o9NYD77thkjLvziTv280yKdOp7jqKjIE4ZfM0ZwurU0twM7uAO7ulFpfVGTOmZJO7wKe79CaY22hVh9szc0prcEyW/u+6UvqGF1Qnu4A7ufqTfJNlr8bzpWhOyfsO70ZEFlAFJO5+5qc4/ykjjPXF802GVZc13MyasNq02GwJ3cAd3s2pVaXaReW7QsolWqo/CfV9Ls5ao65ZxijOafbA9ToE+pHFx/FaH0w4fQ2nzvVX8mB6dBndwr3DurPrE8RmADRF/VOaA9sy2cDujZVS4XaVCA3jR2b5PmbBtlqsvC35Un6Zd17V36Oris47N5KqSPvN3rbapBndwr2DurK4ZHG2qPiH1GWe13/fVgJ6L2hl4O9IuaYmKjtO0PVB81SKD6IOii/QatPfo7+6YmqyQkDFCmKdWp9Wg41RJbVMD7uBewdytNGWRKJt+IicqQb86+tl2mBloLyMdpoOpTKtYXcLaSMhkcAf3SuJupRlHZ7+mGAgcc/BDNUWjY/iTHjJmxMLPgWVYa4aMAXdwryTuVhqwdHSoRvrTqE7wS9mLqu98pYzwqY+6VGamUN/5qqWfPy377LXgDu7gbi9aQ/HJon/bKvzoLuOL+rLnU/oYEuYl+aWZck+47ecx3TNOU7pPLMIDd3CvJO5OJSzVGCtqNPxADdq9UxHxfRcSzSQsKh+Rr3nh94Ammtp8rNIQ+aG00dL0BZWBaVaF0taALS3cdTWD0gju4A7u7voPrpnWDAKWAnkAAACcdEVYdE1hdGhNTAA8bWF0aCB4bWxucz0iaHR0cDovL3d3dy53My5vcmcvMTk5OC9NYXRoL01hdGhNTCI+PG1zdHlsZSBtYXRoc2l6ZT0iMTZweCI+PG1pPng8L21pPjxtaT5hPC9taT48bWk+eDwvbWk+PG1pPmE8L21pPjxtaT54PC9taT48bWk+YTwvbWk+PC9tc3R5bGU+PC9tYXRoPipV1ZsAAAAASUVORK5CYII=\&quot;,\&quot;slideId\&quot;:568,\&quot;accessibleText\&quot;:\&quot;x a x a x a\&quot;,\&quot;imageHeight\&quot;:4.864864864864865}]&quot;"/>
  </we:properties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213655</TotalTime>
  <Words>215</Words>
  <Application>Microsoft Office PowerPoint</Application>
  <PresentationFormat>自訂</PresentationFormat>
  <Paragraphs>38</Paragraphs>
  <Slides>5</Slides>
  <Notes>1</Notes>
  <HiddenSlides>0</HiddenSlides>
  <MMClips>0</MMClips>
  <ScaleCrop>false</ScaleCrop>
  <HeadingPairs>
    <vt:vector size="8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1" baseType="lpstr">
      <vt:lpstr>Arial</vt:lpstr>
      <vt:lpstr>Calibri</vt:lpstr>
      <vt:lpstr>Times New Roman</vt:lpstr>
      <vt:lpstr>Wingdings</vt:lpstr>
      <vt:lpstr>Office 佈景主題</vt:lpstr>
      <vt:lpstr>MathType 6.0 Equation</vt:lpstr>
      <vt:lpstr>CTF model for long reverberation   Date：2022. 07. 05</vt:lpstr>
      <vt:lpstr>Outline</vt:lpstr>
      <vt:lpstr>Time domain convolution with CTF approximation</vt:lpstr>
      <vt:lpstr>Problems for reconstruct RIR</vt:lpstr>
      <vt:lpstr>PowerPoint 簡報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Jack Lee</dc:creator>
  <cp:lastModifiedBy>安志 袁</cp:lastModifiedBy>
  <cp:revision>2574</cp:revision>
  <dcterms:created xsi:type="dcterms:W3CDTF">2012-11-25T05:37:01Z</dcterms:created>
  <dcterms:modified xsi:type="dcterms:W3CDTF">2023-07-05T06:43:03Z</dcterms:modified>
</cp:coreProperties>
</file>