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90" r:id="rId4"/>
    <p:sldId id="570" r:id="rId5"/>
    <p:sldId id="592" r:id="rId6"/>
    <p:sldId id="593" r:id="rId7"/>
    <p:sldId id="591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9040C"/>
    <a:srgbClr val="FFFF99"/>
    <a:srgbClr val="FF9966"/>
    <a:srgbClr val="008000"/>
    <a:srgbClr val="003300"/>
    <a:srgbClr val="0000FF"/>
    <a:srgbClr val="CC0066"/>
    <a:srgbClr val="27594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5752359" cy="3828838"/>
          </a:xfrm>
        </p:spPr>
        <p:txBody>
          <a:bodyPr/>
          <a:lstStyle/>
          <a:p>
            <a:r>
              <a:rPr lang="en-US" altLang="zh-TW" sz="4000"/>
              <a:t>CTF model for long reverberation</a:t>
            </a:r>
            <a:br>
              <a:rPr lang="zh-TW" altLang="en-US" sz="32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2022. 07. 12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Reconstruct RIR from CTF using impulse signal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Reconstruction result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Modified method for ATF prediction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036852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Reconstruct RIR from CTF using impulse signal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012F306D-1CD9-4A9B-A73D-23B3293DF3C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8528"/>
              </p:ext>
            </p:extLst>
          </p:nvPr>
        </p:nvGraphicFramePr>
        <p:xfrm>
          <a:off x="601598" y="1416277"/>
          <a:ext cx="9188272" cy="425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4660560" imgH="2158920" progId="Equation.DSMT4">
                  <p:embed/>
                </p:oleObj>
              </mc:Choice>
              <mc:Fallback>
                <p:oleObj name="Equation" r:id="rId3" imgW="4660560" imgH="2158920" progId="Equation.DSMT4">
                  <p:embed/>
                  <p:pic>
                    <p:nvPicPr>
                      <p:cNvPr id="19" name="內容版面配置區 3">
                        <a:extLst>
                          <a:ext uri="{FF2B5EF4-FFF2-40B4-BE49-F238E27FC236}">
                            <a16:creationId xmlns:a16="http://schemas.microsoft.com/office/drawing/2014/main" id="{08A4026F-9A5F-4BD5-AC23-E10B8837A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598" y="1416277"/>
                        <a:ext cx="9188272" cy="425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6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</p:spPr>
            <p:txBody>
              <a:bodyPr/>
              <a:lstStyle/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Uniform linear array (ULA)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Number of microphones = 30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Spacing = 0.02m (2cm)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Aperture = (30-1)*0.02 = 0.58 m 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Room size = 5m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6m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2.5m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Sampling frequency = 16kHz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Reverberation time T</a:t>
                </a:r>
                <a:r>
                  <a:rPr lang="en-US" altLang="zh-TW" sz="2000" b="0" baseline="-25000" dirty="0">
                    <a:cs typeface="Times New Roman" panose="02020603050405020304" pitchFamily="18" charset="0"/>
                  </a:rPr>
                  <a:t>60 </a:t>
                </a:r>
                <a:r>
                  <a:rPr lang="en-US" altLang="zh-TW" sz="2000" b="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000" b="0">
                    <a:cs typeface="Times New Roman" panose="02020603050405020304" pitchFamily="18" charset="0"/>
                  </a:rPr>
                  <a:t>0.2s 0.4s </a:t>
                </a:r>
                <a:endParaRPr lang="zh-TW" altLang="en-US" b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  <a:blipFill>
                <a:blip r:embed="rId2"/>
                <a:stretch>
                  <a:fillRect l="-313" t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487FAD84-27B0-4FA0-AA0E-D803B948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84" y="3005138"/>
            <a:ext cx="4726592" cy="35449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6C518E-A320-4D43-8FF0-74630470143D}"/>
              </a:ext>
            </a:extLst>
          </p:cNvPr>
          <p:cNvSpPr txBox="1"/>
          <p:nvPr/>
        </p:nvSpPr>
        <p:spPr>
          <a:xfrm>
            <a:off x="6149443" y="3722432"/>
            <a:ext cx="2408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microphone location [1, 1.5, 1]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3B99D96-038C-4DC3-A1AD-249A3707F9B3}"/>
              </a:ext>
            </a:extLst>
          </p:cNvPr>
          <p:cNvSpPr txBox="1"/>
          <p:nvPr/>
        </p:nvSpPr>
        <p:spPr>
          <a:xfrm>
            <a:off x="7640883" y="4990259"/>
            <a:ext cx="206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location [2, 2.6, 1]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B445B70-4E06-4AC5-AC8D-93F92D0CFF3A}"/>
              </a:ext>
            </a:extLst>
          </p:cNvPr>
          <p:cNvCxnSpPr>
            <a:cxnSpLocks/>
          </p:cNvCxnSpPr>
          <p:nvPr/>
        </p:nvCxnSpPr>
        <p:spPr>
          <a:xfrm rot="5400000">
            <a:off x="6642350" y="4216548"/>
            <a:ext cx="714414" cy="276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9E63CC21-CC41-45F7-9153-A6CA8CDF910A}"/>
              </a:ext>
            </a:extLst>
          </p:cNvPr>
          <p:cNvCxnSpPr>
            <a:cxnSpLocks/>
          </p:cNvCxnSpPr>
          <p:nvPr/>
        </p:nvCxnSpPr>
        <p:spPr>
          <a:xfrm rot="10800000">
            <a:off x="7640884" y="4823922"/>
            <a:ext cx="703883" cy="242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C8385C-DF01-4604-B979-0EDA611CA708}"/>
              </a:ext>
            </a:extLst>
          </p:cNvPr>
          <p:cNvSpPr txBox="1"/>
          <p:nvPr/>
        </p:nvSpPr>
        <p:spPr>
          <a:xfrm>
            <a:off x="6590612" y="620948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DE3DD-71C1-4CA6-97AB-2059082EFC6F}"/>
              </a:ext>
            </a:extLst>
          </p:cNvPr>
          <p:cNvSpPr txBox="1"/>
          <p:nvPr/>
        </p:nvSpPr>
        <p:spPr>
          <a:xfrm>
            <a:off x="8391777" y="627308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DBF2BF-3359-4806-A3FA-5BF1BBD57873}"/>
              </a:ext>
            </a:extLst>
          </p:cNvPr>
          <p:cNvSpPr txBox="1"/>
          <p:nvPr/>
        </p:nvSpPr>
        <p:spPr>
          <a:xfrm>
            <a:off x="5196044" y="443495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4ABD4B-FD61-48ED-9DD9-A3E9D8B272CF}"/>
              </a:ext>
            </a:extLst>
          </p:cNvPr>
          <p:cNvSpPr txBox="1"/>
          <p:nvPr/>
        </p:nvSpPr>
        <p:spPr>
          <a:xfrm>
            <a:off x="5573634" y="512875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036852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Reconstruction result(1)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C5DB1-5F2A-4EF2-ACDC-7D633591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1" y="1659066"/>
            <a:ext cx="4320000" cy="32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BF240D0-6ACD-4F63-B1B3-5C283433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13" y="1649735"/>
            <a:ext cx="4320000" cy="324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7B2350-2D7C-4931-92BB-CECF12B28F94}"/>
              </a:ext>
            </a:extLst>
          </p:cNvPr>
          <p:cNvSpPr txBox="1"/>
          <p:nvPr/>
        </p:nvSpPr>
        <p:spPr>
          <a:xfrm>
            <a:off x="4716953" y="626084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T</a:t>
            </a:r>
            <a:r>
              <a:rPr lang="en-US" altLang="zh-TW" sz="2400" b="0" baseline="-25000">
                <a:cs typeface="Times New Roman" panose="02020603050405020304" pitchFamily="18" charset="0"/>
              </a:rPr>
              <a:t>60 </a:t>
            </a:r>
            <a:r>
              <a:rPr lang="en-US" altLang="zh-TW" sz="2400" b="0">
                <a:cs typeface="Times New Roman" panose="02020603050405020304" pitchFamily="18" charset="0"/>
              </a:rPr>
              <a:t> = 0.2s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3880CBC-404A-46EB-8ACA-EAE625A153A3}"/>
              </a:ext>
            </a:extLst>
          </p:cNvPr>
          <p:cNvSpPr txBox="1"/>
          <p:nvPr/>
        </p:nvSpPr>
        <p:spPr>
          <a:xfrm>
            <a:off x="2223998" y="5063421"/>
            <a:ext cx="144578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Direct ISTFT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A551EE-8FFC-49FE-9E3D-0CEE54F4DD81}"/>
              </a:ext>
            </a:extLst>
          </p:cNvPr>
          <p:cNvSpPr txBox="1"/>
          <p:nvPr/>
        </p:nvSpPr>
        <p:spPr>
          <a:xfrm>
            <a:off x="6539480" y="5054089"/>
            <a:ext cx="285187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ISTFT with impulse signal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036852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Reconstruction result(2)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C82E9E-0884-49EA-9A63-E72C4A75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5" y="1489243"/>
            <a:ext cx="4320000" cy="324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293D7E-9E0E-4153-AA7E-F25030B91E37}"/>
              </a:ext>
            </a:extLst>
          </p:cNvPr>
          <p:cNvSpPr txBox="1"/>
          <p:nvPr/>
        </p:nvSpPr>
        <p:spPr>
          <a:xfrm>
            <a:off x="4399712" y="6372809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T</a:t>
            </a:r>
            <a:r>
              <a:rPr lang="en-US" altLang="zh-TW" sz="2400" b="0" baseline="-25000">
                <a:cs typeface="Times New Roman" panose="02020603050405020304" pitchFamily="18" charset="0"/>
              </a:rPr>
              <a:t>60 </a:t>
            </a:r>
            <a:r>
              <a:rPr lang="en-US" altLang="zh-TW" sz="2400" b="0">
                <a:cs typeface="Times New Roman" panose="02020603050405020304" pitchFamily="18" charset="0"/>
              </a:rPr>
              <a:t> = 0.4s</a:t>
            </a:r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B0013E7-A6D8-428C-8F30-E2EACE03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3" y="1490976"/>
            <a:ext cx="4320000" cy="324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5F6BD2-EA94-4A0E-8FFF-8970B54F708C}"/>
              </a:ext>
            </a:extLst>
          </p:cNvPr>
          <p:cNvSpPr txBox="1"/>
          <p:nvPr/>
        </p:nvSpPr>
        <p:spPr>
          <a:xfrm>
            <a:off x="2017131" y="5079880"/>
            <a:ext cx="1445780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Direct ISTFT</a:t>
            </a:r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77059C-5CEA-445D-AD26-3FECD67ECB6E}"/>
              </a:ext>
            </a:extLst>
          </p:cNvPr>
          <p:cNvSpPr txBox="1"/>
          <p:nvPr/>
        </p:nvSpPr>
        <p:spPr>
          <a:xfrm>
            <a:off x="6380859" y="5079881"/>
            <a:ext cx="285187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ISTFT with impulse signal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38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036852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Modified method for ATF prediction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525D2B9-7CC4-4165-8B82-DF625630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15624"/>
              </p:ext>
            </p:extLst>
          </p:nvPr>
        </p:nvGraphicFramePr>
        <p:xfrm>
          <a:off x="740164" y="1347924"/>
          <a:ext cx="7218848" cy="361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479760" imgH="1688760" progId="Equation.DSMT4">
                  <p:embed/>
                </p:oleObj>
              </mc:Choice>
              <mc:Fallback>
                <p:oleObj name="Equation" r:id="rId3" imgW="3479760" imgH="1688760" progId="Equation.DSMT4">
                  <p:embed/>
                  <p:pic>
                    <p:nvPicPr>
                      <p:cNvPr id="9" name="內容版面配置區 3">
                        <a:extLst>
                          <a:ext uri="{FF2B5EF4-FFF2-40B4-BE49-F238E27FC236}">
                            <a16:creationId xmlns:a16="http://schemas.microsoft.com/office/drawing/2014/main" id="{B04CA8C4-3CC3-444B-A9AE-129F759F5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164" y="1347924"/>
                        <a:ext cx="7218848" cy="361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7089A25-36AE-414F-AA8B-43A563779CFA}"/>
              </a:ext>
            </a:extLst>
          </p:cNvPr>
          <p:cNvSpPr txBox="1"/>
          <p:nvPr/>
        </p:nvSpPr>
        <p:spPr>
          <a:xfrm>
            <a:off x="948201" y="6213339"/>
            <a:ext cx="644779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expect that lasso can increase sparsity of prediction source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8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谢谢ui图片-谢谢配图素材下载-新媒体素材库-觅知网">
            <a:extLst>
              <a:ext uri="{FF2B5EF4-FFF2-40B4-BE49-F238E27FC236}">
                <a16:creationId xmlns:a16="http://schemas.microsoft.com/office/drawing/2014/main" id="{05BA532D-B0F4-4E5D-A1AF-61ACBF24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66" y="799404"/>
            <a:ext cx="5516667" cy="55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219375</TotalTime>
  <Words>255</Words>
  <Application>Microsoft Office PowerPoint</Application>
  <PresentationFormat>自訂</PresentationFormat>
  <Paragraphs>61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Office 佈景主題</vt:lpstr>
      <vt:lpstr>MathType 6.0 Equation</vt:lpstr>
      <vt:lpstr>CTF model for long reverberation   Date：2022. 07. 12</vt:lpstr>
      <vt:lpstr>Outline</vt:lpstr>
      <vt:lpstr>Reconstruct RIR from CTF using impulse signal</vt:lpstr>
      <vt:lpstr>Simulation setting</vt:lpstr>
      <vt:lpstr>Reconstruction result(1)</vt:lpstr>
      <vt:lpstr>Reconstruction result(2)</vt:lpstr>
      <vt:lpstr>Modified method for ATF prediction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2581</cp:revision>
  <dcterms:created xsi:type="dcterms:W3CDTF">2012-11-25T05:37:01Z</dcterms:created>
  <dcterms:modified xsi:type="dcterms:W3CDTF">2023-07-17T03:56:46Z</dcterms:modified>
</cp:coreProperties>
</file>