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9"/>
  </p:notesMasterIdLst>
  <p:sldIdLst>
    <p:sldId id="256" r:id="rId2"/>
    <p:sldId id="314" r:id="rId3"/>
    <p:sldId id="346" r:id="rId4"/>
    <p:sldId id="297" r:id="rId5"/>
    <p:sldId id="347" r:id="rId6"/>
    <p:sldId id="348" r:id="rId7"/>
    <p:sldId id="349" r:id="rId8"/>
    <p:sldId id="350" r:id="rId9"/>
    <p:sldId id="351" r:id="rId10"/>
    <p:sldId id="352" r:id="rId11"/>
    <p:sldId id="315" r:id="rId12"/>
    <p:sldId id="316" r:id="rId13"/>
    <p:sldId id="317" r:id="rId14"/>
    <p:sldId id="318" r:id="rId15"/>
    <p:sldId id="319" r:id="rId16"/>
    <p:sldId id="320" r:id="rId17"/>
    <p:sldId id="321" r:id="rId18"/>
    <p:sldId id="322" r:id="rId19"/>
    <p:sldId id="323" r:id="rId20"/>
    <p:sldId id="324" r:id="rId21"/>
    <p:sldId id="325" r:id="rId22"/>
    <p:sldId id="282" r:id="rId23"/>
    <p:sldId id="283" r:id="rId24"/>
    <p:sldId id="289" r:id="rId25"/>
    <p:sldId id="284" r:id="rId26"/>
    <p:sldId id="285" r:id="rId27"/>
    <p:sldId id="286" r:id="rId28"/>
    <p:sldId id="291" r:id="rId29"/>
    <p:sldId id="287" r:id="rId30"/>
    <p:sldId id="288" r:id="rId31"/>
    <p:sldId id="290" r:id="rId32"/>
    <p:sldId id="292" r:id="rId33"/>
    <p:sldId id="377" r:id="rId34"/>
    <p:sldId id="354" r:id="rId35"/>
    <p:sldId id="355" r:id="rId36"/>
    <p:sldId id="356" r:id="rId37"/>
    <p:sldId id="357" r:id="rId38"/>
    <p:sldId id="358" r:id="rId39"/>
    <p:sldId id="359" r:id="rId40"/>
    <p:sldId id="360" r:id="rId41"/>
    <p:sldId id="361" r:id="rId42"/>
    <p:sldId id="362" r:id="rId43"/>
    <p:sldId id="363" r:id="rId44"/>
    <p:sldId id="364" r:id="rId45"/>
    <p:sldId id="365" r:id="rId46"/>
    <p:sldId id="366" r:id="rId47"/>
    <p:sldId id="367" r:id="rId48"/>
    <p:sldId id="368" r:id="rId49"/>
    <p:sldId id="369" r:id="rId50"/>
    <p:sldId id="370" r:id="rId51"/>
    <p:sldId id="371" r:id="rId52"/>
    <p:sldId id="372" r:id="rId53"/>
    <p:sldId id="373" r:id="rId54"/>
    <p:sldId id="374" r:id="rId55"/>
    <p:sldId id="375" r:id="rId56"/>
    <p:sldId id="376" r:id="rId57"/>
    <p:sldId id="345" r:id="rId58"/>
  </p:sldIdLst>
  <p:sldSz cx="9144000" cy="6858000" type="screen4x3"/>
  <p:notesSz cx="6858000" cy="9144000"/>
  <p:defaultTextStyle>
    <a:defPPr>
      <a:defRPr lang="es-P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E6BC39-78AF-4DCD-8058-2F9786460B3F}" type="doc">
      <dgm:prSet loTypeId="urn:microsoft.com/office/officeart/2005/8/layout/gear1" loCatId="process" qsTypeId="urn:microsoft.com/office/officeart/2005/8/quickstyle/simple1" qsCatId="simple" csTypeId="urn:microsoft.com/office/officeart/2005/8/colors/accent1_2" csCatId="accent1" phldr="1"/>
      <dgm:spPr/>
      <dgm:t>
        <a:bodyPr/>
        <a:lstStyle/>
        <a:p>
          <a:endParaRPr lang="es-PY"/>
        </a:p>
      </dgm:t>
    </dgm:pt>
    <dgm:pt modelId="{B69C3E21-206D-4172-B3DC-56775B080974}">
      <dgm:prSet/>
      <dgm:spPr>
        <a:solidFill>
          <a:schemeClr val="accent6">
            <a:lumMod val="60000"/>
            <a:lumOff val="40000"/>
          </a:schemeClr>
        </a:solidFill>
      </dgm:spPr>
      <dgm:t>
        <a:bodyPr/>
        <a:lstStyle/>
        <a:p>
          <a:pPr rtl="0"/>
          <a:r>
            <a:rPr lang="es-PY" dirty="0" smtClean="0"/>
            <a:t>Framework y sus componentes</a:t>
          </a:r>
        </a:p>
      </dgm:t>
    </dgm:pt>
    <dgm:pt modelId="{93834D28-6F70-4875-9CAC-34C4A0355946}" type="parTrans" cxnId="{5126370A-6CE9-4833-AEFB-14678299CB71}">
      <dgm:prSet/>
      <dgm:spPr/>
      <dgm:t>
        <a:bodyPr/>
        <a:lstStyle/>
        <a:p>
          <a:endParaRPr lang="es-PY"/>
        </a:p>
      </dgm:t>
    </dgm:pt>
    <dgm:pt modelId="{A8EBADAD-425B-4885-A087-75CFCAFC3AFB}" type="sibTrans" cxnId="{5126370A-6CE9-4833-AEFB-14678299CB71}">
      <dgm:prSet/>
      <dgm:spPr/>
      <dgm:t>
        <a:bodyPr/>
        <a:lstStyle/>
        <a:p>
          <a:endParaRPr lang="es-PY"/>
        </a:p>
      </dgm:t>
    </dgm:pt>
    <dgm:pt modelId="{73B6A953-824F-4A3D-87F8-671D43EDDA34}">
      <dgm:prSet/>
      <dgm:spPr>
        <a:solidFill>
          <a:schemeClr val="accent4">
            <a:lumMod val="60000"/>
            <a:lumOff val="40000"/>
          </a:schemeClr>
        </a:solidFill>
      </dgm:spPr>
      <dgm:t>
        <a:bodyPr/>
        <a:lstStyle/>
        <a:p>
          <a:pPr rtl="0"/>
          <a:r>
            <a:rPr lang="es-PY" dirty="0" err="1" smtClean="0"/>
            <a:t>Layouts</a:t>
          </a:r>
          <a:endParaRPr lang="es-PY" dirty="0" smtClean="0"/>
        </a:p>
      </dgm:t>
    </dgm:pt>
    <dgm:pt modelId="{E8C6D116-0BD1-46DC-8C65-CC6C09283AA3}" type="parTrans" cxnId="{E4B92012-C0D8-4740-A60F-83AD42DA2439}">
      <dgm:prSet/>
      <dgm:spPr/>
      <dgm:t>
        <a:bodyPr/>
        <a:lstStyle/>
        <a:p>
          <a:endParaRPr lang="es-PY"/>
        </a:p>
      </dgm:t>
    </dgm:pt>
    <dgm:pt modelId="{18EB971B-8111-48BB-960A-C8606026980F}" type="sibTrans" cxnId="{E4B92012-C0D8-4740-A60F-83AD42DA2439}">
      <dgm:prSet/>
      <dgm:spPr/>
      <dgm:t>
        <a:bodyPr/>
        <a:lstStyle/>
        <a:p>
          <a:endParaRPr lang="es-PY"/>
        </a:p>
      </dgm:t>
    </dgm:pt>
    <dgm:pt modelId="{F21E9884-0613-43AB-BE5B-7641818BB76D}">
      <dgm:prSet/>
      <dgm:spPr/>
      <dgm:t>
        <a:bodyPr/>
        <a:lstStyle/>
        <a:p>
          <a:pPr rtl="0"/>
          <a:r>
            <a:rPr lang="es-PY" dirty="0" smtClean="0"/>
            <a:t>Controles básicos II</a:t>
          </a:r>
          <a:endParaRPr lang="es-PY" dirty="0"/>
        </a:p>
      </dgm:t>
    </dgm:pt>
    <dgm:pt modelId="{F1C6B7A2-2C20-430C-B6DC-9F54779EE1E2}" type="parTrans" cxnId="{F89AA196-9289-4CDA-B0BE-971EBFC1C059}">
      <dgm:prSet/>
      <dgm:spPr/>
      <dgm:t>
        <a:bodyPr/>
        <a:lstStyle/>
        <a:p>
          <a:endParaRPr lang="es-PY"/>
        </a:p>
      </dgm:t>
    </dgm:pt>
    <dgm:pt modelId="{20A850D8-2181-4E30-87BF-4DF0A75B29E3}" type="sibTrans" cxnId="{F89AA196-9289-4CDA-B0BE-971EBFC1C059}">
      <dgm:prSet/>
      <dgm:spPr/>
      <dgm:t>
        <a:bodyPr/>
        <a:lstStyle/>
        <a:p>
          <a:endParaRPr lang="es-PY"/>
        </a:p>
      </dgm:t>
    </dgm:pt>
    <dgm:pt modelId="{81A97FF9-A81C-4FD2-A00F-26C8D341899B}">
      <dgm:prSet/>
      <dgm:spPr>
        <a:solidFill>
          <a:schemeClr val="lt1">
            <a:hueOff val="0"/>
            <a:satOff val="0"/>
            <a:lumOff val="0"/>
            <a:alpha val="80000"/>
          </a:schemeClr>
        </a:solidFill>
        <a:ln>
          <a:solidFill>
            <a:schemeClr val="tx2">
              <a:lumMod val="60000"/>
              <a:lumOff val="40000"/>
            </a:schemeClr>
          </a:solidFill>
        </a:ln>
      </dgm:spPr>
      <dgm:t>
        <a:bodyPr/>
        <a:lstStyle/>
        <a:p>
          <a:pPr rtl="0"/>
          <a:r>
            <a:rPr lang="es-PY" dirty="0" smtClean="0"/>
            <a:t>Cuales son?</a:t>
          </a:r>
          <a:endParaRPr lang="es-PY" dirty="0"/>
        </a:p>
      </dgm:t>
    </dgm:pt>
    <dgm:pt modelId="{81513959-188E-45F5-B33C-1DE4AAF58773}" type="parTrans" cxnId="{A65D596F-619F-404B-88C8-4513F6A47D6C}">
      <dgm:prSet/>
      <dgm:spPr/>
      <dgm:t>
        <a:bodyPr/>
        <a:lstStyle/>
        <a:p>
          <a:endParaRPr lang="es-PY"/>
        </a:p>
      </dgm:t>
    </dgm:pt>
    <dgm:pt modelId="{BF26A8B7-161F-47A7-8C3D-80DF2CD76F1D}" type="sibTrans" cxnId="{A65D596F-619F-404B-88C8-4513F6A47D6C}">
      <dgm:prSet/>
      <dgm:spPr/>
      <dgm:t>
        <a:bodyPr/>
        <a:lstStyle/>
        <a:p>
          <a:endParaRPr lang="es-PY"/>
        </a:p>
      </dgm:t>
    </dgm:pt>
    <dgm:pt modelId="{C98E7EE5-B40A-4493-9137-713522B78137}">
      <dgm:prSet/>
      <dgm:spPr>
        <a:solidFill>
          <a:schemeClr val="lt1">
            <a:hueOff val="0"/>
            <a:satOff val="0"/>
            <a:lumOff val="0"/>
            <a:alpha val="80000"/>
          </a:schemeClr>
        </a:solidFill>
        <a:ln>
          <a:solidFill>
            <a:schemeClr val="tx2">
              <a:lumMod val="60000"/>
              <a:lumOff val="40000"/>
            </a:schemeClr>
          </a:solidFill>
        </a:ln>
      </dgm:spPr>
      <dgm:t>
        <a:bodyPr/>
        <a:lstStyle/>
        <a:p>
          <a:pPr rtl="0"/>
          <a:r>
            <a:rPr lang="es-PY" dirty="0" smtClean="0"/>
            <a:t>Como se definen?</a:t>
          </a:r>
          <a:endParaRPr lang="es-PY" dirty="0"/>
        </a:p>
      </dgm:t>
    </dgm:pt>
    <dgm:pt modelId="{2ADDD687-340D-4AC4-8E8D-125383619515}" type="parTrans" cxnId="{4408C152-F088-4C6E-9C2B-BA35597E88F5}">
      <dgm:prSet/>
      <dgm:spPr/>
      <dgm:t>
        <a:bodyPr/>
        <a:lstStyle/>
        <a:p>
          <a:endParaRPr lang="es-PY"/>
        </a:p>
      </dgm:t>
    </dgm:pt>
    <dgm:pt modelId="{7218C018-3BA5-4DD6-8C70-97A931A038A2}" type="sibTrans" cxnId="{4408C152-F088-4C6E-9C2B-BA35597E88F5}">
      <dgm:prSet/>
      <dgm:spPr/>
      <dgm:t>
        <a:bodyPr/>
        <a:lstStyle/>
        <a:p>
          <a:endParaRPr lang="es-PY"/>
        </a:p>
      </dgm:t>
    </dgm:pt>
    <dgm:pt modelId="{79DAFB03-5CD3-4AE9-8E22-3665C635FD57}">
      <dgm:prSet/>
      <dgm:spPr>
        <a:solidFill>
          <a:schemeClr val="accent4">
            <a:lumMod val="60000"/>
            <a:lumOff val="40000"/>
          </a:schemeClr>
        </a:solidFill>
        <a:ln>
          <a:solidFill>
            <a:schemeClr val="accent4">
              <a:lumMod val="40000"/>
              <a:lumOff val="60000"/>
            </a:schemeClr>
          </a:solidFill>
        </a:ln>
      </dgm:spPr>
      <dgm:t>
        <a:bodyPr/>
        <a:lstStyle/>
        <a:p>
          <a:pPr rtl="0"/>
          <a:r>
            <a:rPr lang="es-PY" dirty="0" smtClean="0"/>
            <a:t>Linear </a:t>
          </a:r>
          <a:r>
            <a:rPr lang="es-PY" dirty="0" err="1" smtClean="0"/>
            <a:t>Layout</a:t>
          </a:r>
          <a:endParaRPr lang="es-PY" dirty="0" smtClean="0"/>
        </a:p>
      </dgm:t>
    </dgm:pt>
    <dgm:pt modelId="{96B79718-2FFE-4503-BC45-C3876348B231}" type="parTrans" cxnId="{7C6C3290-F3BF-4199-AC38-F9DB4E7F58C9}">
      <dgm:prSet/>
      <dgm:spPr/>
      <dgm:t>
        <a:bodyPr/>
        <a:lstStyle/>
        <a:p>
          <a:endParaRPr lang="es-PY"/>
        </a:p>
      </dgm:t>
    </dgm:pt>
    <dgm:pt modelId="{30706E17-1FFE-4F6F-9A19-C6457C644994}" type="sibTrans" cxnId="{7C6C3290-F3BF-4199-AC38-F9DB4E7F58C9}">
      <dgm:prSet/>
      <dgm:spPr/>
      <dgm:t>
        <a:bodyPr/>
        <a:lstStyle/>
        <a:p>
          <a:endParaRPr lang="es-PY"/>
        </a:p>
      </dgm:t>
    </dgm:pt>
    <dgm:pt modelId="{923AD972-70FA-470B-8738-6E1B9DC1C60D}">
      <dgm:prSet/>
      <dgm:spPr>
        <a:solidFill>
          <a:schemeClr val="accent4">
            <a:lumMod val="60000"/>
            <a:lumOff val="40000"/>
          </a:schemeClr>
        </a:solidFill>
        <a:ln>
          <a:solidFill>
            <a:schemeClr val="accent4">
              <a:lumMod val="40000"/>
              <a:lumOff val="60000"/>
            </a:schemeClr>
          </a:solidFill>
        </a:ln>
      </dgm:spPr>
      <dgm:t>
        <a:bodyPr/>
        <a:lstStyle/>
        <a:p>
          <a:pPr rtl="0"/>
          <a:r>
            <a:rPr lang="es-PY" dirty="0" err="1" smtClean="0"/>
            <a:t>Relative</a:t>
          </a:r>
          <a:r>
            <a:rPr lang="es-PY" dirty="0" smtClean="0"/>
            <a:t> </a:t>
          </a:r>
          <a:r>
            <a:rPr lang="es-PY" dirty="0" err="1" smtClean="0"/>
            <a:t>Layout</a:t>
          </a:r>
          <a:endParaRPr lang="es-PY" dirty="0" smtClean="0"/>
        </a:p>
      </dgm:t>
    </dgm:pt>
    <dgm:pt modelId="{B81F142D-564F-4A0C-BF3C-5166DA9D8856}" type="parTrans" cxnId="{BF1CF9C0-9135-4CDC-86DE-12DC7E43F91F}">
      <dgm:prSet/>
      <dgm:spPr/>
      <dgm:t>
        <a:bodyPr/>
        <a:lstStyle/>
        <a:p>
          <a:endParaRPr lang="es-PY"/>
        </a:p>
      </dgm:t>
    </dgm:pt>
    <dgm:pt modelId="{8E11C0DD-C785-432B-950B-5B3E9017C737}" type="sibTrans" cxnId="{BF1CF9C0-9135-4CDC-86DE-12DC7E43F91F}">
      <dgm:prSet/>
      <dgm:spPr/>
      <dgm:t>
        <a:bodyPr/>
        <a:lstStyle/>
        <a:p>
          <a:endParaRPr lang="es-PY"/>
        </a:p>
      </dgm:t>
    </dgm:pt>
    <dgm:pt modelId="{7ED1EF15-F995-42BB-9A56-442C1C5CC7A4}">
      <dgm:prSet/>
      <dgm:spPr>
        <a:solidFill>
          <a:schemeClr val="accent4">
            <a:lumMod val="60000"/>
            <a:lumOff val="40000"/>
          </a:schemeClr>
        </a:solidFill>
        <a:ln>
          <a:solidFill>
            <a:schemeClr val="accent4">
              <a:lumMod val="40000"/>
              <a:lumOff val="60000"/>
            </a:schemeClr>
          </a:solidFill>
        </a:ln>
      </dgm:spPr>
      <dgm:t>
        <a:bodyPr/>
        <a:lstStyle/>
        <a:p>
          <a:pPr rtl="0"/>
          <a:r>
            <a:rPr lang="es-PY" dirty="0" err="1" smtClean="0"/>
            <a:t>Grid</a:t>
          </a:r>
          <a:r>
            <a:rPr lang="es-PY" dirty="0" smtClean="0"/>
            <a:t> </a:t>
          </a:r>
          <a:r>
            <a:rPr lang="es-PY" dirty="0" err="1" smtClean="0"/>
            <a:t>Layout</a:t>
          </a:r>
          <a:endParaRPr lang="es-PY" dirty="0" smtClean="0"/>
        </a:p>
      </dgm:t>
    </dgm:pt>
    <dgm:pt modelId="{19B2789E-4C33-4A44-96A2-C2A37B4A9C46}" type="parTrans" cxnId="{947264AB-7479-434D-A391-C180D93D8B1F}">
      <dgm:prSet/>
      <dgm:spPr/>
      <dgm:t>
        <a:bodyPr/>
        <a:lstStyle/>
        <a:p>
          <a:endParaRPr lang="es-PY"/>
        </a:p>
      </dgm:t>
    </dgm:pt>
    <dgm:pt modelId="{73CE3A39-5D36-4323-83A5-A6E935B95499}" type="sibTrans" cxnId="{947264AB-7479-434D-A391-C180D93D8B1F}">
      <dgm:prSet/>
      <dgm:spPr/>
      <dgm:t>
        <a:bodyPr/>
        <a:lstStyle/>
        <a:p>
          <a:endParaRPr lang="es-PY"/>
        </a:p>
      </dgm:t>
    </dgm:pt>
    <dgm:pt modelId="{F2806D05-0DEF-4079-87CC-8BE453C4B321}">
      <dgm:prSet/>
      <dgm:spPr>
        <a:solidFill>
          <a:schemeClr val="accent4">
            <a:lumMod val="60000"/>
            <a:lumOff val="40000"/>
          </a:schemeClr>
        </a:solidFill>
        <a:ln>
          <a:solidFill>
            <a:schemeClr val="accent4">
              <a:lumMod val="40000"/>
              <a:lumOff val="60000"/>
            </a:schemeClr>
          </a:solidFill>
        </a:ln>
      </dgm:spPr>
      <dgm:t>
        <a:bodyPr/>
        <a:lstStyle/>
        <a:p>
          <a:pPr rtl="0"/>
          <a:r>
            <a:rPr lang="es-PY" dirty="0" err="1" smtClean="0"/>
            <a:t>Frame</a:t>
          </a:r>
          <a:r>
            <a:rPr lang="es-PY" dirty="0" smtClean="0"/>
            <a:t> </a:t>
          </a:r>
          <a:r>
            <a:rPr lang="es-PY" dirty="0" err="1" smtClean="0"/>
            <a:t>Layout</a:t>
          </a:r>
          <a:endParaRPr lang="es-PY" dirty="0" smtClean="0"/>
        </a:p>
      </dgm:t>
    </dgm:pt>
    <dgm:pt modelId="{535AC231-77C7-4110-9A49-7690C717C5A8}" type="parTrans" cxnId="{7F02CBB6-5006-4F5B-95A1-207568E51789}">
      <dgm:prSet/>
      <dgm:spPr/>
      <dgm:t>
        <a:bodyPr/>
        <a:lstStyle/>
        <a:p>
          <a:endParaRPr lang="es-PY"/>
        </a:p>
      </dgm:t>
    </dgm:pt>
    <dgm:pt modelId="{98FA1B3E-7111-4B4A-BD21-74AF4D0CFB63}" type="sibTrans" cxnId="{7F02CBB6-5006-4F5B-95A1-207568E51789}">
      <dgm:prSet/>
      <dgm:spPr/>
      <dgm:t>
        <a:bodyPr/>
        <a:lstStyle/>
        <a:p>
          <a:endParaRPr lang="es-PY"/>
        </a:p>
      </dgm:t>
    </dgm:pt>
    <dgm:pt modelId="{736177D3-0FE1-47CE-B7EF-5BEDAE3812C3}" type="pres">
      <dgm:prSet presAssocID="{30E6BC39-78AF-4DCD-8058-2F9786460B3F}" presName="composite" presStyleCnt="0">
        <dgm:presLayoutVars>
          <dgm:chMax val="3"/>
          <dgm:animLvl val="lvl"/>
          <dgm:resizeHandles val="exact"/>
        </dgm:presLayoutVars>
      </dgm:prSet>
      <dgm:spPr/>
      <dgm:t>
        <a:bodyPr/>
        <a:lstStyle/>
        <a:p>
          <a:endParaRPr lang="es-PY"/>
        </a:p>
      </dgm:t>
    </dgm:pt>
    <dgm:pt modelId="{4C2D1F80-6F09-42BB-A3B3-9126AACBF7FD}" type="pres">
      <dgm:prSet presAssocID="{B69C3E21-206D-4172-B3DC-56775B080974}" presName="gear1" presStyleLbl="node1" presStyleIdx="0" presStyleCnt="3" custLinFactNeighborX="-86828" custLinFactNeighborY="-81818">
        <dgm:presLayoutVars>
          <dgm:chMax val="1"/>
          <dgm:bulletEnabled val="1"/>
        </dgm:presLayoutVars>
      </dgm:prSet>
      <dgm:spPr/>
      <dgm:t>
        <a:bodyPr/>
        <a:lstStyle/>
        <a:p>
          <a:endParaRPr lang="es-PY"/>
        </a:p>
      </dgm:t>
    </dgm:pt>
    <dgm:pt modelId="{D0FD4F5B-2518-489A-B1B4-BBCE9C2714AB}" type="pres">
      <dgm:prSet presAssocID="{B69C3E21-206D-4172-B3DC-56775B080974}" presName="gear1srcNode" presStyleLbl="node1" presStyleIdx="0" presStyleCnt="3"/>
      <dgm:spPr/>
      <dgm:t>
        <a:bodyPr/>
        <a:lstStyle/>
        <a:p>
          <a:endParaRPr lang="es-PY"/>
        </a:p>
      </dgm:t>
    </dgm:pt>
    <dgm:pt modelId="{603B1E91-5CAE-443D-8152-49EA96A79A62}" type="pres">
      <dgm:prSet presAssocID="{B69C3E21-206D-4172-B3DC-56775B080974}" presName="gear1dstNode" presStyleLbl="node1" presStyleIdx="0" presStyleCnt="3"/>
      <dgm:spPr/>
      <dgm:t>
        <a:bodyPr/>
        <a:lstStyle/>
        <a:p>
          <a:endParaRPr lang="es-PY"/>
        </a:p>
      </dgm:t>
    </dgm:pt>
    <dgm:pt modelId="{2E80716D-8D3B-413E-BD37-D3040C086C3A}" type="pres">
      <dgm:prSet presAssocID="{73B6A953-824F-4A3D-87F8-671D43EDDA34}" presName="gear2" presStyleLbl="node1" presStyleIdx="1" presStyleCnt="3" custLinFactNeighborX="7629" custLinFactNeighborY="88099">
        <dgm:presLayoutVars>
          <dgm:chMax val="1"/>
          <dgm:bulletEnabled val="1"/>
        </dgm:presLayoutVars>
      </dgm:prSet>
      <dgm:spPr/>
      <dgm:t>
        <a:bodyPr/>
        <a:lstStyle/>
        <a:p>
          <a:endParaRPr lang="es-PY"/>
        </a:p>
      </dgm:t>
    </dgm:pt>
    <dgm:pt modelId="{10D91001-23D4-4FDA-A279-F6048FD6FB78}" type="pres">
      <dgm:prSet presAssocID="{73B6A953-824F-4A3D-87F8-671D43EDDA34}" presName="gear2srcNode" presStyleLbl="node1" presStyleIdx="1" presStyleCnt="3"/>
      <dgm:spPr/>
      <dgm:t>
        <a:bodyPr/>
        <a:lstStyle/>
        <a:p>
          <a:endParaRPr lang="es-PY"/>
        </a:p>
      </dgm:t>
    </dgm:pt>
    <dgm:pt modelId="{E6AEC747-D940-4265-BA2C-627834D1EDBE}" type="pres">
      <dgm:prSet presAssocID="{73B6A953-824F-4A3D-87F8-671D43EDDA34}" presName="gear2dstNode" presStyleLbl="node1" presStyleIdx="1" presStyleCnt="3"/>
      <dgm:spPr/>
      <dgm:t>
        <a:bodyPr/>
        <a:lstStyle/>
        <a:p>
          <a:endParaRPr lang="es-PY"/>
        </a:p>
      </dgm:t>
    </dgm:pt>
    <dgm:pt modelId="{7C637405-3EB4-45CA-96C0-13820C4BD86E}" type="pres">
      <dgm:prSet presAssocID="{73B6A953-824F-4A3D-87F8-671D43EDDA34}" presName="gear2ch" presStyleLbl="fgAcc1" presStyleIdx="0" presStyleCnt="2" custScaleX="119727" custLinFactNeighborX="-40704" custLinFactNeighborY="63638">
        <dgm:presLayoutVars>
          <dgm:chMax val="0"/>
          <dgm:bulletEnabled val="1"/>
        </dgm:presLayoutVars>
      </dgm:prSet>
      <dgm:spPr>
        <a:solidFill>
          <a:schemeClr val="bg1">
            <a:alpha val="35000"/>
          </a:schemeClr>
        </a:solidFill>
      </dgm:spPr>
      <dgm:t>
        <a:bodyPr/>
        <a:lstStyle/>
        <a:p>
          <a:endParaRPr lang="es-PY"/>
        </a:p>
      </dgm:t>
    </dgm:pt>
    <dgm:pt modelId="{ACE7D075-F1C6-41D7-812B-8C2AEAAD9CF0}" type="pres">
      <dgm:prSet presAssocID="{F21E9884-0613-43AB-BE5B-7641818BB76D}" presName="gear3" presStyleLbl="node1" presStyleIdx="2" presStyleCnt="3" custLinFactNeighborX="5029" custLinFactNeighborY="57874"/>
      <dgm:spPr/>
      <dgm:t>
        <a:bodyPr/>
        <a:lstStyle/>
        <a:p>
          <a:endParaRPr lang="es-PY"/>
        </a:p>
      </dgm:t>
    </dgm:pt>
    <dgm:pt modelId="{B5D329CA-F68C-4B1D-8F6F-2E24F5F02799}" type="pres">
      <dgm:prSet presAssocID="{F21E9884-0613-43AB-BE5B-7641818BB76D}" presName="gear3tx" presStyleLbl="node1" presStyleIdx="2" presStyleCnt="3">
        <dgm:presLayoutVars>
          <dgm:chMax val="1"/>
          <dgm:bulletEnabled val="1"/>
        </dgm:presLayoutVars>
      </dgm:prSet>
      <dgm:spPr/>
      <dgm:t>
        <a:bodyPr/>
        <a:lstStyle/>
        <a:p>
          <a:endParaRPr lang="es-PY"/>
        </a:p>
      </dgm:t>
    </dgm:pt>
    <dgm:pt modelId="{93D485EB-4853-4032-A1B5-CC1701708716}" type="pres">
      <dgm:prSet presAssocID="{F21E9884-0613-43AB-BE5B-7641818BB76D}" presName="gear3srcNode" presStyleLbl="node1" presStyleIdx="2" presStyleCnt="3"/>
      <dgm:spPr/>
      <dgm:t>
        <a:bodyPr/>
        <a:lstStyle/>
        <a:p>
          <a:endParaRPr lang="es-PY"/>
        </a:p>
      </dgm:t>
    </dgm:pt>
    <dgm:pt modelId="{ABFAC300-5F5C-467B-8389-AC3DBA7EA4A2}" type="pres">
      <dgm:prSet presAssocID="{F21E9884-0613-43AB-BE5B-7641818BB76D}" presName="gear3dstNode" presStyleLbl="node1" presStyleIdx="2" presStyleCnt="3"/>
      <dgm:spPr/>
      <dgm:t>
        <a:bodyPr/>
        <a:lstStyle/>
        <a:p>
          <a:endParaRPr lang="es-PY"/>
        </a:p>
      </dgm:t>
    </dgm:pt>
    <dgm:pt modelId="{E4C2E02C-E5A0-496F-A4CC-DB5D026139BB}" type="pres">
      <dgm:prSet presAssocID="{F21E9884-0613-43AB-BE5B-7641818BB76D}" presName="gear3ch" presStyleLbl="fgAcc1" presStyleIdx="1" presStyleCnt="2" custScaleX="103241" custScaleY="66834" custLinFactNeighborX="5991" custLinFactNeighborY="90386">
        <dgm:presLayoutVars>
          <dgm:chMax val="0"/>
          <dgm:bulletEnabled val="1"/>
        </dgm:presLayoutVars>
      </dgm:prSet>
      <dgm:spPr/>
      <dgm:t>
        <a:bodyPr/>
        <a:lstStyle/>
        <a:p>
          <a:endParaRPr lang="es-PY"/>
        </a:p>
      </dgm:t>
    </dgm:pt>
    <dgm:pt modelId="{94E44517-DE71-4A90-BFF5-85BF34DEF26A}" type="pres">
      <dgm:prSet presAssocID="{A8EBADAD-425B-4885-A087-75CFCAFC3AFB}" presName="connector1" presStyleLbl="sibTrans2D1" presStyleIdx="0" presStyleCnt="3" custAng="11908841" custLinFactNeighborX="-82492" custLinFactNeighborY="-62113"/>
      <dgm:spPr/>
      <dgm:t>
        <a:bodyPr/>
        <a:lstStyle/>
        <a:p>
          <a:endParaRPr lang="es-PY"/>
        </a:p>
      </dgm:t>
    </dgm:pt>
    <dgm:pt modelId="{5620E14A-2D95-46A5-96C3-70F562FC25E4}" type="pres">
      <dgm:prSet presAssocID="{18EB971B-8111-48BB-960A-C8606026980F}" presName="connector2" presStyleLbl="sibTrans2D1" presStyleIdx="1" presStyleCnt="3" custAng="11432204" custLinFactNeighborX="63076" custLinFactNeighborY="14681"/>
      <dgm:spPr/>
      <dgm:t>
        <a:bodyPr/>
        <a:lstStyle/>
        <a:p>
          <a:endParaRPr lang="es-PY"/>
        </a:p>
      </dgm:t>
    </dgm:pt>
    <dgm:pt modelId="{DA9B3EAB-57BE-43A6-995E-1BA713CBE091}" type="pres">
      <dgm:prSet presAssocID="{20A850D8-2181-4E30-87BF-4DF0A75B29E3}" presName="connector3" presStyleLbl="sibTrans2D1" presStyleIdx="2" presStyleCnt="3" custAng="15241237" custLinFactY="5480" custLinFactNeighborX="-31656" custLinFactNeighborY="100000"/>
      <dgm:spPr/>
      <dgm:t>
        <a:bodyPr/>
        <a:lstStyle/>
        <a:p>
          <a:endParaRPr lang="es-PY"/>
        </a:p>
      </dgm:t>
    </dgm:pt>
  </dgm:ptLst>
  <dgm:cxnLst>
    <dgm:cxn modelId="{A65D596F-619F-404B-88C8-4513F6A47D6C}" srcId="{F21E9884-0613-43AB-BE5B-7641818BB76D}" destId="{81A97FF9-A81C-4FD2-A00F-26C8D341899B}" srcOrd="0" destOrd="0" parTransId="{81513959-188E-45F5-B33C-1DE4AAF58773}" sibTransId="{BF26A8B7-161F-47A7-8C3D-80DF2CD76F1D}"/>
    <dgm:cxn modelId="{D88FED4C-2621-41D3-BD69-D2D3E7AB2DF4}" type="presOf" srcId="{20A850D8-2181-4E30-87BF-4DF0A75B29E3}" destId="{DA9B3EAB-57BE-43A6-995E-1BA713CBE091}" srcOrd="0" destOrd="0" presId="urn:microsoft.com/office/officeart/2005/8/layout/gear1"/>
    <dgm:cxn modelId="{CCB2CABB-9174-4975-A35E-F79B741967CC}" type="presOf" srcId="{7ED1EF15-F995-42BB-9A56-442C1C5CC7A4}" destId="{7C637405-3EB4-45CA-96C0-13820C4BD86E}" srcOrd="0" destOrd="2" presId="urn:microsoft.com/office/officeart/2005/8/layout/gear1"/>
    <dgm:cxn modelId="{7C6C3290-F3BF-4199-AC38-F9DB4E7F58C9}" srcId="{73B6A953-824F-4A3D-87F8-671D43EDDA34}" destId="{79DAFB03-5CD3-4AE9-8E22-3665C635FD57}" srcOrd="0" destOrd="0" parTransId="{96B79718-2FFE-4503-BC45-C3876348B231}" sibTransId="{30706E17-1FFE-4F6F-9A19-C6457C644994}"/>
    <dgm:cxn modelId="{FD1267AA-2247-4194-A483-B407C891F626}" type="presOf" srcId="{B69C3E21-206D-4172-B3DC-56775B080974}" destId="{4C2D1F80-6F09-42BB-A3B3-9126AACBF7FD}" srcOrd="0" destOrd="0" presId="urn:microsoft.com/office/officeart/2005/8/layout/gear1"/>
    <dgm:cxn modelId="{5126370A-6CE9-4833-AEFB-14678299CB71}" srcId="{30E6BC39-78AF-4DCD-8058-2F9786460B3F}" destId="{B69C3E21-206D-4172-B3DC-56775B080974}" srcOrd="0" destOrd="0" parTransId="{93834D28-6F70-4875-9CAC-34C4A0355946}" sibTransId="{A8EBADAD-425B-4885-A087-75CFCAFC3AFB}"/>
    <dgm:cxn modelId="{969CD3ED-2411-4123-87DD-975F821F0235}" type="presOf" srcId="{73B6A953-824F-4A3D-87F8-671D43EDDA34}" destId="{2E80716D-8D3B-413E-BD37-D3040C086C3A}" srcOrd="0" destOrd="0" presId="urn:microsoft.com/office/officeart/2005/8/layout/gear1"/>
    <dgm:cxn modelId="{AF7794BC-6928-4C87-B71E-088B151DFA00}" type="presOf" srcId="{18EB971B-8111-48BB-960A-C8606026980F}" destId="{5620E14A-2D95-46A5-96C3-70F562FC25E4}" srcOrd="0" destOrd="0" presId="urn:microsoft.com/office/officeart/2005/8/layout/gear1"/>
    <dgm:cxn modelId="{E1119F67-6897-4BA6-8A00-60DFC74E735D}" type="presOf" srcId="{C98E7EE5-B40A-4493-9137-713522B78137}" destId="{E4C2E02C-E5A0-496F-A4CC-DB5D026139BB}" srcOrd="0" destOrd="1" presId="urn:microsoft.com/office/officeart/2005/8/layout/gear1"/>
    <dgm:cxn modelId="{BF71BA82-58C6-4C45-B053-7E94FD396A1F}" type="presOf" srcId="{923AD972-70FA-470B-8738-6E1B9DC1C60D}" destId="{7C637405-3EB4-45CA-96C0-13820C4BD86E}" srcOrd="0" destOrd="1" presId="urn:microsoft.com/office/officeart/2005/8/layout/gear1"/>
    <dgm:cxn modelId="{7F02CBB6-5006-4F5B-95A1-207568E51789}" srcId="{73B6A953-824F-4A3D-87F8-671D43EDDA34}" destId="{F2806D05-0DEF-4079-87CC-8BE453C4B321}" srcOrd="3" destOrd="0" parTransId="{535AC231-77C7-4110-9A49-7690C717C5A8}" sibTransId="{98FA1B3E-7111-4B4A-BD21-74AF4D0CFB63}"/>
    <dgm:cxn modelId="{985FF22D-9CFF-401E-A814-FA58AAC05F6B}" type="presOf" srcId="{30E6BC39-78AF-4DCD-8058-2F9786460B3F}" destId="{736177D3-0FE1-47CE-B7EF-5BEDAE3812C3}" srcOrd="0" destOrd="0" presId="urn:microsoft.com/office/officeart/2005/8/layout/gear1"/>
    <dgm:cxn modelId="{44BC7A04-CA76-4030-919B-D8617B1DCAC9}" type="presOf" srcId="{79DAFB03-5CD3-4AE9-8E22-3665C635FD57}" destId="{7C637405-3EB4-45CA-96C0-13820C4BD86E}" srcOrd="0" destOrd="0" presId="urn:microsoft.com/office/officeart/2005/8/layout/gear1"/>
    <dgm:cxn modelId="{443B89B1-EFD9-4838-9FA2-2282A20A31E7}" type="presOf" srcId="{F2806D05-0DEF-4079-87CC-8BE453C4B321}" destId="{7C637405-3EB4-45CA-96C0-13820C4BD86E}" srcOrd="0" destOrd="3" presId="urn:microsoft.com/office/officeart/2005/8/layout/gear1"/>
    <dgm:cxn modelId="{A8A815F9-F2BC-418C-AEDB-140E1724E71F}" type="presOf" srcId="{81A97FF9-A81C-4FD2-A00F-26C8D341899B}" destId="{E4C2E02C-E5A0-496F-A4CC-DB5D026139BB}" srcOrd="0" destOrd="0" presId="urn:microsoft.com/office/officeart/2005/8/layout/gear1"/>
    <dgm:cxn modelId="{CFF2CD0B-23EA-4101-81E8-DC3A92A98E39}" type="presOf" srcId="{73B6A953-824F-4A3D-87F8-671D43EDDA34}" destId="{10D91001-23D4-4FDA-A279-F6048FD6FB78}" srcOrd="1" destOrd="0" presId="urn:microsoft.com/office/officeart/2005/8/layout/gear1"/>
    <dgm:cxn modelId="{947264AB-7479-434D-A391-C180D93D8B1F}" srcId="{73B6A953-824F-4A3D-87F8-671D43EDDA34}" destId="{7ED1EF15-F995-42BB-9A56-442C1C5CC7A4}" srcOrd="2" destOrd="0" parTransId="{19B2789E-4C33-4A44-96A2-C2A37B4A9C46}" sibTransId="{73CE3A39-5D36-4323-83A5-A6E935B95499}"/>
    <dgm:cxn modelId="{E4B92012-C0D8-4740-A60F-83AD42DA2439}" srcId="{30E6BC39-78AF-4DCD-8058-2F9786460B3F}" destId="{73B6A953-824F-4A3D-87F8-671D43EDDA34}" srcOrd="1" destOrd="0" parTransId="{E8C6D116-0BD1-46DC-8C65-CC6C09283AA3}" sibTransId="{18EB971B-8111-48BB-960A-C8606026980F}"/>
    <dgm:cxn modelId="{F89AA196-9289-4CDA-B0BE-971EBFC1C059}" srcId="{30E6BC39-78AF-4DCD-8058-2F9786460B3F}" destId="{F21E9884-0613-43AB-BE5B-7641818BB76D}" srcOrd="2" destOrd="0" parTransId="{F1C6B7A2-2C20-430C-B6DC-9F54779EE1E2}" sibTransId="{20A850D8-2181-4E30-87BF-4DF0A75B29E3}"/>
    <dgm:cxn modelId="{BF1CF9C0-9135-4CDC-86DE-12DC7E43F91F}" srcId="{73B6A953-824F-4A3D-87F8-671D43EDDA34}" destId="{923AD972-70FA-470B-8738-6E1B9DC1C60D}" srcOrd="1" destOrd="0" parTransId="{B81F142D-564F-4A0C-BF3C-5166DA9D8856}" sibTransId="{8E11C0DD-C785-432B-950B-5B3E9017C737}"/>
    <dgm:cxn modelId="{5C3AE374-B3FD-4662-8C9A-0A3F34503A8C}" type="presOf" srcId="{73B6A953-824F-4A3D-87F8-671D43EDDA34}" destId="{E6AEC747-D940-4265-BA2C-627834D1EDBE}" srcOrd="2" destOrd="0" presId="urn:microsoft.com/office/officeart/2005/8/layout/gear1"/>
    <dgm:cxn modelId="{2EEF8141-B6E9-43C3-9814-E4AD1A67703B}" type="presOf" srcId="{B69C3E21-206D-4172-B3DC-56775B080974}" destId="{603B1E91-5CAE-443D-8152-49EA96A79A62}" srcOrd="2" destOrd="0" presId="urn:microsoft.com/office/officeart/2005/8/layout/gear1"/>
    <dgm:cxn modelId="{75A57400-86F3-4372-A94D-ACC8FAB5C63C}" type="presOf" srcId="{F21E9884-0613-43AB-BE5B-7641818BB76D}" destId="{B5D329CA-F68C-4B1D-8F6F-2E24F5F02799}" srcOrd="1" destOrd="0" presId="urn:microsoft.com/office/officeart/2005/8/layout/gear1"/>
    <dgm:cxn modelId="{60FAB59F-A36A-4446-A173-0DA3947D0DBA}" type="presOf" srcId="{B69C3E21-206D-4172-B3DC-56775B080974}" destId="{D0FD4F5B-2518-489A-B1B4-BBCE9C2714AB}" srcOrd="1" destOrd="0" presId="urn:microsoft.com/office/officeart/2005/8/layout/gear1"/>
    <dgm:cxn modelId="{630D45BF-4285-48DC-A90A-C5C7A69F2A0D}" type="presOf" srcId="{A8EBADAD-425B-4885-A087-75CFCAFC3AFB}" destId="{94E44517-DE71-4A90-BFF5-85BF34DEF26A}" srcOrd="0" destOrd="0" presId="urn:microsoft.com/office/officeart/2005/8/layout/gear1"/>
    <dgm:cxn modelId="{A769894D-9B50-4A90-888E-EAC1AE68F639}" type="presOf" srcId="{F21E9884-0613-43AB-BE5B-7641818BB76D}" destId="{ACE7D075-F1C6-41D7-812B-8C2AEAAD9CF0}" srcOrd="0" destOrd="0" presId="urn:microsoft.com/office/officeart/2005/8/layout/gear1"/>
    <dgm:cxn modelId="{4408C152-F088-4C6E-9C2B-BA35597E88F5}" srcId="{F21E9884-0613-43AB-BE5B-7641818BB76D}" destId="{C98E7EE5-B40A-4493-9137-713522B78137}" srcOrd="1" destOrd="0" parTransId="{2ADDD687-340D-4AC4-8E8D-125383619515}" sibTransId="{7218C018-3BA5-4DD6-8C70-97A931A038A2}"/>
    <dgm:cxn modelId="{B26037E0-1483-46EC-A2A5-BBF033DA7AB5}" type="presOf" srcId="{F21E9884-0613-43AB-BE5B-7641818BB76D}" destId="{93D485EB-4853-4032-A1B5-CC1701708716}" srcOrd="2" destOrd="0" presId="urn:microsoft.com/office/officeart/2005/8/layout/gear1"/>
    <dgm:cxn modelId="{89B70250-F61F-4C3A-ACF8-54D5201A0997}" type="presOf" srcId="{F21E9884-0613-43AB-BE5B-7641818BB76D}" destId="{ABFAC300-5F5C-467B-8389-AC3DBA7EA4A2}" srcOrd="3" destOrd="0" presId="urn:microsoft.com/office/officeart/2005/8/layout/gear1"/>
    <dgm:cxn modelId="{22A1778E-C198-434B-A041-F282B820F6EB}" type="presParOf" srcId="{736177D3-0FE1-47CE-B7EF-5BEDAE3812C3}" destId="{4C2D1F80-6F09-42BB-A3B3-9126AACBF7FD}" srcOrd="0" destOrd="0" presId="urn:microsoft.com/office/officeart/2005/8/layout/gear1"/>
    <dgm:cxn modelId="{B0A15DF0-53C3-4FEB-A5E2-D749413D8DA8}" type="presParOf" srcId="{736177D3-0FE1-47CE-B7EF-5BEDAE3812C3}" destId="{D0FD4F5B-2518-489A-B1B4-BBCE9C2714AB}" srcOrd="1" destOrd="0" presId="urn:microsoft.com/office/officeart/2005/8/layout/gear1"/>
    <dgm:cxn modelId="{9441A6C0-275A-447E-80BF-22D89FA5E756}" type="presParOf" srcId="{736177D3-0FE1-47CE-B7EF-5BEDAE3812C3}" destId="{603B1E91-5CAE-443D-8152-49EA96A79A62}" srcOrd="2" destOrd="0" presId="urn:microsoft.com/office/officeart/2005/8/layout/gear1"/>
    <dgm:cxn modelId="{1CA41DE2-CB2C-4CEF-87D1-B81D1A9581AC}" type="presParOf" srcId="{736177D3-0FE1-47CE-B7EF-5BEDAE3812C3}" destId="{2E80716D-8D3B-413E-BD37-D3040C086C3A}" srcOrd="3" destOrd="0" presId="urn:microsoft.com/office/officeart/2005/8/layout/gear1"/>
    <dgm:cxn modelId="{C68646FE-2476-4252-8907-D9ACA19514DF}" type="presParOf" srcId="{736177D3-0FE1-47CE-B7EF-5BEDAE3812C3}" destId="{10D91001-23D4-4FDA-A279-F6048FD6FB78}" srcOrd="4" destOrd="0" presId="urn:microsoft.com/office/officeart/2005/8/layout/gear1"/>
    <dgm:cxn modelId="{1CCE7E50-EB70-4E6D-9469-3BDC016EA2DC}" type="presParOf" srcId="{736177D3-0FE1-47CE-B7EF-5BEDAE3812C3}" destId="{E6AEC747-D940-4265-BA2C-627834D1EDBE}" srcOrd="5" destOrd="0" presId="urn:microsoft.com/office/officeart/2005/8/layout/gear1"/>
    <dgm:cxn modelId="{D98406BC-6C0D-4AAF-B917-8B642B702EE8}" type="presParOf" srcId="{736177D3-0FE1-47CE-B7EF-5BEDAE3812C3}" destId="{7C637405-3EB4-45CA-96C0-13820C4BD86E}" srcOrd="6" destOrd="0" presId="urn:microsoft.com/office/officeart/2005/8/layout/gear1"/>
    <dgm:cxn modelId="{3AD87580-993E-4B3F-8FC7-A7A5DFA00F88}" type="presParOf" srcId="{736177D3-0FE1-47CE-B7EF-5BEDAE3812C3}" destId="{ACE7D075-F1C6-41D7-812B-8C2AEAAD9CF0}" srcOrd="7" destOrd="0" presId="urn:microsoft.com/office/officeart/2005/8/layout/gear1"/>
    <dgm:cxn modelId="{90AA3910-F376-4960-8D30-6777F8DFD189}" type="presParOf" srcId="{736177D3-0FE1-47CE-B7EF-5BEDAE3812C3}" destId="{B5D329CA-F68C-4B1D-8F6F-2E24F5F02799}" srcOrd="8" destOrd="0" presId="urn:microsoft.com/office/officeart/2005/8/layout/gear1"/>
    <dgm:cxn modelId="{AD020F09-6B88-46C9-8D9C-4FE82EFBED68}" type="presParOf" srcId="{736177D3-0FE1-47CE-B7EF-5BEDAE3812C3}" destId="{93D485EB-4853-4032-A1B5-CC1701708716}" srcOrd="9" destOrd="0" presId="urn:microsoft.com/office/officeart/2005/8/layout/gear1"/>
    <dgm:cxn modelId="{999E3F65-6E95-44FB-9C07-F0610C151F8D}" type="presParOf" srcId="{736177D3-0FE1-47CE-B7EF-5BEDAE3812C3}" destId="{ABFAC300-5F5C-467B-8389-AC3DBA7EA4A2}" srcOrd="10" destOrd="0" presId="urn:microsoft.com/office/officeart/2005/8/layout/gear1"/>
    <dgm:cxn modelId="{02445C26-9D21-408E-97BB-09144ED90B05}" type="presParOf" srcId="{736177D3-0FE1-47CE-B7EF-5BEDAE3812C3}" destId="{E4C2E02C-E5A0-496F-A4CC-DB5D026139BB}" srcOrd="11" destOrd="0" presId="urn:microsoft.com/office/officeart/2005/8/layout/gear1"/>
    <dgm:cxn modelId="{A38F18E2-1EFA-420F-8410-DBB51C454199}" type="presParOf" srcId="{736177D3-0FE1-47CE-B7EF-5BEDAE3812C3}" destId="{94E44517-DE71-4A90-BFF5-85BF34DEF26A}" srcOrd="12" destOrd="0" presId="urn:microsoft.com/office/officeart/2005/8/layout/gear1"/>
    <dgm:cxn modelId="{AE76034E-8EDE-4709-B23A-22CA7B65AE50}" type="presParOf" srcId="{736177D3-0FE1-47CE-B7EF-5BEDAE3812C3}" destId="{5620E14A-2D95-46A5-96C3-70F562FC25E4}" srcOrd="13" destOrd="0" presId="urn:microsoft.com/office/officeart/2005/8/layout/gear1"/>
    <dgm:cxn modelId="{67F90569-562A-4422-B169-ACB8043C1F9F}" type="presParOf" srcId="{736177D3-0FE1-47CE-B7EF-5BEDAE3812C3}" destId="{DA9B3EAB-57BE-43A6-995E-1BA713CBE091}" srcOrd="14"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E6BC39-78AF-4DCD-8058-2F9786460B3F}" type="doc">
      <dgm:prSet loTypeId="urn:microsoft.com/office/officeart/2005/8/layout/gear1" loCatId="process" qsTypeId="urn:microsoft.com/office/officeart/2005/8/quickstyle/simple1" qsCatId="simple" csTypeId="urn:microsoft.com/office/officeart/2005/8/colors/accent1_2" csCatId="accent1" phldr="1"/>
      <dgm:spPr/>
      <dgm:t>
        <a:bodyPr/>
        <a:lstStyle/>
        <a:p>
          <a:endParaRPr lang="es-PY"/>
        </a:p>
      </dgm:t>
    </dgm:pt>
    <dgm:pt modelId="{B69C3E21-206D-4172-B3DC-56775B080974}">
      <dgm:prSet/>
      <dgm:spPr>
        <a:solidFill>
          <a:schemeClr val="accent6">
            <a:lumMod val="60000"/>
            <a:lumOff val="40000"/>
          </a:schemeClr>
        </a:solidFill>
      </dgm:spPr>
      <dgm:t>
        <a:bodyPr/>
        <a:lstStyle/>
        <a:p>
          <a:pPr rtl="0"/>
          <a:r>
            <a:rPr lang="es-PY" dirty="0" err="1" smtClean="0"/>
            <a:t>Intents</a:t>
          </a:r>
          <a:r>
            <a:rPr lang="es-PY" dirty="0" smtClean="0"/>
            <a:t> y </a:t>
          </a:r>
          <a:r>
            <a:rPr lang="es-PY" dirty="0" err="1" smtClean="0"/>
            <a:t>Activities</a:t>
          </a:r>
          <a:endParaRPr lang="es-PY" dirty="0" smtClean="0"/>
        </a:p>
      </dgm:t>
    </dgm:pt>
    <dgm:pt modelId="{93834D28-6F70-4875-9CAC-34C4A0355946}" type="parTrans" cxnId="{5126370A-6CE9-4833-AEFB-14678299CB71}">
      <dgm:prSet/>
      <dgm:spPr/>
      <dgm:t>
        <a:bodyPr/>
        <a:lstStyle/>
        <a:p>
          <a:endParaRPr lang="es-PY"/>
        </a:p>
      </dgm:t>
    </dgm:pt>
    <dgm:pt modelId="{A8EBADAD-425B-4885-A087-75CFCAFC3AFB}" type="sibTrans" cxnId="{5126370A-6CE9-4833-AEFB-14678299CB71}">
      <dgm:prSet/>
      <dgm:spPr/>
      <dgm:t>
        <a:bodyPr/>
        <a:lstStyle/>
        <a:p>
          <a:endParaRPr lang="es-PY"/>
        </a:p>
      </dgm:t>
    </dgm:pt>
    <dgm:pt modelId="{73B6A953-824F-4A3D-87F8-671D43EDDA34}">
      <dgm:prSet/>
      <dgm:spPr>
        <a:solidFill>
          <a:schemeClr val="accent4">
            <a:lumMod val="60000"/>
            <a:lumOff val="40000"/>
          </a:schemeClr>
        </a:solidFill>
      </dgm:spPr>
      <dgm:t>
        <a:bodyPr/>
        <a:lstStyle/>
        <a:p>
          <a:pPr rtl="0"/>
          <a:r>
            <a:rPr lang="es-PY" dirty="0" err="1" smtClean="0"/>
            <a:t>Activities</a:t>
          </a:r>
          <a:endParaRPr lang="es-PY" dirty="0" smtClean="0"/>
        </a:p>
      </dgm:t>
    </dgm:pt>
    <dgm:pt modelId="{E8C6D116-0BD1-46DC-8C65-CC6C09283AA3}" type="parTrans" cxnId="{E4B92012-C0D8-4740-A60F-83AD42DA2439}">
      <dgm:prSet/>
      <dgm:spPr/>
      <dgm:t>
        <a:bodyPr/>
        <a:lstStyle/>
        <a:p>
          <a:endParaRPr lang="es-PY"/>
        </a:p>
      </dgm:t>
    </dgm:pt>
    <dgm:pt modelId="{18EB971B-8111-48BB-960A-C8606026980F}" type="sibTrans" cxnId="{E4B92012-C0D8-4740-A60F-83AD42DA2439}">
      <dgm:prSet/>
      <dgm:spPr/>
      <dgm:t>
        <a:bodyPr/>
        <a:lstStyle/>
        <a:p>
          <a:endParaRPr lang="es-PY"/>
        </a:p>
      </dgm:t>
    </dgm:pt>
    <dgm:pt modelId="{F21E9884-0613-43AB-BE5B-7641818BB76D}">
      <dgm:prSet/>
      <dgm:spPr/>
      <dgm:t>
        <a:bodyPr/>
        <a:lstStyle/>
        <a:p>
          <a:pPr rtl="0"/>
          <a:r>
            <a:rPr lang="es-PY" dirty="0" err="1" smtClean="0"/>
            <a:t>Intents</a:t>
          </a:r>
          <a:endParaRPr lang="es-PY" dirty="0"/>
        </a:p>
      </dgm:t>
    </dgm:pt>
    <dgm:pt modelId="{F1C6B7A2-2C20-430C-B6DC-9F54779EE1E2}" type="parTrans" cxnId="{F89AA196-9289-4CDA-B0BE-971EBFC1C059}">
      <dgm:prSet/>
      <dgm:spPr/>
      <dgm:t>
        <a:bodyPr/>
        <a:lstStyle/>
        <a:p>
          <a:endParaRPr lang="es-PY"/>
        </a:p>
      </dgm:t>
    </dgm:pt>
    <dgm:pt modelId="{20A850D8-2181-4E30-87BF-4DF0A75B29E3}" type="sibTrans" cxnId="{F89AA196-9289-4CDA-B0BE-971EBFC1C059}">
      <dgm:prSet/>
      <dgm:spPr/>
      <dgm:t>
        <a:bodyPr/>
        <a:lstStyle/>
        <a:p>
          <a:endParaRPr lang="es-PY"/>
        </a:p>
      </dgm:t>
    </dgm:pt>
    <dgm:pt modelId="{81A97FF9-A81C-4FD2-A00F-26C8D341899B}">
      <dgm:prSet custT="1"/>
      <dgm:spPr>
        <a:solidFill>
          <a:schemeClr val="lt1">
            <a:hueOff val="0"/>
            <a:satOff val="0"/>
            <a:lumOff val="0"/>
            <a:alpha val="80000"/>
          </a:schemeClr>
        </a:solidFill>
        <a:ln>
          <a:solidFill>
            <a:schemeClr val="tx2">
              <a:lumMod val="60000"/>
              <a:lumOff val="40000"/>
            </a:schemeClr>
          </a:solidFill>
        </a:ln>
      </dgm:spPr>
      <dgm:t>
        <a:bodyPr/>
        <a:lstStyle/>
        <a:p>
          <a:pPr rtl="0"/>
          <a:r>
            <a:rPr lang="es-PY" sz="1600" dirty="0" smtClean="0"/>
            <a:t>Utilización de </a:t>
          </a:r>
          <a:r>
            <a:rPr lang="es-PY" sz="1600" dirty="0" err="1" smtClean="0"/>
            <a:t>intents</a:t>
          </a:r>
          <a:r>
            <a:rPr lang="es-PY" sz="1600" dirty="0" smtClean="0"/>
            <a:t> con </a:t>
          </a:r>
          <a:r>
            <a:rPr lang="es-PY" sz="1600" dirty="0" err="1" smtClean="0"/>
            <a:t>activities</a:t>
          </a:r>
          <a:r>
            <a:rPr lang="es-PY" sz="1600" dirty="0" smtClean="0"/>
            <a:t>, ejemplos y ejercicios relacionados</a:t>
          </a:r>
          <a:endParaRPr lang="es-PY" sz="1600" dirty="0"/>
        </a:p>
      </dgm:t>
    </dgm:pt>
    <dgm:pt modelId="{81513959-188E-45F5-B33C-1DE4AAF58773}" type="parTrans" cxnId="{A65D596F-619F-404B-88C8-4513F6A47D6C}">
      <dgm:prSet/>
      <dgm:spPr/>
      <dgm:t>
        <a:bodyPr/>
        <a:lstStyle/>
        <a:p>
          <a:endParaRPr lang="es-PY"/>
        </a:p>
      </dgm:t>
    </dgm:pt>
    <dgm:pt modelId="{BF26A8B7-161F-47A7-8C3D-80DF2CD76F1D}" type="sibTrans" cxnId="{A65D596F-619F-404B-88C8-4513F6A47D6C}">
      <dgm:prSet/>
      <dgm:spPr/>
      <dgm:t>
        <a:bodyPr/>
        <a:lstStyle/>
        <a:p>
          <a:endParaRPr lang="es-PY"/>
        </a:p>
      </dgm:t>
    </dgm:pt>
    <dgm:pt modelId="{79DAFB03-5CD3-4AE9-8E22-3665C635FD57}">
      <dgm:prSet custT="1"/>
      <dgm:spPr>
        <a:solidFill>
          <a:schemeClr val="accent4">
            <a:lumMod val="60000"/>
            <a:lumOff val="40000"/>
          </a:schemeClr>
        </a:solidFill>
        <a:ln>
          <a:solidFill>
            <a:schemeClr val="accent4">
              <a:lumMod val="40000"/>
              <a:lumOff val="60000"/>
            </a:schemeClr>
          </a:solidFill>
        </a:ln>
      </dgm:spPr>
      <dgm:t>
        <a:bodyPr/>
        <a:lstStyle/>
        <a:p>
          <a:pPr rtl="0"/>
          <a:r>
            <a:rPr lang="es-PY" sz="1200" dirty="0" smtClean="0"/>
            <a:t>Que son?</a:t>
          </a:r>
          <a:endParaRPr lang="es-PY" sz="1200" dirty="0" smtClean="0"/>
        </a:p>
      </dgm:t>
    </dgm:pt>
    <dgm:pt modelId="{96B79718-2FFE-4503-BC45-C3876348B231}" type="parTrans" cxnId="{7C6C3290-F3BF-4199-AC38-F9DB4E7F58C9}">
      <dgm:prSet/>
      <dgm:spPr/>
      <dgm:t>
        <a:bodyPr/>
        <a:lstStyle/>
        <a:p>
          <a:endParaRPr lang="es-PY"/>
        </a:p>
      </dgm:t>
    </dgm:pt>
    <dgm:pt modelId="{30706E17-1FFE-4F6F-9A19-C6457C644994}" type="sibTrans" cxnId="{7C6C3290-F3BF-4199-AC38-F9DB4E7F58C9}">
      <dgm:prSet/>
      <dgm:spPr/>
      <dgm:t>
        <a:bodyPr/>
        <a:lstStyle/>
        <a:p>
          <a:endParaRPr lang="es-PY"/>
        </a:p>
      </dgm:t>
    </dgm:pt>
    <dgm:pt modelId="{923AD972-70FA-470B-8738-6E1B9DC1C60D}">
      <dgm:prSet custT="1"/>
      <dgm:spPr>
        <a:solidFill>
          <a:schemeClr val="accent4">
            <a:lumMod val="60000"/>
            <a:lumOff val="40000"/>
          </a:schemeClr>
        </a:solidFill>
        <a:ln>
          <a:solidFill>
            <a:schemeClr val="accent4">
              <a:lumMod val="40000"/>
              <a:lumOff val="60000"/>
            </a:schemeClr>
          </a:solidFill>
        </a:ln>
      </dgm:spPr>
      <dgm:t>
        <a:bodyPr/>
        <a:lstStyle/>
        <a:p>
          <a:pPr rtl="0"/>
          <a:r>
            <a:rPr lang="es-PY" sz="1200" dirty="0" smtClean="0"/>
            <a:t>Para Que se usan?</a:t>
          </a:r>
          <a:endParaRPr lang="es-PY" sz="1200" dirty="0" smtClean="0"/>
        </a:p>
      </dgm:t>
    </dgm:pt>
    <dgm:pt modelId="{B81F142D-564F-4A0C-BF3C-5166DA9D8856}" type="parTrans" cxnId="{BF1CF9C0-9135-4CDC-86DE-12DC7E43F91F}">
      <dgm:prSet/>
      <dgm:spPr/>
      <dgm:t>
        <a:bodyPr/>
        <a:lstStyle/>
        <a:p>
          <a:endParaRPr lang="es-PY"/>
        </a:p>
      </dgm:t>
    </dgm:pt>
    <dgm:pt modelId="{8E11C0DD-C785-432B-950B-5B3E9017C737}" type="sibTrans" cxnId="{BF1CF9C0-9135-4CDC-86DE-12DC7E43F91F}">
      <dgm:prSet/>
      <dgm:spPr/>
      <dgm:t>
        <a:bodyPr/>
        <a:lstStyle/>
        <a:p>
          <a:endParaRPr lang="es-PY"/>
        </a:p>
      </dgm:t>
    </dgm:pt>
    <dgm:pt modelId="{736177D3-0FE1-47CE-B7EF-5BEDAE3812C3}" type="pres">
      <dgm:prSet presAssocID="{30E6BC39-78AF-4DCD-8058-2F9786460B3F}" presName="composite" presStyleCnt="0">
        <dgm:presLayoutVars>
          <dgm:chMax val="3"/>
          <dgm:animLvl val="lvl"/>
          <dgm:resizeHandles val="exact"/>
        </dgm:presLayoutVars>
      </dgm:prSet>
      <dgm:spPr/>
      <dgm:t>
        <a:bodyPr/>
        <a:lstStyle/>
        <a:p>
          <a:endParaRPr lang="es-PY"/>
        </a:p>
      </dgm:t>
    </dgm:pt>
    <dgm:pt modelId="{4C2D1F80-6F09-42BB-A3B3-9126AACBF7FD}" type="pres">
      <dgm:prSet presAssocID="{B69C3E21-206D-4172-B3DC-56775B080974}" presName="gear1" presStyleLbl="node1" presStyleIdx="0" presStyleCnt="3" custLinFactNeighborX="-86828" custLinFactNeighborY="-81818">
        <dgm:presLayoutVars>
          <dgm:chMax val="1"/>
          <dgm:bulletEnabled val="1"/>
        </dgm:presLayoutVars>
      </dgm:prSet>
      <dgm:spPr/>
      <dgm:t>
        <a:bodyPr/>
        <a:lstStyle/>
        <a:p>
          <a:endParaRPr lang="es-PY"/>
        </a:p>
      </dgm:t>
    </dgm:pt>
    <dgm:pt modelId="{D0FD4F5B-2518-489A-B1B4-BBCE9C2714AB}" type="pres">
      <dgm:prSet presAssocID="{B69C3E21-206D-4172-B3DC-56775B080974}" presName="gear1srcNode" presStyleLbl="node1" presStyleIdx="0" presStyleCnt="3"/>
      <dgm:spPr/>
      <dgm:t>
        <a:bodyPr/>
        <a:lstStyle/>
        <a:p>
          <a:endParaRPr lang="es-PY"/>
        </a:p>
      </dgm:t>
    </dgm:pt>
    <dgm:pt modelId="{603B1E91-5CAE-443D-8152-49EA96A79A62}" type="pres">
      <dgm:prSet presAssocID="{B69C3E21-206D-4172-B3DC-56775B080974}" presName="gear1dstNode" presStyleLbl="node1" presStyleIdx="0" presStyleCnt="3"/>
      <dgm:spPr/>
      <dgm:t>
        <a:bodyPr/>
        <a:lstStyle/>
        <a:p>
          <a:endParaRPr lang="es-PY"/>
        </a:p>
      </dgm:t>
    </dgm:pt>
    <dgm:pt modelId="{2E80716D-8D3B-413E-BD37-D3040C086C3A}" type="pres">
      <dgm:prSet presAssocID="{73B6A953-824F-4A3D-87F8-671D43EDDA34}" presName="gear2" presStyleLbl="node1" presStyleIdx="1" presStyleCnt="3" custLinFactNeighborX="7629" custLinFactNeighborY="88099">
        <dgm:presLayoutVars>
          <dgm:chMax val="1"/>
          <dgm:bulletEnabled val="1"/>
        </dgm:presLayoutVars>
      </dgm:prSet>
      <dgm:spPr/>
      <dgm:t>
        <a:bodyPr/>
        <a:lstStyle/>
        <a:p>
          <a:endParaRPr lang="es-PY"/>
        </a:p>
      </dgm:t>
    </dgm:pt>
    <dgm:pt modelId="{10D91001-23D4-4FDA-A279-F6048FD6FB78}" type="pres">
      <dgm:prSet presAssocID="{73B6A953-824F-4A3D-87F8-671D43EDDA34}" presName="gear2srcNode" presStyleLbl="node1" presStyleIdx="1" presStyleCnt="3"/>
      <dgm:spPr/>
      <dgm:t>
        <a:bodyPr/>
        <a:lstStyle/>
        <a:p>
          <a:endParaRPr lang="es-PY"/>
        </a:p>
      </dgm:t>
    </dgm:pt>
    <dgm:pt modelId="{E6AEC747-D940-4265-BA2C-627834D1EDBE}" type="pres">
      <dgm:prSet presAssocID="{73B6A953-824F-4A3D-87F8-671D43EDDA34}" presName="gear2dstNode" presStyleLbl="node1" presStyleIdx="1" presStyleCnt="3"/>
      <dgm:spPr/>
      <dgm:t>
        <a:bodyPr/>
        <a:lstStyle/>
        <a:p>
          <a:endParaRPr lang="es-PY"/>
        </a:p>
      </dgm:t>
    </dgm:pt>
    <dgm:pt modelId="{7C637405-3EB4-45CA-96C0-13820C4BD86E}" type="pres">
      <dgm:prSet presAssocID="{73B6A953-824F-4A3D-87F8-671D43EDDA34}" presName="gear2ch" presStyleLbl="fgAcc1" presStyleIdx="0" presStyleCnt="2" custScaleX="119727" custLinFactNeighborX="-40704" custLinFactNeighborY="63638">
        <dgm:presLayoutVars>
          <dgm:chMax val="0"/>
          <dgm:bulletEnabled val="1"/>
        </dgm:presLayoutVars>
      </dgm:prSet>
      <dgm:spPr>
        <a:solidFill>
          <a:schemeClr val="bg1">
            <a:alpha val="35000"/>
          </a:schemeClr>
        </a:solidFill>
      </dgm:spPr>
      <dgm:t>
        <a:bodyPr/>
        <a:lstStyle/>
        <a:p>
          <a:endParaRPr lang="es-PY"/>
        </a:p>
      </dgm:t>
    </dgm:pt>
    <dgm:pt modelId="{ACE7D075-F1C6-41D7-812B-8C2AEAAD9CF0}" type="pres">
      <dgm:prSet presAssocID="{F21E9884-0613-43AB-BE5B-7641818BB76D}" presName="gear3" presStyleLbl="node1" presStyleIdx="2" presStyleCnt="3" custLinFactNeighborX="5029" custLinFactNeighborY="57874"/>
      <dgm:spPr/>
      <dgm:t>
        <a:bodyPr/>
        <a:lstStyle/>
        <a:p>
          <a:endParaRPr lang="es-PY"/>
        </a:p>
      </dgm:t>
    </dgm:pt>
    <dgm:pt modelId="{B5D329CA-F68C-4B1D-8F6F-2E24F5F02799}" type="pres">
      <dgm:prSet presAssocID="{F21E9884-0613-43AB-BE5B-7641818BB76D}" presName="gear3tx" presStyleLbl="node1" presStyleIdx="2" presStyleCnt="3">
        <dgm:presLayoutVars>
          <dgm:chMax val="1"/>
          <dgm:bulletEnabled val="1"/>
        </dgm:presLayoutVars>
      </dgm:prSet>
      <dgm:spPr/>
      <dgm:t>
        <a:bodyPr/>
        <a:lstStyle/>
        <a:p>
          <a:endParaRPr lang="es-PY"/>
        </a:p>
      </dgm:t>
    </dgm:pt>
    <dgm:pt modelId="{93D485EB-4853-4032-A1B5-CC1701708716}" type="pres">
      <dgm:prSet presAssocID="{F21E9884-0613-43AB-BE5B-7641818BB76D}" presName="gear3srcNode" presStyleLbl="node1" presStyleIdx="2" presStyleCnt="3"/>
      <dgm:spPr/>
      <dgm:t>
        <a:bodyPr/>
        <a:lstStyle/>
        <a:p>
          <a:endParaRPr lang="es-PY"/>
        </a:p>
      </dgm:t>
    </dgm:pt>
    <dgm:pt modelId="{ABFAC300-5F5C-467B-8389-AC3DBA7EA4A2}" type="pres">
      <dgm:prSet presAssocID="{F21E9884-0613-43AB-BE5B-7641818BB76D}" presName="gear3dstNode" presStyleLbl="node1" presStyleIdx="2" presStyleCnt="3"/>
      <dgm:spPr/>
      <dgm:t>
        <a:bodyPr/>
        <a:lstStyle/>
        <a:p>
          <a:endParaRPr lang="es-PY"/>
        </a:p>
      </dgm:t>
    </dgm:pt>
    <dgm:pt modelId="{E4C2E02C-E5A0-496F-A4CC-DB5D026139BB}" type="pres">
      <dgm:prSet presAssocID="{F21E9884-0613-43AB-BE5B-7641818BB76D}" presName="gear3ch" presStyleLbl="fgAcc1" presStyleIdx="1" presStyleCnt="2" custScaleX="133528" custScaleY="109013" custLinFactNeighborX="20554" custLinFactNeighborY="83198">
        <dgm:presLayoutVars>
          <dgm:chMax val="0"/>
          <dgm:bulletEnabled val="1"/>
        </dgm:presLayoutVars>
      </dgm:prSet>
      <dgm:spPr/>
      <dgm:t>
        <a:bodyPr/>
        <a:lstStyle/>
        <a:p>
          <a:endParaRPr lang="es-PY"/>
        </a:p>
      </dgm:t>
    </dgm:pt>
    <dgm:pt modelId="{94E44517-DE71-4A90-BFF5-85BF34DEF26A}" type="pres">
      <dgm:prSet presAssocID="{A8EBADAD-425B-4885-A087-75CFCAFC3AFB}" presName="connector1" presStyleLbl="sibTrans2D1" presStyleIdx="0" presStyleCnt="3" custAng="11908841" custLinFactNeighborX="-82492" custLinFactNeighborY="-62113"/>
      <dgm:spPr/>
      <dgm:t>
        <a:bodyPr/>
        <a:lstStyle/>
        <a:p>
          <a:endParaRPr lang="es-PY"/>
        </a:p>
      </dgm:t>
    </dgm:pt>
    <dgm:pt modelId="{5620E14A-2D95-46A5-96C3-70F562FC25E4}" type="pres">
      <dgm:prSet presAssocID="{18EB971B-8111-48BB-960A-C8606026980F}" presName="connector2" presStyleLbl="sibTrans2D1" presStyleIdx="1" presStyleCnt="3" custAng="11432204" custLinFactNeighborX="63076" custLinFactNeighborY="14681"/>
      <dgm:spPr/>
      <dgm:t>
        <a:bodyPr/>
        <a:lstStyle/>
        <a:p>
          <a:endParaRPr lang="es-PY"/>
        </a:p>
      </dgm:t>
    </dgm:pt>
    <dgm:pt modelId="{DA9B3EAB-57BE-43A6-995E-1BA713CBE091}" type="pres">
      <dgm:prSet presAssocID="{20A850D8-2181-4E30-87BF-4DF0A75B29E3}" presName="connector3" presStyleLbl="sibTrans2D1" presStyleIdx="2" presStyleCnt="3" custAng="15241237" custLinFactY="5480" custLinFactNeighborX="-31656" custLinFactNeighborY="100000"/>
      <dgm:spPr/>
      <dgm:t>
        <a:bodyPr/>
        <a:lstStyle/>
        <a:p>
          <a:endParaRPr lang="es-PY"/>
        </a:p>
      </dgm:t>
    </dgm:pt>
  </dgm:ptLst>
  <dgm:cxnLst>
    <dgm:cxn modelId="{7C6C3290-F3BF-4199-AC38-F9DB4E7F58C9}" srcId="{73B6A953-824F-4A3D-87F8-671D43EDDA34}" destId="{79DAFB03-5CD3-4AE9-8E22-3665C635FD57}" srcOrd="0" destOrd="0" parTransId="{96B79718-2FFE-4503-BC45-C3876348B231}" sibTransId="{30706E17-1FFE-4F6F-9A19-C6457C644994}"/>
    <dgm:cxn modelId="{9E3ABAF4-BF3B-41A3-ADE8-84597F8EA35C}" type="presOf" srcId="{B69C3E21-206D-4172-B3DC-56775B080974}" destId="{4C2D1F80-6F09-42BB-A3B3-9126AACBF7FD}" srcOrd="0" destOrd="0" presId="urn:microsoft.com/office/officeart/2005/8/layout/gear1"/>
    <dgm:cxn modelId="{5126370A-6CE9-4833-AEFB-14678299CB71}" srcId="{30E6BC39-78AF-4DCD-8058-2F9786460B3F}" destId="{B69C3E21-206D-4172-B3DC-56775B080974}" srcOrd="0" destOrd="0" parTransId="{93834D28-6F70-4875-9CAC-34C4A0355946}" sibTransId="{A8EBADAD-425B-4885-A087-75CFCAFC3AFB}"/>
    <dgm:cxn modelId="{745F4A0E-A5E5-4976-9AE7-7BD78C9D4E05}" type="presOf" srcId="{73B6A953-824F-4A3D-87F8-671D43EDDA34}" destId="{E6AEC747-D940-4265-BA2C-627834D1EDBE}" srcOrd="2" destOrd="0" presId="urn:microsoft.com/office/officeart/2005/8/layout/gear1"/>
    <dgm:cxn modelId="{F89AA196-9289-4CDA-B0BE-971EBFC1C059}" srcId="{30E6BC39-78AF-4DCD-8058-2F9786460B3F}" destId="{F21E9884-0613-43AB-BE5B-7641818BB76D}" srcOrd="2" destOrd="0" parTransId="{F1C6B7A2-2C20-430C-B6DC-9F54779EE1E2}" sibTransId="{20A850D8-2181-4E30-87BF-4DF0A75B29E3}"/>
    <dgm:cxn modelId="{A65D596F-619F-404B-88C8-4513F6A47D6C}" srcId="{F21E9884-0613-43AB-BE5B-7641818BB76D}" destId="{81A97FF9-A81C-4FD2-A00F-26C8D341899B}" srcOrd="0" destOrd="0" parTransId="{81513959-188E-45F5-B33C-1DE4AAF58773}" sibTransId="{BF26A8B7-161F-47A7-8C3D-80DF2CD76F1D}"/>
    <dgm:cxn modelId="{FF44C7A3-5BF8-476F-9098-6705EBFF9436}" type="presOf" srcId="{F21E9884-0613-43AB-BE5B-7641818BB76D}" destId="{ABFAC300-5F5C-467B-8389-AC3DBA7EA4A2}" srcOrd="3" destOrd="0" presId="urn:microsoft.com/office/officeart/2005/8/layout/gear1"/>
    <dgm:cxn modelId="{37B88BAE-7D00-485C-B6C4-A1B8F9A9FBC6}" type="presOf" srcId="{20A850D8-2181-4E30-87BF-4DF0A75B29E3}" destId="{DA9B3EAB-57BE-43A6-995E-1BA713CBE091}" srcOrd="0" destOrd="0" presId="urn:microsoft.com/office/officeart/2005/8/layout/gear1"/>
    <dgm:cxn modelId="{39D55C43-CFD2-4E82-B776-41886C9DAC7D}" type="presOf" srcId="{923AD972-70FA-470B-8738-6E1B9DC1C60D}" destId="{7C637405-3EB4-45CA-96C0-13820C4BD86E}" srcOrd="0" destOrd="1" presId="urn:microsoft.com/office/officeart/2005/8/layout/gear1"/>
    <dgm:cxn modelId="{14188762-4168-46F7-BF4C-825AB447B9B7}" type="presOf" srcId="{B69C3E21-206D-4172-B3DC-56775B080974}" destId="{D0FD4F5B-2518-489A-B1B4-BBCE9C2714AB}" srcOrd="1" destOrd="0" presId="urn:microsoft.com/office/officeart/2005/8/layout/gear1"/>
    <dgm:cxn modelId="{5AF730ED-6B70-4837-8856-E127B5E6A91C}" type="presOf" srcId="{73B6A953-824F-4A3D-87F8-671D43EDDA34}" destId="{10D91001-23D4-4FDA-A279-F6048FD6FB78}" srcOrd="1" destOrd="0" presId="urn:microsoft.com/office/officeart/2005/8/layout/gear1"/>
    <dgm:cxn modelId="{AE19FFC0-A416-4D5D-9EC7-1ED2D774D2FA}" type="presOf" srcId="{18EB971B-8111-48BB-960A-C8606026980F}" destId="{5620E14A-2D95-46A5-96C3-70F562FC25E4}" srcOrd="0" destOrd="0" presId="urn:microsoft.com/office/officeart/2005/8/layout/gear1"/>
    <dgm:cxn modelId="{E6EC7BB2-5CD6-496B-AF34-3884C4F37704}" type="presOf" srcId="{F21E9884-0613-43AB-BE5B-7641818BB76D}" destId="{B5D329CA-F68C-4B1D-8F6F-2E24F5F02799}" srcOrd="1" destOrd="0" presId="urn:microsoft.com/office/officeart/2005/8/layout/gear1"/>
    <dgm:cxn modelId="{4277E56B-0043-4FB3-A4AE-1D37421C8FD9}" type="presOf" srcId="{81A97FF9-A81C-4FD2-A00F-26C8D341899B}" destId="{E4C2E02C-E5A0-496F-A4CC-DB5D026139BB}" srcOrd="0" destOrd="0" presId="urn:microsoft.com/office/officeart/2005/8/layout/gear1"/>
    <dgm:cxn modelId="{0FE4B345-3B24-4A13-8389-B39B1BF8A401}" type="presOf" srcId="{F21E9884-0613-43AB-BE5B-7641818BB76D}" destId="{93D485EB-4853-4032-A1B5-CC1701708716}" srcOrd="2" destOrd="0" presId="urn:microsoft.com/office/officeart/2005/8/layout/gear1"/>
    <dgm:cxn modelId="{E4B92012-C0D8-4740-A60F-83AD42DA2439}" srcId="{30E6BC39-78AF-4DCD-8058-2F9786460B3F}" destId="{73B6A953-824F-4A3D-87F8-671D43EDDA34}" srcOrd="1" destOrd="0" parTransId="{E8C6D116-0BD1-46DC-8C65-CC6C09283AA3}" sibTransId="{18EB971B-8111-48BB-960A-C8606026980F}"/>
    <dgm:cxn modelId="{0D45A161-3404-45B9-A3FE-57D8CF98B992}" type="presOf" srcId="{73B6A953-824F-4A3D-87F8-671D43EDDA34}" destId="{2E80716D-8D3B-413E-BD37-D3040C086C3A}" srcOrd="0" destOrd="0" presId="urn:microsoft.com/office/officeart/2005/8/layout/gear1"/>
    <dgm:cxn modelId="{3D1CC242-CD81-4388-80C8-ED49F8676004}" type="presOf" srcId="{A8EBADAD-425B-4885-A087-75CFCAFC3AFB}" destId="{94E44517-DE71-4A90-BFF5-85BF34DEF26A}" srcOrd="0" destOrd="0" presId="urn:microsoft.com/office/officeart/2005/8/layout/gear1"/>
    <dgm:cxn modelId="{5C9A034B-0C1C-4057-8096-1F386A5FD5B4}" type="presOf" srcId="{F21E9884-0613-43AB-BE5B-7641818BB76D}" destId="{ACE7D075-F1C6-41D7-812B-8C2AEAAD9CF0}" srcOrd="0" destOrd="0" presId="urn:microsoft.com/office/officeart/2005/8/layout/gear1"/>
    <dgm:cxn modelId="{5BFAD2B9-E868-4FC9-A4CE-A190B06FF84D}" type="presOf" srcId="{79DAFB03-5CD3-4AE9-8E22-3665C635FD57}" destId="{7C637405-3EB4-45CA-96C0-13820C4BD86E}" srcOrd="0" destOrd="0" presId="urn:microsoft.com/office/officeart/2005/8/layout/gear1"/>
    <dgm:cxn modelId="{4B99DE7D-67A7-41BA-A1F3-10D2E92E1FB6}" type="presOf" srcId="{30E6BC39-78AF-4DCD-8058-2F9786460B3F}" destId="{736177D3-0FE1-47CE-B7EF-5BEDAE3812C3}" srcOrd="0" destOrd="0" presId="urn:microsoft.com/office/officeart/2005/8/layout/gear1"/>
    <dgm:cxn modelId="{60DFF4BC-6989-49BE-8326-2BE5E2018720}" type="presOf" srcId="{B69C3E21-206D-4172-B3DC-56775B080974}" destId="{603B1E91-5CAE-443D-8152-49EA96A79A62}" srcOrd="2" destOrd="0" presId="urn:microsoft.com/office/officeart/2005/8/layout/gear1"/>
    <dgm:cxn modelId="{BF1CF9C0-9135-4CDC-86DE-12DC7E43F91F}" srcId="{73B6A953-824F-4A3D-87F8-671D43EDDA34}" destId="{923AD972-70FA-470B-8738-6E1B9DC1C60D}" srcOrd="1" destOrd="0" parTransId="{B81F142D-564F-4A0C-BF3C-5166DA9D8856}" sibTransId="{8E11C0DD-C785-432B-950B-5B3E9017C737}"/>
    <dgm:cxn modelId="{6C204342-3398-46C3-9D56-B3CD04BA4D4B}" type="presParOf" srcId="{736177D3-0FE1-47CE-B7EF-5BEDAE3812C3}" destId="{4C2D1F80-6F09-42BB-A3B3-9126AACBF7FD}" srcOrd="0" destOrd="0" presId="urn:microsoft.com/office/officeart/2005/8/layout/gear1"/>
    <dgm:cxn modelId="{3B9C6124-DEED-4D37-A6A1-5A7CAB5105DC}" type="presParOf" srcId="{736177D3-0FE1-47CE-B7EF-5BEDAE3812C3}" destId="{D0FD4F5B-2518-489A-B1B4-BBCE9C2714AB}" srcOrd="1" destOrd="0" presId="urn:microsoft.com/office/officeart/2005/8/layout/gear1"/>
    <dgm:cxn modelId="{5B086435-86DC-4A07-9FEA-789B1598CD0E}" type="presParOf" srcId="{736177D3-0FE1-47CE-B7EF-5BEDAE3812C3}" destId="{603B1E91-5CAE-443D-8152-49EA96A79A62}" srcOrd="2" destOrd="0" presId="urn:microsoft.com/office/officeart/2005/8/layout/gear1"/>
    <dgm:cxn modelId="{F0387C14-159D-44DE-AC30-A4EB06C7C10F}" type="presParOf" srcId="{736177D3-0FE1-47CE-B7EF-5BEDAE3812C3}" destId="{2E80716D-8D3B-413E-BD37-D3040C086C3A}" srcOrd="3" destOrd="0" presId="urn:microsoft.com/office/officeart/2005/8/layout/gear1"/>
    <dgm:cxn modelId="{2C217F49-6E6E-477C-8E4B-D7105472C1DF}" type="presParOf" srcId="{736177D3-0FE1-47CE-B7EF-5BEDAE3812C3}" destId="{10D91001-23D4-4FDA-A279-F6048FD6FB78}" srcOrd="4" destOrd="0" presId="urn:microsoft.com/office/officeart/2005/8/layout/gear1"/>
    <dgm:cxn modelId="{4659B9A5-99F0-443C-82AC-24542194BD7E}" type="presParOf" srcId="{736177D3-0FE1-47CE-B7EF-5BEDAE3812C3}" destId="{E6AEC747-D940-4265-BA2C-627834D1EDBE}" srcOrd="5" destOrd="0" presId="urn:microsoft.com/office/officeart/2005/8/layout/gear1"/>
    <dgm:cxn modelId="{388DA6CB-0B42-43E8-AA25-8083AF265FD7}" type="presParOf" srcId="{736177D3-0FE1-47CE-B7EF-5BEDAE3812C3}" destId="{7C637405-3EB4-45CA-96C0-13820C4BD86E}" srcOrd="6" destOrd="0" presId="urn:microsoft.com/office/officeart/2005/8/layout/gear1"/>
    <dgm:cxn modelId="{6F520498-CBDD-4D87-BAC9-3E128CE4C18A}" type="presParOf" srcId="{736177D3-0FE1-47CE-B7EF-5BEDAE3812C3}" destId="{ACE7D075-F1C6-41D7-812B-8C2AEAAD9CF0}" srcOrd="7" destOrd="0" presId="urn:microsoft.com/office/officeart/2005/8/layout/gear1"/>
    <dgm:cxn modelId="{A371B050-35CB-4832-BE48-671C8F363A21}" type="presParOf" srcId="{736177D3-0FE1-47CE-B7EF-5BEDAE3812C3}" destId="{B5D329CA-F68C-4B1D-8F6F-2E24F5F02799}" srcOrd="8" destOrd="0" presId="urn:microsoft.com/office/officeart/2005/8/layout/gear1"/>
    <dgm:cxn modelId="{B47A4D2F-735D-4C85-99A6-D4238870BF14}" type="presParOf" srcId="{736177D3-0FE1-47CE-B7EF-5BEDAE3812C3}" destId="{93D485EB-4853-4032-A1B5-CC1701708716}" srcOrd="9" destOrd="0" presId="urn:microsoft.com/office/officeart/2005/8/layout/gear1"/>
    <dgm:cxn modelId="{D310158D-351D-45B8-8AFD-8820A21538FF}" type="presParOf" srcId="{736177D3-0FE1-47CE-B7EF-5BEDAE3812C3}" destId="{ABFAC300-5F5C-467B-8389-AC3DBA7EA4A2}" srcOrd="10" destOrd="0" presId="urn:microsoft.com/office/officeart/2005/8/layout/gear1"/>
    <dgm:cxn modelId="{FA533EAC-82E4-4B34-9E79-8E204617E7DB}" type="presParOf" srcId="{736177D3-0FE1-47CE-B7EF-5BEDAE3812C3}" destId="{E4C2E02C-E5A0-496F-A4CC-DB5D026139BB}" srcOrd="11" destOrd="0" presId="urn:microsoft.com/office/officeart/2005/8/layout/gear1"/>
    <dgm:cxn modelId="{7B285E78-EA03-4449-986C-1C83F737368C}" type="presParOf" srcId="{736177D3-0FE1-47CE-B7EF-5BEDAE3812C3}" destId="{94E44517-DE71-4A90-BFF5-85BF34DEF26A}" srcOrd="12" destOrd="0" presId="urn:microsoft.com/office/officeart/2005/8/layout/gear1"/>
    <dgm:cxn modelId="{A957624F-4411-4DE8-9046-28F19FC9FC36}" type="presParOf" srcId="{736177D3-0FE1-47CE-B7EF-5BEDAE3812C3}" destId="{5620E14A-2D95-46A5-96C3-70F562FC25E4}" srcOrd="13" destOrd="0" presId="urn:microsoft.com/office/officeart/2005/8/layout/gear1"/>
    <dgm:cxn modelId="{C227EC7C-17AD-4463-9F6B-1730750F6C17}" type="presParOf" srcId="{736177D3-0FE1-47CE-B7EF-5BEDAE3812C3}" destId="{DA9B3EAB-57BE-43A6-995E-1BA713CBE091}" srcOrd="14"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D1F80-6F09-42BB-A3B3-9126AACBF7FD}">
      <dsp:nvSpPr>
        <dsp:cNvPr id="0" name=""/>
        <dsp:cNvSpPr/>
      </dsp:nvSpPr>
      <dsp:spPr>
        <a:xfrm>
          <a:off x="1584165" y="4"/>
          <a:ext cx="2682753" cy="2682753"/>
        </a:xfrm>
        <a:prstGeom prst="gear9">
          <a:avLst/>
        </a:prstGeom>
        <a:solidFill>
          <a:schemeClr val="accent6">
            <a:lumMod val="60000"/>
            <a:lum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s-PY" sz="1800" kern="1200" dirty="0" smtClean="0"/>
            <a:t>Framework y sus componentes</a:t>
          </a:r>
        </a:p>
      </dsp:txBody>
      <dsp:txXfrm>
        <a:off x="2123518" y="628426"/>
        <a:ext cx="1604047" cy="1378991"/>
      </dsp:txXfrm>
    </dsp:sp>
    <dsp:sp modelId="{2E80716D-8D3B-413E-BD37-D3040C086C3A}">
      <dsp:nvSpPr>
        <dsp:cNvPr id="0" name=""/>
        <dsp:cNvSpPr/>
      </dsp:nvSpPr>
      <dsp:spPr>
        <a:xfrm>
          <a:off x="2501520" y="2926640"/>
          <a:ext cx="1951093" cy="1951093"/>
        </a:xfrm>
        <a:prstGeom prst="gear6">
          <a:avLst/>
        </a:prstGeom>
        <a:solidFill>
          <a:schemeClr val="accent4">
            <a:lumMod val="60000"/>
            <a:lum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s-PY" sz="1800" kern="1200" dirty="0" err="1" smtClean="0"/>
            <a:t>Layouts</a:t>
          </a:r>
          <a:endParaRPr lang="es-PY" sz="1800" kern="1200" dirty="0" smtClean="0"/>
        </a:p>
      </dsp:txBody>
      <dsp:txXfrm>
        <a:off x="2992714" y="3420802"/>
        <a:ext cx="968705" cy="962769"/>
      </dsp:txXfrm>
    </dsp:sp>
    <dsp:sp modelId="{7C637405-3EB4-45CA-96C0-13820C4BD86E}">
      <dsp:nvSpPr>
        <dsp:cNvPr id="0" name=""/>
        <dsp:cNvSpPr/>
      </dsp:nvSpPr>
      <dsp:spPr>
        <a:xfrm>
          <a:off x="855274" y="3480945"/>
          <a:ext cx="2043987" cy="1024324"/>
        </a:xfrm>
        <a:prstGeom prst="roundRect">
          <a:avLst>
            <a:gd name="adj" fmla="val 10000"/>
          </a:avLst>
        </a:prstGeom>
        <a:solidFill>
          <a:schemeClr val="bg1">
            <a:alpha val="35000"/>
          </a:schemeClr>
        </a:solidFill>
        <a:ln w="19050" cap="flat" cmpd="sng" algn="ctr">
          <a:solidFill>
            <a:schemeClr val="accent4">
              <a:lumMod val="40000"/>
              <a:lumOff val="6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14300" lvl="1" indent="-114300" algn="l" defTabSz="622300" rtl="0">
            <a:lnSpc>
              <a:spcPct val="90000"/>
            </a:lnSpc>
            <a:spcBef>
              <a:spcPct val="0"/>
            </a:spcBef>
            <a:spcAft>
              <a:spcPct val="15000"/>
            </a:spcAft>
            <a:buChar char="••"/>
          </a:pPr>
          <a:r>
            <a:rPr lang="es-PY" sz="1400" kern="1200" dirty="0" smtClean="0"/>
            <a:t>Linear </a:t>
          </a:r>
          <a:r>
            <a:rPr lang="es-PY" sz="1400" kern="1200" dirty="0" err="1" smtClean="0"/>
            <a:t>Layout</a:t>
          </a:r>
          <a:endParaRPr lang="es-PY" sz="1400" kern="1200" dirty="0" smtClean="0"/>
        </a:p>
        <a:p>
          <a:pPr marL="114300" lvl="1" indent="-114300" algn="l" defTabSz="622300" rtl="0">
            <a:lnSpc>
              <a:spcPct val="90000"/>
            </a:lnSpc>
            <a:spcBef>
              <a:spcPct val="0"/>
            </a:spcBef>
            <a:spcAft>
              <a:spcPct val="15000"/>
            </a:spcAft>
            <a:buChar char="••"/>
          </a:pPr>
          <a:r>
            <a:rPr lang="es-PY" sz="1400" kern="1200" dirty="0" err="1" smtClean="0"/>
            <a:t>Relative</a:t>
          </a:r>
          <a:r>
            <a:rPr lang="es-PY" sz="1400" kern="1200" dirty="0" smtClean="0"/>
            <a:t> </a:t>
          </a:r>
          <a:r>
            <a:rPr lang="es-PY" sz="1400" kern="1200" dirty="0" err="1" smtClean="0"/>
            <a:t>Layout</a:t>
          </a:r>
          <a:endParaRPr lang="es-PY" sz="1400" kern="1200" dirty="0" smtClean="0"/>
        </a:p>
        <a:p>
          <a:pPr marL="114300" lvl="1" indent="-114300" algn="l" defTabSz="622300" rtl="0">
            <a:lnSpc>
              <a:spcPct val="90000"/>
            </a:lnSpc>
            <a:spcBef>
              <a:spcPct val="0"/>
            </a:spcBef>
            <a:spcAft>
              <a:spcPct val="15000"/>
            </a:spcAft>
            <a:buChar char="••"/>
          </a:pPr>
          <a:r>
            <a:rPr lang="es-PY" sz="1400" kern="1200" dirty="0" err="1" smtClean="0"/>
            <a:t>Grid</a:t>
          </a:r>
          <a:r>
            <a:rPr lang="es-PY" sz="1400" kern="1200" dirty="0" smtClean="0"/>
            <a:t> </a:t>
          </a:r>
          <a:r>
            <a:rPr lang="es-PY" sz="1400" kern="1200" dirty="0" err="1" smtClean="0"/>
            <a:t>Layout</a:t>
          </a:r>
          <a:endParaRPr lang="es-PY" sz="1400" kern="1200" dirty="0" smtClean="0"/>
        </a:p>
        <a:p>
          <a:pPr marL="114300" lvl="1" indent="-114300" algn="l" defTabSz="622300" rtl="0">
            <a:lnSpc>
              <a:spcPct val="90000"/>
            </a:lnSpc>
            <a:spcBef>
              <a:spcPct val="0"/>
            </a:spcBef>
            <a:spcAft>
              <a:spcPct val="15000"/>
            </a:spcAft>
            <a:buChar char="••"/>
          </a:pPr>
          <a:r>
            <a:rPr lang="es-PY" sz="1400" kern="1200" dirty="0" err="1" smtClean="0"/>
            <a:t>Frame</a:t>
          </a:r>
          <a:r>
            <a:rPr lang="es-PY" sz="1400" kern="1200" dirty="0" smtClean="0"/>
            <a:t> </a:t>
          </a:r>
          <a:r>
            <a:rPr lang="es-PY" sz="1400" kern="1200" dirty="0" err="1" smtClean="0"/>
            <a:t>Layout</a:t>
          </a:r>
          <a:endParaRPr lang="es-PY" sz="1400" kern="1200" dirty="0" smtClean="0"/>
        </a:p>
      </dsp:txBody>
      <dsp:txXfrm>
        <a:off x="885275" y="3510946"/>
        <a:ext cx="1983985" cy="964322"/>
      </dsp:txXfrm>
    </dsp:sp>
    <dsp:sp modelId="{ACE7D075-F1C6-41D7-812B-8C2AEAAD9CF0}">
      <dsp:nvSpPr>
        <dsp:cNvPr id="0" name=""/>
        <dsp:cNvSpPr/>
      </dsp:nvSpPr>
      <dsp:spPr>
        <a:xfrm rot="20700000">
          <a:off x="3563228" y="1569830"/>
          <a:ext cx="1911673" cy="1911673"/>
        </a:xfrm>
        <a:prstGeom prst="gear6">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s-PY" sz="1800" kern="1200" dirty="0" smtClean="0"/>
            <a:t>Controles básicos II</a:t>
          </a:r>
          <a:endParaRPr lang="es-PY" sz="1800" kern="1200" dirty="0"/>
        </a:p>
      </dsp:txBody>
      <dsp:txXfrm rot="-20700000">
        <a:off x="3982514" y="1989116"/>
        <a:ext cx="1073101" cy="1073101"/>
      </dsp:txXfrm>
    </dsp:sp>
    <dsp:sp modelId="{E4C2E02C-E5A0-496F-A4CC-DB5D026139BB}">
      <dsp:nvSpPr>
        <dsp:cNvPr id="0" name=""/>
        <dsp:cNvSpPr/>
      </dsp:nvSpPr>
      <dsp:spPr>
        <a:xfrm>
          <a:off x="4963707" y="1729814"/>
          <a:ext cx="1762537" cy="684596"/>
        </a:xfrm>
        <a:prstGeom prst="roundRect">
          <a:avLst>
            <a:gd name="adj" fmla="val 10000"/>
          </a:avLst>
        </a:prstGeom>
        <a:solidFill>
          <a:schemeClr val="lt1">
            <a:hueOff val="0"/>
            <a:satOff val="0"/>
            <a:lumOff val="0"/>
            <a:alpha val="80000"/>
          </a:schemeClr>
        </a:solidFill>
        <a:ln w="1905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14300" lvl="1" indent="-114300" algn="l" defTabSz="622300" rtl="0">
            <a:lnSpc>
              <a:spcPct val="90000"/>
            </a:lnSpc>
            <a:spcBef>
              <a:spcPct val="0"/>
            </a:spcBef>
            <a:spcAft>
              <a:spcPct val="15000"/>
            </a:spcAft>
            <a:buChar char="••"/>
          </a:pPr>
          <a:r>
            <a:rPr lang="es-PY" sz="1400" kern="1200" dirty="0" smtClean="0"/>
            <a:t>Cuales son?</a:t>
          </a:r>
          <a:endParaRPr lang="es-PY" sz="1400" kern="1200" dirty="0"/>
        </a:p>
        <a:p>
          <a:pPr marL="114300" lvl="1" indent="-114300" algn="l" defTabSz="622300" rtl="0">
            <a:lnSpc>
              <a:spcPct val="90000"/>
            </a:lnSpc>
            <a:spcBef>
              <a:spcPct val="0"/>
            </a:spcBef>
            <a:spcAft>
              <a:spcPct val="15000"/>
            </a:spcAft>
            <a:buChar char="••"/>
          </a:pPr>
          <a:r>
            <a:rPr lang="es-PY" sz="1400" kern="1200" dirty="0" smtClean="0"/>
            <a:t>Como se definen?</a:t>
          </a:r>
          <a:endParaRPr lang="es-PY" sz="1400" kern="1200" dirty="0"/>
        </a:p>
      </dsp:txBody>
      <dsp:txXfrm>
        <a:off x="4983758" y="1749865"/>
        <a:ext cx="1722435" cy="644494"/>
      </dsp:txXfrm>
    </dsp:sp>
    <dsp:sp modelId="{94E44517-DE71-4A90-BFF5-85BF34DEF26A}">
      <dsp:nvSpPr>
        <dsp:cNvPr id="0" name=""/>
        <dsp:cNvSpPr/>
      </dsp:nvSpPr>
      <dsp:spPr>
        <a:xfrm rot="11908841">
          <a:off x="882121" y="-347077"/>
          <a:ext cx="3433924" cy="3433924"/>
        </a:xfrm>
        <a:prstGeom prst="circularArrow">
          <a:avLst>
            <a:gd name="adj1" fmla="val 4687"/>
            <a:gd name="adj2" fmla="val 299029"/>
            <a:gd name="adj3" fmla="val 2530378"/>
            <a:gd name="adj4" fmla="val 15830994"/>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620E14A-2D95-46A5-96C3-70F562FC25E4}">
      <dsp:nvSpPr>
        <dsp:cNvPr id="0" name=""/>
        <dsp:cNvSpPr/>
      </dsp:nvSpPr>
      <dsp:spPr>
        <a:xfrm rot="11432204">
          <a:off x="3580858" y="1492523"/>
          <a:ext cx="2494960" cy="2494960"/>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A9B3EAB-57BE-43A6-995E-1BA713CBE091}">
      <dsp:nvSpPr>
        <dsp:cNvPr id="0" name=""/>
        <dsp:cNvSpPr/>
      </dsp:nvSpPr>
      <dsp:spPr>
        <a:xfrm rot="15241237">
          <a:off x="2151725" y="2630644"/>
          <a:ext cx="2690070" cy="2690070"/>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D1F80-6F09-42BB-A3B3-9126AACBF7FD}">
      <dsp:nvSpPr>
        <dsp:cNvPr id="0" name=""/>
        <dsp:cNvSpPr/>
      </dsp:nvSpPr>
      <dsp:spPr>
        <a:xfrm>
          <a:off x="1454900" y="4"/>
          <a:ext cx="2682753" cy="2682753"/>
        </a:xfrm>
        <a:prstGeom prst="gear9">
          <a:avLst/>
        </a:prstGeom>
        <a:solidFill>
          <a:schemeClr val="accent6">
            <a:lumMod val="60000"/>
            <a:lum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PY" sz="1700" kern="1200" dirty="0" err="1" smtClean="0"/>
            <a:t>Intents</a:t>
          </a:r>
          <a:r>
            <a:rPr lang="es-PY" sz="1700" kern="1200" dirty="0" smtClean="0"/>
            <a:t> y </a:t>
          </a:r>
          <a:r>
            <a:rPr lang="es-PY" sz="1700" kern="1200" dirty="0" err="1" smtClean="0"/>
            <a:t>Activities</a:t>
          </a:r>
          <a:endParaRPr lang="es-PY" sz="1700" kern="1200" dirty="0" smtClean="0"/>
        </a:p>
      </dsp:txBody>
      <dsp:txXfrm>
        <a:off x="1994253" y="628426"/>
        <a:ext cx="1604047" cy="1378991"/>
      </dsp:txXfrm>
    </dsp:sp>
    <dsp:sp modelId="{2E80716D-8D3B-413E-BD37-D3040C086C3A}">
      <dsp:nvSpPr>
        <dsp:cNvPr id="0" name=""/>
        <dsp:cNvSpPr/>
      </dsp:nvSpPr>
      <dsp:spPr>
        <a:xfrm>
          <a:off x="2372255" y="2926640"/>
          <a:ext cx="1951093" cy="1951093"/>
        </a:xfrm>
        <a:prstGeom prst="gear6">
          <a:avLst/>
        </a:prstGeom>
        <a:solidFill>
          <a:schemeClr val="accent4">
            <a:lumMod val="60000"/>
            <a:lum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PY" sz="1700" kern="1200" dirty="0" err="1" smtClean="0"/>
            <a:t>Activities</a:t>
          </a:r>
          <a:endParaRPr lang="es-PY" sz="1700" kern="1200" dirty="0" smtClean="0"/>
        </a:p>
      </dsp:txBody>
      <dsp:txXfrm>
        <a:off x="2863449" y="3420802"/>
        <a:ext cx="968705" cy="962769"/>
      </dsp:txXfrm>
    </dsp:sp>
    <dsp:sp modelId="{7C637405-3EB4-45CA-96C0-13820C4BD86E}">
      <dsp:nvSpPr>
        <dsp:cNvPr id="0" name=""/>
        <dsp:cNvSpPr/>
      </dsp:nvSpPr>
      <dsp:spPr>
        <a:xfrm>
          <a:off x="726009" y="3480945"/>
          <a:ext cx="2043987" cy="1024324"/>
        </a:xfrm>
        <a:prstGeom prst="roundRect">
          <a:avLst>
            <a:gd name="adj" fmla="val 10000"/>
          </a:avLst>
        </a:prstGeom>
        <a:solidFill>
          <a:schemeClr val="bg1">
            <a:alpha val="35000"/>
          </a:schemeClr>
        </a:solidFill>
        <a:ln w="19050" cap="flat" cmpd="sng" algn="ctr">
          <a:solidFill>
            <a:schemeClr val="accent4">
              <a:lumMod val="40000"/>
              <a:lumOff val="6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533400" rtl="0">
            <a:lnSpc>
              <a:spcPct val="90000"/>
            </a:lnSpc>
            <a:spcBef>
              <a:spcPct val="0"/>
            </a:spcBef>
            <a:spcAft>
              <a:spcPct val="15000"/>
            </a:spcAft>
            <a:buChar char="••"/>
          </a:pPr>
          <a:r>
            <a:rPr lang="es-PY" sz="1200" kern="1200" dirty="0" smtClean="0"/>
            <a:t>Que son?</a:t>
          </a:r>
          <a:endParaRPr lang="es-PY" sz="1200" kern="1200" dirty="0" smtClean="0"/>
        </a:p>
        <a:p>
          <a:pPr marL="114300" lvl="1" indent="-114300" algn="l" defTabSz="533400" rtl="0">
            <a:lnSpc>
              <a:spcPct val="90000"/>
            </a:lnSpc>
            <a:spcBef>
              <a:spcPct val="0"/>
            </a:spcBef>
            <a:spcAft>
              <a:spcPct val="15000"/>
            </a:spcAft>
            <a:buChar char="••"/>
          </a:pPr>
          <a:r>
            <a:rPr lang="es-PY" sz="1200" kern="1200" dirty="0" smtClean="0"/>
            <a:t>Para Que se usan?</a:t>
          </a:r>
          <a:endParaRPr lang="es-PY" sz="1200" kern="1200" dirty="0" smtClean="0"/>
        </a:p>
      </dsp:txBody>
      <dsp:txXfrm>
        <a:off x="756010" y="3510946"/>
        <a:ext cx="1983985" cy="964322"/>
      </dsp:txXfrm>
    </dsp:sp>
    <dsp:sp modelId="{ACE7D075-F1C6-41D7-812B-8C2AEAAD9CF0}">
      <dsp:nvSpPr>
        <dsp:cNvPr id="0" name=""/>
        <dsp:cNvSpPr/>
      </dsp:nvSpPr>
      <dsp:spPr>
        <a:xfrm rot="20700000">
          <a:off x="3433962" y="1569830"/>
          <a:ext cx="1911673" cy="1911673"/>
        </a:xfrm>
        <a:prstGeom prst="gear6">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PY" sz="1700" kern="1200" dirty="0" err="1" smtClean="0"/>
            <a:t>Intents</a:t>
          </a:r>
          <a:endParaRPr lang="es-PY" sz="1700" kern="1200" dirty="0"/>
        </a:p>
      </dsp:txBody>
      <dsp:txXfrm rot="-20700000">
        <a:off x="3853248" y="1989116"/>
        <a:ext cx="1073101" cy="1073101"/>
      </dsp:txXfrm>
    </dsp:sp>
    <dsp:sp modelId="{E4C2E02C-E5A0-496F-A4CC-DB5D026139BB}">
      <dsp:nvSpPr>
        <dsp:cNvPr id="0" name=""/>
        <dsp:cNvSpPr/>
      </dsp:nvSpPr>
      <dsp:spPr>
        <a:xfrm>
          <a:off x="4824531" y="1440161"/>
          <a:ext cx="2279599" cy="1116646"/>
        </a:xfrm>
        <a:prstGeom prst="roundRect">
          <a:avLst>
            <a:gd name="adj" fmla="val 10000"/>
          </a:avLst>
        </a:prstGeom>
        <a:solidFill>
          <a:schemeClr val="lt1">
            <a:hueOff val="0"/>
            <a:satOff val="0"/>
            <a:lumOff val="0"/>
            <a:alpha val="80000"/>
          </a:schemeClr>
        </a:solidFill>
        <a:ln w="1905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rtl="0">
            <a:lnSpc>
              <a:spcPct val="90000"/>
            </a:lnSpc>
            <a:spcBef>
              <a:spcPct val="0"/>
            </a:spcBef>
            <a:spcAft>
              <a:spcPct val="15000"/>
            </a:spcAft>
            <a:buChar char="••"/>
          </a:pPr>
          <a:r>
            <a:rPr lang="es-PY" sz="1600" kern="1200" dirty="0" smtClean="0"/>
            <a:t>Utilización de </a:t>
          </a:r>
          <a:r>
            <a:rPr lang="es-PY" sz="1600" kern="1200" dirty="0" err="1" smtClean="0"/>
            <a:t>intents</a:t>
          </a:r>
          <a:r>
            <a:rPr lang="es-PY" sz="1600" kern="1200" dirty="0" smtClean="0"/>
            <a:t> con </a:t>
          </a:r>
          <a:r>
            <a:rPr lang="es-PY" sz="1600" kern="1200" dirty="0" err="1" smtClean="0"/>
            <a:t>activities</a:t>
          </a:r>
          <a:r>
            <a:rPr lang="es-PY" sz="1600" kern="1200" dirty="0" smtClean="0"/>
            <a:t>, ejemplos y ejercicios relacionados</a:t>
          </a:r>
          <a:endParaRPr lang="es-PY" sz="1600" kern="1200" dirty="0"/>
        </a:p>
      </dsp:txBody>
      <dsp:txXfrm>
        <a:off x="4857236" y="1472866"/>
        <a:ext cx="2214189" cy="1051236"/>
      </dsp:txXfrm>
    </dsp:sp>
    <dsp:sp modelId="{94E44517-DE71-4A90-BFF5-85BF34DEF26A}">
      <dsp:nvSpPr>
        <dsp:cNvPr id="0" name=""/>
        <dsp:cNvSpPr/>
      </dsp:nvSpPr>
      <dsp:spPr>
        <a:xfrm rot="11908841">
          <a:off x="752856" y="-347077"/>
          <a:ext cx="3433924" cy="3433924"/>
        </a:xfrm>
        <a:prstGeom prst="circularArrow">
          <a:avLst>
            <a:gd name="adj1" fmla="val 4687"/>
            <a:gd name="adj2" fmla="val 299029"/>
            <a:gd name="adj3" fmla="val 2530378"/>
            <a:gd name="adj4" fmla="val 15830994"/>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620E14A-2D95-46A5-96C3-70F562FC25E4}">
      <dsp:nvSpPr>
        <dsp:cNvPr id="0" name=""/>
        <dsp:cNvSpPr/>
      </dsp:nvSpPr>
      <dsp:spPr>
        <a:xfrm rot="11432204">
          <a:off x="3451593" y="1492523"/>
          <a:ext cx="2494960" cy="2494960"/>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A9B3EAB-57BE-43A6-995E-1BA713CBE091}">
      <dsp:nvSpPr>
        <dsp:cNvPr id="0" name=""/>
        <dsp:cNvSpPr/>
      </dsp:nvSpPr>
      <dsp:spPr>
        <a:xfrm rot="15241237">
          <a:off x="2022459" y="2630644"/>
          <a:ext cx="2690070" cy="2690070"/>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Y"/>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8C3F48-3961-4375-A8B2-C176D5D32A22}" type="datetimeFigureOut">
              <a:rPr lang="es-PY" smtClean="0"/>
              <a:t>08/11/2013</a:t>
            </a:fld>
            <a:endParaRPr lang="es-PY"/>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Y"/>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Y"/>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Y"/>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B620D3-366D-494B-AA21-286EEFFD019B}" type="slidenum">
              <a:rPr lang="es-PY" smtClean="0"/>
              <a:t>‹Nº›</a:t>
            </a:fld>
            <a:endParaRPr lang="es-PY"/>
          </a:p>
        </p:txBody>
      </p:sp>
    </p:spTree>
    <p:extLst>
      <p:ext uri="{BB962C8B-B14F-4D97-AF65-F5344CB8AC3E}">
        <p14:creationId xmlns:p14="http://schemas.microsoft.com/office/powerpoint/2010/main" val="2587749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Y" dirty="0"/>
          </a:p>
        </p:txBody>
      </p:sp>
      <p:sp>
        <p:nvSpPr>
          <p:cNvPr id="4" name="3 Marcador de número de diapositiva"/>
          <p:cNvSpPr>
            <a:spLocks noGrp="1"/>
          </p:cNvSpPr>
          <p:nvPr>
            <p:ph type="sldNum" sz="quarter" idx="10"/>
          </p:nvPr>
        </p:nvSpPr>
        <p:spPr/>
        <p:txBody>
          <a:bodyPr/>
          <a:lstStyle/>
          <a:p>
            <a:fld id="{07F8B26C-DFF2-480C-B97B-9F303EAC6F99}" type="slidenum">
              <a:rPr lang="es-PY" smtClean="0"/>
              <a:t>42</a:t>
            </a:fld>
            <a:endParaRPr lang="es-PY"/>
          </a:p>
        </p:txBody>
      </p:sp>
    </p:spTree>
    <p:extLst>
      <p:ext uri="{BB962C8B-B14F-4D97-AF65-F5344CB8AC3E}">
        <p14:creationId xmlns:p14="http://schemas.microsoft.com/office/powerpoint/2010/main" val="1070470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3" name="22 Rectángulo"/>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23 Rectángulo"/>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24 Rectángulo"/>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25 Rectángulo"/>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Rectángulo"/>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29 Rectángulo redondeado"/>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30 Rectángulo redondeado"/>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Rectángulo"/>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705600" y="4206240"/>
            <a:ext cx="960120" cy="457200"/>
          </a:xfrm>
        </p:spPr>
        <p:txBody>
          <a:bodyPr/>
          <a:lstStyle/>
          <a:p>
            <a:fld id="{2F7B8543-792E-43F2-8C56-1B3DF5333397}" type="datetimeFigureOut">
              <a:rPr lang="es-PY" smtClean="0"/>
              <a:pPr/>
              <a:t>08/11/2013</a:t>
            </a:fld>
            <a:endParaRPr lang="es-PY"/>
          </a:p>
        </p:txBody>
      </p:sp>
      <p:sp>
        <p:nvSpPr>
          <p:cNvPr id="17" name="16 Marcador de pie de página"/>
          <p:cNvSpPr>
            <a:spLocks noGrp="1"/>
          </p:cNvSpPr>
          <p:nvPr>
            <p:ph type="ftr" sz="quarter" idx="11"/>
          </p:nvPr>
        </p:nvSpPr>
        <p:spPr>
          <a:xfrm>
            <a:off x="5410200" y="4205288"/>
            <a:ext cx="1295400" cy="457200"/>
          </a:xfrm>
        </p:spPr>
        <p:txBody>
          <a:bodyPr/>
          <a:lstStyle/>
          <a:p>
            <a:endParaRPr lang="es-PY"/>
          </a:p>
        </p:txBody>
      </p:sp>
      <p:sp>
        <p:nvSpPr>
          <p:cNvPr id="29" name="28 Marcador de número de diapositiva"/>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AE1A7970-8B4F-4DF8-9E56-AF225A01FECA}" type="slidenum">
              <a:rPr lang="es-PY" smtClean="0"/>
              <a:pPr/>
              <a:t>‹Nº›</a:t>
            </a:fld>
            <a:endParaRPr lang="es-P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2F7B8543-792E-43F2-8C56-1B3DF5333397}" type="datetimeFigureOut">
              <a:rPr lang="es-PY" smtClean="0"/>
              <a:pPr/>
              <a:t>08/11/2013</a:t>
            </a:fld>
            <a:endParaRPr lang="es-PY"/>
          </a:p>
        </p:txBody>
      </p:sp>
      <p:sp>
        <p:nvSpPr>
          <p:cNvPr id="5" name="4 Marcador de pie de página"/>
          <p:cNvSpPr>
            <a:spLocks noGrp="1"/>
          </p:cNvSpPr>
          <p:nvPr>
            <p:ph type="ftr" sz="quarter" idx="11"/>
          </p:nvPr>
        </p:nvSpPr>
        <p:spPr/>
        <p:txBody>
          <a:bodyPr/>
          <a:lstStyle/>
          <a:p>
            <a:endParaRPr lang="es-PY"/>
          </a:p>
        </p:txBody>
      </p:sp>
      <p:sp>
        <p:nvSpPr>
          <p:cNvPr id="6" name="5 Marcador de número de diapositiva"/>
          <p:cNvSpPr>
            <a:spLocks noGrp="1"/>
          </p:cNvSpPr>
          <p:nvPr>
            <p:ph type="sldNum" sz="quarter" idx="12"/>
          </p:nvPr>
        </p:nvSpPr>
        <p:spPr/>
        <p:txBody>
          <a:bodyPr/>
          <a:lstStyle/>
          <a:p>
            <a:fld id="{AE1A7970-8B4F-4DF8-9E56-AF225A01FECA}" type="slidenum">
              <a:rPr lang="es-PY" smtClean="0"/>
              <a:pPr/>
              <a:t>‹Nº›</a:t>
            </a:fld>
            <a:endParaRPr lang="es-P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1143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143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2F7B8543-792E-43F2-8C56-1B3DF5333397}" type="datetimeFigureOut">
              <a:rPr lang="es-PY" smtClean="0"/>
              <a:pPr/>
              <a:t>08/11/2013</a:t>
            </a:fld>
            <a:endParaRPr lang="es-PY"/>
          </a:p>
        </p:txBody>
      </p:sp>
      <p:sp>
        <p:nvSpPr>
          <p:cNvPr id="5" name="4 Marcador de pie de página"/>
          <p:cNvSpPr>
            <a:spLocks noGrp="1"/>
          </p:cNvSpPr>
          <p:nvPr>
            <p:ph type="ftr" sz="quarter" idx="11"/>
          </p:nvPr>
        </p:nvSpPr>
        <p:spPr/>
        <p:txBody>
          <a:bodyPr/>
          <a:lstStyle/>
          <a:p>
            <a:endParaRPr lang="es-PY"/>
          </a:p>
        </p:txBody>
      </p:sp>
      <p:sp>
        <p:nvSpPr>
          <p:cNvPr id="6" name="5 Marcador de número de diapositiva"/>
          <p:cNvSpPr>
            <a:spLocks noGrp="1"/>
          </p:cNvSpPr>
          <p:nvPr>
            <p:ph type="sldNum" sz="quarter" idx="12"/>
          </p:nvPr>
        </p:nvSpPr>
        <p:spPr/>
        <p:txBody>
          <a:bodyPr/>
          <a:lstStyle/>
          <a:p>
            <a:fld id="{AE1A7970-8B4F-4DF8-9E56-AF225A01FECA}" type="slidenum">
              <a:rPr lang="es-PY" smtClean="0"/>
              <a:pPr/>
              <a:t>‹Nº›</a:t>
            </a:fld>
            <a:endParaRPr lang="es-P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2F7B8543-792E-43F2-8C56-1B3DF5333397}" type="datetimeFigureOut">
              <a:rPr lang="es-PY" smtClean="0"/>
              <a:pPr/>
              <a:t>08/11/2013</a:t>
            </a:fld>
            <a:endParaRPr lang="es-PY"/>
          </a:p>
        </p:txBody>
      </p:sp>
      <p:sp>
        <p:nvSpPr>
          <p:cNvPr id="5" name="4 Marcador de pie de página"/>
          <p:cNvSpPr>
            <a:spLocks noGrp="1"/>
          </p:cNvSpPr>
          <p:nvPr>
            <p:ph type="ftr" sz="quarter" idx="11"/>
          </p:nvPr>
        </p:nvSpPr>
        <p:spPr/>
        <p:txBody>
          <a:bodyPr/>
          <a:lstStyle/>
          <a:p>
            <a:endParaRPr lang="es-PY"/>
          </a:p>
        </p:txBody>
      </p:sp>
      <p:sp>
        <p:nvSpPr>
          <p:cNvPr id="6" name="5 Marcador de número de diapositiva"/>
          <p:cNvSpPr>
            <a:spLocks noGrp="1"/>
          </p:cNvSpPr>
          <p:nvPr>
            <p:ph type="sldNum" sz="quarter" idx="12"/>
          </p:nvPr>
        </p:nvSpPr>
        <p:spPr/>
        <p:txBody>
          <a:bodyPr/>
          <a:lstStyle/>
          <a:p>
            <a:fld id="{AE1A7970-8B4F-4DF8-9E56-AF225A01FECA}" type="slidenum">
              <a:rPr lang="es-PY" smtClean="0"/>
              <a:pPr/>
              <a:t>‹Nº›</a:t>
            </a:fld>
            <a:endParaRPr lang="es-P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2F7B8543-792E-43F2-8C56-1B3DF5333397}" type="datetimeFigureOut">
              <a:rPr lang="es-PY" smtClean="0"/>
              <a:pPr/>
              <a:t>08/11/2013</a:t>
            </a:fld>
            <a:endParaRPr lang="es-PY"/>
          </a:p>
        </p:txBody>
      </p:sp>
      <p:sp>
        <p:nvSpPr>
          <p:cNvPr id="5" name="4 Marcador de pie de página"/>
          <p:cNvSpPr>
            <a:spLocks noGrp="1"/>
          </p:cNvSpPr>
          <p:nvPr>
            <p:ph type="ftr" sz="quarter" idx="11"/>
          </p:nvPr>
        </p:nvSpPr>
        <p:spPr/>
        <p:txBody>
          <a:bodyPr/>
          <a:lstStyle/>
          <a:p>
            <a:endParaRPr lang="es-PY"/>
          </a:p>
        </p:txBody>
      </p:sp>
      <p:sp>
        <p:nvSpPr>
          <p:cNvPr id="6" name="5 Marcador de número de diapositiva"/>
          <p:cNvSpPr>
            <a:spLocks noGrp="1"/>
          </p:cNvSpPr>
          <p:nvPr>
            <p:ph type="sldNum" sz="quarter" idx="12"/>
          </p:nvPr>
        </p:nvSpPr>
        <p:spPr/>
        <p:txBody>
          <a:bodyPr/>
          <a:lstStyle/>
          <a:p>
            <a:fld id="{AE1A7970-8B4F-4DF8-9E56-AF225A01FECA}" type="slidenum">
              <a:rPr lang="es-PY" smtClean="0"/>
              <a:pPr/>
              <a:t>‹Nº›</a:t>
            </a:fld>
            <a:endParaRPr lang="es-PY"/>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2F7B8543-792E-43F2-8C56-1B3DF5333397}" type="datetimeFigureOut">
              <a:rPr lang="es-PY" smtClean="0"/>
              <a:pPr/>
              <a:t>08/11/2013</a:t>
            </a:fld>
            <a:endParaRPr lang="es-PY"/>
          </a:p>
        </p:txBody>
      </p:sp>
      <p:sp>
        <p:nvSpPr>
          <p:cNvPr id="6" name="5 Marcador de pie de página"/>
          <p:cNvSpPr>
            <a:spLocks noGrp="1"/>
          </p:cNvSpPr>
          <p:nvPr>
            <p:ph type="ftr" sz="quarter" idx="11"/>
          </p:nvPr>
        </p:nvSpPr>
        <p:spPr/>
        <p:txBody>
          <a:bodyPr/>
          <a:lstStyle/>
          <a:p>
            <a:endParaRPr lang="es-PY"/>
          </a:p>
        </p:txBody>
      </p:sp>
      <p:sp>
        <p:nvSpPr>
          <p:cNvPr id="7" name="6 Marcador de número de diapositiva"/>
          <p:cNvSpPr>
            <a:spLocks noGrp="1"/>
          </p:cNvSpPr>
          <p:nvPr>
            <p:ph type="sldNum" sz="quarter" idx="12"/>
          </p:nvPr>
        </p:nvSpPr>
        <p:spPr/>
        <p:txBody>
          <a:bodyPr/>
          <a:lstStyle/>
          <a:p>
            <a:fld id="{AE1A7970-8B4F-4DF8-9E56-AF225A01FECA}" type="slidenum">
              <a:rPr lang="es-PY" smtClean="0"/>
              <a:pPr/>
              <a:t>‹Nº›</a:t>
            </a:fld>
            <a:endParaRPr lang="es-P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1000" y="1143000"/>
            <a:ext cx="8382000" cy="1069848"/>
          </a:xfrm>
        </p:spPr>
        <p:txBody>
          <a:bodyPr anchor="ctr"/>
          <a:lstStyle>
            <a:lvl1pPr>
              <a:defRPr sz="4000" b="0" i="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fecha"/>
          <p:cNvSpPr>
            <a:spLocks noGrp="1"/>
          </p:cNvSpPr>
          <p:nvPr>
            <p:ph type="dt" sz="half" idx="10"/>
          </p:nvPr>
        </p:nvSpPr>
        <p:spPr/>
        <p:txBody>
          <a:bodyPr rtlCol="0"/>
          <a:lstStyle/>
          <a:p>
            <a:fld id="{2F7B8543-792E-43F2-8C56-1B3DF5333397}" type="datetimeFigureOut">
              <a:rPr lang="es-PY" smtClean="0"/>
              <a:pPr/>
              <a:t>08/11/2013</a:t>
            </a:fld>
            <a:endParaRPr lang="es-PY"/>
          </a:p>
        </p:txBody>
      </p:sp>
      <p:sp>
        <p:nvSpPr>
          <p:cNvPr id="27" name="26 Marcador de número de diapositiva"/>
          <p:cNvSpPr>
            <a:spLocks noGrp="1"/>
          </p:cNvSpPr>
          <p:nvPr>
            <p:ph type="sldNum" sz="quarter" idx="11"/>
          </p:nvPr>
        </p:nvSpPr>
        <p:spPr/>
        <p:txBody>
          <a:bodyPr rtlCol="0"/>
          <a:lstStyle/>
          <a:p>
            <a:fld id="{AE1A7970-8B4F-4DF8-9E56-AF225A01FECA}" type="slidenum">
              <a:rPr lang="es-PY" smtClean="0"/>
              <a:pPr/>
              <a:t>‹Nº›</a:t>
            </a:fld>
            <a:endParaRPr lang="es-PY"/>
          </a:p>
        </p:txBody>
      </p:sp>
      <p:sp>
        <p:nvSpPr>
          <p:cNvPr id="28" name="27 Marcador de pie de página"/>
          <p:cNvSpPr>
            <a:spLocks noGrp="1"/>
          </p:cNvSpPr>
          <p:nvPr>
            <p:ph type="ftr" sz="quarter" idx="12"/>
          </p:nvPr>
        </p:nvSpPr>
        <p:spPr/>
        <p:txBody>
          <a:bodyPr rtlCol="0"/>
          <a:lstStyle/>
          <a:p>
            <a:endParaRPr lang="es-P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a:xfrm>
            <a:off x="6583680" y="612648"/>
            <a:ext cx="957264" cy="457200"/>
          </a:xfrm>
        </p:spPr>
        <p:txBody>
          <a:bodyPr/>
          <a:lstStyle/>
          <a:p>
            <a:fld id="{2F7B8543-792E-43F2-8C56-1B3DF5333397}" type="datetimeFigureOut">
              <a:rPr lang="es-PY" smtClean="0"/>
              <a:pPr/>
              <a:t>08/11/2013</a:t>
            </a:fld>
            <a:endParaRPr lang="es-PY"/>
          </a:p>
        </p:txBody>
      </p:sp>
      <p:sp>
        <p:nvSpPr>
          <p:cNvPr id="4" name="3 Marcador de pie de página"/>
          <p:cNvSpPr>
            <a:spLocks noGrp="1"/>
          </p:cNvSpPr>
          <p:nvPr>
            <p:ph type="ftr" sz="quarter" idx="11"/>
          </p:nvPr>
        </p:nvSpPr>
        <p:spPr>
          <a:xfrm>
            <a:off x="5257800" y="612648"/>
            <a:ext cx="1325880" cy="457200"/>
          </a:xfrm>
        </p:spPr>
        <p:txBody>
          <a:bodyPr/>
          <a:lstStyle/>
          <a:p>
            <a:endParaRPr lang="es-PY"/>
          </a:p>
        </p:txBody>
      </p:sp>
      <p:sp>
        <p:nvSpPr>
          <p:cNvPr id="5" name="4 Marcador de número de diapositiva"/>
          <p:cNvSpPr>
            <a:spLocks noGrp="1"/>
          </p:cNvSpPr>
          <p:nvPr>
            <p:ph type="sldNum" sz="quarter" idx="12"/>
          </p:nvPr>
        </p:nvSpPr>
        <p:spPr>
          <a:xfrm>
            <a:off x="8174736" y="2272"/>
            <a:ext cx="762000" cy="365760"/>
          </a:xfrm>
        </p:spPr>
        <p:txBody>
          <a:bodyPr/>
          <a:lstStyle/>
          <a:p>
            <a:fld id="{AE1A7970-8B4F-4DF8-9E56-AF225A01FECA}" type="slidenum">
              <a:rPr lang="es-PY" smtClean="0"/>
              <a:pPr/>
              <a:t>‹Nº›</a:t>
            </a:fld>
            <a:endParaRPr lang="es-P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F7B8543-792E-43F2-8C56-1B3DF5333397}" type="datetimeFigureOut">
              <a:rPr lang="es-PY" smtClean="0"/>
              <a:pPr/>
              <a:t>08/11/2013</a:t>
            </a:fld>
            <a:endParaRPr lang="es-PY"/>
          </a:p>
        </p:txBody>
      </p:sp>
      <p:sp>
        <p:nvSpPr>
          <p:cNvPr id="3" name="2 Marcador de pie de página"/>
          <p:cNvSpPr>
            <a:spLocks noGrp="1"/>
          </p:cNvSpPr>
          <p:nvPr>
            <p:ph type="ftr" sz="quarter" idx="11"/>
          </p:nvPr>
        </p:nvSpPr>
        <p:spPr/>
        <p:txBody>
          <a:bodyPr/>
          <a:lstStyle/>
          <a:p>
            <a:endParaRPr lang="es-PY"/>
          </a:p>
        </p:txBody>
      </p:sp>
      <p:sp>
        <p:nvSpPr>
          <p:cNvPr id="4" name="3 Marcador de número de diapositiva"/>
          <p:cNvSpPr>
            <a:spLocks noGrp="1"/>
          </p:cNvSpPr>
          <p:nvPr>
            <p:ph type="sldNum" sz="quarter" idx="12"/>
          </p:nvPr>
        </p:nvSpPr>
        <p:spPr/>
        <p:txBody>
          <a:bodyPr/>
          <a:lstStyle/>
          <a:p>
            <a:fld id="{AE1A7970-8B4F-4DF8-9E56-AF225A01FECA}" type="slidenum">
              <a:rPr lang="es-PY" smtClean="0"/>
              <a:pPr/>
              <a:t>‹Nº›</a:t>
            </a:fld>
            <a:endParaRPr lang="es-P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53496" y="1101970"/>
            <a:ext cx="3383280" cy="877824"/>
          </a:xfrm>
        </p:spPr>
        <p:txBody>
          <a:bodyPr anchor="b"/>
          <a:lstStyle>
            <a:lvl1pPr algn="l">
              <a:buNone/>
              <a:defRPr sz="1800" b="1"/>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2F7B8543-792E-43F2-8C56-1B3DF5333397}" type="datetimeFigureOut">
              <a:rPr lang="es-PY" smtClean="0"/>
              <a:pPr/>
              <a:t>08/11/2013</a:t>
            </a:fld>
            <a:endParaRPr lang="es-PY"/>
          </a:p>
        </p:txBody>
      </p:sp>
      <p:sp>
        <p:nvSpPr>
          <p:cNvPr id="6" name="5 Marcador de pie de página"/>
          <p:cNvSpPr>
            <a:spLocks noGrp="1"/>
          </p:cNvSpPr>
          <p:nvPr>
            <p:ph type="ftr" sz="quarter" idx="11"/>
          </p:nvPr>
        </p:nvSpPr>
        <p:spPr/>
        <p:txBody>
          <a:bodyPr/>
          <a:lstStyle/>
          <a:p>
            <a:endParaRPr lang="es-PY"/>
          </a:p>
        </p:txBody>
      </p:sp>
      <p:sp>
        <p:nvSpPr>
          <p:cNvPr id="7" name="6 Marcador de número de diapositiva"/>
          <p:cNvSpPr>
            <a:spLocks noGrp="1"/>
          </p:cNvSpPr>
          <p:nvPr>
            <p:ph type="sldNum" sz="quarter" idx="12"/>
          </p:nvPr>
        </p:nvSpPr>
        <p:spPr/>
        <p:txBody>
          <a:bodyPr/>
          <a:lstStyle/>
          <a:p>
            <a:fld id="{AE1A7970-8B4F-4DF8-9E56-AF225A01FECA}" type="slidenum">
              <a:rPr lang="es-PY" smtClean="0"/>
              <a:pPr/>
              <a:t>‹Nº›</a:t>
            </a:fld>
            <a:endParaRPr lang="es-P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2F7B8543-792E-43F2-8C56-1B3DF5333397}" type="datetimeFigureOut">
              <a:rPr lang="es-PY" smtClean="0"/>
              <a:pPr/>
              <a:t>08/11/2013</a:t>
            </a:fld>
            <a:endParaRPr lang="es-PY"/>
          </a:p>
        </p:txBody>
      </p:sp>
      <p:sp>
        <p:nvSpPr>
          <p:cNvPr id="6" name="5 Marcador de pie de página"/>
          <p:cNvSpPr>
            <a:spLocks noGrp="1"/>
          </p:cNvSpPr>
          <p:nvPr>
            <p:ph type="ftr" sz="quarter" idx="11"/>
          </p:nvPr>
        </p:nvSpPr>
        <p:spPr/>
        <p:txBody>
          <a:bodyPr/>
          <a:lstStyle/>
          <a:p>
            <a:endParaRPr lang="es-PY"/>
          </a:p>
        </p:txBody>
      </p:sp>
      <p:sp>
        <p:nvSpPr>
          <p:cNvPr id="7" name="6 Marcador de número de diapositiva"/>
          <p:cNvSpPr>
            <a:spLocks noGrp="1"/>
          </p:cNvSpPr>
          <p:nvPr>
            <p:ph type="sldNum" sz="quarter" idx="12"/>
          </p:nvPr>
        </p:nvSpPr>
        <p:spPr/>
        <p:txBody>
          <a:bodyPr/>
          <a:lstStyle/>
          <a:p>
            <a:fld id="{AE1A7970-8B4F-4DF8-9E56-AF225A01FECA}" type="slidenum">
              <a:rPr lang="es-PY" smtClean="0"/>
              <a:pPr/>
              <a:t>‹Nº›</a:t>
            </a:fld>
            <a:endParaRPr lang="es-P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Rectángulo"/>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Rectángulo"/>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29 Rectángulo"/>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30 Rectángulo"/>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32 Rectángulo redondeado"/>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33 Rectángulo redondeado"/>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34 Rectángulo"/>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Rectángulo"/>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Rectángulo"/>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37 Rectángulo"/>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38 Rectángulo"/>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39 Rectángulo"/>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457200" y="1143000"/>
            <a:ext cx="8229600" cy="10668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2F7B8543-792E-43F2-8C56-1B3DF5333397}" type="datetimeFigureOut">
              <a:rPr lang="es-PY" smtClean="0"/>
              <a:pPr/>
              <a:t>08/11/2013</a:t>
            </a:fld>
            <a:endParaRPr lang="es-PY"/>
          </a:p>
        </p:txBody>
      </p:sp>
      <p:sp>
        <p:nvSpPr>
          <p:cNvPr id="3" name="2 Marcador de pie de página"/>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s-PY"/>
          </a:p>
        </p:txBody>
      </p:sp>
      <p:sp>
        <p:nvSpPr>
          <p:cNvPr id="23" name="22 Marcador de número de diapositiva"/>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AE1A7970-8B4F-4DF8-9E56-AF225A01FECA}" type="slidenum">
              <a:rPr lang="es-PY" smtClean="0"/>
              <a:pPr/>
              <a:t>‹Nº›</a:t>
            </a:fld>
            <a:endParaRPr lang="es-PY"/>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1571612"/>
            <a:ext cx="7772400" cy="928694"/>
          </a:xfrm>
        </p:spPr>
        <p:txBody>
          <a:bodyPr/>
          <a:lstStyle/>
          <a:p>
            <a:r>
              <a:rPr lang="es-PY" dirty="0" smtClean="0"/>
              <a:t>Curso</a:t>
            </a:r>
            <a:r>
              <a:rPr lang="en-US" dirty="0" smtClean="0"/>
              <a:t> Android </a:t>
            </a:r>
            <a:r>
              <a:rPr lang="en-US" dirty="0" smtClean="0"/>
              <a:t>V4.0</a:t>
            </a:r>
            <a:endParaRPr lang="es-PY" dirty="0"/>
          </a:p>
        </p:txBody>
      </p:sp>
      <p:sp>
        <p:nvSpPr>
          <p:cNvPr id="3" name="2 Subtítulo"/>
          <p:cNvSpPr>
            <a:spLocks noGrp="1"/>
          </p:cNvSpPr>
          <p:nvPr>
            <p:ph type="subTitle" idx="1"/>
          </p:nvPr>
        </p:nvSpPr>
        <p:spPr>
          <a:xfrm>
            <a:off x="1785918" y="5286388"/>
            <a:ext cx="7200928" cy="1328750"/>
          </a:xfrm>
        </p:spPr>
        <p:txBody>
          <a:bodyPr>
            <a:normAutofit fontScale="77500" lnSpcReduction="20000"/>
          </a:bodyPr>
          <a:lstStyle/>
          <a:p>
            <a:pPr algn="r"/>
            <a:r>
              <a:rPr lang="es-PY" sz="4500" b="1" dirty="0" smtClean="0"/>
              <a:t>Componentes e </a:t>
            </a:r>
            <a:r>
              <a:rPr lang="es-PY" sz="4500" b="1" dirty="0" smtClean="0"/>
              <a:t>Interfaz 2</a:t>
            </a:r>
            <a:endParaRPr lang="es-PY" b="1" dirty="0" smtClean="0"/>
          </a:p>
          <a:p>
            <a:pPr algn="r"/>
            <a:r>
              <a:rPr lang="es-PY" dirty="0" smtClean="0"/>
              <a:t>Emiliano </a:t>
            </a:r>
            <a:r>
              <a:rPr lang="es-PY" dirty="0" err="1" smtClean="0"/>
              <a:t>Gonzalez</a:t>
            </a:r>
            <a:r>
              <a:rPr lang="es-PY" dirty="0" smtClean="0"/>
              <a:t> </a:t>
            </a:r>
          </a:p>
          <a:p>
            <a:pPr algn="r"/>
            <a:r>
              <a:rPr lang="es-PY" dirty="0" smtClean="0"/>
              <a:t>Pedro Coronel</a:t>
            </a:r>
          </a:p>
          <a:p>
            <a:pPr algn="r"/>
            <a:r>
              <a:rPr lang="es-PY" dirty="0" smtClean="0"/>
              <a:t>2013</a:t>
            </a:r>
          </a:p>
        </p:txBody>
      </p:sp>
      <p:pic>
        <p:nvPicPr>
          <p:cNvPr id="1026" name="Picture 2" descr="C:\Users\user\Desktop\Android Curso\imagenes\android.png"/>
          <p:cNvPicPr>
            <a:picLocks noChangeAspect="1" noChangeArrowheads="1"/>
          </p:cNvPicPr>
          <p:nvPr/>
        </p:nvPicPr>
        <p:blipFill>
          <a:blip r:embed="rId2"/>
          <a:srcRect/>
          <a:stretch>
            <a:fillRect/>
          </a:stretch>
        </p:blipFill>
        <p:spPr bwMode="auto">
          <a:xfrm>
            <a:off x="214282" y="4286256"/>
            <a:ext cx="2393553" cy="230029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476672"/>
            <a:ext cx="8229600" cy="1066800"/>
          </a:xfrm>
        </p:spPr>
        <p:txBody>
          <a:bodyPr/>
          <a:lstStyle/>
          <a:p>
            <a:r>
              <a:rPr lang="es-PY" b="1" dirty="0"/>
              <a:t>Control </a:t>
            </a:r>
            <a:r>
              <a:rPr lang="es-PY" b="1" dirty="0" err="1"/>
              <a:t>CheckBox</a:t>
            </a:r>
            <a:r>
              <a:rPr lang="es-PY" b="1" dirty="0"/>
              <a:t> </a:t>
            </a:r>
            <a:endParaRPr lang="es-PY" dirty="0"/>
          </a:p>
        </p:txBody>
      </p:sp>
      <p:sp>
        <p:nvSpPr>
          <p:cNvPr id="3" name="2 Marcador de contenido"/>
          <p:cNvSpPr>
            <a:spLocks noGrp="1"/>
          </p:cNvSpPr>
          <p:nvPr>
            <p:ph idx="1"/>
          </p:nvPr>
        </p:nvSpPr>
        <p:spPr>
          <a:xfrm>
            <a:off x="467544" y="1484784"/>
            <a:ext cx="8229600" cy="4325112"/>
          </a:xfrm>
        </p:spPr>
        <p:txBody>
          <a:bodyPr>
            <a:normAutofit/>
          </a:bodyPr>
          <a:lstStyle/>
          <a:p>
            <a:r>
              <a:rPr lang="es-PY" dirty="0"/>
              <a:t>Un control </a:t>
            </a:r>
            <a:r>
              <a:rPr lang="es-PY" dirty="0" err="1"/>
              <a:t>checkbox</a:t>
            </a:r>
            <a:r>
              <a:rPr lang="es-PY" dirty="0"/>
              <a:t> se suele utilizar para marcar o desmarcar opciones en una aplicación, y en </a:t>
            </a:r>
            <a:r>
              <a:rPr lang="es-PY" dirty="0" err="1"/>
              <a:t>Android</a:t>
            </a:r>
            <a:r>
              <a:rPr lang="es-PY" dirty="0"/>
              <a:t> está representado por la clase del mismo nombre, </a:t>
            </a:r>
            <a:r>
              <a:rPr lang="es-PY" dirty="0" err="1"/>
              <a:t>CheckBox</a:t>
            </a:r>
            <a:r>
              <a:rPr lang="es-PY" dirty="0"/>
              <a:t>. </a:t>
            </a:r>
            <a:endParaRPr lang="es-PY" dirty="0" smtClean="0"/>
          </a:p>
          <a:p>
            <a:pPr lvl="1"/>
            <a:endParaRPr lang="es-PY" sz="2200" dirty="0" smtClean="0">
              <a:latin typeface="Courier New" pitchFamily="49" charset="0"/>
              <a:cs typeface="Courier New" pitchFamily="49" charset="0"/>
            </a:endParaRPr>
          </a:p>
          <a:p>
            <a:pPr marL="402336" lvl="1" indent="0">
              <a:buNone/>
            </a:pPr>
            <a:r>
              <a:rPr lang="es-PY" sz="2200" dirty="0">
                <a:latin typeface="Courier New" pitchFamily="49" charset="0"/>
                <a:cs typeface="Courier New" pitchFamily="49" charset="0"/>
              </a:rPr>
              <a:t>&lt;</a:t>
            </a:r>
            <a:r>
              <a:rPr lang="es-PY" sz="2200" dirty="0" err="1">
                <a:latin typeface="Courier New" pitchFamily="49" charset="0"/>
                <a:cs typeface="Courier New" pitchFamily="49" charset="0"/>
              </a:rPr>
              <a:t>CheckBox</a:t>
            </a:r>
            <a:r>
              <a:rPr lang="es-PY" sz="2200" dirty="0">
                <a:latin typeface="Courier New" pitchFamily="49" charset="0"/>
                <a:cs typeface="Courier New" pitchFamily="49" charset="0"/>
              </a:rPr>
              <a:t> </a:t>
            </a:r>
            <a:r>
              <a:rPr lang="es-PY" sz="2200" dirty="0" err="1">
                <a:latin typeface="Courier New" pitchFamily="49" charset="0"/>
                <a:cs typeface="Courier New" pitchFamily="49" charset="0"/>
              </a:rPr>
              <a:t>android:id</a:t>
            </a:r>
            <a:r>
              <a:rPr lang="es-PY" sz="2200" dirty="0">
                <a:latin typeface="Courier New" pitchFamily="49" charset="0"/>
                <a:cs typeface="Courier New" pitchFamily="49" charset="0"/>
              </a:rPr>
              <a:t>="@+id/</a:t>
            </a:r>
            <a:r>
              <a:rPr lang="es-PY" sz="2200" dirty="0" err="1">
                <a:latin typeface="Courier New" pitchFamily="49" charset="0"/>
                <a:cs typeface="Courier New" pitchFamily="49" charset="0"/>
              </a:rPr>
              <a:t>ChkMarcame</a:t>
            </a:r>
            <a:r>
              <a:rPr lang="es-PY" sz="2200" dirty="0">
                <a:latin typeface="Courier New" pitchFamily="49" charset="0"/>
                <a:cs typeface="Courier New" pitchFamily="49" charset="0"/>
              </a:rPr>
              <a:t>" </a:t>
            </a:r>
          </a:p>
          <a:p>
            <a:pPr marL="402336" lvl="1" indent="0">
              <a:buNone/>
            </a:pPr>
            <a:r>
              <a:rPr lang="es-PY" sz="2200" dirty="0">
                <a:latin typeface="Courier New" pitchFamily="49" charset="0"/>
                <a:cs typeface="Courier New" pitchFamily="49" charset="0"/>
              </a:rPr>
              <a:t>    </a:t>
            </a:r>
            <a:r>
              <a:rPr lang="es-PY" sz="2200" dirty="0" err="1">
                <a:latin typeface="Courier New" pitchFamily="49" charset="0"/>
                <a:cs typeface="Courier New" pitchFamily="49" charset="0"/>
              </a:rPr>
              <a:t>android:layout_width</a:t>
            </a:r>
            <a:r>
              <a:rPr lang="es-PY" sz="2200" dirty="0">
                <a:latin typeface="Courier New" pitchFamily="49" charset="0"/>
                <a:cs typeface="Courier New" pitchFamily="49" charset="0"/>
              </a:rPr>
              <a:t>="</a:t>
            </a:r>
            <a:r>
              <a:rPr lang="es-PY" sz="2200" dirty="0" err="1">
                <a:latin typeface="Courier New" pitchFamily="49" charset="0"/>
                <a:cs typeface="Courier New" pitchFamily="49" charset="0"/>
              </a:rPr>
              <a:t>wrap_content</a:t>
            </a:r>
            <a:r>
              <a:rPr lang="es-PY" sz="2200" dirty="0">
                <a:latin typeface="Courier New" pitchFamily="49" charset="0"/>
                <a:cs typeface="Courier New" pitchFamily="49" charset="0"/>
              </a:rPr>
              <a:t>" </a:t>
            </a:r>
          </a:p>
          <a:p>
            <a:pPr marL="402336" lvl="1" indent="0">
              <a:buNone/>
            </a:pPr>
            <a:r>
              <a:rPr lang="es-PY" sz="2200" dirty="0">
                <a:latin typeface="Courier New" pitchFamily="49" charset="0"/>
                <a:cs typeface="Courier New" pitchFamily="49" charset="0"/>
              </a:rPr>
              <a:t>    </a:t>
            </a:r>
            <a:r>
              <a:rPr lang="es-PY" sz="2200" dirty="0" err="1">
                <a:latin typeface="Courier New" pitchFamily="49" charset="0"/>
                <a:cs typeface="Courier New" pitchFamily="49" charset="0"/>
              </a:rPr>
              <a:t>android:layout_height</a:t>
            </a:r>
            <a:r>
              <a:rPr lang="es-PY" sz="2200" dirty="0">
                <a:latin typeface="Courier New" pitchFamily="49" charset="0"/>
                <a:cs typeface="Courier New" pitchFamily="49" charset="0"/>
              </a:rPr>
              <a:t>="</a:t>
            </a:r>
            <a:r>
              <a:rPr lang="es-PY" sz="2200" dirty="0" err="1">
                <a:latin typeface="Courier New" pitchFamily="49" charset="0"/>
                <a:cs typeface="Courier New" pitchFamily="49" charset="0"/>
              </a:rPr>
              <a:t>wrap_content</a:t>
            </a:r>
            <a:r>
              <a:rPr lang="es-PY" sz="2200" dirty="0">
                <a:latin typeface="Courier New" pitchFamily="49" charset="0"/>
                <a:cs typeface="Courier New" pitchFamily="49" charset="0"/>
              </a:rPr>
              <a:t>" </a:t>
            </a:r>
          </a:p>
          <a:p>
            <a:pPr marL="402336" lvl="1" indent="0">
              <a:buNone/>
            </a:pPr>
            <a:r>
              <a:rPr lang="es-PY" sz="2200" dirty="0">
                <a:latin typeface="Courier New" pitchFamily="49" charset="0"/>
                <a:cs typeface="Courier New" pitchFamily="49" charset="0"/>
              </a:rPr>
              <a:t>    </a:t>
            </a:r>
            <a:r>
              <a:rPr lang="es-PY" sz="2200" dirty="0" err="1">
                <a:latin typeface="Courier New" pitchFamily="49" charset="0"/>
                <a:cs typeface="Courier New" pitchFamily="49" charset="0"/>
              </a:rPr>
              <a:t>android:text</a:t>
            </a:r>
            <a:r>
              <a:rPr lang="es-PY" sz="2200" dirty="0">
                <a:latin typeface="Courier New" pitchFamily="49" charset="0"/>
                <a:cs typeface="Courier New" pitchFamily="49" charset="0"/>
              </a:rPr>
              <a:t>="Márcame!" /&gt; </a:t>
            </a:r>
          </a:p>
          <a:p>
            <a:endParaRPr lang="es-PY" dirty="0"/>
          </a:p>
        </p:txBody>
      </p:sp>
    </p:spTree>
    <p:extLst>
      <p:ext uri="{BB962C8B-B14F-4D97-AF65-F5344CB8AC3E}">
        <p14:creationId xmlns:p14="http://schemas.microsoft.com/office/powerpoint/2010/main" val="2978841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714356"/>
            <a:ext cx="8229600" cy="1066800"/>
          </a:xfrm>
        </p:spPr>
        <p:txBody>
          <a:bodyPr/>
          <a:lstStyle/>
          <a:p>
            <a:r>
              <a:rPr lang="es-ES" dirty="0" err="1"/>
              <a:t>Layouts</a:t>
            </a:r>
            <a:endParaRPr lang="es-PY"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6525344"/>
            <a:ext cx="9702519" cy="50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2 Marcador de contenido"/>
          <p:cNvSpPr>
            <a:spLocks noGrp="1"/>
          </p:cNvSpPr>
          <p:nvPr>
            <p:ph idx="1"/>
          </p:nvPr>
        </p:nvSpPr>
        <p:spPr>
          <a:xfrm>
            <a:off x="467544" y="2056216"/>
            <a:ext cx="8229600" cy="4325112"/>
          </a:xfrm>
        </p:spPr>
        <p:txBody>
          <a:bodyPr>
            <a:normAutofit/>
          </a:bodyPr>
          <a:lstStyle/>
          <a:p>
            <a:r>
              <a:rPr lang="es-ES" dirty="0"/>
              <a:t>Los </a:t>
            </a:r>
            <a:r>
              <a:rPr lang="es-ES" i="1" dirty="0" err="1"/>
              <a:t>layouts</a:t>
            </a:r>
            <a:r>
              <a:rPr lang="es-ES" i="1" dirty="0"/>
              <a:t> </a:t>
            </a:r>
            <a:r>
              <a:rPr lang="es-ES" dirty="0"/>
              <a:t>son elementos no visuales destinados a controlar la distribución, posición y </a:t>
            </a:r>
            <a:r>
              <a:rPr lang="es-ES" dirty="0" smtClean="0"/>
              <a:t>dimensiones </a:t>
            </a:r>
            <a:r>
              <a:rPr lang="es-ES" dirty="0"/>
              <a:t>de los controles que se insertan en su interior. Estos componentes extienden a la clase base </a:t>
            </a:r>
            <a:r>
              <a:rPr lang="es-ES" dirty="0" err="1"/>
              <a:t>ViewGroup</a:t>
            </a:r>
            <a:r>
              <a:rPr lang="es-ES" dirty="0"/>
              <a:t>, como muchos otros componentes contenedores, es decir, capaces de contener a otros controles. </a:t>
            </a:r>
            <a:endParaRPr lang="es-PY" dirty="0" smtClean="0"/>
          </a:p>
        </p:txBody>
      </p:sp>
    </p:spTree>
    <p:extLst>
      <p:ext uri="{BB962C8B-B14F-4D97-AF65-F5344CB8AC3E}">
        <p14:creationId xmlns:p14="http://schemas.microsoft.com/office/powerpoint/2010/main" val="10925758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836712"/>
            <a:ext cx="8229600" cy="1066800"/>
          </a:xfrm>
        </p:spPr>
        <p:txBody>
          <a:bodyPr>
            <a:normAutofit/>
          </a:bodyPr>
          <a:lstStyle/>
          <a:p>
            <a:r>
              <a:rPr lang="es-ES" dirty="0" err="1" smtClean="0"/>
              <a:t>FrameLayout</a:t>
            </a:r>
            <a:endParaRPr lang="es-PY" dirty="0"/>
          </a:p>
        </p:txBody>
      </p:sp>
      <p:sp>
        <p:nvSpPr>
          <p:cNvPr id="3" name="2 Marcador de contenido"/>
          <p:cNvSpPr>
            <a:spLocks noGrp="1"/>
          </p:cNvSpPr>
          <p:nvPr>
            <p:ph idx="1"/>
          </p:nvPr>
        </p:nvSpPr>
        <p:spPr>
          <a:xfrm>
            <a:off x="428596" y="2143116"/>
            <a:ext cx="8229600" cy="4325112"/>
          </a:xfrm>
        </p:spPr>
        <p:txBody>
          <a:bodyPr>
            <a:noAutofit/>
          </a:bodyPr>
          <a:lstStyle/>
          <a:p>
            <a:pPr fontAlgn="base"/>
            <a:r>
              <a:rPr lang="es-ES" sz="2400" dirty="0"/>
              <a:t>Éste es el más simple de todos los </a:t>
            </a:r>
            <a:r>
              <a:rPr lang="es-ES" sz="2400" dirty="0" err="1"/>
              <a:t>layouts</a:t>
            </a:r>
            <a:r>
              <a:rPr lang="es-ES" sz="2400" dirty="0"/>
              <a:t> de </a:t>
            </a:r>
            <a:r>
              <a:rPr lang="es-ES" sz="2400" dirty="0" err="1"/>
              <a:t>Android</a:t>
            </a:r>
            <a:r>
              <a:rPr lang="es-ES" sz="2400" dirty="0"/>
              <a:t>. Un </a:t>
            </a:r>
            <a:r>
              <a:rPr lang="es-ES" sz="2400" dirty="0" err="1"/>
              <a:t>FrameLayout</a:t>
            </a:r>
            <a:r>
              <a:rPr lang="es-ES" sz="2400" dirty="0"/>
              <a:t> coloca todos sus controles hijos alineados con su esquina superior izquierda, de forma que cada control quedará oculto por el control siguiente (a menos que éste último tenga transparencia). Por ello, suele utilizarse para mostrar un único control en su interior, a modo de contenedor (</a:t>
            </a:r>
            <a:r>
              <a:rPr lang="es-ES" sz="2400" i="1" dirty="0" err="1"/>
              <a:t>placeholder</a:t>
            </a:r>
            <a:r>
              <a:rPr lang="es-ES" sz="2400" dirty="0"/>
              <a:t>) sencillo para un sólo elemento sustituible, por ejemplo una imagen</a:t>
            </a:r>
            <a:r>
              <a:rPr lang="es-ES" sz="2400" dirty="0" smtClean="0"/>
              <a:t>.</a:t>
            </a:r>
            <a:endParaRPr lang="es-ES" sz="24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6525344"/>
            <a:ext cx="9702519" cy="50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6631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836712"/>
            <a:ext cx="8229600" cy="1066800"/>
          </a:xfrm>
        </p:spPr>
        <p:txBody>
          <a:bodyPr>
            <a:normAutofit/>
          </a:bodyPr>
          <a:lstStyle/>
          <a:p>
            <a:r>
              <a:rPr lang="es-ES" dirty="0" smtClean="0"/>
              <a:t>Ejemplo</a:t>
            </a:r>
            <a:endParaRPr lang="es-PY"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6525344"/>
            <a:ext cx="9702519" cy="50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2060848"/>
            <a:ext cx="8290448"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02119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836712"/>
            <a:ext cx="8229600" cy="1066800"/>
          </a:xfrm>
        </p:spPr>
        <p:txBody>
          <a:bodyPr>
            <a:normAutofit/>
          </a:bodyPr>
          <a:lstStyle/>
          <a:p>
            <a:r>
              <a:rPr lang="es-ES" dirty="0" err="1" smtClean="0"/>
              <a:t>LinearLayout</a:t>
            </a:r>
            <a:endParaRPr lang="es-PY" dirty="0"/>
          </a:p>
        </p:txBody>
      </p:sp>
      <p:sp>
        <p:nvSpPr>
          <p:cNvPr id="3" name="2 Marcador de contenido"/>
          <p:cNvSpPr>
            <a:spLocks noGrp="1"/>
          </p:cNvSpPr>
          <p:nvPr>
            <p:ph idx="1"/>
          </p:nvPr>
        </p:nvSpPr>
        <p:spPr>
          <a:xfrm>
            <a:off x="428596" y="2143116"/>
            <a:ext cx="8229600" cy="4325112"/>
          </a:xfrm>
        </p:spPr>
        <p:txBody>
          <a:bodyPr>
            <a:noAutofit/>
          </a:bodyPr>
          <a:lstStyle/>
          <a:p>
            <a:pPr fontAlgn="base"/>
            <a:r>
              <a:rPr lang="es-ES" dirty="0"/>
              <a:t>Este </a:t>
            </a:r>
            <a:r>
              <a:rPr lang="es-ES" dirty="0" err="1"/>
              <a:t>layout</a:t>
            </a:r>
            <a:r>
              <a:rPr lang="es-ES" dirty="0"/>
              <a:t> apila uno tras otro todos sus elementos hijos de forma horizontal o vertical según se establezca su propiedad </a:t>
            </a:r>
            <a:r>
              <a:rPr lang="es-ES" dirty="0" err="1"/>
              <a:t>android:orientation</a:t>
            </a:r>
            <a:r>
              <a:rPr lang="es-ES" dirty="0"/>
              <a: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6525344"/>
            <a:ext cx="9702519" cy="50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45615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836712"/>
            <a:ext cx="8229600" cy="1066800"/>
          </a:xfrm>
        </p:spPr>
        <p:txBody>
          <a:bodyPr>
            <a:normAutofit/>
          </a:bodyPr>
          <a:lstStyle/>
          <a:p>
            <a:r>
              <a:rPr lang="es-ES" dirty="0" smtClean="0"/>
              <a:t>Ejemplo</a:t>
            </a:r>
            <a:endParaRPr lang="es-PY"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6525344"/>
            <a:ext cx="9702519" cy="50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1988840"/>
            <a:ext cx="8170570"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51733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836712"/>
            <a:ext cx="8229600" cy="1066800"/>
          </a:xfrm>
        </p:spPr>
        <p:txBody>
          <a:bodyPr>
            <a:normAutofit/>
          </a:bodyPr>
          <a:lstStyle/>
          <a:p>
            <a:r>
              <a:rPr lang="es-ES" dirty="0" err="1" smtClean="0"/>
              <a:t>TableLayout</a:t>
            </a:r>
            <a:endParaRPr lang="es-PY" dirty="0"/>
          </a:p>
        </p:txBody>
      </p:sp>
      <p:sp>
        <p:nvSpPr>
          <p:cNvPr id="3" name="2 Marcador de contenido"/>
          <p:cNvSpPr>
            <a:spLocks noGrp="1"/>
          </p:cNvSpPr>
          <p:nvPr>
            <p:ph idx="1"/>
          </p:nvPr>
        </p:nvSpPr>
        <p:spPr>
          <a:xfrm>
            <a:off x="428596" y="2143116"/>
            <a:ext cx="8229600" cy="4325112"/>
          </a:xfrm>
        </p:spPr>
        <p:txBody>
          <a:bodyPr>
            <a:noAutofit/>
          </a:bodyPr>
          <a:lstStyle/>
          <a:p>
            <a:pPr fontAlgn="base"/>
            <a:r>
              <a:rPr lang="es-ES" dirty="0"/>
              <a:t>Un </a:t>
            </a:r>
            <a:r>
              <a:rPr lang="es-ES" dirty="0" err="1"/>
              <a:t>TableLayout</a:t>
            </a:r>
            <a:r>
              <a:rPr lang="es-ES" dirty="0"/>
              <a:t> permite distribuir sus elementos hijos de forma tabular, definiendo las filas y columnas necesarias, y la posición de cada componente dentro de la tabla.</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6525344"/>
            <a:ext cx="9702519" cy="50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59649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836712"/>
            <a:ext cx="8229600" cy="1066800"/>
          </a:xfrm>
        </p:spPr>
        <p:txBody>
          <a:bodyPr>
            <a:normAutofit/>
          </a:bodyPr>
          <a:lstStyle/>
          <a:p>
            <a:r>
              <a:rPr lang="es-ES" dirty="0" smtClean="0"/>
              <a:t>Ejemplo</a:t>
            </a:r>
            <a:endParaRPr lang="es-PY"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6525344"/>
            <a:ext cx="9702519" cy="50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1772816"/>
            <a:ext cx="6624736" cy="4982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62819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836712"/>
            <a:ext cx="8229600" cy="1066800"/>
          </a:xfrm>
        </p:spPr>
        <p:txBody>
          <a:bodyPr>
            <a:normAutofit/>
          </a:bodyPr>
          <a:lstStyle/>
          <a:p>
            <a:r>
              <a:rPr lang="es-ES" dirty="0" err="1" smtClean="0"/>
              <a:t>GridLayout</a:t>
            </a:r>
            <a:endParaRPr lang="es-PY" dirty="0"/>
          </a:p>
        </p:txBody>
      </p:sp>
      <p:sp>
        <p:nvSpPr>
          <p:cNvPr id="3" name="2 Marcador de contenido"/>
          <p:cNvSpPr>
            <a:spLocks noGrp="1"/>
          </p:cNvSpPr>
          <p:nvPr>
            <p:ph idx="1"/>
          </p:nvPr>
        </p:nvSpPr>
        <p:spPr>
          <a:xfrm>
            <a:off x="428596" y="2143116"/>
            <a:ext cx="8229600" cy="4325112"/>
          </a:xfrm>
        </p:spPr>
        <p:txBody>
          <a:bodyPr>
            <a:noAutofit/>
          </a:bodyPr>
          <a:lstStyle/>
          <a:p>
            <a:pPr fontAlgn="base"/>
            <a:r>
              <a:rPr lang="es-ES" dirty="0"/>
              <a:t>Este tipo de </a:t>
            </a:r>
            <a:r>
              <a:rPr lang="es-ES" dirty="0" err="1"/>
              <a:t>layout</a:t>
            </a:r>
            <a:r>
              <a:rPr lang="es-ES" dirty="0"/>
              <a:t> fue incluido a partir de la API 14 (</a:t>
            </a:r>
            <a:r>
              <a:rPr lang="es-ES" dirty="0" err="1"/>
              <a:t>Android</a:t>
            </a:r>
            <a:r>
              <a:rPr lang="es-ES" dirty="0"/>
              <a:t> 4.0) y sus características son similares al </a:t>
            </a:r>
            <a:r>
              <a:rPr lang="es-ES" dirty="0" err="1"/>
              <a:t>TableLayout</a:t>
            </a:r>
            <a:r>
              <a:rPr lang="es-ES" dirty="0"/>
              <a:t>, ya que se utiliza igualmente para distribuir los diferentes elementos de la interfaz de forma tabular, distribuidos en filas y columnas. La diferencia entre ellos estriba en la forma que tiene el </a:t>
            </a:r>
            <a:r>
              <a:rPr lang="es-ES" dirty="0" err="1"/>
              <a:t>GridLayout</a:t>
            </a:r>
            <a:r>
              <a:rPr lang="es-ES" dirty="0"/>
              <a:t> de colocar y distribuir sus elementos hijos en el espacio disponible.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6525344"/>
            <a:ext cx="9702519" cy="50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2696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836712"/>
            <a:ext cx="8229600" cy="1066800"/>
          </a:xfrm>
        </p:spPr>
        <p:txBody>
          <a:bodyPr>
            <a:normAutofit/>
          </a:bodyPr>
          <a:lstStyle/>
          <a:p>
            <a:r>
              <a:rPr lang="es-ES" dirty="0" smtClean="0"/>
              <a:t>Ejemplo</a:t>
            </a:r>
            <a:endParaRPr lang="es-PY"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6525344"/>
            <a:ext cx="9702519" cy="50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7"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791592"/>
            <a:ext cx="7056784" cy="5093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0597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7 Marcador de contenido"/>
          <p:cNvGraphicFramePr>
            <a:graphicFrameLocks/>
          </p:cNvGraphicFramePr>
          <p:nvPr>
            <p:extLst>
              <p:ext uri="{D42A27DB-BD31-4B8C-83A1-F6EECF244321}">
                <p14:modId xmlns:p14="http://schemas.microsoft.com/office/powerpoint/2010/main" val="457866636"/>
              </p:ext>
            </p:extLst>
          </p:nvPr>
        </p:nvGraphicFramePr>
        <p:xfrm>
          <a:off x="683568" y="1628800"/>
          <a:ext cx="8174142" cy="4877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1 Título"/>
          <p:cNvSpPr>
            <a:spLocks noGrp="1"/>
          </p:cNvSpPr>
          <p:nvPr>
            <p:ph type="title"/>
          </p:nvPr>
        </p:nvSpPr>
        <p:spPr>
          <a:xfrm>
            <a:off x="467544" y="476672"/>
            <a:ext cx="8229600" cy="1066800"/>
          </a:xfrm>
        </p:spPr>
        <p:txBody>
          <a:bodyPr/>
          <a:lstStyle/>
          <a:p>
            <a:r>
              <a:rPr lang="es-PY" dirty="0" smtClean="0"/>
              <a:t>Parte 1 - Contenido</a:t>
            </a:r>
            <a:endParaRPr lang="es-PY" dirty="0"/>
          </a:p>
        </p:txBody>
      </p:sp>
    </p:spTree>
    <p:extLst>
      <p:ext uri="{BB962C8B-B14F-4D97-AF65-F5344CB8AC3E}">
        <p14:creationId xmlns:p14="http://schemas.microsoft.com/office/powerpoint/2010/main" val="41738369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836712"/>
            <a:ext cx="8229600" cy="1066800"/>
          </a:xfrm>
        </p:spPr>
        <p:txBody>
          <a:bodyPr>
            <a:normAutofit/>
          </a:bodyPr>
          <a:lstStyle/>
          <a:p>
            <a:r>
              <a:rPr lang="es-ES" dirty="0" err="1" smtClean="0"/>
              <a:t>RelativeLayout</a:t>
            </a:r>
            <a:endParaRPr lang="es-PY" dirty="0"/>
          </a:p>
        </p:txBody>
      </p:sp>
      <p:sp>
        <p:nvSpPr>
          <p:cNvPr id="3" name="2 Marcador de contenido"/>
          <p:cNvSpPr>
            <a:spLocks noGrp="1"/>
          </p:cNvSpPr>
          <p:nvPr>
            <p:ph idx="1"/>
          </p:nvPr>
        </p:nvSpPr>
        <p:spPr>
          <a:xfrm>
            <a:off x="428596" y="2143116"/>
            <a:ext cx="8229600" cy="4325112"/>
          </a:xfrm>
        </p:spPr>
        <p:txBody>
          <a:bodyPr>
            <a:noAutofit/>
          </a:bodyPr>
          <a:lstStyle/>
          <a:p>
            <a:pPr fontAlgn="base"/>
            <a:r>
              <a:rPr lang="es-ES" dirty="0"/>
              <a:t>Este </a:t>
            </a:r>
            <a:r>
              <a:rPr lang="es-ES" dirty="0" err="1"/>
              <a:t>layout</a:t>
            </a:r>
            <a:r>
              <a:rPr lang="es-ES" dirty="0"/>
              <a:t> permite especificar la posición de cada elemento de forma relativa a su elemento padre o a cualquier otro elemento incluido en el propio </a:t>
            </a:r>
            <a:r>
              <a:rPr lang="es-ES" dirty="0" err="1"/>
              <a:t>layout</a:t>
            </a:r>
            <a:r>
              <a:rPr lang="es-ES" dirty="0"/>
              <a:t>. De esta forma, al incluir un nuevo elemento X podremos indicar por ejemplo que debe colocarse </a:t>
            </a:r>
            <a:r>
              <a:rPr lang="es-ES" i="1" dirty="0"/>
              <a:t>debajo del elemento Y</a:t>
            </a:r>
            <a:r>
              <a:rPr lang="es-ES" dirty="0"/>
              <a:t>  </a:t>
            </a:r>
            <a:r>
              <a:rPr lang="es-ES" i="1" dirty="0"/>
              <a:t>alineado a la derecha del </a:t>
            </a:r>
            <a:r>
              <a:rPr lang="es-ES" i="1" dirty="0" err="1"/>
              <a:t>layout</a:t>
            </a:r>
            <a:r>
              <a:rPr lang="es-ES" i="1" dirty="0"/>
              <a:t> padre</a:t>
            </a:r>
            <a:r>
              <a:rPr lang="es-ES" dirty="0"/>
              <a: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6525344"/>
            <a:ext cx="9702519" cy="50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32084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836712"/>
            <a:ext cx="8229600" cy="1066800"/>
          </a:xfrm>
        </p:spPr>
        <p:txBody>
          <a:bodyPr>
            <a:normAutofit/>
          </a:bodyPr>
          <a:lstStyle/>
          <a:p>
            <a:r>
              <a:rPr lang="es-ES" dirty="0" smtClean="0"/>
              <a:t>Ejemplo</a:t>
            </a:r>
            <a:endParaRPr lang="es-PY"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6525344"/>
            <a:ext cx="9702519" cy="50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1826098"/>
            <a:ext cx="8414236" cy="455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4 Conector recto"/>
          <p:cNvCxnSpPr/>
          <p:nvPr/>
        </p:nvCxnSpPr>
        <p:spPr>
          <a:xfrm>
            <a:off x="2411760" y="5517232"/>
            <a:ext cx="4608512"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6939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714356"/>
            <a:ext cx="8229600" cy="1066800"/>
          </a:xfrm>
        </p:spPr>
        <p:txBody>
          <a:bodyPr>
            <a:normAutofit/>
          </a:bodyPr>
          <a:lstStyle/>
          <a:p>
            <a:r>
              <a:rPr lang="es-ES" dirty="0" smtClean="0"/>
              <a:t>Ejemplo en clase</a:t>
            </a:r>
            <a:endParaRPr lang="es-E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6525344"/>
            <a:ext cx="9702519" cy="50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2 Marcador de contenido"/>
          <p:cNvSpPr>
            <a:spLocks noGrp="1"/>
          </p:cNvSpPr>
          <p:nvPr>
            <p:ph idx="1"/>
          </p:nvPr>
        </p:nvSpPr>
        <p:spPr>
          <a:xfrm>
            <a:off x="395536" y="2204864"/>
            <a:ext cx="8229600" cy="1728192"/>
          </a:xfrm>
        </p:spPr>
        <p:txBody>
          <a:bodyPr>
            <a:noAutofit/>
          </a:bodyPr>
          <a:lstStyle/>
          <a:p>
            <a:r>
              <a:rPr lang="es-ES" sz="2000" dirty="0" smtClean="0"/>
              <a:t>En clase se desarrollará un pequeño ejemplo mostrando la utilización de los componentes básicos de una aplicación </a:t>
            </a:r>
            <a:r>
              <a:rPr lang="es-ES" sz="2000" dirty="0" err="1" smtClean="0"/>
              <a:t>Android</a:t>
            </a:r>
            <a:r>
              <a:rPr lang="es-ES" sz="2000" dirty="0" smtClean="0"/>
              <a:t> (</a:t>
            </a:r>
            <a:r>
              <a:rPr lang="es-ES" sz="2000" dirty="0" err="1" smtClean="0"/>
              <a:t>textview</a:t>
            </a:r>
            <a:r>
              <a:rPr lang="es-ES" sz="2000" dirty="0" smtClean="0"/>
              <a:t>, </a:t>
            </a:r>
            <a:r>
              <a:rPr lang="es-ES" sz="2000" dirty="0" err="1" smtClean="0"/>
              <a:t>labels</a:t>
            </a:r>
            <a:r>
              <a:rPr lang="es-ES" sz="2000" dirty="0" smtClean="0"/>
              <a:t>, </a:t>
            </a:r>
            <a:r>
              <a:rPr lang="es-ES" sz="2000" dirty="0" err="1" smtClean="0"/>
              <a:t>buttons</a:t>
            </a:r>
            <a:r>
              <a:rPr lang="es-ES" sz="2000" dirty="0" smtClean="0"/>
              <a:t>, </a:t>
            </a:r>
            <a:r>
              <a:rPr lang="es-ES" sz="2000" dirty="0" err="1" smtClean="0"/>
              <a:t>etc</a:t>
            </a:r>
            <a:r>
              <a:rPr lang="es-ES" sz="2000" dirty="0" smtClean="0"/>
              <a:t>), el ejemplo consiste en una calculadora básica de dos números enteros.</a:t>
            </a:r>
            <a:endParaRPr lang="es-ES" sz="2000" dirty="0"/>
          </a:p>
        </p:txBody>
      </p:sp>
    </p:spTree>
    <p:extLst>
      <p:ext uri="{BB962C8B-B14F-4D97-AF65-F5344CB8AC3E}">
        <p14:creationId xmlns:p14="http://schemas.microsoft.com/office/powerpoint/2010/main" val="17303036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1066800"/>
          </a:xfrm>
        </p:spPr>
        <p:txBody>
          <a:bodyPr>
            <a:normAutofit fontScale="90000"/>
          </a:bodyPr>
          <a:lstStyle/>
          <a:p>
            <a:r>
              <a:rPr lang="es-PY" dirty="0" smtClean="0"/>
              <a:t>Ejemplo </a:t>
            </a:r>
            <a:r>
              <a:rPr lang="es-PY" dirty="0" err="1" smtClean="0"/>
              <a:t>layout</a:t>
            </a:r>
            <a:r>
              <a:rPr lang="es-PY" dirty="0" smtClean="0"/>
              <a:t> – calculadora básica</a:t>
            </a:r>
            <a:endParaRPr lang="es-PY" dirty="0"/>
          </a:p>
        </p:txBody>
      </p:sp>
      <p:pic>
        <p:nvPicPr>
          <p:cNvPr id="4" name="Picture 3"/>
          <p:cNvPicPr>
            <a:picLocks noChangeAspect="1"/>
          </p:cNvPicPr>
          <p:nvPr/>
        </p:nvPicPr>
        <p:blipFill>
          <a:blip r:embed="rId2"/>
          <a:stretch>
            <a:fillRect/>
          </a:stretch>
        </p:blipFill>
        <p:spPr>
          <a:xfrm>
            <a:off x="533400" y="1529904"/>
            <a:ext cx="8077200" cy="5095875"/>
          </a:xfrm>
          <a:prstGeom prst="rect">
            <a:avLst/>
          </a:prstGeom>
        </p:spPr>
      </p:pic>
    </p:spTree>
    <p:extLst>
      <p:ext uri="{BB962C8B-B14F-4D97-AF65-F5344CB8AC3E}">
        <p14:creationId xmlns:p14="http://schemas.microsoft.com/office/powerpoint/2010/main" val="12968673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000" y="476672"/>
            <a:ext cx="8229600" cy="1066800"/>
          </a:xfrm>
        </p:spPr>
        <p:txBody>
          <a:bodyPr/>
          <a:lstStyle/>
          <a:p>
            <a:r>
              <a:rPr lang="en-US" dirty="0" err="1" smtClean="0"/>
              <a:t>Definición</a:t>
            </a:r>
            <a:r>
              <a:rPr lang="en-US" dirty="0" smtClean="0"/>
              <a:t> de Strings </a:t>
            </a:r>
            <a:r>
              <a:rPr lang="en-US" dirty="0" err="1" smtClean="0"/>
              <a:t>necesarios</a:t>
            </a:r>
            <a:endParaRPr lang="es-PY" dirty="0"/>
          </a:p>
        </p:txBody>
      </p:sp>
      <p:pic>
        <p:nvPicPr>
          <p:cNvPr id="4" name="Picture 3"/>
          <p:cNvPicPr>
            <a:picLocks noChangeAspect="1"/>
          </p:cNvPicPr>
          <p:nvPr/>
        </p:nvPicPr>
        <p:blipFill>
          <a:blip r:embed="rId2"/>
          <a:stretch>
            <a:fillRect/>
          </a:stretch>
        </p:blipFill>
        <p:spPr>
          <a:xfrm>
            <a:off x="1475656" y="2710733"/>
            <a:ext cx="5291588" cy="1872208"/>
          </a:xfrm>
          <a:prstGeom prst="rect">
            <a:avLst/>
          </a:prstGeom>
        </p:spPr>
      </p:pic>
    </p:spTree>
    <p:extLst>
      <p:ext uri="{BB962C8B-B14F-4D97-AF65-F5344CB8AC3E}">
        <p14:creationId xmlns:p14="http://schemas.microsoft.com/office/powerpoint/2010/main" val="1991976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28" y="404664"/>
            <a:ext cx="8229600" cy="1066800"/>
          </a:xfrm>
        </p:spPr>
        <p:txBody>
          <a:bodyPr/>
          <a:lstStyle/>
          <a:p>
            <a:r>
              <a:rPr lang="es-PY" dirty="0" smtClean="0"/>
              <a:t>Código Java </a:t>
            </a:r>
            <a:r>
              <a:rPr lang="en-US" dirty="0" smtClean="0"/>
              <a:t>- </a:t>
            </a:r>
            <a:r>
              <a:rPr lang="en-US" dirty="0" err="1" smtClean="0"/>
              <a:t>Cabecera</a:t>
            </a:r>
            <a:endParaRPr lang="es-PY" dirty="0"/>
          </a:p>
        </p:txBody>
      </p:sp>
      <p:pic>
        <p:nvPicPr>
          <p:cNvPr id="4" name="Picture 3"/>
          <p:cNvPicPr>
            <a:picLocks noChangeAspect="1"/>
          </p:cNvPicPr>
          <p:nvPr/>
        </p:nvPicPr>
        <p:blipFill>
          <a:blip r:embed="rId2"/>
          <a:stretch>
            <a:fillRect/>
          </a:stretch>
        </p:blipFill>
        <p:spPr>
          <a:xfrm>
            <a:off x="971600" y="2204864"/>
            <a:ext cx="6091933" cy="1618952"/>
          </a:xfrm>
          <a:prstGeom prst="rect">
            <a:avLst/>
          </a:prstGeom>
        </p:spPr>
      </p:pic>
    </p:spTree>
    <p:extLst>
      <p:ext uri="{BB962C8B-B14F-4D97-AF65-F5344CB8AC3E}">
        <p14:creationId xmlns:p14="http://schemas.microsoft.com/office/powerpoint/2010/main" val="41972092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864" y="476672"/>
            <a:ext cx="8229600" cy="1066800"/>
          </a:xfrm>
        </p:spPr>
        <p:txBody>
          <a:bodyPr/>
          <a:lstStyle/>
          <a:p>
            <a:r>
              <a:rPr lang="es-PY" dirty="0" err="1" smtClean="0"/>
              <a:t>Main</a:t>
            </a:r>
            <a:r>
              <a:rPr lang="es-PY" dirty="0" smtClean="0"/>
              <a:t> </a:t>
            </a:r>
            <a:r>
              <a:rPr lang="es-PY" dirty="0" err="1" smtClean="0"/>
              <a:t>Activity</a:t>
            </a:r>
            <a:endParaRPr lang="es-PY" dirty="0"/>
          </a:p>
        </p:txBody>
      </p:sp>
      <p:pic>
        <p:nvPicPr>
          <p:cNvPr id="4" name="Picture 3"/>
          <p:cNvPicPr>
            <a:picLocks noChangeAspect="1"/>
          </p:cNvPicPr>
          <p:nvPr/>
        </p:nvPicPr>
        <p:blipFill>
          <a:blip r:embed="rId2"/>
          <a:stretch>
            <a:fillRect/>
          </a:stretch>
        </p:blipFill>
        <p:spPr>
          <a:xfrm>
            <a:off x="473865" y="1543472"/>
            <a:ext cx="8390006" cy="4693840"/>
          </a:xfrm>
          <a:prstGeom prst="rect">
            <a:avLst/>
          </a:prstGeom>
        </p:spPr>
      </p:pic>
    </p:spTree>
    <p:extLst>
      <p:ext uri="{BB962C8B-B14F-4D97-AF65-F5344CB8AC3E}">
        <p14:creationId xmlns:p14="http://schemas.microsoft.com/office/powerpoint/2010/main" val="37469192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 </a:t>
            </a:r>
            <a:r>
              <a:rPr lang="en-US" dirty="0" err="1" smtClean="0"/>
              <a:t>calcular</a:t>
            </a:r>
            <a:endParaRPr lang="es-PY" dirty="0"/>
          </a:p>
        </p:txBody>
      </p:sp>
      <p:pic>
        <p:nvPicPr>
          <p:cNvPr id="4" name="Content Placeholder 3"/>
          <p:cNvPicPr>
            <a:picLocks noGrp="1" noChangeAspect="1"/>
          </p:cNvPicPr>
          <p:nvPr>
            <p:ph idx="1"/>
          </p:nvPr>
        </p:nvPicPr>
        <p:blipFill>
          <a:blip r:embed="rId2"/>
          <a:stretch>
            <a:fillRect/>
          </a:stretch>
        </p:blipFill>
        <p:spPr>
          <a:xfrm>
            <a:off x="755576" y="2232536"/>
            <a:ext cx="6243168" cy="1700520"/>
          </a:xfrm>
          <a:prstGeom prst="rect">
            <a:avLst/>
          </a:prstGeom>
        </p:spPr>
      </p:pic>
    </p:spTree>
    <p:extLst>
      <p:ext uri="{BB962C8B-B14F-4D97-AF65-F5344CB8AC3E}">
        <p14:creationId xmlns:p14="http://schemas.microsoft.com/office/powerpoint/2010/main" val="14012519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8229600" cy="1066800"/>
          </a:xfrm>
        </p:spPr>
        <p:txBody>
          <a:bodyPr>
            <a:normAutofit/>
          </a:bodyPr>
          <a:lstStyle/>
          <a:p>
            <a:r>
              <a:rPr lang="en-US" dirty="0" smtClean="0"/>
              <a:t>Como se </a:t>
            </a:r>
            <a:r>
              <a:rPr lang="en-US" dirty="0" err="1" smtClean="0"/>
              <a:t>ve</a:t>
            </a:r>
            <a:r>
              <a:rPr lang="en-US" dirty="0" smtClean="0"/>
              <a:t>?</a:t>
            </a:r>
            <a:endParaRPr lang="es-PY" dirty="0"/>
          </a:p>
        </p:txBody>
      </p:sp>
      <p:pic>
        <p:nvPicPr>
          <p:cNvPr id="4" name="Picture 3"/>
          <p:cNvPicPr>
            <a:picLocks noChangeAspect="1"/>
          </p:cNvPicPr>
          <p:nvPr/>
        </p:nvPicPr>
        <p:blipFill>
          <a:blip r:embed="rId2"/>
          <a:stretch>
            <a:fillRect/>
          </a:stretch>
        </p:blipFill>
        <p:spPr>
          <a:xfrm>
            <a:off x="2771800" y="1543472"/>
            <a:ext cx="2844154" cy="4810979"/>
          </a:xfrm>
          <a:prstGeom prst="rect">
            <a:avLst/>
          </a:prstGeom>
        </p:spPr>
      </p:pic>
    </p:spTree>
    <p:extLst>
      <p:ext uri="{BB962C8B-B14F-4D97-AF65-F5344CB8AC3E}">
        <p14:creationId xmlns:p14="http://schemas.microsoft.com/office/powerpoint/2010/main" val="5151484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Modificaciones</a:t>
            </a:r>
            <a:r>
              <a:rPr lang="en-US" dirty="0" smtClean="0"/>
              <a:t> </a:t>
            </a:r>
            <a:r>
              <a:rPr lang="en-US" dirty="0" err="1" smtClean="0"/>
              <a:t>Tarea</a:t>
            </a:r>
            <a:r>
              <a:rPr lang="en-US" dirty="0" smtClean="0"/>
              <a:t> 1:</a:t>
            </a:r>
            <a:endParaRPr lang="es-PY" dirty="0"/>
          </a:p>
        </p:txBody>
      </p:sp>
      <p:sp>
        <p:nvSpPr>
          <p:cNvPr id="3" name="Content Placeholder 2"/>
          <p:cNvSpPr>
            <a:spLocks noGrp="1"/>
          </p:cNvSpPr>
          <p:nvPr>
            <p:ph idx="1"/>
          </p:nvPr>
        </p:nvSpPr>
        <p:spPr/>
        <p:txBody>
          <a:bodyPr/>
          <a:lstStyle/>
          <a:p>
            <a:r>
              <a:rPr lang="en-US" dirty="0" err="1" smtClean="0"/>
              <a:t>Agregar</a:t>
            </a:r>
            <a:r>
              <a:rPr lang="en-US" dirty="0" smtClean="0"/>
              <a:t> radio buttons para la </a:t>
            </a:r>
            <a:r>
              <a:rPr lang="en-US" dirty="0" err="1" smtClean="0"/>
              <a:t>seleccion</a:t>
            </a:r>
            <a:r>
              <a:rPr lang="en-US" dirty="0" smtClean="0"/>
              <a:t> de </a:t>
            </a:r>
            <a:r>
              <a:rPr lang="en-US" dirty="0" err="1" smtClean="0"/>
              <a:t>distintas</a:t>
            </a:r>
            <a:r>
              <a:rPr lang="en-US" dirty="0" smtClean="0"/>
              <a:t> </a:t>
            </a:r>
            <a:r>
              <a:rPr lang="en-US" dirty="0" err="1" smtClean="0"/>
              <a:t>operaciones</a:t>
            </a:r>
            <a:endParaRPr lang="en-US" dirty="0"/>
          </a:p>
          <a:p>
            <a:endParaRPr lang="en-US" dirty="0" smtClean="0"/>
          </a:p>
          <a:p>
            <a:r>
              <a:rPr lang="en-US" dirty="0" smtClean="0"/>
              <a:t>TAREA: </a:t>
            </a:r>
            <a:r>
              <a:rPr lang="en-US" dirty="0" err="1" smtClean="0"/>
              <a:t>realiza</a:t>
            </a:r>
            <a:r>
              <a:rPr lang="en-US" dirty="0" smtClean="0"/>
              <a:t> </a:t>
            </a:r>
            <a:r>
              <a:rPr lang="en-US" dirty="0" err="1" smtClean="0"/>
              <a:t>las</a:t>
            </a:r>
            <a:r>
              <a:rPr lang="en-US" dirty="0" smtClean="0"/>
              <a:t> </a:t>
            </a:r>
            <a:r>
              <a:rPr lang="en-US" dirty="0" err="1" smtClean="0"/>
              <a:t>demas</a:t>
            </a:r>
            <a:r>
              <a:rPr lang="en-US" dirty="0" smtClean="0"/>
              <a:t> </a:t>
            </a:r>
            <a:r>
              <a:rPr lang="en-US" dirty="0" err="1" smtClean="0"/>
              <a:t>operaciones</a:t>
            </a:r>
            <a:r>
              <a:rPr lang="en-US" dirty="0" smtClean="0"/>
              <a:t> (</a:t>
            </a:r>
            <a:r>
              <a:rPr lang="en-US" dirty="0" err="1" smtClean="0"/>
              <a:t>resta</a:t>
            </a:r>
            <a:r>
              <a:rPr lang="en-US" dirty="0" smtClean="0"/>
              <a:t>, </a:t>
            </a:r>
            <a:r>
              <a:rPr lang="en-US" dirty="0" err="1" smtClean="0"/>
              <a:t>multiplicacion</a:t>
            </a:r>
            <a:r>
              <a:rPr lang="en-US" dirty="0" smtClean="0"/>
              <a:t>, division, </a:t>
            </a:r>
            <a:r>
              <a:rPr lang="en-US" dirty="0" err="1" smtClean="0"/>
              <a:t>potencia</a:t>
            </a:r>
            <a:r>
              <a:rPr lang="en-US" dirty="0" smtClean="0"/>
              <a:t>)</a:t>
            </a:r>
          </a:p>
          <a:p>
            <a:pPr lvl="1"/>
            <a:r>
              <a:rPr lang="en-US" dirty="0" smtClean="0"/>
              <a:t>OBS: </a:t>
            </a:r>
            <a:r>
              <a:rPr lang="en-US" dirty="0" err="1" smtClean="0"/>
              <a:t>tener</a:t>
            </a:r>
            <a:r>
              <a:rPr lang="en-US" dirty="0" smtClean="0"/>
              <a:t> en </a:t>
            </a:r>
            <a:r>
              <a:rPr lang="en-US" dirty="0" err="1" smtClean="0"/>
              <a:t>cuenta</a:t>
            </a:r>
            <a:r>
              <a:rPr lang="en-US" dirty="0" smtClean="0"/>
              <a:t> el </a:t>
            </a:r>
            <a:r>
              <a:rPr lang="en-US" dirty="0" err="1" smtClean="0"/>
              <a:t>tipo</a:t>
            </a:r>
            <a:r>
              <a:rPr lang="en-US" dirty="0" smtClean="0"/>
              <a:t> de </a:t>
            </a:r>
            <a:r>
              <a:rPr lang="en-US" dirty="0" err="1" smtClean="0"/>
              <a:t>dato</a:t>
            </a:r>
            <a:r>
              <a:rPr lang="en-US" dirty="0" smtClean="0"/>
              <a:t>  de </a:t>
            </a:r>
            <a:r>
              <a:rPr lang="en-US" dirty="0" err="1" smtClean="0"/>
              <a:t>entrada</a:t>
            </a:r>
            <a:r>
              <a:rPr lang="en-US" dirty="0" smtClean="0"/>
              <a:t> y </a:t>
            </a:r>
            <a:r>
              <a:rPr lang="en-US" dirty="0" err="1" smtClean="0"/>
              <a:t>salida</a:t>
            </a:r>
            <a:r>
              <a:rPr lang="en-US" dirty="0" smtClean="0"/>
              <a:t> </a:t>
            </a:r>
            <a:r>
              <a:rPr lang="en-US" dirty="0" err="1" smtClean="0"/>
              <a:t>deberia</a:t>
            </a:r>
            <a:r>
              <a:rPr lang="en-US" dirty="0" smtClean="0"/>
              <a:t> </a:t>
            </a:r>
            <a:r>
              <a:rPr lang="en-US" dirty="0" err="1" smtClean="0"/>
              <a:t>ser</a:t>
            </a:r>
            <a:r>
              <a:rPr lang="en-US" dirty="0" smtClean="0"/>
              <a:t> con </a:t>
            </a:r>
            <a:r>
              <a:rPr lang="en-US" dirty="0" err="1" smtClean="0"/>
              <a:t>decimales</a:t>
            </a:r>
            <a:endParaRPr lang="es-PY" dirty="0"/>
          </a:p>
        </p:txBody>
      </p:sp>
    </p:spTree>
    <p:extLst>
      <p:ext uri="{BB962C8B-B14F-4D97-AF65-F5344CB8AC3E}">
        <p14:creationId xmlns:p14="http://schemas.microsoft.com/office/powerpoint/2010/main" val="1434427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Y" dirty="0" smtClean="0"/>
              <a:t>Controles</a:t>
            </a:r>
            <a:endParaRPr lang="es-PY" dirty="0"/>
          </a:p>
        </p:txBody>
      </p:sp>
      <p:sp>
        <p:nvSpPr>
          <p:cNvPr id="3" name="2 Marcador de contenido"/>
          <p:cNvSpPr>
            <a:spLocks noGrp="1"/>
          </p:cNvSpPr>
          <p:nvPr>
            <p:ph idx="1"/>
          </p:nvPr>
        </p:nvSpPr>
        <p:spPr/>
        <p:txBody>
          <a:bodyPr/>
          <a:lstStyle/>
          <a:p>
            <a:r>
              <a:rPr lang="es-PY" dirty="0"/>
              <a:t>En  los próximos apartados vamos a hacer un repaso de los diferentes controles que pone a nuestra disposición  la  plataforma  de  desarrollo  de  este  sistema  operativo.  Empezaremos  con  los controles más básicos y seguiremos posteriormente con algunos algo más elaborados. </a:t>
            </a:r>
          </a:p>
          <a:p>
            <a:endParaRPr lang="es-PY" dirty="0"/>
          </a:p>
        </p:txBody>
      </p:sp>
    </p:spTree>
    <p:extLst>
      <p:ext uri="{BB962C8B-B14F-4D97-AF65-F5344CB8AC3E}">
        <p14:creationId xmlns:p14="http://schemas.microsoft.com/office/powerpoint/2010/main" val="13838641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066800"/>
          </a:xfrm>
        </p:spPr>
        <p:txBody>
          <a:bodyPr>
            <a:normAutofit fontScale="90000"/>
          </a:bodyPr>
          <a:lstStyle/>
          <a:p>
            <a:r>
              <a:rPr lang="en-US" dirty="0" smtClean="0"/>
              <a:t>Como </a:t>
            </a:r>
            <a:r>
              <a:rPr lang="en-US" dirty="0" err="1" smtClean="0"/>
              <a:t>agregar</a:t>
            </a:r>
            <a:r>
              <a:rPr lang="en-US" dirty="0" smtClean="0"/>
              <a:t> Radio Buttons - Layouts</a:t>
            </a:r>
            <a:endParaRPr lang="es-PY" dirty="0"/>
          </a:p>
        </p:txBody>
      </p:sp>
      <p:pic>
        <p:nvPicPr>
          <p:cNvPr id="4" name="Picture 3"/>
          <p:cNvPicPr>
            <a:picLocks noChangeAspect="1"/>
          </p:cNvPicPr>
          <p:nvPr/>
        </p:nvPicPr>
        <p:blipFill>
          <a:blip r:embed="rId2"/>
          <a:stretch>
            <a:fillRect/>
          </a:stretch>
        </p:blipFill>
        <p:spPr>
          <a:xfrm>
            <a:off x="683568" y="1340768"/>
            <a:ext cx="5472608" cy="4300797"/>
          </a:xfrm>
          <a:prstGeom prst="rect">
            <a:avLst/>
          </a:prstGeom>
        </p:spPr>
      </p:pic>
    </p:spTree>
    <p:extLst>
      <p:ext uri="{BB962C8B-B14F-4D97-AF65-F5344CB8AC3E}">
        <p14:creationId xmlns:p14="http://schemas.microsoft.com/office/powerpoint/2010/main" val="3378923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1066800"/>
          </a:xfrm>
        </p:spPr>
        <p:txBody>
          <a:bodyPr>
            <a:normAutofit fontScale="90000"/>
          </a:bodyPr>
          <a:lstStyle/>
          <a:p>
            <a:r>
              <a:rPr lang="en-US" dirty="0"/>
              <a:t>Como </a:t>
            </a:r>
            <a:r>
              <a:rPr lang="en-US" dirty="0" err="1"/>
              <a:t>agregar</a:t>
            </a:r>
            <a:r>
              <a:rPr lang="en-US" dirty="0"/>
              <a:t> Radio Buttons </a:t>
            </a:r>
            <a:r>
              <a:rPr lang="en-US" dirty="0" smtClean="0"/>
              <a:t>– </a:t>
            </a:r>
            <a:r>
              <a:rPr lang="en-US" dirty="0" err="1" smtClean="0"/>
              <a:t>Codigo</a:t>
            </a:r>
            <a:r>
              <a:rPr lang="en-US" dirty="0" smtClean="0"/>
              <a:t> Java </a:t>
            </a:r>
            <a:r>
              <a:rPr lang="en-US" dirty="0" err="1" smtClean="0"/>
              <a:t>correspondiente</a:t>
            </a:r>
            <a:endParaRPr lang="es-PY" dirty="0"/>
          </a:p>
        </p:txBody>
      </p:sp>
      <p:pic>
        <p:nvPicPr>
          <p:cNvPr id="4" name="Picture 3"/>
          <p:cNvPicPr>
            <a:picLocks noChangeAspect="1"/>
          </p:cNvPicPr>
          <p:nvPr/>
        </p:nvPicPr>
        <p:blipFill>
          <a:blip r:embed="rId2"/>
          <a:stretch>
            <a:fillRect/>
          </a:stretch>
        </p:blipFill>
        <p:spPr>
          <a:xfrm>
            <a:off x="1547664" y="1916832"/>
            <a:ext cx="5886450" cy="4171950"/>
          </a:xfrm>
          <a:prstGeom prst="rect">
            <a:avLst/>
          </a:prstGeom>
        </p:spPr>
      </p:pic>
    </p:spTree>
    <p:extLst>
      <p:ext uri="{BB962C8B-B14F-4D97-AF65-F5344CB8AC3E}">
        <p14:creationId xmlns:p14="http://schemas.microsoft.com/office/powerpoint/2010/main" val="6870150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411760" y="1340768"/>
            <a:ext cx="3096344" cy="5237567"/>
          </a:xfrm>
          <a:prstGeom prst="rect">
            <a:avLst/>
          </a:prstGeom>
        </p:spPr>
      </p:pic>
    </p:spTree>
    <p:extLst>
      <p:ext uri="{BB962C8B-B14F-4D97-AF65-F5344CB8AC3E}">
        <p14:creationId xmlns:p14="http://schemas.microsoft.com/office/powerpoint/2010/main" val="3183957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76672"/>
            <a:ext cx="8229600" cy="1066800"/>
          </a:xfrm>
        </p:spPr>
        <p:txBody>
          <a:bodyPr/>
          <a:lstStyle/>
          <a:p>
            <a:r>
              <a:rPr lang="es-PY" dirty="0" smtClean="0"/>
              <a:t>Parte 2 - Contenido</a:t>
            </a:r>
            <a:endParaRPr lang="es-PY" dirty="0"/>
          </a:p>
        </p:txBody>
      </p:sp>
      <p:graphicFrame>
        <p:nvGraphicFramePr>
          <p:cNvPr id="4" name="7 Marcador de contenido"/>
          <p:cNvGraphicFramePr>
            <a:graphicFrameLocks/>
          </p:cNvGraphicFramePr>
          <p:nvPr>
            <p:extLst>
              <p:ext uri="{D42A27DB-BD31-4B8C-83A1-F6EECF244321}">
                <p14:modId xmlns:p14="http://schemas.microsoft.com/office/powerpoint/2010/main" val="3296344087"/>
              </p:ext>
            </p:extLst>
          </p:nvPr>
        </p:nvGraphicFramePr>
        <p:xfrm>
          <a:off x="683568" y="1484784"/>
          <a:ext cx="8174142" cy="4877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2423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476672"/>
            <a:ext cx="8229600" cy="1066800"/>
          </a:xfrm>
        </p:spPr>
        <p:txBody>
          <a:bodyPr>
            <a:normAutofit/>
          </a:bodyPr>
          <a:lstStyle/>
          <a:p>
            <a:r>
              <a:rPr lang="es-PY" b="1" dirty="0" err="1" smtClean="0"/>
              <a:t>Intents</a:t>
            </a:r>
            <a:endParaRPr lang="es-PY" dirty="0"/>
          </a:p>
        </p:txBody>
      </p:sp>
      <p:sp>
        <p:nvSpPr>
          <p:cNvPr id="3" name="2 Marcador de contenido"/>
          <p:cNvSpPr>
            <a:spLocks noGrp="1"/>
          </p:cNvSpPr>
          <p:nvPr>
            <p:ph idx="1"/>
          </p:nvPr>
        </p:nvSpPr>
        <p:spPr>
          <a:xfrm>
            <a:off x="395536" y="1556792"/>
            <a:ext cx="8229600" cy="4325112"/>
          </a:xfrm>
        </p:spPr>
        <p:txBody>
          <a:bodyPr/>
          <a:lstStyle/>
          <a:p>
            <a:r>
              <a:rPr lang="es-PY" dirty="0"/>
              <a:t>Un </a:t>
            </a:r>
            <a:r>
              <a:rPr lang="es-PY" dirty="0" err="1"/>
              <a:t>intent</a:t>
            </a:r>
            <a:r>
              <a:rPr lang="es-PY" dirty="0"/>
              <a:t> sirve para invocar componentes, en </a:t>
            </a:r>
            <a:r>
              <a:rPr lang="es-PY" dirty="0" err="1"/>
              <a:t>android</a:t>
            </a:r>
            <a:r>
              <a:rPr lang="es-PY" dirty="0"/>
              <a:t> entendemos por componentes las </a:t>
            </a:r>
            <a:r>
              <a:rPr lang="es-PY" dirty="0" err="1"/>
              <a:t>activities</a:t>
            </a:r>
            <a:r>
              <a:rPr lang="es-PY" dirty="0"/>
              <a:t>, Que son componentes de UI [Interfaz gráfica], </a:t>
            </a:r>
            <a:r>
              <a:rPr lang="es-PY" dirty="0" err="1"/>
              <a:t>services</a:t>
            </a:r>
            <a:r>
              <a:rPr lang="es-PY" dirty="0"/>
              <a:t>, Código ejecutándose en segundo plano, </a:t>
            </a:r>
            <a:r>
              <a:rPr lang="es-PY" dirty="0" err="1"/>
              <a:t>broadcast</a:t>
            </a:r>
            <a:r>
              <a:rPr lang="es-PY" dirty="0"/>
              <a:t> receivers, Código que responde a un mensaje de transmisión [</a:t>
            </a:r>
            <a:r>
              <a:rPr lang="es-PY" dirty="0" err="1"/>
              <a:t>Broadcast</a:t>
            </a:r>
            <a:r>
              <a:rPr lang="es-PY" dirty="0"/>
              <a:t> </a:t>
            </a:r>
            <a:r>
              <a:rPr lang="es-PY" dirty="0" err="1"/>
              <a:t>messages</a:t>
            </a:r>
            <a:r>
              <a:rPr lang="es-PY" dirty="0"/>
              <a:t>] y proveedores de contenido, código que </a:t>
            </a:r>
            <a:r>
              <a:rPr lang="es-PY" dirty="0" smtClean="0"/>
              <a:t>abstrae </a:t>
            </a:r>
            <a:r>
              <a:rPr lang="es-PY" dirty="0"/>
              <a:t>los datos.</a:t>
            </a:r>
          </a:p>
          <a:p>
            <a:pPr marL="109728" indent="0">
              <a:buNone/>
            </a:pPr>
            <a:endParaRPr lang="es-PY" dirty="0"/>
          </a:p>
        </p:txBody>
      </p:sp>
    </p:spTree>
    <p:extLst>
      <p:ext uri="{BB962C8B-B14F-4D97-AF65-F5344CB8AC3E}">
        <p14:creationId xmlns:p14="http://schemas.microsoft.com/office/powerpoint/2010/main" val="31208327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76672"/>
            <a:ext cx="8229600" cy="1066800"/>
          </a:xfrm>
        </p:spPr>
        <p:txBody>
          <a:bodyPr>
            <a:normAutofit/>
          </a:bodyPr>
          <a:lstStyle/>
          <a:p>
            <a:r>
              <a:rPr lang="es-PY" b="1" dirty="0"/>
              <a:t>Introducción a los </a:t>
            </a:r>
            <a:r>
              <a:rPr lang="es-PY" b="1" dirty="0" err="1" smtClean="0"/>
              <a:t>Intents</a:t>
            </a:r>
            <a:endParaRPr lang="es-PY" dirty="0"/>
          </a:p>
        </p:txBody>
      </p:sp>
      <p:sp>
        <p:nvSpPr>
          <p:cNvPr id="3" name="2 Marcador de contenido"/>
          <p:cNvSpPr>
            <a:spLocks noGrp="1"/>
          </p:cNvSpPr>
          <p:nvPr>
            <p:ph idx="1"/>
          </p:nvPr>
        </p:nvSpPr>
        <p:spPr>
          <a:xfrm>
            <a:off x="457200" y="1556792"/>
            <a:ext cx="8229600" cy="5017744"/>
          </a:xfrm>
        </p:spPr>
        <p:txBody>
          <a:bodyPr>
            <a:normAutofit fontScale="85000" lnSpcReduction="20000"/>
          </a:bodyPr>
          <a:lstStyle/>
          <a:p>
            <a:r>
              <a:rPr lang="es-PY" dirty="0"/>
              <a:t>Como mecanismo para invocar componentes, los </a:t>
            </a:r>
            <a:r>
              <a:rPr lang="es-PY" dirty="0" err="1"/>
              <a:t>intents</a:t>
            </a:r>
            <a:r>
              <a:rPr lang="es-PY" dirty="0"/>
              <a:t> son bastante fáciles de comprender. Básicamente nos permiten llamar a aplicaciones externas a la nuestra, lanzar eventos a los que otras aplicaciones puedan responder, lanzar alarmas etc.</a:t>
            </a:r>
          </a:p>
          <a:p>
            <a:pPr marL="109728" indent="0">
              <a:buNone/>
            </a:pPr>
            <a:endParaRPr lang="es-PY" dirty="0" smtClean="0"/>
          </a:p>
          <a:p>
            <a:r>
              <a:rPr lang="es-PY" dirty="0" smtClean="0"/>
              <a:t>Supongamos </a:t>
            </a:r>
            <a:r>
              <a:rPr lang="es-PY" dirty="0"/>
              <a:t>que tenemos la siguiente </a:t>
            </a:r>
            <a:r>
              <a:rPr lang="es-PY" dirty="0" err="1"/>
              <a:t>activity</a:t>
            </a:r>
            <a:r>
              <a:rPr lang="es-PY" dirty="0"/>
              <a:t>:</a:t>
            </a:r>
          </a:p>
          <a:p>
            <a:pPr marL="109728" indent="0">
              <a:buNone/>
            </a:pPr>
            <a:endParaRPr lang="es-PY" dirty="0" smtClean="0"/>
          </a:p>
          <a:p>
            <a:pPr marL="402336" lvl="1" indent="0">
              <a:buNone/>
            </a:pPr>
            <a:r>
              <a:rPr lang="es-PY" dirty="0" err="1" smtClean="0">
                <a:latin typeface="Courier New" pitchFamily="49" charset="0"/>
                <a:cs typeface="Courier New" pitchFamily="49" charset="0"/>
              </a:rPr>
              <a:t>public</a:t>
            </a:r>
            <a:r>
              <a:rPr lang="es-PY" dirty="0" smtClean="0">
                <a:latin typeface="Courier New" pitchFamily="49" charset="0"/>
                <a:cs typeface="Courier New" pitchFamily="49" charset="0"/>
              </a:rPr>
              <a:t> </a:t>
            </a:r>
            <a:r>
              <a:rPr lang="es-PY" dirty="0" err="1">
                <a:latin typeface="Courier New" pitchFamily="49" charset="0"/>
                <a:cs typeface="Courier New" pitchFamily="49" charset="0"/>
              </a:rPr>
              <a:t>class</a:t>
            </a:r>
            <a:r>
              <a:rPr lang="es-PY" dirty="0">
                <a:latin typeface="Courier New" pitchFamily="49" charset="0"/>
                <a:cs typeface="Courier New" pitchFamily="49" charset="0"/>
              </a:rPr>
              <a:t> </a:t>
            </a:r>
            <a:r>
              <a:rPr lang="es-PY" dirty="0" err="1">
                <a:latin typeface="Courier New" pitchFamily="49" charset="0"/>
                <a:cs typeface="Courier New" pitchFamily="49" charset="0"/>
              </a:rPr>
              <a:t>MiActivity</a:t>
            </a:r>
            <a:r>
              <a:rPr lang="es-PY" dirty="0">
                <a:latin typeface="Courier New" pitchFamily="49" charset="0"/>
                <a:cs typeface="Courier New" pitchFamily="49" charset="0"/>
              </a:rPr>
              <a:t> </a:t>
            </a:r>
            <a:r>
              <a:rPr lang="es-PY" dirty="0" err="1">
                <a:latin typeface="Courier New" pitchFamily="49" charset="0"/>
                <a:cs typeface="Courier New" pitchFamily="49" charset="0"/>
              </a:rPr>
              <a:t>extends</a:t>
            </a:r>
            <a:r>
              <a:rPr lang="es-PY" dirty="0">
                <a:latin typeface="Courier New" pitchFamily="49" charset="0"/>
                <a:cs typeface="Courier New" pitchFamily="49" charset="0"/>
              </a:rPr>
              <a:t> </a:t>
            </a:r>
            <a:r>
              <a:rPr lang="es-PY" dirty="0" err="1">
                <a:latin typeface="Courier New" pitchFamily="49" charset="0"/>
                <a:cs typeface="Courier New" pitchFamily="49" charset="0"/>
              </a:rPr>
              <a:t>Activity</a:t>
            </a:r>
            <a:r>
              <a:rPr lang="es-PY" dirty="0">
                <a:latin typeface="Courier New" pitchFamily="49" charset="0"/>
                <a:cs typeface="Courier New" pitchFamily="49" charset="0"/>
              </a:rPr>
              <a:t> {</a:t>
            </a:r>
          </a:p>
          <a:p>
            <a:pPr marL="402336" lvl="1" indent="0">
              <a:buNone/>
            </a:pPr>
            <a:r>
              <a:rPr lang="es-PY" dirty="0">
                <a:latin typeface="Courier New" pitchFamily="49" charset="0"/>
                <a:cs typeface="Courier New" pitchFamily="49" charset="0"/>
              </a:rPr>
              <a:t>    @</a:t>
            </a:r>
            <a:r>
              <a:rPr lang="es-PY" dirty="0" err="1">
                <a:latin typeface="Courier New" pitchFamily="49" charset="0"/>
                <a:cs typeface="Courier New" pitchFamily="49" charset="0"/>
              </a:rPr>
              <a:t>Override</a:t>
            </a:r>
            <a:endParaRPr lang="es-PY" dirty="0">
              <a:latin typeface="Courier New" pitchFamily="49" charset="0"/>
              <a:cs typeface="Courier New" pitchFamily="49" charset="0"/>
            </a:endParaRPr>
          </a:p>
          <a:p>
            <a:pPr marL="402336" lvl="1" indent="0">
              <a:buNone/>
            </a:pPr>
            <a:r>
              <a:rPr lang="es-PY" dirty="0">
                <a:latin typeface="Courier New" pitchFamily="49" charset="0"/>
                <a:cs typeface="Courier New" pitchFamily="49" charset="0"/>
              </a:rPr>
              <a:t>    </a:t>
            </a:r>
            <a:r>
              <a:rPr lang="es-PY" dirty="0" err="1">
                <a:latin typeface="Courier New" pitchFamily="49" charset="0"/>
                <a:cs typeface="Courier New" pitchFamily="49" charset="0"/>
              </a:rPr>
              <a:t>public</a:t>
            </a:r>
            <a:r>
              <a:rPr lang="es-PY" dirty="0">
                <a:latin typeface="Courier New" pitchFamily="49" charset="0"/>
                <a:cs typeface="Courier New" pitchFamily="49" charset="0"/>
              </a:rPr>
              <a:t> </a:t>
            </a:r>
            <a:r>
              <a:rPr lang="es-PY" dirty="0" err="1">
                <a:latin typeface="Courier New" pitchFamily="49" charset="0"/>
                <a:cs typeface="Courier New" pitchFamily="49" charset="0"/>
              </a:rPr>
              <a:t>void</a:t>
            </a:r>
            <a:r>
              <a:rPr lang="es-PY" dirty="0">
                <a:latin typeface="Courier New" pitchFamily="49" charset="0"/>
                <a:cs typeface="Courier New" pitchFamily="49" charset="0"/>
              </a:rPr>
              <a:t> </a:t>
            </a:r>
            <a:r>
              <a:rPr lang="es-PY" dirty="0" err="1">
                <a:latin typeface="Courier New" pitchFamily="49" charset="0"/>
                <a:cs typeface="Courier New" pitchFamily="49" charset="0"/>
              </a:rPr>
              <a:t>onCreate</a:t>
            </a:r>
            <a:r>
              <a:rPr lang="es-PY" dirty="0">
                <a:latin typeface="Courier New" pitchFamily="49" charset="0"/>
                <a:cs typeface="Courier New" pitchFamily="49" charset="0"/>
              </a:rPr>
              <a:t>(</a:t>
            </a:r>
            <a:r>
              <a:rPr lang="es-PY" dirty="0" err="1">
                <a:latin typeface="Courier New" pitchFamily="49" charset="0"/>
                <a:cs typeface="Courier New" pitchFamily="49" charset="0"/>
              </a:rPr>
              <a:t>Bundle</a:t>
            </a:r>
            <a:r>
              <a:rPr lang="es-PY" dirty="0">
                <a:latin typeface="Courier New" pitchFamily="49" charset="0"/>
                <a:cs typeface="Courier New" pitchFamily="49" charset="0"/>
              </a:rPr>
              <a:t> </a:t>
            </a:r>
            <a:r>
              <a:rPr lang="es-PY" dirty="0" err="1">
                <a:latin typeface="Courier New" pitchFamily="49" charset="0"/>
                <a:cs typeface="Courier New" pitchFamily="49" charset="0"/>
              </a:rPr>
              <a:t>savedInstanceState</a:t>
            </a:r>
            <a:r>
              <a:rPr lang="es-PY" dirty="0">
                <a:latin typeface="Courier New" pitchFamily="49" charset="0"/>
                <a:cs typeface="Courier New" pitchFamily="49" charset="0"/>
              </a:rPr>
              <a:t>) {</a:t>
            </a:r>
          </a:p>
          <a:p>
            <a:pPr marL="402336" lvl="1" indent="0">
              <a:buNone/>
            </a:pPr>
            <a:r>
              <a:rPr lang="es-PY" dirty="0">
                <a:latin typeface="Courier New" pitchFamily="49" charset="0"/>
                <a:cs typeface="Courier New" pitchFamily="49" charset="0"/>
              </a:rPr>
              <a:t>        </a:t>
            </a:r>
            <a:r>
              <a:rPr lang="es-PY" dirty="0" err="1">
                <a:latin typeface="Courier New" pitchFamily="49" charset="0"/>
                <a:cs typeface="Courier New" pitchFamily="49" charset="0"/>
              </a:rPr>
              <a:t>super.onCreate</a:t>
            </a:r>
            <a:r>
              <a:rPr lang="es-PY" dirty="0">
                <a:latin typeface="Courier New" pitchFamily="49" charset="0"/>
                <a:cs typeface="Courier New" pitchFamily="49" charset="0"/>
              </a:rPr>
              <a:t>(</a:t>
            </a:r>
            <a:r>
              <a:rPr lang="es-PY" dirty="0" err="1">
                <a:latin typeface="Courier New" pitchFamily="49" charset="0"/>
                <a:cs typeface="Courier New" pitchFamily="49" charset="0"/>
              </a:rPr>
              <a:t>savedInstanceState</a:t>
            </a:r>
            <a:r>
              <a:rPr lang="es-PY" dirty="0">
                <a:latin typeface="Courier New" pitchFamily="49" charset="0"/>
                <a:cs typeface="Courier New" pitchFamily="49" charset="0"/>
              </a:rPr>
              <a:t>);</a:t>
            </a:r>
          </a:p>
          <a:p>
            <a:pPr marL="402336" lvl="1" indent="0">
              <a:buNone/>
            </a:pPr>
            <a:r>
              <a:rPr lang="es-PY" dirty="0">
                <a:latin typeface="Courier New" pitchFamily="49" charset="0"/>
                <a:cs typeface="Courier New" pitchFamily="49" charset="0"/>
              </a:rPr>
              <a:t>        </a:t>
            </a:r>
            <a:r>
              <a:rPr lang="es-PY" dirty="0" err="1">
                <a:latin typeface="Courier New" pitchFamily="49" charset="0"/>
                <a:cs typeface="Courier New" pitchFamily="49" charset="0"/>
              </a:rPr>
              <a:t>setContentView</a:t>
            </a:r>
            <a:r>
              <a:rPr lang="es-PY" dirty="0">
                <a:latin typeface="Courier New" pitchFamily="49" charset="0"/>
                <a:cs typeface="Courier New" pitchFamily="49" charset="0"/>
              </a:rPr>
              <a:t>(</a:t>
            </a:r>
            <a:r>
              <a:rPr lang="es-PY" dirty="0" err="1">
                <a:latin typeface="Courier New" pitchFamily="49" charset="0"/>
                <a:cs typeface="Courier New" pitchFamily="49" charset="0"/>
              </a:rPr>
              <a:t>R.layout.MiActivity</a:t>
            </a:r>
            <a:r>
              <a:rPr lang="es-PY" dirty="0">
                <a:latin typeface="Courier New" pitchFamily="49" charset="0"/>
                <a:cs typeface="Courier New" pitchFamily="49" charset="0"/>
              </a:rPr>
              <a:t>);</a:t>
            </a:r>
          </a:p>
          <a:p>
            <a:pPr marL="402336" lvl="1" indent="0">
              <a:buNone/>
            </a:pPr>
            <a:r>
              <a:rPr lang="es-PY" dirty="0">
                <a:latin typeface="Courier New" pitchFamily="49" charset="0"/>
                <a:cs typeface="Courier New" pitchFamily="49" charset="0"/>
              </a:rPr>
              <a:t>    }</a:t>
            </a:r>
          </a:p>
          <a:p>
            <a:pPr marL="402336" lvl="1" indent="0">
              <a:buNone/>
            </a:pPr>
            <a:r>
              <a:rPr lang="es-PY" dirty="0">
                <a:latin typeface="Courier New" pitchFamily="49" charset="0"/>
                <a:cs typeface="Courier New" pitchFamily="49" charset="0"/>
              </a:rPr>
              <a:t>}</a:t>
            </a:r>
          </a:p>
          <a:p>
            <a:endParaRPr lang="es-PY" dirty="0"/>
          </a:p>
        </p:txBody>
      </p:sp>
    </p:spTree>
    <p:extLst>
      <p:ext uri="{BB962C8B-B14F-4D97-AF65-F5344CB8AC3E}">
        <p14:creationId xmlns:p14="http://schemas.microsoft.com/office/powerpoint/2010/main" val="19272152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692696"/>
            <a:ext cx="8686800" cy="5881840"/>
          </a:xfrm>
        </p:spPr>
        <p:txBody>
          <a:bodyPr>
            <a:normAutofit/>
          </a:bodyPr>
          <a:lstStyle/>
          <a:p>
            <a:r>
              <a:rPr lang="es-PY" dirty="0"/>
              <a:t>El </a:t>
            </a:r>
            <a:r>
              <a:rPr lang="es-PY" dirty="0" err="1"/>
              <a:t>layout</a:t>
            </a:r>
            <a:r>
              <a:rPr lang="es-PY" dirty="0"/>
              <a:t> </a:t>
            </a:r>
            <a:r>
              <a:rPr lang="es-PY" dirty="0" err="1"/>
              <a:t>R.Layout.MiActivity</a:t>
            </a:r>
            <a:r>
              <a:rPr lang="es-PY" dirty="0"/>
              <a:t> debe estar declarado y ser un archivo de </a:t>
            </a:r>
            <a:r>
              <a:rPr lang="es-PY" dirty="0" err="1"/>
              <a:t>layout</a:t>
            </a:r>
            <a:r>
              <a:rPr lang="es-PY" dirty="0"/>
              <a:t> valido. Una vez creado este archivo de </a:t>
            </a:r>
            <a:r>
              <a:rPr lang="es-PY" dirty="0" err="1"/>
              <a:t>layout</a:t>
            </a:r>
            <a:r>
              <a:rPr lang="es-PY" dirty="0"/>
              <a:t>, es necesario registrarlo en el </a:t>
            </a:r>
            <a:r>
              <a:rPr lang="es-PY" dirty="0" err="1"/>
              <a:t>AndroidManifest</a:t>
            </a:r>
            <a:r>
              <a:rPr lang="es-PY" dirty="0"/>
              <a:t>, que será algo así</a:t>
            </a:r>
            <a:r>
              <a:rPr lang="es-PY" dirty="0" smtClean="0"/>
              <a:t>:</a:t>
            </a:r>
          </a:p>
          <a:p>
            <a:pPr marL="109728" indent="0">
              <a:buNone/>
            </a:pPr>
            <a:endParaRPr lang="es-PY" sz="3200" dirty="0" smtClean="0"/>
          </a:p>
          <a:p>
            <a:pPr marL="402336" lvl="1" indent="0">
              <a:buNone/>
            </a:pPr>
            <a:r>
              <a:rPr lang="es-PY" sz="1600" dirty="0">
                <a:latin typeface="Courier New" pitchFamily="49" charset="0"/>
                <a:cs typeface="Courier New" pitchFamily="49" charset="0"/>
              </a:rPr>
              <a:t>&lt;</a:t>
            </a:r>
            <a:r>
              <a:rPr lang="es-PY" sz="1600" dirty="0" err="1">
                <a:latin typeface="Courier New" pitchFamily="49" charset="0"/>
                <a:cs typeface="Courier New" pitchFamily="49" charset="0"/>
              </a:rPr>
              <a:t>activity</a:t>
            </a:r>
            <a:r>
              <a:rPr lang="es-PY" sz="1600" dirty="0">
                <a:latin typeface="Courier New" pitchFamily="49" charset="0"/>
                <a:cs typeface="Courier New" pitchFamily="49" charset="0"/>
              </a:rPr>
              <a:t> </a:t>
            </a:r>
            <a:r>
              <a:rPr lang="es-PY" sz="1600" dirty="0" err="1">
                <a:latin typeface="Courier New" pitchFamily="49" charset="0"/>
                <a:cs typeface="Courier New" pitchFamily="49" charset="0"/>
              </a:rPr>
              <a:t>android:name</a:t>
            </a:r>
            <a:r>
              <a:rPr lang="es-PY" sz="1600" dirty="0">
                <a:latin typeface="Courier New" pitchFamily="49" charset="0"/>
                <a:cs typeface="Courier New" pitchFamily="49" charset="0"/>
              </a:rPr>
              <a:t>=".</a:t>
            </a:r>
            <a:r>
              <a:rPr lang="es-PY" sz="1600" dirty="0" err="1">
                <a:latin typeface="Courier New" pitchFamily="49" charset="0"/>
                <a:cs typeface="Courier New" pitchFamily="49" charset="0"/>
              </a:rPr>
              <a:t>MiActivity</a:t>
            </a:r>
            <a:r>
              <a:rPr lang="es-PY" sz="1600" dirty="0" smtClean="0">
                <a:latin typeface="Courier New" pitchFamily="49" charset="0"/>
                <a:cs typeface="Courier New" pitchFamily="49" charset="0"/>
              </a:rPr>
              <a:t>" </a:t>
            </a:r>
            <a:r>
              <a:rPr lang="es-PY" sz="1600" dirty="0" err="1">
                <a:latin typeface="Courier New" pitchFamily="49" charset="0"/>
                <a:cs typeface="Courier New" pitchFamily="49" charset="0"/>
              </a:rPr>
              <a:t>android:label</a:t>
            </a:r>
            <a:r>
              <a:rPr lang="es-PY" sz="1600" dirty="0">
                <a:latin typeface="Courier New" pitchFamily="49" charset="0"/>
                <a:cs typeface="Courier New" pitchFamily="49" charset="0"/>
              </a:rPr>
              <a:t>="Mi </a:t>
            </a:r>
            <a:r>
              <a:rPr lang="es-PY" sz="1600" dirty="0" err="1">
                <a:latin typeface="Courier New" pitchFamily="49" charset="0"/>
                <a:cs typeface="Courier New" pitchFamily="49" charset="0"/>
              </a:rPr>
              <a:t>Activity</a:t>
            </a:r>
            <a:r>
              <a:rPr lang="es-PY" sz="1600" dirty="0">
                <a:latin typeface="Courier New" pitchFamily="49" charset="0"/>
                <a:cs typeface="Courier New" pitchFamily="49" charset="0"/>
              </a:rPr>
              <a:t>"&gt;</a:t>
            </a:r>
          </a:p>
          <a:p>
            <a:pPr marL="402336" lvl="1" indent="0">
              <a:buNone/>
            </a:pPr>
            <a:r>
              <a:rPr lang="es-PY" sz="1600" dirty="0">
                <a:latin typeface="Courier New" pitchFamily="49" charset="0"/>
                <a:cs typeface="Courier New" pitchFamily="49" charset="0"/>
              </a:rPr>
              <a:t>   &lt;</a:t>
            </a:r>
            <a:r>
              <a:rPr lang="es-PY" sz="1600" dirty="0" err="1">
                <a:latin typeface="Courier New" pitchFamily="49" charset="0"/>
                <a:cs typeface="Courier New" pitchFamily="49" charset="0"/>
              </a:rPr>
              <a:t>intent</a:t>
            </a:r>
            <a:r>
              <a:rPr lang="es-PY" sz="1600" dirty="0">
                <a:latin typeface="Courier New" pitchFamily="49" charset="0"/>
                <a:cs typeface="Courier New" pitchFamily="49" charset="0"/>
              </a:rPr>
              <a:t> -</a:t>
            </a:r>
            <a:r>
              <a:rPr lang="es-PY" sz="1600" dirty="0" err="1">
                <a:latin typeface="Courier New" pitchFamily="49" charset="0"/>
                <a:cs typeface="Courier New" pitchFamily="49" charset="0"/>
              </a:rPr>
              <a:t>filter</a:t>
            </a:r>
            <a:r>
              <a:rPr lang="es-PY" sz="1600" dirty="0">
                <a:latin typeface="Courier New" pitchFamily="49" charset="0"/>
                <a:cs typeface="Courier New" pitchFamily="49" charset="0"/>
              </a:rPr>
              <a:t>&gt;</a:t>
            </a:r>
          </a:p>
          <a:p>
            <a:pPr marL="402336" lvl="1" indent="0">
              <a:buNone/>
            </a:pPr>
            <a:r>
              <a:rPr lang="es-PY" sz="1600" dirty="0">
                <a:latin typeface="Courier New" pitchFamily="49" charset="0"/>
                <a:cs typeface="Courier New" pitchFamily="49" charset="0"/>
              </a:rPr>
              <a:t>      &lt;</a:t>
            </a:r>
            <a:r>
              <a:rPr lang="es-PY" sz="1600" dirty="0" err="1">
                <a:latin typeface="Courier New" pitchFamily="49" charset="0"/>
                <a:cs typeface="Courier New" pitchFamily="49" charset="0"/>
              </a:rPr>
              <a:t>action</a:t>
            </a:r>
            <a:r>
              <a:rPr lang="es-PY" sz="1600" dirty="0">
                <a:latin typeface="Courier New" pitchFamily="49" charset="0"/>
                <a:cs typeface="Courier New" pitchFamily="49" charset="0"/>
              </a:rPr>
              <a:t> </a:t>
            </a:r>
            <a:r>
              <a:rPr lang="es-PY" sz="1600" dirty="0" err="1">
                <a:latin typeface="Courier New" pitchFamily="49" charset="0"/>
                <a:cs typeface="Courier New" pitchFamily="49" charset="0"/>
              </a:rPr>
              <a:t>android:name</a:t>
            </a:r>
            <a:r>
              <a:rPr lang="es-PY" sz="1600" dirty="0">
                <a:latin typeface="Courier New" pitchFamily="49" charset="0"/>
                <a:cs typeface="Courier New" pitchFamily="49" charset="0"/>
              </a:rPr>
              <a:t>=“</a:t>
            </a:r>
            <a:r>
              <a:rPr lang="es-PY" sz="1600" dirty="0" err="1" smtClean="0">
                <a:latin typeface="Courier New" pitchFamily="49" charset="0"/>
                <a:cs typeface="Courier New" pitchFamily="49" charset="0"/>
              </a:rPr>
              <a:t>android.intent.action.MAIN</a:t>
            </a:r>
            <a:r>
              <a:rPr lang="es-PY" sz="1600" dirty="0" smtClean="0">
                <a:latin typeface="Courier New" pitchFamily="49" charset="0"/>
                <a:cs typeface="Courier New" pitchFamily="49" charset="0"/>
              </a:rPr>
              <a:t>"/&gt;</a:t>
            </a:r>
            <a:endParaRPr lang="es-PY" sz="1600" dirty="0">
              <a:latin typeface="Courier New" pitchFamily="49" charset="0"/>
              <a:cs typeface="Courier New" pitchFamily="49" charset="0"/>
            </a:endParaRPr>
          </a:p>
          <a:p>
            <a:pPr marL="402336" lvl="1" indent="0">
              <a:buNone/>
            </a:pPr>
            <a:r>
              <a:rPr lang="es-PY" sz="1600" dirty="0">
                <a:latin typeface="Courier New" pitchFamily="49" charset="0"/>
                <a:cs typeface="Courier New" pitchFamily="49" charset="0"/>
              </a:rPr>
              <a:t>      &lt;</a:t>
            </a:r>
            <a:r>
              <a:rPr lang="es-PY" sz="1600" dirty="0" err="1">
                <a:latin typeface="Courier New" pitchFamily="49" charset="0"/>
                <a:cs typeface="Courier New" pitchFamily="49" charset="0"/>
              </a:rPr>
              <a:t>category</a:t>
            </a:r>
            <a:r>
              <a:rPr lang="es-PY" sz="1600" dirty="0">
                <a:latin typeface="Courier New" pitchFamily="49" charset="0"/>
                <a:cs typeface="Courier New" pitchFamily="49" charset="0"/>
              </a:rPr>
              <a:t> </a:t>
            </a:r>
            <a:r>
              <a:rPr lang="es-PY" sz="1600" dirty="0" err="1">
                <a:latin typeface="Courier New" pitchFamily="49" charset="0"/>
                <a:cs typeface="Courier New" pitchFamily="49" charset="0"/>
              </a:rPr>
              <a:t>android:name</a:t>
            </a:r>
            <a:r>
              <a:rPr lang="es-PY" sz="1600" dirty="0">
                <a:latin typeface="Courier New" pitchFamily="49" charset="0"/>
                <a:cs typeface="Courier New" pitchFamily="49" charset="0"/>
              </a:rPr>
              <a:t>="</a:t>
            </a:r>
            <a:r>
              <a:rPr lang="es-PY" sz="1600" dirty="0" err="1" smtClean="0">
                <a:latin typeface="Courier New" pitchFamily="49" charset="0"/>
                <a:cs typeface="Courier New" pitchFamily="49" charset="0"/>
              </a:rPr>
              <a:t>android.intent.category.LAUNCHER</a:t>
            </a:r>
            <a:r>
              <a:rPr lang="es-PY" sz="1600" dirty="0" smtClean="0">
                <a:latin typeface="Courier New" pitchFamily="49" charset="0"/>
                <a:cs typeface="Courier New" pitchFamily="49" charset="0"/>
              </a:rPr>
              <a:t>” </a:t>
            </a:r>
            <a:r>
              <a:rPr lang="es-PY" sz="1600" dirty="0">
                <a:latin typeface="Courier New" pitchFamily="49" charset="0"/>
                <a:cs typeface="Courier New" pitchFamily="49" charset="0"/>
              </a:rPr>
              <a:t>/&gt;</a:t>
            </a:r>
          </a:p>
          <a:p>
            <a:pPr marL="402336" lvl="1" indent="0">
              <a:buNone/>
            </a:pPr>
            <a:r>
              <a:rPr lang="es-PY" sz="1600" dirty="0">
                <a:latin typeface="Courier New" pitchFamily="49" charset="0"/>
                <a:cs typeface="Courier New" pitchFamily="49" charset="0"/>
              </a:rPr>
              <a:t>   &lt;/</a:t>
            </a:r>
            <a:r>
              <a:rPr lang="es-PY" sz="1600" dirty="0" err="1">
                <a:latin typeface="Courier New" pitchFamily="49" charset="0"/>
                <a:cs typeface="Courier New" pitchFamily="49" charset="0"/>
              </a:rPr>
              <a:t>intent</a:t>
            </a:r>
            <a:r>
              <a:rPr lang="es-PY" sz="1600" dirty="0">
                <a:latin typeface="Courier New" pitchFamily="49" charset="0"/>
                <a:cs typeface="Courier New" pitchFamily="49" charset="0"/>
              </a:rPr>
              <a:t>&gt;</a:t>
            </a:r>
          </a:p>
          <a:p>
            <a:pPr marL="402336" lvl="1" indent="0">
              <a:buNone/>
            </a:pPr>
            <a:r>
              <a:rPr lang="es-PY" sz="1600" dirty="0">
                <a:latin typeface="Courier New" pitchFamily="49" charset="0"/>
                <a:cs typeface="Courier New" pitchFamily="49" charset="0"/>
              </a:rPr>
              <a:t>&lt;/</a:t>
            </a:r>
            <a:r>
              <a:rPr lang="es-PY" sz="1600" dirty="0" err="1">
                <a:latin typeface="Courier New" pitchFamily="49" charset="0"/>
                <a:cs typeface="Courier New" pitchFamily="49" charset="0"/>
              </a:rPr>
              <a:t>activity</a:t>
            </a:r>
            <a:r>
              <a:rPr lang="es-PY" sz="1600" dirty="0">
                <a:latin typeface="Courier New" pitchFamily="49" charset="0"/>
                <a:cs typeface="Courier New" pitchFamily="49" charset="0"/>
              </a:rPr>
              <a:t>&gt;</a:t>
            </a:r>
          </a:p>
          <a:p>
            <a:endParaRPr lang="es-PY" sz="3200" dirty="0"/>
          </a:p>
          <a:p>
            <a:endParaRPr lang="es-PY" sz="3200" dirty="0"/>
          </a:p>
        </p:txBody>
      </p:sp>
    </p:spTree>
    <p:extLst>
      <p:ext uri="{BB962C8B-B14F-4D97-AF65-F5344CB8AC3E}">
        <p14:creationId xmlns:p14="http://schemas.microsoft.com/office/powerpoint/2010/main" val="20453246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692696"/>
            <a:ext cx="8229600" cy="5881840"/>
          </a:xfrm>
        </p:spPr>
        <p:txBody>
          <a:bodyPr>
            <a:normAutofit/>
          </a:bodyPr>
          <a:lstStyle/>
          <a:p>
            <a:r>
              <a:rPr lang="es-PY" dirty="0"/>
              <a:t>Al registrar la </a:t>
            </a:r>
            <a:r>
              <a:rPr lang="es-PY" dirty="0" err="1"/>
              <a:t>activity</a:t>
            </a:r>
            <a:r>
              <a:rPr lang="es-PY" dirty="0"/>
              <a:t> en el </a:t>
            </a:r>
            <a:r>
              <a:rPr lang="es-PY" dirty="0" err="1"/>
              <a:t>AndroidManifest</a:t>
            </a:r>
            <a:r>
              <a:rPr lang="es-PY" dirty="0"/>
              <a:t>, registramos también una acción que podremos usar para invocar a dicha actividad. </a:t>
            </a:r>
            <a:r>
              <a:rPr lang="es-PY" dirty="0" smtClean="0"/>
              <a:t>,</a:t>
            </a:r>
          </a:p>
          <a:p>
            <a:endParaRPr lang="es-PY" dirty="0"/>
          </a:p>
          <a:p>
            <a:r>
              <a:rPr lang="es-PY" dirty="0"/>
              <a:t>El diseñador de la actividad puede asignar el nombre que crea conveniente a la acción. Ahora que ya está todo listo, podemos lanzar un </a:t>
            </a:r>
            <a:r>
              <a:rPr lang="es-PY" dirty="0" err="1"/>
              <a:t>intent</a:t>
            </a:r>
            <a:r>
              <a:rPr lang="es-PY" dirty="0"/>
              <a:t> para llamar a esta actividad:</a:t>
            </a:r>
          </a:p>
          <a:p>
            <a:pPr lvl="1"/>
            <a:endParaRPr lang="es-PY" dirty="0" smtClean="0"/>
          </a:p>
          <a:p>
            <a:pPr marL="411480" lvl="1" indent="0">
              <a:buNone/>
            </a:pPr>
            <a:r>
              <a:rPr lang="en-US" sz="2400" dirty="0"/>
              <a:t>Intent </a:t>
            </a:r>
            <a:r>
              <a:rPr lang="en-US" sz="2400" dirty="0" err="1"/>
              <a:t>intent</a:t>
            </a:r>
            <a:r>
              <a:rPr lang="en-US" sz="2400" dirty="0"/>
              <a:t> = new Intent(activity, </a:t>
            </a:r>
            <a:r>
              <a:rPr lang="en-US" sz="2400" dirty="0" err="1" smtClean="0"/>
              <a:t>MiActivity.class</a:t>
            </a:r>
            <a:r>
              <a:rPr lang="en-US" sz="2400" dirty="0"/>
              <a:t>);</a:t>
            </a:r>
            <a:endParaRPr lang="es-ES" sz="2400" dirty="0"/>
          </a:p>
          <a:p>
            <a:pPr marL="411480" lvl="1" indent="0">
              <a:buNone/>
            </a:pPr>
            <a:r>
              <a:rPr lang="es-PY" sz="2400" dirty="0" err="1"/>
              <a:t>activity.start</a:t>
            </a:r>
            <a:r>
              <a:rPr lang="es-PY" sz="2400" dirty="0"/>
              <a:t>(</a:t>
            </a:r>
            <a:r>
              <a:rPr lang="es-PY" sz="2400" dirty="0" err="1"/>
              <a:t>intent</a:t>
            </a:r>
            <a:r>
              <a:rPr lang="es-PY" sz="2400" dirty="0"/>
              <a:t>);</a:t>
            </a:r>
            <a:endParaRPr lang="es-ES" sz="2400" dirty="0"/>
          </a:p>
          <a:p>
            <a:pPr marL="109728" indent="0">
              <a:buNone/>
            </a:pPr>
            <a:endParaRPr lang="es-PY" dirty="0"/>
          </a:p>
        </p:txBody>
      </p:sp>
    </p:spTree>
    <p:extLst>
      <p:ext uri="{BB962C8B-B14F-4D97-AF65-F5344CB8AC3E}">
        <p14:creationId xmlns:p14="http://schemas.microsoft.com/office/powerpoint/2010/main" val="24292658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268760"/>
            <a:ext cx="8229600" cy="5305776"/>
          </a:xfrm>
        </p:spPr>
        <p:txBody>
          <a:bodyPr>
            <a:normAutofit/>
          </a:bodyPr>
          <a:lstStyle/>
          <a:p>
            <a:r>
              <a:rPr lang="es-PY" dirty="0"/>
              <a:t>Una vez que se invoca a la actividad, ésta tiene la posibilidad de recuperar el </a:t>
            </a:r>
            <a:r>
              <a:rPr lang="es-PY" dirty="0" err="1"/>
              <a:t>intent</a:t>
            </a:r>
            <a:r>
              <a:rPr lang="es-PY" dirty="0"/>
              <a:t> que la llamó. Y podemos recuperarlo del siguiente modo:</a:t>
            </a:r>
          </a:p>
          <a:p>
            <a:pPr marL="109728" indent="0">
              <a:buNone/>
            </a:pPr>
            <a:endParaRPr lang="es-PY" dirty="0" smtClean="0"/>
          </a:p>
          <a:p>
            <a:pPr marL="402336" lvl="1" indent="0">
              <a:buNone/>
            </a:pPr>
            <a:r>
              <a:rPr lang="es-PY" sz="1600" dirty="0" smtClean="0">
                <a:latin typeface="Courier New" pitchFamily="49" charset="0"/>
                <a:cs typeface="Courier New" pitchFamily="49" charset="0"/>
              </a:rPr>
              <a:t>//</a:t>
            </a:r>
            <a:r>
              <a:rPr lang="es-PY" sz="1600" dirty="0">
                <a:latin typeface="Courier New" pitchFamily="49" charset="0"/>
                <a:cs typeface="Courier New" pitchFamily="49" charset="0"/>
              </a:rPr>
              <a:t>Este código se inserta en el método </a:t>
            </a:r>
            <a:r>
              <a:rPr lang="es-PY" sz="1600" dirty="0" err="1">
                <a:latin typeface="Courier New" pitchFamily="49" charset="0"/>
                <a:cs typeface="Courier New" pitchFamily="49" charset="0"/>
              </a:rPr>
              <a:t>onCreate</a:t>
            </a:r>
            <a:r>
              <a:rPr lang="es-PY" sz="1600" dirty="0">
                <a:latin typeface="Courier New" pitchFamily="49" charset="0"/>
                <a:cs typeface="Courier New" pitchFamily="49" charset="0"/>
              </a:rPr>
              <a:t>() de la actividad.</a:t>
            </a:r>
          </a:p>
          <a:p>
            <a:pPr marL="402336" lvl="1" indent="0">
              <a:buNone/>
            </a:pPr>
            <a:r>
              <a:rPr lang="es-PY" sz="1600" dirty="0" err="1">
                <a:latin typeface="Courier New" pitchFamily="49" charset="0"/>
                <a:cs typeface="Courier New" pitchFamily="49" charset="0"/>
              </a:rPr>
              <a:t>Intent</a:t>
            </a:r>
            <a:r>
              <a:rPr lang="es-PY" sz="1600" dirty="0">
                <a:latin typeface="Courier New" pitchFamily="49" charset="0"/>
                <a:cs typeface="Courier New" pitchFamily="49" charset="0"/>
              </a:rPr>
              <a:t> </a:t>
            </a:r>
            <a:r>
              <a:rPr lang="es-PY" sz="1600" dirty="0" err="1">
                <a:latin typeface="Courier New" pitchFamily="49" charset="0"/>
                <a:cs typeface="Courier New" pitchFamily="49" charset="0"/>
              </a:rPr>
              <a:t>intent</a:t>
            </a:r>
            <a:r>
              <a:rPr lang="es-PY" sz="1600" dirty="0">
                <a:latin typeface="Courier New" pitchFamily="49" charset="0"/>
                <a:cs typeface="Courier New" pitchFamily="49" charset="0"/>
              </a:rPr>
              <a:t> = </a:t>
            </a:r>
            <a:r>
              <a:rPr lang="es-PY" sz="1600" dirty="0" err="1">
                <a:latin typeface="Courier New" pitchFamily="49" charset="0"/>
                <a:cs typeface="Courier New" pitchFamily="49" charset="0"/>
              </a:rPr>
              <a:t>this.getIntent</a:t>
            </a:r>
            <a:r>
              <a:rPr lang="es-PY" sz="1600" dirty="0">
                <a:latin typeface="Courier New" pitchFamily="49" charset="0"/>
                <a:cs typeface="Courier New" pitchFamily="49" charset="0"/>
              </a:rPr>
              <a:t>();</a:t>
            </a:r>
          </a:p>
          <a:p>
            <a:pPr marL="402336" lvl="1" indent="0">
              <a:buNone/>
            </a:pPr>
            <a:r>
              <a:rPr lang="es-PY" sz="1600" dirty="0" err="1">
                <a:latin typeface="Courier New" pitchFamily="49" charset="0"/>
                <a:cs typeface="Courier New" pitchFamily="49" charset="0"/>
              </a:rPr>
              <a:t>if</a:t>
            </a:r>
            <a:r>
              <a:rPr lang="es-PY" sz="1600" dirty="0">
                <a:latin typeface="Courier New" pitchFamily="49" charset="0"/>
                <a:cs typeface="Courier New" pitchFamily="49" charset="0"/>
              </a:rPr>
              <a:t> (</a:t>
            </a:r>
            <a:r>
              <a:rPr lang="es-PY" sz="1600" dirty="0" err="1">
                <a:latin typeface="Courier New" pitchFamily="49" charset="0"/>
                <a:cs typeface="Courier New" pitchFamily="49" charset="0"/>
              </a:rPr>
              <a:t>intent</a:t>
            </a:r>
            <a:r>
              <a:rPr lang="es-PY" sz="1600" dirty="0">
                <a:latin typeface="Courier New" pitchFamily="49" charset="0"/>
                <a:cs typeface="Courier New" pitchFamily="49" charset="0"/>
              </a:rPr>
              <a:t> == </a:t>
            </a:r>
            <a:r>
              <a:rPr lang="es-PY" sz="1600" dirty="0" err="1">
                <a:latin typeface="Courier New" pitchFamily="49" charset="0"/>
                <a:cs typeface="Courier New" pitchFamily="49" charset="0"/>
              </a:rPr>
              <a:t>null</a:t>
            </a:r>
            <a:r>
              <a:rPr lang="es-PY" sz="1600" dirty="0">
                <a:latin typeface="Courier New" pitchFamily="49" charset="0"/>
                <a:cs typeface="Courier New" pitchFamily="49" charset="0"/>
              </a:rPr>
              <a:t>){</a:t>
            </a:r>
          </a:p>
          <a:p>
            <a:pPr marL="402336" lvl="1" indent="0">
              <a:buNone/>
            </a:pPr>
            <a:r>
              <a:rPr lang="es-PY" sz="1600" dirty="0">
                <a:latin typeface="Courier New" pitchFamily="49" charset="0"/>
                <a:cs typeface="Courier New" pitchFamily="49" charset="0"/>
              </a:rPr>
              <a:t>   </a:t>
            </a:r>
            <a:r>
              <a:rPr lang="es-PY" sz="1600" dirty="0" err="1">
                <a:latin typeface="Courier New" pitchFamily="49" charset="0"/>
                <a:cs typeface="Courier New" pitchFamily="49" charset="0"/>
              </a:rPr>
              <a:t>Log.d</a:t>
            </a:r>
            <a:r>
              <a:rPr lang="es-PY" sz="1600" dirty="0">
                <a:latin typeface="Courier New" pitchFamily="49" charset="0"/>
                <a:cs typeface="Courier New" pitchFamily="49" charset="0"/>
              </a:rPr>
              <a:t>("</a:t>
            </a:r>
            <a:r>
              <a:rPr lang="es-PY" sz="1600" dirty="0" err="1">
                <a:latin typeface="Courier New" pitchFamily="49" charset="0"/>
                <a:cs typeface="Courier New" pitchFamily="49" charset="0"/>
              </a:rPr>
              <a:t>Tag</a:t>
            </a:r>
            <a:r>
              <a:rPr lang="es-PY" sz="1600" dirty="0">
                <a:latin typeface="Courier New" pitchFamily="49" charset="0"/>
                <a:cs typeface="Courier New" pitchFamily="49" charset="0"/>
              </a:rPr>
              <a:t>", "La actividad no se ha llamado mediante un </a:t>
            </a:r>
            <a:r>
              <a:rPr lang="es-PY" sz="1600" dirty="0" err="1">
                <a:latin typeface="Courier New" pitchFamily="49" charset="0"/>
                <a:cs typeface="Courier New" pitchFamily="49" charset="0"/>
              </a:rPr>
              <a:t>intent</a:t>
            </a:r>
            <a:r>
              <a:rPr lang="es-PY" sz="1600" dirty="0">
                <a:latin typeface="Courier New" pitchFamily="49" charset="0"/>
                <a:cs typeface="Courier New" pitchFamily="49" charset="0"/>
              </a:rPr>
              <a:t>.")</a:t>
            </a:r>
          </a:p>
          <a:p>
            <a:pPr marL="402336" lvl="1" indent="0">
              <a:buNone/>
            </a:pPr>
            <a:r>
              <a:rPr lang="es-PY" sz="1600" dirty="0">
                <a:latin typeface="Courier New" pitchFamily="49" charset="0"/>
                <a:cs typeface="Courier New" pitchFamily="49" charset="0"/>
              </a:rPr>
              <a:t>}</a:t>
            </a:r>
          </a:p>
          <a:p>
            <a:pPr marL="109728" indent="0">
              <a:buNone/>
            </a:pPr>
            <a:endParaRPr lang="es-PY" dirty="0"/>
          </a:p>
        </p:txBody>
      </p:sp>
    </p:spTree>
    <p:extLst>
      <p:ext uri="{BB962C8B-B14F-4D97-AF65-F5344CB8AC3E}">
        <p14:creationId xmlns:p14="http://schemas.microsoft.com/office/powerpoint/2010/main" val="15685705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Y" dirty="0" smtClean="0"/>
              <a:t>Atributo “extras” en los </a:t>
            </a:r>
            <a:r>
              <a:rPr lang="es-PY" dirty="0" err="1" smtClean="0"/>
              <a:t>intents</a:t>
            </a:r>
            <a:endParaRPr lang="es-ES" dirty="0"/>
          </a:p>
        </p:txBody>
      </p:sp>
      <p:sp>
        <p:nvSpPr>
          <p:cNvPr id="3" name="2 Marcador de contenido"/>
          <p:cNvSpPr>
            <a:spLocks noGrp="1"/>
          </p:cNvSpPr>
          <p:nvPr>
            <p:ph idx="1"/>
          </p:nvPr>
        </p:nvSpPr>
        <p:spPr/>
        <p:txBody>
          <a:bodyPr>
            <a:normAutofit fontScale="85000" lnSpcReduction="20000"/>
          </a:bodyPr>
          <a:lstStyle/>
          <a:p>
            <a:r>
              <a:rPr lang="es-PY" dirty="0"/>
              <a:t>Los </a:t>
            </a:r>
            <a:r>
              <a:rPr lang="es-PY" dirty="0" err="1"/>
              <a:t>intents</a:t>
            </a:r>
            <a:r>
              <a:rPr lang="es-PY" dirty="0"/>
              <a:t> admiten además de las acciones y datos, un atributo adicional llamado extras. Este tipo de dato viene dado por la </a:t>
            </a:r>
            <a:r>
              <a:rPr lang="es-PY" dirty="0" smtClean="0"/>
              <a:t>forma clave/valor</a:t>
            </a:r>
          </a:p>
          <a:p>
            <a:pPr marL="402336" lvl="1" indent="0">
              <a:buNone/>
            </a:pPr>
            <a:endParaRPr lang="es-PY" dirty="0" smtClean="0"/>
          </a:p>
          <a:p>
            <a:pPr marL="402336" lvl="1" indent="0">
              <a:buNone/>
            </a:pPr>
            <a:r>
              <a:rPr lang="es-PY" dirty="0" smtClean="0"/>
              <a:t>//</a:t>
            </a:r>
            <a:r>
              <a:rPr lang="es-PY" dirty="0"/>
              <a:t>Rellenar el </a:t>
            </a:r>
            <a:r>
              <a:rPr lang="es-PY" dirty="0" err="1"/>
              <a:t>bundle</a:t>
            </a:r>
            <a:r>
              <a:rPr lang="es-PY" dirty="0"/>
              <a:t> con datos fundamentales</a:t>
            </a:r>
            <a:endParaRPr lang="es-ES" dirty="0"/>
          </a:p>
          <a:p>
            <a:pPr marL="402336" lvl="1" indent="0">
              <a:buNone/>
            </a:pPr>
            <a:r>
              <a:rPr lang="en-US" dirty="0" err="1"/>
              <a:t>putExtra</a:t>
            </a:r>
            <a:r>
              <a:rPr lang="en-US" dirty="0"/>
              <a:t>(String name, </a:t>
            </a:r>
            <a:r>
              <a:rPr lang="en-US" dirty="0" err="1"/>
              <a:t>boolean</a:t>
            </a:r>
            <a:r>
              <a:rPr lang="en-US" dirty="0"/>
              <a:t> value);</a:t>
            </a:r>
            <a:endParaRPr lang="es-ES" dirty="0"/>
          </a:p>
          <a:p>
            <a:pPr marL="402336" lvl="1" indent="0">
              <a:buNone/>
            </a:pPr>
            <a:r>
              <a:rPr lang="en-US" dirty="0" err="1"/>
              <a:t>putExtra</a:t>
            </a:r>
            <a:r>
              <a:rPr lang="en-US" dirty="0"/>
              <a:t>(String name, </a:t>
            </a:r>
            <a:r>
              <a:rPr lang="en-US" dirty="0" err="1"/>
              <a:t>int</a:t>
            </a:r>
            <a:r>
              <a:rPr lang="en-US" dirty="0"/>
              <a:t> value);</a:t>
            </a:r>
            <a:endParaRPr lang="es-ES" dirty="0"/>
          </a:p>
          <a:p>
            <a:pPr marL="402336" lvl="1" indent="0">
              <a:buNone/>
            </a:pPr>
            <a:r>
              <a:rPr lang="en-US" dirty="0" err="1"/>
              <a:t>putExtra</a:t>
            </a:r>
            <a:r>
              <a:rPr lang="en-US" dirty="0"/>
              <a:t>(String name, double value);</a:t>
            </a:r>
            <a:endParaRPr lang="es-ES" dirty="0"/>
          </a:p>
          <a:p>
            <a:pPr marL="402336" lvl="1" indent="0">
              <a:buNone/>
            </a:pPr>
            <a:r>
              <a:rPr lang="en-US" dirty="0" err="1"/>
              <a:t>putExtra</a:t>
            </a:r>
            <a:r>
              <a:rPr lang="en-US" dirty="0"/>
              <a:t>(String name, String value</a:t>
            </a:r>
            <a:r>
              <a:rPr lang="en-US" dirty="0" smtClean="0"/>
              <a:t>);</a:t>
            </a:r>
          </a:p>
          <a:p>
            <a:pPr marL="402336" lvl="1" indent="0">
              <a:buNone/>
            </a:pPr>
            <a:endParaRPr lang="en-US" dirty="0"/>
          </a:p>
          <a:p>
            <a:pPr marL="402336" lvl="1" indent="0">
              <a:buNone/>
            </a:pPr>
            <a:r>
              <a:rPr lang="es-PY" dirty="0"/>
              <a:t>//Obtener un </a:t>
            </a:r>
            <a:r>
              <a:rPr lang="es-PY" dirty="0" err="1"/>
              <a:t>bundle</a:t>
            </a:r>
            <a:endParaRPr lang="es-ES" dirty="0"/>
          </a:p>
          <a:p>
            <a:pPr marL="402336" lvl="1" indent="0">
              <a:buNone/>
            </a:pPr>
            <a:r>
              <a:rPr lang="es-PY" dirty="0" err="1" smtClean="0"/>
              <a:t>intent.getExtras</a:t>
            </a:r>
            <a:r>
              <a:rPr lang="es-PY" dirty="0" smtClean="0"/>
              <a:t>();</a:t>
            </a:r>
          </a:p>
          <a:p>
            <a:pPr marL="402336" lvl="1" indent="0">
              <a:buNone/>
            </a:pPr>
            <a:r>
              <a:rPr lang="es-PY" dirty="0" err="1" smtClean="0"/>
              <a:t>getStringExtra</a:t>
            </a:r>
            <a:r>
              <a:rPr lang="es-PY" dirty="0" smtClean="0"/>
              <a:t>(</a:t>
            </a:r>
            <a:r>
              <a:rPr lang="es-PY" dirty="0" err="1" smtClean="0"/>
              <a:t>String</a:t>
            </a:r>
            <a:r>
              <a:rPr lang="es-PY" dirty="0" smtClean="0"/>
              <a:t> </a:t>
            </a:r>
            <a:r>
              <a:rPr lang="es-PY" dirty="0" err="1" smtClean="0"/>
              <a:t>name</a:t>
            </a:r>
            <a:r>
              <a:rPr lang="es-PY" dirty="0" smtClean="0"/>
              <a:t>);</a:t>
            </a:r>
            <a:endParaRPr lang="es-ES" dirty="0"/>
          </a:p>
          <a:p>
            <a:endParaRPr lang="es-ES" dirty="0"/>
          </a:p>
          <a:p>
            <a:endParaRPr lang="es-ES" dirty="0"/>
          </a:p>
        </p:txBody>
      </p:sp>
    </p:spTree>
    <p:extLst>
      <p:ext uri="{BB962C8B-B14F-4D97-AF65-F5344CB8AC3E}">
        <p14:creationId xmlns:p14="http://schemas.microsoft.com/office/powerpoint/2010/main" val="563115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1066800"/>
          </a:xfrm>
        </p:spPr>
        <p:txBody>
          <a:bodyPr>
            <a:normAutofit/>
          </a:bodyPr>
          <a:lstStyle/>
          <a:p>
            <a:r>
              <a:rPr lang="es-PY" dirty="0"/>
              <a:t>Control </a:t>
            </a:r>
            <a:r>
              <a:rPr lang="es-PY" dirty="0" err="1"/>
              <a:t>RadioButton</a:t>
            </a:r>
            <a:r>
              <a:rPr lang="es-PY" dirty="0"/>
              <a:t> [API] </a:t>
            </a:r>
          </a:p>
        </p:txBody>
      </p:sp>
      <p:sp>
        <p:nvSpPr>
          <p:cNvPr id="3" name="Content Placeholder 2"/>
          <p:cNvSpPr>
            <a:spLocks noGrp="1"/>
          </p:cNvSpPr>
          <p:nvPr>
            <p:ph idx="1"/>
          </p:nvPr>
        </p:nvSpPr>
        <p:spPr>
          <a:xfrm>
            <a:off x="457200" y="1412776"/>
            <a:ext cx="8229600" cy="5445224"/>
          </a:xfrm>
        </p:spPr>
        <p:txBody>
          <a:bodyPr>
            <a:normAutofit fontScale="25000" lnSpcReduction="20000"/>
          </a:bodyPr>
          <a:lstStyle/>
          <a:p>
            <a:r>
              <a:rPr lang="es-PY" sz="8000" dirty="0" smtClean="0"/>
              <a:t>Un </a:t>
            </a:r>
            <a:r>
              <a:rPr lang="es-PY" sz="8000" dirty="0"/>
              <a:t>radio </a:t>
            </a:r>
            <a:r>
              <a:rPr lang="es-PY" sz="8000" dirty="0" err="1"/>
              <a:t>button</a:t>
            </a:r>
            <a:r>
              <a:rPr lang="es-PY" sz="8000" dirty="0"/>
              <a:t> puede estar marcado o desmarcado, pero </a:t>
            </a:r>
            <a:r>
              <a:rPr lang="es-PY" sz="8000" dirty="0" smtClean="0"/>
              <a:t>se utilizan </a:t>
            </a:r>
            <a:r>
              <a:rPr lang="es-PY" sz="8000" dirty="0"/>
              <a:t>dentro de un grupo de opciones donde </a:t>
            </a:r>
            <a:r>
              <a:rPr lang="es-PY" sz="8000" dirty="0" smtClean="0"/>
              <a:t>sólo una </a:t>
            </a:r>
            <a:r>
              <a:rPr lang="es-PY" sz="8000" dirty="0"/>
              <a:t>de ellas debe estar </a:t>
            </a:r>
            <a:r>
              <a:rPr lang="es-PY" sz="8000" dirty="0" smtClean="0"/>
              <a:t>marcada.  </a:t>
            </a:r>
            <a:r>
              <a:rPr lang="es-PY" sz="8000" dirty="0"/>
              <a:t>En  </a:t>
            </a:r>
            <a:r>
              <a:rPr lang="es-PY" sz="8000" dirty="0" err="1"/>
              <a:t>Android</a:t>
            </a:r>
            <a:r>
              <a:rPr lang="es-PY" sz="8000" dirty="0"/>
              <a:t>,  un  grupo  de  botones </a:t>
            </a:r>
            <a:r>
              <a:rPr lang="es-PY" sz="8000" dirty="0" err="1"/>
              <a:t>RadioButton</a:t>
            </a:r>
            <a:r>
              <a:rPr lang="es-PY" sz="8000" dirty="0"/>
              <a:t>  se  define  mediante  un  elemento  </a:t>
            </a:r>
            <a:r>
              <a:rPr lang="es-PY" sz="8000" dirty="0" err="1"/>
              <a:t>RadioGroup</a:t>
            </a:r>
            <a:r>
              <a:rPr lang="es-PY" sz="8000" dirty="0"/>
              <a:t>,  que  a  su  vez  contendrá todos  los  elementos  </a:t>
            </a:r>
            <a:r>
              <a:rPr lang="es-PY" sz="8000" dirty="0" err="1"/>
              <a:t>RadioButton</a:t>
            </a:r>
            <a:r>
              <a:rPr lang="es-PY" sz="8000" dirty="0"/>
              <a:t>  necesarios.  </a:t>
            </a:r>
            <a:endParaRPr lang="es-PY" sz="8000" dirty="0" smtClean="0"/>
          </a:p>
          <a:p>
            <a:endParaRPr lang="es-PY" dirty="0" smtClean="0"/>
          </a:p>
          <a:p>
            <a:endParaRPr lang="es-PY" sz="4000" dirty="0"/>
          </a:p>
          <a:p>
            <a:pPr marL="402336" lvl="1" indent="0">
              <a:buNone/>
            </a:pPr>
            <a:r>
              <a:rPr lang="en-US" sz="6400" dirty="0"/>
              <a:t>&lt;</a:t>
            </a:r>
            <a:r>
              <a:rPr lang="en-US" sz="6400" dirty="0" err="1"/>
              <a:t>RadioGroup</a:t>
            </a:r>
            <a:r>
              <a:rPr lang="en-US" sz="6400" dirty="0"/>
              <a:t> </a:t>
            </a:r>
            <a:r>
              <a:rPr lang="en-US" sz="6400" dirty="0" err="1"/>
              <a:t>android:id</a:t>
            </a:r>
            <a:r>
              <a:rPr lang="en-US" sz="6400" dirty="0"/>
              <a:t>="@+id/</a:t>
            </a:r>
            <a:r>
              <a:rPr lang="en-US" sz="6400" dirty="0" err="1"/>
              <a:t>gruporb</a:t>
            </a:r>
            <a:r>
              <a:rPr lang="en-US" sz="6400" dirty="0"/>
              <a:t>" </a:t>
            </a:r>
            <a:endParaRPr lang="es-PY" sz="6400" dirty="0"/>
          </a:p>
          <a:p>
            <a:pPr marL="402336" lvl="1" indent="0">
              <a:buNone/>
            </a:pPr>
            <a:r>
              <a:rPr lang="en-US" sz="6400" dirty="0" smtClean="0"/>
              <a:t>    </a:t>
            </a:r>
            <a:r>
              <a:rPr lang="en-US" sz="6400" dirty="0" err="1"/>
              <a:t>android:orientation</a:t>
            </a:r>
            <a:r>
              <a:rPr lang="en-US" sz="6400" dirty="0"/>
              <a:t>="vertical" </a:t>
            </a:r>
            <a:endParaRPr lang="es-PY" sz="6400" dirty="0"/>
          </a:p>
          <a:p>
            <a:pPr marL="402336" lvl="1" indent="0">
              <a:buNone/>
            </a:pPr>
            <a:r>
              <a:rPr lang="en-US" sz="6400" dirty="0"/>
              <a:t>    </a:t>
            </a:r>
            <a:r>
              <a:rPr lang="en-US" sz="6400" dirty="0" err="1"/>
              <a:t>android:layout_width</a:t>
            </a:r>
            <a:r>
              <a:rPr lang="en-US" sz="6400" dirty="0"/>
              <a:t>="</a:t>
            </a:r>
            <a:r>
              <a:rPr lang="en-US" sz="6400" dirty="0" err="1"/>
              <a:t>fill_parent</a:t>
            </a:r>
            <a:r>
              <a:rPr lang="en-US" sz="6400" dirty="0"/>
              <a:t>" </a:t>
            </a:r>
            <a:endParaRPr lang="es-PY" sz="6400" dirty="0"/>
          </a:p>
          <a:p>
            <a:pPr marL="402336" lvl="1" indent="0">
              <a:buNone/>
            </a:pPr>
            <a:r>
              <a:rPr lang="en-US" sz="6400" dirty="0"/>
              <a:t>    </a:t>
            </a:r>
            <a:r>
              <a:rPr lang="en-US" sz="6400" dirty="0" err="1"/>
              <a:t>android:layout_height</a:t>
            </a:r>
            <a:r>
              <a:rPr lang="en-US" sz="6400" dirty="0"/>
              <a:t>="</a:t>
            </a:r>
            <a:r>
              <a:rPr lang="en-US" sz="6400" dirty="0" err="1"/>
              <a:t>fill_parent</a:t>
            </a:r>
            <a:r>
              <a:rPr lang="en-US" sz="6400" dirty="0"/>
              <a:t>" &gt; </a:t>
            </a:r>
            <a:endParaRPr lang="es-PY" sz="6400" dirty="0"/>
          </a:p>
          <a:p>
            <a:pPr marL="402336" lvl="1" indent="0">
              <a:buNone/>
            </a:pPr>
            <a:r>
              <a:rPr lang="en-US" sz="6400" dirty="0"/>
              <a:t>  </a:t>
            </a:r>
            <a:endParaRPr lang="es-PY" sz="6400" dirty="0"/>
          </a:p>
          <a:p>
            <a:pPr marL="402336" lvl="1" indent="0">
              <a:buNone/>
            </a:pPr>
            <a:r>
              <a:rPr lang="en-US" sz="6400" dirty="0"/>
              <a:t>    &lt;</a:t>
            </a:r>
            <a:r>
              <a:rPr lang="en-US" sz="6400" dirty="0" err="1"/>
              <a:t>RadioButton</a:t>
            </a:r>
            <a:r>
              <a:rPr lang="en-US" sz="6400" dirty="0"/>
              <a:t> </a:t>
            </a:r>
            <a:r>
              <a:rPr lang="en-US" sz="6400" dirty="0" err="1"/>
              <a:t>android:id</a:t>
            </a:r>
            <a:r>
              <a:rPr lang="en-US" sz="6400" dirty="0"/>
              <a:t>="@+id/radio1" </a:t>
            </a:r>
            <a:endParaRPr lang="es-PY" sz="6400" dirty="0"/>
          </a:p>
          <a:p>
            <a:pPr marL="402336" lvl="1" indent="0">
              <a:buNone/>
            </a:pPr>
            <a:r>
              <a:rPr lang="en-US" sz="6400" dirty="0" smtClean="0"/>
              <a:t>        </a:t>
            </a:r>
            <a:r>
              <a:rPr lang="en-US" sz="6400" dirty="0" err="1"/>
              <a:t>android:layout_width</a:t>
            </a:r>
            <a:r>
              <a:rPr lang="en-US" sz="6400" dirty="0"/>
              <a:t>="</a:t>
            </a:r>
            <a:r>
              <a:rPr lang="en-US" sz="6400" dirty="0" err="1"/>
              <a:t>wrap_content</a:t>
            </a:r>
            <a:r>
              <a:rPr lang="en-US" sz="6400" dirty="0"/>
              <a:t>" </a:t>
            </a:r>
            <a:endParaRPr lang="es-PY" sz="6400" dirty="0"/>
          </a:p>
          <a:p>
            <a:pPr marL="402336" lvl="1" indent="0">
              <a:buNone/>
            </a:pPr>
            <a:r>
              <a:rPr lang="en-US" sz="6400" dirty="0"/>
              <a:t>        </a:t>
            </a:r>
            <a:r>
              <a:rPr lang="en-US" sz="6400" dirty="0" err="1"/>
              <a:t>android:layout_height</a:t>
            </a:r>
            <a:r>
              <a:rPr lang="en-US" sz="6400" dirty="0"/>
              <a:t>="</a:t>
            </a:r>
            <a:r>
              <a:rPr lang="en-US" sz="6400" dirty="0" err="1"/>
              <a:t>wrap_content</a:t>
            </a:r>
            <a:r>
              <a:rPr lang="en-US" sz="6400" dirty="0"/>
              <a:t>" </a:t>
            </a:r>
            <a:endParaRPr lang="es-PY" sz="6400" dirty="0"/>
          </a:p>
          <a:p>
            <a:pPr marL="402336" lvl="1" indent="0">
              <a:buNone/>
            </a:pPr>
            <a:r>
              <a:rPr lang="en-US" sz="6400" dirty="0"/>
              <a:t>        </a:t>
            </a:r>
            <a:r>
              <a:rPr lang="es-PY" sz="6400" dirty="0" err="1"/>
              <a:t>android:text</a:t>
            </a:r>
            <a:r>
              <a:rPr lang="es-PY" sz="6400" dirty="0"/>
              <a:t>="Opción 1" /&gt; </a:t>
            </a:r>
          </a:p>
          <a:p>
            <a:pPr marL="402336" lvl="1" indent="0">
              <a:buNone/>
            </a:pPr>
            <a:r>
              <a:rPr lang="es-PY" sz="6400" dirty="0"/>
              <a:t>  </a:t>
            </a:r>
          </a:p>
          <a:p>
            <a:pPr marL="402336" lvl="1" indent="0">
              <a:buNone/>
            </a:pPr>
            <a:r>
              <a:rPr lang="es-PY" sz="6400" dirty="0"/>
              <a:t>    &lt;</a:t>
            </a:r>
            <a:r>
              <a:rPr lang="es-PY" sz="6400" dirty="0" err="1"/>
              <a:t>RadioButton</a:t>
            </a:r>
            <a:r>
              <a:rPr lang="es-PY" sz="6400" dirty="0"/>
              <a:t> </a:t>
            </a:r>
            <a:r>
              <a:rPr lang="es-PY" sz="6400" dirty="0" err="1"/>
              <a:t>android:id</a:t>
            </a:r>
            <a:r>
              <a:rPr lang="es-PY" sz="6400" dirty="0"/>
              <a:t>="@+id/radio2" </a:t>
            </a:r>
          </a:p>
          <a:p>
            <a:pPr marL="402336" lvl="1" indent="0">
              <a:buNone/>
            </a:pPr>
            <a:r>
              <a:rPr lang="es-PY" sz="6400" dirty="0"/>
              <a:t>        </a:t>
            </a:r>
            <a:r>
              <a:rPr lang="en-US" sz="6400" dirty="0" err="1"/>
              <a:t>android:layout_width</a:t>
            </a:r>
            <a:r>
              <a:rPr lang="en-US" sz="6400" dirty="0"/>
              <a:t>="</a:t>
            </a:r>
            <a:r>
              <a:rPr lang="en-US" sz="6400" dirty="0" err="1"/>
              <a:t>wrap_content</a:t>
            </a:r>
            <a:r>
              <a:rPr lang="en-US" sz="6400" dirty="0"/>
              <a:t>" </a:t>
            </a:r>
            <a:endParaRPr lang="es-PY" sz="6400" dirty="0"/>
          </a:p>
          <a:p>
            <a:pPr marL="402336" lvl="1" indent="0">
              <a:buNone/>
            </a:pPr>
            <a:r>
              <a:rPr lang="en-US" sz="6400" dirty="0"/>
              <a:t>        </a:t>
            </a:r>
            <a:r>
              <a:rPr lang="en-US" sz="6400" dirty="0" err="1"/>
              <a:t>android:layout_height</a:t>
            </a:r>
            <a:r>
              <a:rPr lang="en-US" sz="6400" dirty="0"/>
              <a:t>="</a:t>
            </a:r>
            <a:r>
              <a:rPr lang="en-US" sz="6400" dirty="0" err="1"/>
              <a:t>wrap_content</a:t>
            </a:r>
            <a:r>
              <a:rPr lang="en-US" sz="6400" dirty="0"/>
              <a:t>" </a:t>
            </a:r>
            <a:endParaRPr lang="es-PY" sz="6400" dirty="0"/>
          </a:p>
          <a:p>
            <a:pPr marL="402336" lvl="1" indent="0">
              <a:buNone/>
            </a:pPr>
            <a:r>
              <a:rPr lang="en-US" sz="6400" dirty="0"/>
              <a:t>        </a:t>
            </a:r>
            <a:r>
              <a:rPr lang="es-PY" sz="6400" dirty="0" err="1"/>
              <a:t>android:text</a:t>
            </a:r>
            <a:r>
              <a:rPr lang="es-PY" sz="6400" dirty="0"/>
              <a:t>="Opción 2" /&gt; </a:t>
            </a:r>
          </a:p>
          <a:p>
            <a:pPr marL="402336" lvl="1" indent="0">
              <a:buNone/>
            </a:pPr>
            <a:r>
              <a:rPr lang="es-PY" sz="6400" dirty="0"/>
              <a:t>  </a:t>
            </a:r>
          </a:p>
          <a:p>
            <a:pPr marL="402336" lvl="1" indent="0">
              <a:buNone/>
            </a:pPr>
            <a:r>
              <a:rPr lang="es-PY" sz="6400" dirty="0"/>
              <a:t>&lt;/</a:t>
            </a:r>
            <a:r>
              <a:rPr lang="es-PY" sz="6400" dirty="0" err="1"/>
              <a:t>RadioGroup</a:t>
            </a:r>
            <a:r>
              <a:rPr lang="es-PY" sz="6400" dirty="0"/>
              <a:t>&gt; </a:t>
            </a:r>
          </a:p>
          <a:p>
            <a:pPr lvl="1"/>
            <a:endParaRPr lang="es-PY" dirty="0"/>
          </a:p>
        </p:txBody>
      </p:sp>
    </p:spTree>
    <p:extLst>
      <p:ext uri="{BB962C8B-B14F-4D97-AF65-F5344CB8AC3E}">
        <p14:creationId xmlns:p14="http://schemas.microsoft.com/office/powerpoint/2010/main" val="9073744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76672"/>
            <a:ext cx="8229600" cy="1066800"/>
          </a:xfrm>
        </p:spPr>
        <p:txBody>
          <a:bodyPr>
            <a:normAutofit/>
          </a:bodyPr>
          <a:lstStyle/>
          <a:p>
            <a:r>
              <a:rPr lang="es-PY" b="1" dirty="0" err="1"/>
              <a:t>Intents</a:t>
            </a:r>
            <a:r>
              <a:rPr lang="es-PY" b="1" dirty="0"/>
              <a:t> disponibles en </a:t>
            </a:r>
            <a:r>
              <a:rPr lang="es-PY" b="1" dirty="0" err="1" smtClean="0"/>
              <a:t>Android</a:t>
            </a:r>
            <a:endParaRPr lang="es-PY" dirty="0"/>
          </a:p>
        </p:txBody>
      </p:sp>
      <p:sp>
        <p:nvSpPr>
          <p:cNvPr id="3" name="2 Marcador de contenido"/>
          <p:cNvSpPr>
            <a:spLocks noGrp="1"/>
          </p:cNvSpPr>
          <p:nvPr>
            <p:ph idx="1"/>
          </p:nvPr>
        </p:nvSpPr>
        <p:spPr>
          <a:xfrm>
            <a:off x="467544" y="1556792"/>
            <a:ext cx="8229600" cy="4680520"/>
          </a:xfrm>
        </p:spPr>
        <p:txBody>
          <a:bodyPr>
            <a:normAutofit fontScale="92500" lnSpcReduction="10000"/>
          </a:bodyPr>
          <a:lstStyle/>
          <a:p>
            <a:r>
              <a:rPr lang="es-PY" sz="2600" dirty="0"/>
              <a:t>En </a:t>
            </a:r>
            <a:r>
              <a:rPr lang="es-PY" sz="2600" i="1" dirty="0">
                <a:solidFill>
                  <a:schemeClr val="accent6">
                    <a:lumMod val="75000"/>
                  </a:schemeClr>
                </a:solidFill>
              </a:rPr>
              <a:t>developer.android.com/guide/</a:t>
            </a:r>
            <a:r>
              <a:rPr lang="es-PY" sz="2600" i="1" dirty="0" err="1">
                <a:solidFill>
                  <a:schemeClr val="accent6">
                    <a:lumMod val="75000"/>
                  </a:schemeClr>
                </a:solidFill>
              </a:rPr>
              <a:t>appendix</a:t>
            </a:r>
            <a:r>
              <a:rPr lang="es-PY" sz="2600" i="1" dirty="0">
                <a:solidFill>
                  <a:schemeClr val="accent6">
                    <a:lumMod val="75000"/>
                  </a:schemeClr>
                </a:solidFill>
              </a:rPr>
              <a:t>/g-app-intents.html</a:t>
            </a:r>
            <a:r>
              <a:rPr lang="es-PY" sz="2600" dirty="0"/>
              <a:t> se puede encontrar una lista con las aplicaciones disponibles en </a:t>
            </a:r>
            <a:r>
              <a:rPr lang="es-PY" sz="2600" dirty="0" err="1"/>
              <a:t>Android</a:t>
            </a:r>
            <a:r>
              <a:rPr lang="es-PY" sz="2600" dirty="0"/>
              <a:t> junto con los </a:t>
            </a:r>
            <a:r>
              <a:rPr lang="es-PY" sz="2600" dirty="0" err="1"/>
              <a:t>intents</a:t>
            </a:r>
            <a:r>
              <a:rPr lang="es-PY" sz="2600" dirty="0"/>
              <a:t> que las invocan. Por ejemplo, para el navegador web, tenemos dos acciones, VIEW y WEB_SEARCH, que abren el navegador en una </a:t>
            </a:r>
            <a:r>
              <a:rPr lang="es-PY" sz="2600" dirty="0" err="1"/>
              <a:t>url</a:t>
            </a:r>
            <a:r>
              <a:rPr lang="es-PY" sz="2600" dirty="0"/>
              <a:t> específica o realizan una búsqueda</a:t>
            </a:r>
            <a:r>
              <a:rPr lang="es-PY" sz="2600" dirty="0" smtClean="0"/>
              <a:t>.</a:t>
            </a:r>
          </a:p>
          <a:p>
            <a:pPr marL="109728" indent="0">
              <a:buNone/>
            </a:pPr>
            <a:endParaRPr lang="es-PY" sz="2600" dirty="0"/>
          </a:p>
          <a:p>
            <a:r>
              <a:rPr lang="es-PY" sz="2600" dirty="0"/>
              <a:t>En el caso del </a:t>
            </a:r>
            <a:r>
              <a:rPr lang="es-PY" sz="2600" dirty="0" err="1"/>
              <a:t>dialer</a:t>
            </a:r>
            <a:r>
              <a:rPr lang="es-PY" sz="2600" dirty="0"/>
              <a:t> (marcador), tenemos las acciones CALL y DIAL, que vienen dadas por la URI </a:t>
            </a:r>
            <a:r>
              <a:rPr lang="es-PY" sz="2600" dirty="0" err="1"/>
              <a:t>tel:numero_de_teléfono</a:t>
            </a:r>
            <a:r>
              <a:rPr lang="es-PY" sz="2600" dirty="0"/>
              <a:t>, la diferencia entre estas dos acciones, es que CALL realiza la llamada al número de la URI, y DIAL solo lo marca, pero no realiza la llamada.</a:t>
            </a:r>
          </a:p>
          <a:p>
            <a:endParaRPr lang="es-PY" dirty="0"/>
          </a:p>
        </p:txBody>
      </p:sp>
    </p:spTree>
    <p:extLst>
      <p:ext uri="{BB962C8B-B14F-4D97-AF65-F5344CB8AC3E}">
        <p14:creationId xmlns:p14="http://schemas.microsoft.com/office/powerpoint/2010/main" val="7701946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476672"/>
            <a:ext cx="8229600" cy="1066800"/>
          </a:xfrm>
        </p:spPr>
        <p:txBody>
          <a:bodyPr>
            <a:normAutofit/>
          </a:bodyPr>
          <a:lstStyle/>
          <a:p>
            <a:r>
              <a:rPr lang="es-PY" b="1" dirty="0" err="1"/>
              <a:t>Categorias</a:t>
            </a:r>
            <a:r>
              <a:rPr lang="es-PY" b="1" dirty="0"/>
              <a:t> de </a:t>
            </a:r>
            <a:r>
              <a:rPr lang="es-PY" b="1" dirty="0" err="1" smtClean="0"/>
              <a:t>Activities</a:t>
            </a:r>
            <a:endParaRPr lang="es-PY" dirty="0"/>
          </a:p>
        </p:txBody>
      </p:sp>
      <p:sp>
        <p:nvSpPr>
          <p:cNvPr id="3" name="2 Marcador de contenido"/>
          <p:cNvSpPr>
            <a:spLocks noGrp="1"/>
          </p:cNvSpPr>
          <p:nvPr>
            <p:ph idx="1"/>
          </p:nvPr>
        </p:nvSpPr>
        <p:spPr>
          <a:xfrm>
            <a:off x="467544" y="1700808"/>
            <a:ext cx="8229600" cy="4325112"/>
          </a:xfrm>
        </p:spPr>
        <p:txBody>
          <a:bodyPr>
            <a:normAutofit fontScale="62500" lnSpcReduction="20000"/>
          </a:bodyPr>
          <a:lstStyle/>
          <a:p>
            <a:r>
              <a:rPr lang="es-PY" dirty="0" smtClean="0"/>
              <a:t>Vamos </a:t>
            </a:r>
            <a:r>
              <a:rPr lang="es-PY" dirty="0"/>
              <a:t>a ver algunas categorías predefinidas, podéis encontrar la lista de todas ellas en </a:t>
            </a:r>
            <a:r>
              <a:rPr lang="es-PY" dirty="0" smtClean="0"/>
              <a:t>developer.android.com/</a:t>
            </a:r>
            <a:r>
              <a:rPr lang="es-PY" dirty="0" err="1" smtClean="0"/>
              <a:t>reference</a:t>
            </a:r>
            <a:r>
              <a:rPr lang="es-PY" dirty="0" smtClean="0"/>
              <a:t>/</a:t>
            </a:r>
            <a:r>
              <a:rPr lang="es-PY" dirty="0" err="1" smtClean="0"/>
              <a:t>android</a:t>
            </a:r>
            <a:r>
              <a:rPr lang="es-PY" dirty="0" smtClean="0"/>
              <a:t>/</a:t>
            </a:r>
            <a:r>
              <a:rPr lang="es-PY" dirty="0" err="1" smtClean="0"/>
              <a:t>content</a:t>
            </a:r>
            <a:r>
              <a:rPr lang="es-PY" dirty="0" smtClean="0"/>
              <a:t>/</a:t>
            </a:r>
            <a:r>
              <a:rPr lang="es-PY" dirty="0" err="1" smtClean="0"/>
              <a:t>Intent.html#CATEGORY_ALTERNATIVE</a:t>
            </a:r>
            <a:r>
              <a:rPr lang="es-PY" dirty="0" smtClean="0"/>
              <a:t>:</a:t>
            </a:r>
          </a:p>
          <a:p>
            <a:endParaRPr lang="es-PY" dirty="0"/>
          </a:p>
          <a:p>
            <a:pPr lvl="1"/>
            <a:r>
              <a:rPr lang="es-PY" dirty="0">
                <a:solidFill>
                  <a:schemeClr val="tx1"/>
                </a:solidFill>
              </a:rPr>
              <a:t>CATEGORY_DEFAULT: Si declaramos una actividad bajo la categoría DEFAULT, podrá ser invocada mediante </a:t>
            </a:r>
            <a:r>
              <a:rPr lang="es-PY" dirty="0" err="1">
                <a:solidFill>
                  <a:schemeClr val="tx1"/>
                </a:solidFill>
              </a:rPr>
              <a:t>intents</a:t>
            </a:r>
            <a:r>
              <a:rPr lang="es-PY" dirty="0">
                <a:solidFill>
                  <a:schemeClr val="tx1"/>
                </a:solidFill>
              </a:rPr>
              <a:t> implícitos, de lo contrario, habrá que llamarla con </a:t>
            </a:r>
            <a:r>
              <a:rPr lang="es-PY" dirty="0" err="1">
                <a:solidFill>
                  <a:schemeClr val="tx1"/>
                </a:solidFill>
              </a:rPr>
              <a:t>intents</a:t>
            </a:r>
            <a:r>
              <a:rPr lang="es-PY" dirty="0">
                <a:solidFill>
                  <a:schemeClr val="tx1"/>
                </a:solidFill>
              </a:rPr>
              <a:t> explícitos</a:t>
            </a:r>
            <a:r>
              <a:rPr lang="es-PY" dirty="0" smtClean="0">
                <a:solidFill>
                  <a:schemeClr val="tx1"/>
                </a:solidFill>
              </a:rPr>
              <a:t>.</a:t>
            </a:r>
          </a:p>
          <a:p>
            <a:pPr marL="411480" lvl="1" indent="0">
              <a:buNone/>
            </a:pPr>
            <a:endParaRPr lang="es-PY" dirty="0">
              <a:solidFill>
                <a:schemeClr val="tx1"/>
              </a:solidFill>
            </a:endParaRPr>
          </a:p>
          <a:p>
            <a:pPr lvl="1"/>
            <a:r>
              <a:rPr lang="es-PY" dirty="0">
                <a:solidFill>
                  <a:schemeClr val="tx1"/>
                </a:solidFill>
              </a:rPr>
              <a:t>CATEGORY_BROWSABLE: Si la actividad es de este tipo, podrá ser invocada con seguridad por el navegador para mostrar los datos referenciados por un link, como una imagen o un email</a:t>
            </a:r>
            <a:r>
              <a:rPr lang="es-PY" dirty="0" smtClean="0">
                <a:solidFill>
                  <a:schemeClr val="tx1"/>
                </a:solidFill>
              </a:rPr>
              <a:t>.</a:t>
            </a:r>
          </a:p>
          <a:p>
            <a:pPr marL="411480" lvl="1" indent="0">
              <a:buNone/>
            </a:pPr>
            <a:endParaRPr lang="es-PY" dirty="0">
              <a:solidFill>
                <a:schemeClr val="tx1"/>
              </a:solidFill>
            </a:endParaRPr>
          </a:p>
          <a:p>
            <a:pPr lvl="1"/>
            <a:r>
              <a:rPr lang="es-PY" dirty="0">
                <a:solidFill>
                  <a:schemeClr val="tx1"/>
                </a:solidFill>
              </a:rPr>
              <a:t>CATEGORY_GADGET: La actividad se puede embeber dentro de otra actividad que pueda albergar </a:t>
            </a:r>
            <a:r>
              <a:rPr lang="es-PY" dirty="0" err="1">
                <a:solidFill>
                  <a:schemeClr val="tx1"/>
                </a:solidFill>
              </a:rPr>
              <a:t>gadgets</a:t>
            </a:r>
            <a:r>
              <a:rPr lang="es-PY" dirty="0" smtClean="0">
                <a:solidFill>
                  <a:schemeClr val="tx1"/>
                </a:solidFill>
              </a:rPr>
              <a:t>.</a:t>
            </a:r>
          </a:p>
          <a:p>
            <a:pPr lvl="1"/>
            <a:endParaRPr lang="es-PY" dirty="0" smtClean="0">
              <a:solidFill>
                <a:schemeClr val="tx1"/>
              </a:solidFill>
            </a:endParaRPr>
          </a:p>
          <a:p>
            <a:pPr lvl="1"/>
            <a:r>
              <a:rPr lang="es-PY" dirty="0" smtClean="0">
                <a:solidFill>
                  <a:schemeClr val="tx1"/>
                </a:solidFill>
              </a:rPr>
              <a:t>CATEGORY_HOME</a:t>
            </a:r>
            <a:r>
              <a:rPr lang="es-PY" dirty="0">
                <a:solidFill>
                  <a:schemeClr val="tx1"/>
                </a:solidFill>
              </a:rPr>
              <a:t>: Suele existir solo una actividad de este tipo, que es la pantalla principal, esta actividad se muestra al iniciar el teléfono o pulsar el botón home. Si existe más de una se le pregunta al usuario cual elegir.</a:t>
            </a:r>
          </a:p>
          <a:p>
            <a:endParaRPr lang="es-PY" dirty="0"/>
          </a:p>
        </p:txBody>
      </p:sp>
    </p:spTree>
    <p:extLst>
      <p:ext uri="{BB962C8B-B14F-4D97-AF65-F5344CB8AC3E}">
        <p14:creationId xmlns:p14="http://schemas.microsoft.com/office/powerpoint/2010/main" val="21397218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836712"/>
            <a:ext cx="8640960" cy="5112568"/>
          </a:xfrm>
        </p:spPr>
        <p:txBody>
          <a:bodyPr>
            <a:normAutofit/>
          </a:bodyPr>
          <a:lstStyle/>
          <a:p>
            <a:r>
              <a:rPr lang="es-PY" dirty="0"/>
              <a:t>Cuando usamos un </a:t>
            </a:r>
            <a:r>
              <a:rPr lang="es-PY" dirty="0" err="1"/>
              <a:t>intent</a:t>
            </a:r>
            <a:r>
              <a:rPr lang="es-PY" dirty="0"/>
              <a:t> para iniciar una actividad podemos especificar qué tipo de actividad queremos especificando la categoría. Otra opción es buscar las actividades que coincidan con una determinada categoría, por ejemplo</a:t>
            </a:r>
            <a:r>
              <a:rPr lang="es-PY" dirty="0" smtClean="0"/>
              <a:t>:</a:t>
            </a:r>
          </a:p>
          <a:p>
            <a:endParaRPr lang="es-PY" dirty="0"/>
          </a:p>
          <a:p>
            <a:pPr marL="402336" lvl="1" indent="0">
              <a:buNone/>
            </a:pPr>
            <a:r>
              <a:rPr lang="es-PY" sz="1500" dirty="0" err="1">
                <a:latin typeface="Courier New" pitchFamily="49" charset="0"/>
                <a:cs typeface="Courier New" pitchFamily="49" charset="0"/>
              </a:rPr>
              <a:t>Intent</a:t>
            </a:r>
            <a:r>
              <a:rPr lang="es-PY" sz="1500" dirty="0">
                <a:latin typeface="Courier New" pitchFamily="49" charset="0"/>
                <a:cs typeface="Courier New" pitchFamily="49" charset="0"/>
              </a:rPr>
              <a:t> i = new </a:t>
            </a:r>
            <a:r>
              <a:rPr lang="es-PY" sz="1500" dirty="0" err="1">
                <a:latin typeface="Courier New" pitchFamily="49" charset="0"/>
                <a:cs typeface="Courier New" pitchFamily="49" charset="0"/>
              </a:rPr>
              <a:t>Intent</a:t>
            </a:r>
            <a:r>
              <a:rPr lang="es-PY" sz="1500" dirty="0">
                <a:latin typeface="Courier New" pitchFamily="49" charset="0"/>
                <a:cs typeface="Courier New" pitchFamily="49" charset="0"/>
              </a:rPr>
              <a:t>(</a:t>
            </a:r>
            <a:r>
              <a:rPr lang="es-PY" sz="1500" dirty="0" err="1">
                <a:latin typeface="Courier New" pitchFamily="49" charset="0"/>
                <a:cs typeface="Courier New" pitchFamily="49" charset="0"/>
              </a:rPr>
              <a:t>Intent.ACTION_MAIN</a:t>
            </a:r>
            <a:r>
              <a:rPr lang="es-PY" sz="1500" dirty="0">
                <a:latin typeface="Courier New" pitchFamily="49" charset="0"/>
                <a:cs typeface="Courier New" pitchFamily="49" charset="0"/>
              </a:rPr>
              <a:t>, </a:t>
            </a:r>
            <a:r>
              <a:rPr lang="es-PY" sz="1500" dirty="0" err="1">
                <a:latin typeface="Courier New" pitchFamily="49" charset="0"/>
                <a:cs typeface="Courier New" pitchFamily="49" charset="0"/>
              </a:rPr>
              <a:t>null</a:t>
            </a:r>
            <a:r>
              <a:rPr lang="es-PY" sz="1500" dirty="0">
                <a:latin typeface="Courier New" pitchFamily="49" charset="0"/>
                <a:cs typeface="Courier New" pitchFamily="49" charset="0"/>
              </a:rPr>
              <a:t>);</a:t>
            </a:r>
          </a:p>
          <a:p>
            <a:pPr marL="402336" lvl="1" indent="0">
              <a:buNone/>
            </a:pPr>
            <a:r>
              <a:rPr lang="es-PY" sz="1500" dirty="0" err="1">
                <a:latin typeface="Courier New" pitchFamily="49" charset="0"/>
                <a:cs typeface="Courier New" pitchFamily="49" charset="0"/>
              </a:rPr>
              <a:t>i.addCategory</a:t>
            </a:r>
            <a:r>
              <a:rPr lang="es-PY" sz="1500" dirty="0">
                <a:latin typeface="Courier New" pitchFamily="49" charset="0"/>
                <a:cs typeface="Courier New" pitchFamily="49" charset="0"/>
              </a:rPr>
              <a:t>(</a:t>
            </a:r>
            <a:r>
              <a:rPr lang="es-PY" sz="1500" dirty="0" err="1">
                <a:latin typeface="Courier New" pitchFamily="49" charset="0"/>
                <a:cs typeface="Courier New" pitchFamily="49" charset="0"/>
              </a:rPr>
              <a:t>Intent.CATEGORY_LAUNCHER</a:t>
            </a:r>
            <a:r>
              <a:rPr lang="es-PY" sz="1500" dirty="0">
                <a:latin typeface="Courier New" pitchFamily="49" charset="0"/>
                <a:cs typeface="Courier New" pitchFamily="49" charset="0"/>
              </a:rPr>
              <a:t>);</a:t>
            </a:r>
          </a:p>
          <a:p>
            <a:pPr marL="402336" lvl="1" indent="0">
              <a:buNone/>
            </a:pPr>
            <a:r>
              <a:rPr lang="es-PY" sz="1500" dirty="0" err="1">
                <a:latin typeface="Courier New" pitchFamily="49" charset="0"/>
                <a:cs typeface="Courier New" pitchFamily="49" charset="0"/>
              </a:rPr>
              <a:t>PackageManager</a:t>
            </a:r>
            <a:r>
              <a:rPr lang="es-PY" sz="1500" dirty="0">
                <a:latin typeface="Courier New" pitchFamily="49" charset="0"/>
                <a:cs typeface="Courier New" pitchFamily="49" charset="0"/>
              </a:rPr>
              <a:t> pm = </a:t>
            </a:r>
            <a:r>
              <a:rPr lang="es-PY" sz="1500" dirty="0" err="1">
                <a:latin typeface="Courier New" pitchFamily="49" charset="0"/>
                <a:cs typeface="Courier New" pitchFamily="49" charset="0"/>
              </a:rPr>
              <a:t>getPackageManager</a:t>
            </a:r>
            <a:r>
              <a:rPr lang="es-PY" sz="1500" dirty="0">
                <a:latin typeface="Courier New" pitchFamily="49" charset="0"/>
                <a:cs typeface="Courier New" pitchFamily="49" charset="0"/>
              </a:rPr>
              <a:t>();</a:t>
            </a:r>
          </a:p>
          <a:p>
            <a:pPr marL="402336" lvl="1" indent="0">
              <a:buNone/>
            </a:pPr>
            <a:r>
              <a:rPr lang="es-PY" sz="1500" dirty="0" err="1">
                <a:latin typeface="Courier New" pitchFamily="49" charset="0"/>
                <a:cs typeface="Courier New" pitchFamily="49" charset="0"/>
              </a:rPr>
              <a:t>List</a:t>
            </a:r>
            <a:r>
              <a:rPr lang="es-PY" sz="1500" dirty="0">
                <a:latin typeface="Courier New" pitchFamily="49" charset="0"/>
                <a:cs typeface="Courier New" pitchFamily="49" charset="0"/>
              </a:rPr>
              <a:t>&lt;</a:t>
            </a:r>
            <a:r>
              <a:rPr lang="es-PY" sz="1500" dirty="0" err="1">
                <a:latin typeface="Courier New" pitchFamily="49" charset="0"/>
                <a:cs typeface="Courier New" pitchFamily="49" charset="0"/>
              </a:rPr>
              <a:t>resolveinfo</a:t>
            </a:r>
            <a:r>
              <a:rPr lang="es-PY" sz="1500" dirty="0">
                <a:latin typeface="Courier New" pitchFamily="49" charset="0"/>
                <a:cs typeface="Courier New" pitchFamily="49" charset="0"/>
              </a:rPr>
              <a:t>&gt; </a:t>
            </a:r>
            <a:r>
              <a:rPr lang="es-PY" sz="1500" dirty="0" err="1">
                <a:latin typeface="Courier New" pitchFamily="49" charset="0"/>
                <a:cs typeface="Courier New" pitchFamily="49" charset="0"/>
              </a:rPr>
              <a:t>list</a:t>
            </a:r>
            <a:r>
              <a:rPr lang="es-PY" sz="1500" dirty="0">
                <a:latin typeface="Courier New" pitchFamily="49" charset="0"/>
                <a:cs typeface="Courier New" pitchFamily="49" charset="0"/>
              </a:rPr>
              <a:t> = </a:t>
            </a:r>
            <a:r>
              <a:rPr lang="es-PY" sz="1500" dirty="0" err="1">
                <a:latin typeface="Courier New" pitchFamily="49" charset="0"/>
                <a:cs typeface="Courier New" pitchFamily="49" charset="0"/>
              </a:rPr>
              <a:t>pm.queryIntentActivities</a:t>
            </a:r>
            <a:r>
              <a:rPr lang="es-PY" sz="1500" dirty="0">
                <a:latin typeface="Courier New" pitchFamily="49" charset="0"/>
                <a:cs typeface="Courier New" pitchFamily="49" charset="0"/>
              </a:rPr>
              <a:t>(i, 0);</a:t>
            </a:r>
          </a:p>
          <a:p>
            <a:pPr marL="402336" lvl="1" indent="0">
              <a:buNone/>
            </a:pPr>
            <a:r>
              <a:rPr lang="es-PY" sz="1500" dirty="0">
                <a:latin typeface="Courier New" pitchFamily="49" charset="0"/>
                <a:cs typeface="Courier New" pitchFamily="49" charset="0"/>
              </a:rPr>
              <a:t>&lt;/</a:t>
            </a:r>
            <a:r>
              <a:rPr lang="es-PY" sz="1500" dirty="0" err="1">
                <a:latin typeface="Courier New" pitchFamily="49" charset="0"/>
                <a:cs typeface="Courier New" pitchFamily="49" charset="0"/>
              </a:rPr>
              <a:t>resolveinfo</a:t>
            </a:r>
            <a:r>
              <a:rPr lang="es-PY" sz="1500" dirty="0">
                <a:latin typeface="Courier New" pitchFamily="49" charset="0"/>
                <a:cs typeface="Courier New" pitchFamily="49" charset="0"/>
              </a:rPr>
              <a:t>&gt;</a:t>
            </a:r>
          </a:p>
          <a:p>
            <a:pPr marL="109728" indent="0">
              <a:buNone/>
            </a:pPr>
            <a:endParaRPr lang="es-PY" dirty="0"/>
          </a:p>
          <a:p>
            <a:endParaRPr lang="es-PY" dirty="0"/>
          </a:p>
        </p:txBody>
      </p:sp>
    </p:spTree>
    <p:extLst>
      <p:ext uri="{BB962C8B-B14F-4D97-AF65-F5344CB8AC3E}">
        <p14:creationId xmlns:p14="http://schemas.microsoft.com/office/powerpoint/2010/main" val="26229893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76672"/>
            <a:ext cx="8229600" cy="1066800"/>
          </a:xfrm>
        </p:spPr>
        <p:txBody>
          <a:bodyPr/>
          <a:lstStyle/>
          <a:p>
            <a:r>
              <a:rPr lang="es-PY" dirty="0" smtClean="0"/>
              <a:t>Ejercicio</a:t>
            </a:r>
            <a:endParaRPr lang="es-PY" dirty="0"/>
          </a:p>
        </p:txBody>
      </p:sp>
      <p:sp>
        <p:nvSpPr>
          <p:cNvPr id="3" name="2 Marcador de contenido"/>
          <p:cNvSpPr>
            <a:spLocks noGrp="1"/>
          </p:cNvSpPr>
          <p:nvPr>
            <p:ph idx="1"/>
          </p:nvPr>
        </p:nvSpPr>
        <p:spPr>
          <a:xfrm>
            <a:off x="457200" y="2249424"/>
            <a:ext cx="8229600" cy="2187688"/>
          </a:xfrm>
        </p:spPr>
        <p:txBody>
          <a:bodyPr/>
          <a:lstStyle/>
          <a:p>
            <a:r>
              <a:rPr lang="es-PY" dirty="0" smtClean="0"/>
              <a:t>Se deberá construir una aplicación que llame un </a:t>
            </a:r>
            <a:r>
              <a:rPr lang="es-PY" dirty="0"/>
              <a:t>nuevo </a:t>
            </a:r>
            <a:r>
              <a:rPr lang="es-PY" dirty="0" err="1"/>
              <a:t>Activity</a:t>
            </a:r>
            <a:r>
              <a:rPr lang="es-PY" dirty="0"/>
              <a:t> utilizando </a:t>
            </a:r>
            <a:r>
              <a:rPr lang="es-PY" dirty="0" err="1"/>
              <a:t>intents</a:t>
            </a:r>
            <a:r>
              <a:rPr lang="es-PY" dirty="0"/>
              <a:t>. </a:t>
            </a:r>
            <a:r>
              <a:rPr lang="es-PY" dirty="0" smtClean="0"/>
              <a:t>(Se podría mejorar el ejercicio agregando paso de parámetros entre </a:t>
            </a:r>
            <a:r>
              <a:rPr lang="es-PY" dirty="0" err="1" smtClean="0"/>
              <a:t>activities</a:t>
            </a:r>
            <a:r>
              <a:rPr lang="es-PY" dirty="0" smtClean="0"/>
              <a:t>)</a:t>
            </a:r>
          </a:p>
          <a:p>
            <a:pPr marL="109728" indent="0">
              <a:buNone/>
            </a:pPr>
            <a:endParaRPr lang="es-PY" dirty="0"/>
          </a:p>
        </p:txBody>
      </p:sp>
    </p:spTree>
    <p:extLst>
      <p:ext uri="{BB962C8B-B14F-4D97-AF65-F5344CB8AC3E}">
        <p14:creationId xmlns:p14="http://schemas.microsoft.com/office/powerpoint/2010/main" val="22153650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Y" dirty="0" smtClean="0"/>
              <a:t>Paso 1</a:t>
            </a:r>
            <a:endParaRPr lang="es-ES" dirty="0"/>
          </a:p>
        </p:txBody>
      </p:sp>
      <p:sp>
        <p:nvSpPr>
          <p:cNvPr id="3" name="2 Marcador de contenido"/>
          <p:cNvSpPr>
            <a:spLocks noGrp="1"/>
          </p:cNvSpPr>
          <p:nvPr>
            <p:ph idx="1"/>
          </p:nvPr>
        </p:nvSpPr>
        <p:spPr/>
        <p:txBody>
          <a:bodyPr/>
          <a:lstStyle/>
          <a:p>
            <a:r>
              <a:rPr lang="es-PY" dirty="0"/>
              <a:t>Abrimos Eclipse, y creamos un proyecto nuevo, el cual denominaremos “</a:t>
            </a:r>
            <a:r>
              <a:rPr lang="es-PY" dirty="0" err="1"/>
              <a:t>EjemploIntent</a:t>
            </a:r>
            <a:r>
              <a:rPr lang="es-PY" dirty="0"/>
              <a:t>”.</a:t>
            </a:r>
            <a:endParaRPr lang="es-ES" dirty="0"/>
          </a:p>
        </p:txBody>
      </p:sp>
    </p:spTree>
    <p:extLst>
      <p:ext uri="{BB962C8B-B14F-4D97-AF65-F5344CB8AC3E}">
        <p14:creationId xmlns:p14="http://schemas.microsoft.com/office/powerpoint/2010/main" val="42185528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Y" dirty="0" smtClean="0"/>
              <a:t>Paso 2</a:t>
            </a:r>
            <a:endParaRPr lang="es-ES" dirty="0"/>
          </a:p>
        </p:txBody>
      </p:sp>
      <p:sp>
        <p:nvSpPr>
          <p:cNvPr id="3" name="2 Marcador de contenido"/>
          <p:cNvSpPr>
            <a:spLocks noGrp="1"/>
          </p:cNvSpPr>
          <p:nvPr>
            <p:ph idx="1"/>
          </p:nvPr>
        </p:nvSpPr>
        <p:spPr/>
        <p:txBody>
          <a:bodyPr/>
          <a:lstStyle/>
          <a:p>
            <a:r>
              <a:rPr lang="es-PY" dirty="0"/>
              <a:t>Hacer clic derecho en el “</a:t>
            </a:r>
            <a:r>
              <a:rPr lang="es-PY" dirty="0" err="1"/>
              <a:t>package</a:t>
            </a:r>
            <a:r>
              <a:rPr lang="es-PY" dirty="0"/>
              <a:t>” (dentro de la carpeta </a:t>
            </a:r>
            <a:r>
              <a:rPr lang="es-PY" dirty="0" err="1"/>
              <a:t>src</a:t>
            </a:r>
            <a:r>
              <a:rPr lang="es-PY" dirty="0"/>
              <a:t>, </a:t>
            </a:r>
            <a:r>
              <a:rPr lang="es-PY" dirty="0" smtClean="0"/>
              <a:t>y </a:t>
            </a:r>
            <a:r>
              <a:rPr lang="es-PY" dirty="0"/>
              <a:t>selecciona “Nuevo – Clase”:</a:t>
            </a:r>
            <a:endParaRPr lang="es-ES" dirty="0"/>
          </a:p>
          <a:p>
            <a:r>
              <a:rPr lang="es-PY" dirty="0"/>
              <a:t>Nombra la nueva clase “</a:t>
            </a:r>
            <a:r>
              <a:rPr lang="es-PY" dirty="0" err="1"/>
              <a:t>OtraActivity</a:t>
            </a:r>
            <a:r>
              <a:rPr lang="es-PY" dirty="0"/>
              <a:t>”. </a:t>
            </a:r>
            <a:endParaRPr lang="es-ES" dirty="0"/>
          </a:p>
        </p:txBody>
      </p:sp>
    </p:spTree>
    <p:extLst>
      <p:ext uri="{BB962C8B-B14F-4D97-AF65-F5344CB8AC3E}">
        <p14:creationId xmlns:p14="http://schemas.microsoft.com/office/powerpoint/2010/main" val="1111670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548680"/>
            <a:ext cx="8229600" cy="1066800"/>
          </a:xfrm>
        </p:spPr>
        <p:txBody>
          <a:bodyPr/>
          <a:lstStyle/>
          <a:p>
            <a:r>
              <a:rPr lang="es-PY" dirty="0" smtClean="0"/>
              <a:t>Paso 3</a:t>
            </a:r>
            <a:endParaRPr lang="es-ES" dirty="0"/>
          </a:p>
        </p:txBody>
      </p:sp>
      <p:sp>
        <p:nvSpPr>
          <p:cNvPr id="3" name="2 Marcador de contenido"/>
          <p:cNvSpPr>
            <a:spLocks noGrp="1"/>
          </p:cNvSpPr>
          <p:nvPr>
            <p:ph idx="1"/>
          </p:nvPr>
        </p:nvSpPr>
        <p:spPr>
          <a:xfrm>
            <a:off x="251520" y="1412776"/>
            <a:ext cx="8892480" cy="4585696"/>
          </a:xfrm>
        </p:spPr>
        <p:txBody>
          <a:bodyPr>
            <a:normAutofit/>
          </a:bodyPr>
          <a:lstStyle/>
          <a:p>
            <a:r>
              <a:rPr lang="es-PY" sz="2400" dirty="0" smtClean="0"/>
              <a:t>Registramos la nueva actividad en el “</a:t>
            </a:r>
            <a:r>
              <a:rPr lang="es-PY" sz="2400" dirty="0" err="1" smtClean="0"/>
              <a:t>AndroidManifest</a:t>
            </a:r>
            <a:r>
              <a:rPr lang="es-PY" sz="2400" dirty="0"/>
              <a:t>” </a:t>
            </a:r>
            <a:endParaRPr lang="es-PY" sz="2400" dirty="0" smtClean="0"/>
          </a:p>
          <a:p>
            <a:endParaRPr lang="es-PY" sz="2400" dirty="0"/>
          </a:p>
          <a:p>
            <a:pPr marL="402336" lvl="1" indent="0">
              <a:buNone/>
            </a:pPr>
            <a:r>
              <a:rPr lang="es-PY" sz="2000" dirty="0"/>
              <a:t>&lt;</a:t>
            </a:r>
            <a:r>
              <a:rPr lang="es-PY" sz="2000" dirty="0" err="1"/>
              <a:t>activity</a:t>
            </a:r>
            <a:endParaRPr lang="es-ES" sz="2000" dirty="0"/>
          </a:p>
          <a:p>
            <a:pPr marL="402336" lvl="1" indent="0">
              <a:buNone/>
            </a:pPr>
            <a:r>
              <a:rPr lang="es-PY" sz="2000" dirty="0"/>
              <a:t>     </a:t>
            </a:r>
            <a:r>
              <a:rPr lang="es-PY" sz="2000" dirty="0" smtClean="0"/>
              <a:t>  </a:t>
            </a:r>
            <a:r>
              <a:rPr lang="en-US" sz="2000" dirty="0" err="1"/>
              <a:t>android:label</a:t>
            </a:r>
            <a:r>
              <a:rPr lang="en-US" sz="2000" dirty="0"/>
              <a:t>="</a:t>
            </a:r>
            <a:r>
              <a:rPr lang="en-US" sz="2000" dirty="0" err="1"/>
              <a:t>OtraActivity</a:t>
            </a:r>
            <a:r>
              <a:rPr lang="en-US" sz="2000" dirty="0"/>
              <a:t>"</a:t>
            </a:r>
            <a:endParaRPr lang="es-ES" sz="2000" dirty="0"/>
          </a:p>
          <a:p>
            <a:pPr marL="402336" lvl="1" indent="0">
              <a:buNone/>
            </a:pPr>
            <a:r>
              <a:rPr lang="en-US" sz="2000" dirty="0"/>
              <a:t>     </a:t>
            </a:r>
            <a:r>
              <a:rPr lang="en-US" sz="2000" dirty="0" smtClean="0"/>
              <a:t>  </a:t>
            </a:r>
            <a:r>
              <a:rPr lang="en-US" sz="2000" dirty="0" err="1"/>
              <a:t>android:name</a:t>
            </a:r>
            <a:r>
              <a:rPr lang="en-US" sz="2000" dirty="0"/>
              <a:t>=".</a:t>
            </a:r>
            <a:r>
              <a:rPr lang="en-US" sz="2000" dirty="0" err="1"/>
              <a:t>OtraActivity</a:t>
            </a:r>
            <a:r>
              <a:rPr lang="en-US" sz="2000" dirty="0"/>
              <a:t>"&gt;</a:t>
            </a:r>
            <a:endParaRPr lang="es-ES" sz="2000" dirty="0"/>
          </a:p>
          <a:p>
            <a:pPr marL="402336" lvl="1" indent="0">
              <a:buNone/>
            </a:pPr>
            <a:r>
              <a:rPr lang="en-US" sz="2000" dirty="0"/>
              <a:t>     </a:t>
            </a:r>
            <a:r>
              <a:rPr lang="en-US" sz="2000" dirty="0" smtClean="0"/>
              <a:t>  </a:t>
            </a:r>
            <a:r>
              <a:rPr lang="en-US" sz="2000" dirty="0"/>
              <a:t>&lt;intent-filter&gt;</a:t>
            </a:r>
            <a:endParaRPr lang="es-ES" sz="2000" dirty="0"/>
          </a:p>
          <a:p>
            <a:pPr marL="402336" lvl="1" indent="0">
              <a:buNone/>
            </a:pPr>
            <a:r>
              <a:rPr lang="en-US" sz="2000" dirty="0"/>
              <a:t>     </a:t>
            </a:r>
            <a:r>
              <a:rPr lang="en-US" sz="2000" dirty="0" smtClean="0"/>
              <a:t>     </a:t>
            </a:r>
            <a:r>
              <a:rPr lang="en-US" sz="2000" dirty="0"/>
              <a:t>&lt;action </a:t>
            </a:r>
            <a:r>
              <a:rPr lang="en-US" sz="2000" dirty="0" err="1"/>
              <a:t>android:name</a:t>
            </a:r>
            <a:r>
              <a:rPr lang="en-US" sz="2000" dirty="0" smtClean="0"/>
              <a:t>=“</a:t>
            </a:r>
            <a:r>
              <a:rPr lang="en-US" sz="2000" dirty="0" err="1" smtClean="0"/>
              <a:t>py.com.cursoandroid</a:t>
            </a:r>
            <a:r>
              <a:rPr lang="en-US" sz="2000" dirty="0" smtClean="0"/>
              <a:t>.</a:t>
            </a:r>
            <a:r>
              <a:rPr lang="es-ES" sz="2000" i="1" dirty="0"/>
              <a:t> </a:t>
            </a:r>
            <a:r>
              <a:rPr lang="es-ES" sz="2000" i="1" dirty="0" err="1" smtClean="0"/>
              <a:t>Ejemplointents</a:t>
            </a:r>
            <a:r>
              <a:rPr lang="es-ES" sz="2000" i="1" dirty="0" smtClean="0"/>
              <a:t>.</a:t>
            </a:r>
            <a:r>
              <a:rPr lang="en-US" sz="2000" dirty="0" err="1" smtClean="0"/>
              <a:t>OtraActivity</a:t>
            </a:r>
            <a:r>
              <a:rPr lang="en-US" sz="2000" dirty="0"/>
              <a:t>"/&gt;</a:t>
            </a:r>
            <a:endParaRPr lang="es-ES" sz="2000" dirty="0"/>
          </a:p>
          <a:p>
            <a:pPr marL="402336" lvl="1" indent="0">
              <a:buNone/>
            </a:pPr>
            <a:r>
              <a:rPr lang="en-US" sz="2000" dirty="0"/>
              <a:t>     </a:t>
            </a:r>
            <a:r>
              <a:rPr lang="en-US" sz="2000" dirty="0" smtClean="0"/>
              <a:t>      </a:t>
            </a:r>
            <a:r>
              <a:rPr lang="en-US" sz="2000" dirty="0"/>
              <a:t>&lt;category </a:t>
            </a:r>
            <a:r>
              <a:rPr lang="en-US" sz="2000" dirty="0" err="1"/>
              <a:t>android:name</a:t>
            </a:r>
            <a:r>
              <a:rPr lang="en-US" sz="2000" dirty="0"/>
              <a:t>="</a:t>
            </a:r>
            <a:r>
              <a:rPr lang="en-US" sz="2000" dirty="0" err="1"/>
              <a:t>android.intent.category.DEFAULT</a:t>
            </a:r>
            <a:r>
              <a:rPr lang="en-US" sz="2000" dirty="0"/>
              <a:t>" /&gt;</a:t>
            </a:r>
            <a:endParaRPr lang="es-ES" sz="2000" dirty="0"/>
          </a:p>
          <a:p>
            <a:pPr marL="402336" lvl="1" indent="0">
              <a:buNone/>
            </a:pPr>
            <a:r>
              <a:rPr lang="en-US" sz="2000" dirty="0"/>
              <a:t>     </a:t>
            </a:r>
            <a:r>
              <a:rPr lang="en-US" sz="2000" dirty="0" smtClean="0"/>
              <a:t>  </a:t>
            </a:r>
            <a:r>
              <a:rPr lang="en-US" sz="2000" dirty="0"/>
              <a:t>&lt;/intent-filter&gt;</a:t>
            </a:r>
            <a:endParaRPr lang="es-ES" sz="2000" dirty="0"/>
          </a:p>
          <a:p>
            <a:pPr marL="402336" lvl="1" indent="0">
              <a:buNone/>
            </a:pPr>
            <a:r>
              <a:rPr lang="en-US" sz="2000" dirty="0"/>
              <a:t>  </a:t>
            </a:r>
            <a:r>
              <a:rPr lang="en-US" sz="2000" dirty="0" smtClean="0"/>
              <a:t>&lt;/</a:t>
            </a:r>
            <a:r>
              <a:rPr lang="en-US" sz="2000" dirty="0"/>
              <a:t>activity&gt;</a:t>
            </a:r>
            <a:endParaRPr lang="es-ES" sz="2000" dirty="0"/>
          </a:p>
          <a:p>
            <a:pPr marL="109728" indent="0">
              <a:buNone/>
            </a:pPr>
            <a:endParaRPr lang="es-ES" sz="2400" dirty="0"/>
          </a:p>
          <a:p>
            <a:endParaRPr lang="es-ES" dirty="0"/>
          </a:p>
        </p:txBody>
      </p:sp>
    </p:spTree>
    <p:extLst>
      <p:ext uri="{BB962C8B-B14F-4D97-AF65-F5344CB8AC3E}">
        <p14:creationId xmlns:p14="http://schemas.microsoft.com/office/powerpoint/2010/main" val="36616023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Y" dirty="0" smtClean="0"/>
              <a:t>Paso 4</a:t>
            </a:r>
            <a:endParaRPr lang="es-ES" dirty="0"/>
          </a:p>
        </p:txBody>
      </p:sp>
      <p:sp>
        <p:nvSpPr>
          <p:cNvPr id="3" name="2 Marcador de contenido"/>
          <p:cNvSpPr>
            <a:spLocks noGrp="1"/>
          </p:cNvSpPr>
          <p:nvPr>
            <p:ph idx="1"/>
          </p:nvPr>
        </p:nvSpPr>
        <p:spPr/>
        <p:txBody>
          <a:bodyPr/>
          <a:lstStyle/>
          <a:p>
            <a:r>
              <a:rPr lang="es-PY" dirty="0"/>
              <a:t>Ya que definimos la otra </a:t>
            </a:r>
            <a:r>
              <a:rPr lang="es-PY" dirty="0" err="1"/>
              <a:t>activity</a:t>
            </a:r>
            <a:r>
              <a:rPr lang="es-PY" dirty="0"/>
              <a:t> en el </a:t>
            </a:r>
            <a:r>
              <a:rPr lang="es-PY" dirty="0" err="1"/>
              <a:t>Manifest</a:t>
            </a:r>
            <a:r>
              <a:rPr lang="es-PY" dirty="0"/>
              <a:t>, vamos a crear su </a:t>
            </a:r>
            <a:r>
              <a:rPr lang="es-PY" dirty="0" err="1"/>
              <a:t>layout</a:t>
            </a:r>
            <a:r>
              <a:rPr lang="es-PY" dirty="0"/>
              <a:t>. Has una copia de el archivo </a:t>
            </a:r>
            <a:r>
              <a:rPr lang="es-PY" dirty="0" smtClean="0"/>
              <a:t>activity_ejemplo_intent.xml, </a:t>
            </a:r>
            <a:r>
              <a:rPr lang="es-PY" dirty="0"/>
              <a:t>pega la copia en la misma carpeta </a:t>
            </a:r>
            <a:r>
              <a:rPr lang="es-PY" dirty="0" err="1"/>
              <a:t>layout</a:t>
            </a:r>
            <a:r>
              <a:rPr lang="es-PY" dirty="0"/>
              <a:t> y ponle nombre “otra_activity_layout.xml”.</a:t>
            </a:r>
            <a:endParaRPr lang="es-ES" dirty="0"/>
          </a:p>
        </p:txBody>
      </p:sp>
    </p:spTree>
    <p:extLst>
      <p:ext uri="{BB962C8B-B14F-4D97-AF65-F5344CB8AC3E}">
        <p14:creationId xmlns:p14="http://schemas.microsoft.com/office/powerpoint/2010/main" val="6088608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Y" dirty="0" smtClean="0"/>
              <a:t>Paso 4</a:t>
            </a:r>
            <a:endParaRPr lang="es-ES" dirty="0"/>
          </a:p>
        </p:txBody>
      </p:sp>
      <p:sp>
        <p:nvSpPr>
          <p:cNvPr id="3" name="2 Marcador de contenido"/>
          <p:cNvSpPr>
            <a:spLocks noGrp="1"/>
          </p:cNvSpPr>
          <p:nvPr>
            <p:ph idx="1"/>
          </p:nvPr>
        </p:nvSpPr>
        <p:spPr/>
        <p:txBody>
          <a:bodyPr>
            <a:normAutofit fontScale="62500" lnSpcReduction="20000"/>
          </a:bodyPr>
          <a:lstStyle/>
          <a:p>
            <a:pPr marL="109728" indent="0">
              <a:buNone/>
            </a:pPr>
            <a:r>
              <a:rPr lang="es-PY" dirty="0"/>
              <a:t>Modifica ese archivo para que quede de la siguiente manera:</a:t>
            </a:r>
            <a:endParaRPr lang="en-US" dirty="0" smtClean="0"/>
          </a:p>
          <a:p>
            <a:pPr marL="402336" lvl="1" indent="0">
              <a:buNone/>
            </a:pPr>
            <a:endParaRPr lang="en-US" dirty="0" smtClean="0"/>
          </a:p>
          <a:p>
            <a:pPr marL="402336" lvl="1" indent="0">
              <a:buNone/>
            </a:pPr>
            <a:r>
              <a:rPr lang="en-US" dirty="0" smtClean="0"/>
              <a:t>&lt;</a:t>
            </a:r>
            <a:r>
              <a:rPr lang="en-US" dirty="0" err="1"/>
              <a:t>RelativeLayout</a:t>
            </a:r>
            <a:r>
              <a:rPr lang="en-US" dirty="0"/>
              <a:t> </a:t>
            </a:r>
            <a:r>
              <a:rPr lang="en-US" dirty="0" err="1"/>
              <a:t>xmlns:android</a:t>
            </a:r>
            <a:r>
              <a:rPr lang="en-US" dirty="0"/>
              <a:t>="http://schemas.android.com/</a:t>
            </a:r>
            <a:r>
              <a:rPr lang="en-US" dirty="0" err="1"/>
              <a:t>apk</a:t>
            </a:r>
            <a:r>
              <a:rPr lang="en-US" dirty="0"/>
              <a:t>/res/android"</a:t>
            </a:r>
            <a:endParaRPr lang="es-ES" dirty="0"/>
          </a:p>
          <a:p>
            <a:pPr marL="402336" lvl="1" indent="0">
              <a:buNone/>
            </a:pPr>
            <a:r>
              <a:rPr lang="en-US" dirty="0"/>
              <a:t>    </a:t>
            </a:r>
            <a:r>
              <a:rPr lang="en-US" dirty="0" err="1"/>
              <a:t>xmlns:tools</a:t>
            </a:r>
            <a:r>
              <a:rPr lang="en-US" dirty="0"/>
              <a:t>="http://schemas.android.com/tools"</a:t>
            </a:r>
            <a:endParaRPr lang="es-ES" dirty="0"/>
          </a:p>
          <a:p>
            <a:pPr marL="402336" lvl="1" indent="0">
              <a:buNone/>
            </a:pPr>
            <a:r>
              <a:rPr lang="en-US" dirty="0"/>
              <a:t>    </a:t>
            </a:r>
            <a:r>
              <a:rPr lang="en-US" dirty="0" err="1"/>
              <a:t>android:layout_width</a:t>
            </a:r>
            <a:r>
              <a:rPr lang="en-US" dirty="0"/>
              <a:t>="</a:t>
            </a:r>
            <a:r>
              <a:rPr lang="en-US" dirty="0" err="1"/>
              <a:t>match_parent</a:t>
            </a:r>
            <a:r>
              <a:rPr lang="en-US" dirty="0"/>
              <a:t>"</a:t>
            </a:r>
            <a:endParaRPr lang="es-ES" dirty="0"/>
          </a:p>
          <a:p>
            <a:pPr marL="402336" lvl="1" indent="0">
              <a:buNone/>
            </a:pPr>
            <a:r>
              <a:rPr lang="en-US" dirty="0"/>
              <a:t>    </a:t>
            </a:r>
            <a:r>
              <a:rPr lang="en-US" dirty="0" err="1"/>
              <a:t>android:layout_height</a:t>
            </a:r>
            <a:r>
              <a:rPr lang="en-US" dirty="0"/>
              <a:t>="</a:t>
            </a:r>
            <a:r>
              <a:rPr lang="en-US" dirty="0" err="1"/>
              <a:t>match_parent</a:t>
            </a:r>
            <a:r>
              <a:rPr lang="en-US" dirty="0"/>
              <a:t>" &gt;</a:t>
            </a:r>
            <a:endParaRPr lang="es-ES" dirty="0"/>
          </a:p>
          <a:p>
            <a:pPr marL="402336" lvl="1" indent="0">
              <a:buNone/>
            </a:pPr>
            <a:r>
              <a:rPr lang="en-US" dirty="0"/>
              <a:t> </a:t>
            </a:r>
            <a:endParaRPr lang="es-ES" dirty="0"/>
          </a:p>
          <a:p>
            <a:pPr marL="402336" lvl="1" indent="0">
              <a:buNone/>
            </a:pPr>
            <a:r>
              <a:rPr lang="en-US" dirty="0"/>
              <a:t>    </a:t>
            </a:r>
            <a:r>
              <a:rPr lang="es-PY" dirty="0"/>
              <a:t>&lt;</a:t>
            </a:r>
            <a:r>
              <a:rPr lang="es-PY" dirty="0" err="1"/>
              <a:t>TextView</a:t>
            </a:r>
            <a:endParaRPr lang="es-ES" dirty="0"/>
          </a:p>
          <a:p>
            <a:pPr marL="402336" lvl="1" indent="0">
              <a:buNone/>
            </a:pPr>
            <a:r>
              <a:rPr lang="es-PY" dirty="0"/>
              <a:t>        </a:t>
            </a:r>
            <a:r>
              <a:rPr lang="en-US" dirty="0" err="1"/>
              <a:t>android:layout_width</a:t>
            </a:r>
            <a:r>
              <a:rPr lang="en-US" dirty="0"/>
              <a:t>="</a:t>
            </a:r>
            <a:r>
              <a:rPr lang="en-US" dirty="0" err="1"/>
              <a:t>wrap_content</a:t>
            </a:r>
            <a:r>
              <a:rPr lang="en-US" dirty="0"/>
              <a:t>"</a:t>
            </a:r>
            <a:endParaRPr lang="es-ES" dirty="0"/>
          </a:p>
          <a:p>
            <a:pPr marL="402336" lvl="1" indent="0">
              <a:buNone/>
            </a:pPr>
            <a:r>
              <a:rPr lang="en-US" dirty="0"/>
              <a:t>        </a:t>
            </a:r>
            <a:r>
              <a:rPr lang="en-US" dirty="0" err="1"/>
              <a:t>android:layout_height</a:t>
            </a:r>
            <a:r>
              <a:rPr lang="en-US" dirty="0"/>
              <a:t>="</a:t>
            </a:r>
            <a:r>
              <a:rPr lang="en-US" dirty="0" err="1"/>
              <a:t>wrap_content</a:t>
            </a:r>
            <a:r>
              <a:rPr lang="en-US" dirty="0"/>
              <a:t>"</a:t>
            </a:r>
            <a:endParaRPr lang="es-ES" dirty="0"/>
          </a:p>
          <a:p>
            <a:pPr marL="402336" lvl="1" indent="0">
              <a:buNone/>
            </a:pPr>
            <a:r>
              <a:rPr lang="en-US" dirty="0"/>
              <a:t>        </a:t>
            </a:r>
            <a:r>
              <a:rPr lang="en-US" dirty="0" err="1"/>
              <a:t>android:layout_centerHorizontal</a:t>
            </a:r>
            <a:r>
              <a:rPr lang="en-US" dirty="0"/>
              <a:t>="true"</a:t>
            </a:r>
            <a:endParaRPr lang="es-ES" dirty="0"/>
          </a:p>
          <a:p>
            <a:pPr marL="402336" lvl="1" indent="0">
              <a:buNone/>
            </a:pPr>
            <a:r>
              <a:rPr lang="en-US" dirty="0"/>
              <a:t>        </a:t>
            </a:r>
            <a:r>
              <a:rPr lang="en-US" dirty="0" err="1"/>
              <a:t>android:layout_centerVertical</a:t>
            </a:r>
            <a:r>
              <a:rPr lang="en-US" dirty="0"/>
              <a:t>="</a:t>
            </a:r>
            <a:r>
              <a:rPr lang="en-US" dirty="0" smtClean="0"/>
              <a:t>true“</a:t>
            </a:r>
          </a:p>
          <a:p>
            <a:pPr marL="402336" lvl="1" indent="0">
              <a:buNone/>
            </a:pPr>
            <a:r>
              <a:rPr lang="en-US" dirty="0" smtClean="0"/>
              <a:t>        </a:t>
            </a:r>
            <a:r>
              <a:rPr lang="es-PY" dirty="0" err="1"/>
              <a:t>android:text</a:t>
            </a:r>
            <a:r>
              <a:rPr lang="es-PY" dirty="0"/>
              <a:t>="Esta es la Otra </a:t>
            </a:r>
            <a:r>
              <a:rPr lang="es-PY" dirty="0" err="1"/>
              <a:t>Activity</a:t>
            </a:r>
            <a:r>
              <a:rPr lang="es-PY" dirty="0"/>
              <a:t>"</a:t>
            </a:r>
            <a:endParaRPr lang="es-ES" dirty="0"/>
          </a:p>
          <a:p>
            <a:pPr marL="402336" lvl="1" indent="0">
              <a:buNone/>
            </a:pPr>
            <a:r>
              <a:rPr lang="es-PY" dirty="0"/>
              <a:t>        </a:t>
            </a:r>
            <a:r>
              <a:rPr lang="en-US" dirty="0" err="1"/>
              <a:t>tools:context</a:t>
            </a:r>
            <a:r>
              <a:rPr lang="en-US" dirty="0"/>
              <a:t>=".</a:t>
            </a:r>
            <a:r>
              <a:rPr lang="en-US" dirty="0" err="1"/>
              <a:t>EjemploIntent</a:t>
            </a:r>
            <a:r>
              <a:rPr lang="en-US" dirty="0"/>
              <a:t>" /&gt;</a:t>
            </a:r>
            <a:endParaRPr lang="es-ES" dirty="0"/>
          </a:p>
          <a:p>
            <a:pPr marL="402336" lvl="1" indent="0">
              <a:buNone/>
            </a:pPr>
            <a:r>
              <a:rPr lang="en-US" dirty="0"/>
              <a:t> </a:t>
            </a:r>
            <a:endParaRPr lang="es-ES" dirty="0"/>
          </a:p>
          <a:p>
            <a:pPr marL="402336" lvl="1" indent="0">
              <a:buNone/>
            </a:pPr>
            <a:r>
              <a:rPr lang="en-US" dirty="0"/>
              <a:t>&lt;/</a:t>
            </a:r>
            <a:r>
              <a:rPr lang="en-US" dirty="0" err="1"/>
              <a:t>RelativeLayout</a:t>
            </a:r>
            <a:r>
              <a:rPr lang="en-US" dirty="0"/>
              <a:t>&gt;</a:t>
            </a:r>
            <a:endParaRPr lang="es-ES" dirty="0"/>
          </a:p>
          <a:p>
            <a:endParaRPr lang="es-ES" dirty="0"/>
          </a:p>
        </p:txBody>
      </p:sp>
    </p:spTree>
    <p:extLst>
      <p:ext uri="{BB962C8B-B14F-4D97-AF65-F5344CB8AC3E}">
        <p14:creationId xmlns:p14="http://schemas.microsoft.com/office/powerpoint/2010/main" val="28571558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Y" dirty="0" smtClean="0"/>
              <a:t>Paso 5</a:t>
            </a:r>
            <a:endParaRPr lang="es-ES" dirty="0"/>
          </a:p>
        </p:txBody>
      </p:sp>
      <p:sp>
        <p:nvSpPr>
          <p:cNvPr id="3" name="2 Marcador de contenido"/>
          <p:cNvSpPr>
            <a:spLocks noGrp="1"/>
          </p:cNvSpPr>
          <p:nvPr>
            <p:ph idx="1"/>
          </p:nvPr>
        </p:nvSpPr>
        <p:spPr/>
        <p:txBody>
          <a:bodyPr>
            <a:normAutofit fontScale="92500"/>
          </a:bodyPr>
          <a:lstStyle/>
          <a:p>
            <a:pPr marL="118872" indent="0">
              <a:buNone/>
            </a:pPr>
            <a:r>
              <a:rPr lang="es-PY" dirty="0"/>
              <a:t>Modificar el archivo OtraActivity.java de la siguiente manera</a:t>
            </a:r>
            <a:r>
              <a:rPr lang="en-US" dirty="0" smtClean="0"/>
              <a:t>	</a:t>
            </a:r>
          </a:p>
          <a:p>
            <a:pPr marL="411480" lvl="1" indent="0">
              <a:buNone/>
            </a:pPr>
            <a:endParaRPr lang="en-US" dirty="0" smtClean="0"/>
          </a:p>
          <a:p>
            <a:pPr marL="411480" lvl="1" indent="0">
              <a:buNone/>
            </a:pPr>
            <a:r>
              <a:rPr lang="en-US" dirty="0" smtClean="0"/>
              <a:t>public </a:t>
            </a:r>
            <a:r>
              <a:rPr lang="en-US" dirty="0"/>
              <a:t>class </a:t>
            </a:r>
            <a:r>
              <a:rPr lang="en-US" dirty="0" err="1"/>
              <a:t>OtraActivity</a:t>
            </a:r>
            <a:r>
              <a:rPr lang="en-US" dirty="0"/>
              <a:t> extends Activity {</a:t>
            </a:r>
            <a:endParaRPr lang="es-ES" dirty="0"/>
          </a:p>
          <a:p>
            <a:pPr marL="411480" lvl="1" indent="0">
              <a:buNone/>
            </a:pPr>
            <a:r>
              <a:rPr lang="en-US" dirty="0"/>
              <a:t>    </a:t>
            </a:r>
            <a:r>
              <a:rPr lang="es-PY" dirty="0"/>
              <a:t>@</a:t>
            </a:r>
            <a:r>
              <a:rPr lang="es-PY" dirty="0" err="1"/>
              <a:t>Override</a:t>
            </a:r>
            <a:endParaRPr lang="es-ES" dirty="0"/>
          </a:p>
          <a:p>
            <a:pPr marL="411480" lvl="1" indent="0">
              <a:buNone/>
            </a:pPr>
            <a:r>
              <a:rPr lang="es-PY" dirty="0"/>
              <a:t>    </a:t>
            </a:r>
            <a:r>
              <a:rPr lang="en-US" dirty="0"/>
              <a:t>public void </a:t>
            </a:r>
            <a:r>
              <a:rPr lang="en-US" dirty="0" err="1"/>
              <a:t>onCreate</a:t>
            </a:r>
            <a:r>
              <a:rPr lang="en-US" dirty="0"/>
              <a:t>(Bundle </a:t>
            </a:r>
            <a:r>
              <a:rPr lang="en-US" dirty="0" err="1"/>
              <a:t>savedInstanceState</a:t>
            </a:r>
            <a:r>
              <a:rPr lang="en-US" dirty="0"/>
              <a:t>){</a:t>
            </a:r>
            <a:endParaRPr lang="es-ES" dirty="0"/>
          </a:p>
          <a:p>
            <a:pPr marL="411480" lvl="1" indent="0">
              <a:buNone/>
            </a:pPr>
            <a:r>
              <a:rPr lang="en-US" dirty="0"/>
              <a:t>        </a:t>
            </a:r>
            <a:r>
              <a:rPr lang="en-US" dirty="0" err="1"/>
              <a:t>super.onCreate</a:t>
            </a:r>
            <a:r>
              <a:rPr lang="en-US" dirty="0"/>
              <a:t>(</a:t>
            </a:r>
            <a:r>
              <a:rPr lang="en-US" dirty="0" err="1"/>
              <a:t>savedInstanceState</a:t>
            </a:r>
            <a:r>
              <a:rPr lang="en-US" dirty="0"/>
              <a:t>);</a:t>
            </a:r>
            <a:endParaRPr lang="es-ES" dirty="0"/>
          </a:p>
          <a:p>
            <a:pPr marL="411480" lvl="1" indent="0">
              <a:buNone/>
            </a:pPr>
            <a:r>
              <a:rPr lang="en-US" dirty="0"/>
              <a:t>        </a:t>
            </a:r>
            <a:r>
              <a:rPr lang="en-US" dirty="0" err="1"/>
              <a:t>setContentView</a:t>
            </a:r>
            <a:r>
              <a:rPr lang="en-US" dirty="0"/>
              <a:t>(</a:t>
            </a:r>
            <a:r>
              <a:rPr lang="en-US" dirty="0" err="1"/>
              <a:t>R.layout.otra_activity_layout</a:t>
            </a:r>
            <a:r>
              <a:rPr lang="en-US" dirty="0"/>
              <a:t>);</a:t>
            </a:r>
            <a:endParaRPr lang="es-ES" dirty="0"/>
          </a:p>
          <a:p>
            <a:pPr marL="411480" lvl="1" indent="0">
              <a:buNone/>
            </a:pPr>
            <a:r>
              <a:rPr lang="en-US" dirty="0"/>
              <a:t>    </a:t>
            </a:r>
            <a:r>
              <a:rPr lang="es-PY" dirty="0"/>
              <a:t>}</a:t>
            </a:r>
            <a:endParaRPr lang="es-ES" dirty="0"/>
          </a:p>
          <a:p>
            <a:pPr marL="411480" lvl="1" indent="0">
              <a:buNone/>
            </a:pPr>
            <a:r>
              <a:rPr lang="es-PY" dirty="0"/>
              <a:t>}</a:t>
            </a:r>
            <a:endParaRPr lang="es-ES" dirty="0"/>
          </a:p>
          <a:p>
            <a:endParaRPr lang="es-ES" dirty="0"/>
          </a:p>
        </p:txBody>
      </p:sp>
    </p:spTree>
    <p:extLst>
      <p:ext uri="{BB962C8B-B14F-4D97-AF65-F5344CB8AC3E}">
        <p14:creationId xmlns:p14="http://schemas.microsoft.com/office/powerpoint/2010/main" val="3075460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548680"/>
            <a:ext cx="8229600" cy="1066800"/>
          </a:xfrm>
        </p:spPr>
        <p:txBody>
          <a:bodyPr>
            <a:normAutofit/>
          </a:bodyPr>
          <a:lstStyle/>
          <a:p>
            <a:r>
              <a:rPr lang="es-PY" b="1" dirty="0"/>
              <a:t>Control </a:t>
            </a:r>
            <a:r>
              <a:rPr lang="es-PY" b="1" dirty="0" err="1" smtClean="0"/>
              <a:t>ToggleButton</a:t>
            </a:r>
            <a:endParaRPr lang="es-PY" dirty="0"/>
          </a:p>
        </p:txBody>
      </p:sp>
      <p:sp>
        <p:nvSpPr>
          <p:cNvPr id="3" name="2 Marcador de contenido"/>
          <p:cNvSpPr>
            <a:spLocks noGrp="1"/>
          </p:cNvSpPr>
          <p:nvPr>
            <p:ph idx="1"/>
          </p:nvPr>
        </p:nvSpPr>
        <p:spPr>
          <a:xfrm>
            <a:off x="457200" y="1628800"/>
            <a:ext cx="8229600" cy="4945736"/>
          </a:xfrm>
        </p:spPr>
        <p:txBody>
          <a:bodyPr>
            <a:normAutofit/>
          </a:bodyPr>
          <a:lstStyle/>
          <a:p>
            <a:r>
              <a:rPr lang="es-PY" dirty="0"/>
              <a:t>Un  control  de  tipo  </a:t>
            </a:r>
            <a:r>
              <a:rPr lang="es-PY" dirty="0" err="1"/>
              <a:t>ToggleButton</a:t>
            </a:r>
            <a:r>
              <a:rPr lang="es-PY" dirty="0"/>
              <a:t>  es  un  tipo  de  botón  que  puede  permanecer  en  dos estados,  pulsado/</a:t>
            </a:r>
            <a:r>
              <a:rPr lang="es-PY" dirty="0" err="1"/>
              <a:t>no_pulsado</a:t>
            </a:r>
            <a:r>
              <a:rPr lang="es-PY" dirty="0"/>
              <a:t>. </a:t>
            </a:r>
            <a:endParaRPr lang="es-PY" dirty="0" smtClean="0"/>
          </a:p>
          <a:p>
            <a:pPr marL="109728" indent="0">
              <a:buNone/>
            </a:pPr>
            <a:endParaRPr lang="es-PY" dirty="0"/>
          </a:p>
          <a:p>
            <a:pPr marL="402336" lvl="1" indent="0">
              <a:buNone/>
            </a:pPr>
            <a:r>
              <a:rPr lang="es-PY" sz="1800" dirty="0">
                <a:latin typeface="Courier New" pitchFamily="49" charset="0"/>
                <a:cs typeface="Courier New" pitchFamily="49" charset="0"/>
              </a:rPr>
              <a:t>&lt;</a:t>
            </a:r>
            <a:r>
              <a:rPr lang="es-PY" sz="1800" dirty="0" err="1">
                <a:latin typeface="Courier New" pitchFamily="49" charset="0"/>
                <a:cs typeface="Courier New" pitchFamily="49" charset="0"/>
              </a:rPr>
              <a:t>ToggleButton</a:t>
            </a:r>
            <a:r>
              <a:rPr lang="es-PY" sz="1800" dirty="0">
                <a:latin typeface="Courier New" pitchFamily="49" charset="0"/>
                <a:cs typeface="Courier New" pitchFamily="49" charset="0"/>
              </a:rPr>
              <a:t> </a:t>
            </a:r>
            <a:r>
              <a:rPr lang="es-PY" sz="1800" dirty="0" err="1">
                <a:latin typeface="Courier New" pitchFamily="49" charset="0"/>
                <a:cs typeface="Courier New" pitchFamily="49" charset="0"/>
              </a:rPr>
              <a:t>android:id</a:t>
            </a:r>
            <a:r>
              <a:rPr lang="es-PY" sz="1800" dirty="0">
                <a:latin typeface="Courier New" pitchFamily="49" charset="0"/>
                <a:cs typeface="Courier New" pitchFamily="49" charset="0"/>
              </a:rPr>
              <a:t>="@+id/BtnBoton2" </a:t>
            </a:r>
          </a:p>
          <a:p>
            <a:pPr marL="402336" lvl="1" indent="0">
              <a:buNone/>
            </a:pPr>
            <a:r>
              <a:rPr lang="es-PY" sz="1800" dirty="0">
                <a:latin typeface="Courier New" pitchFamily="49" charset="0"/>
                <a:cs typeface="Courier New" pitchFamily="49" charset="0"/>
              </a:rPr>
              <a:t>    </a:t>
            </a:r>
            <a:r>
              <a:rPr lang="es-PY" sz="1800" dirty="0" err="1">
                <a:latin typeface="Courier New" pitchFamily="49" charset="0"/>
                <a:cs typeface="Courier New" pitchFamily="49" charset="0"/>
              </a:rPr>
              <a:t>android:textOn</a:t>
            </a:r>
            <a:r>
              <a:rPr lang="es-PY" sz="1800" dirty="0">
                <a:latin typeface="Courier New" pitchFamily="49" charset="0"/>
                <a:cs typeface="Courier New" pitchFamily="49" charset="0"/>
              </a:rPr>
              <a:t>="ON" </a:t>
            </a:r>
          </a:p>
          <a:p>
            <a:pPr marL="402336" lvl="1" indent="0">
              <a:buNone/>
            </a:pPr>
            <a:r>
              <a:rPr lang="es-PY" sz="1800" dirty="0">
                <a:latin typeface="Courier New" pitchFamily="49" charset="0"/>
                <a:cs typeface="Courier New" pitchFamily="49" charset="0"/>
              </a:rPr>
              <a:t>    </a:t>
            </a:r>
            <a:r>
              <a:rPr lang="es-PY" sz="1800" dirty="0" err="1">
                <a:latin typeface="Courier New" pitchFamily="49" charset="0"/>
                <a:cs typeface="Courier New" pitchFamily="49" charset="0"/>
              </a:rPr>
              <a:t>android:textOff</a:t>
            </a:r>
            <a:r>
              <a:rPr lang="es-PY" sz="1800" dirty="0">
                <a:latin typeface="Courier New" pitchFamily="49" charset="0"/>
                <a:cs typeface="Courier New" pitchFamily="49" charset="0"/>
              </a:rPr>
              <a:t>="OFF" </a:t>
            </a:r>
          </a:p>
          <a:p>
            <a:pPr marL="402336" lvl="1" indent="0">
              <a:buNone/>
            </a:pPr>
            <a:r>
              <a:rPr lang="es-PY" sz="1800" dirty="0">
                <a:latin typeface="Courier New" pitchFamily="49" charset="0"/>
                <a:cs typeface="Courier New" pitchFamily="49" charset="0"/>
              </a:rPr>
              <a:t>    </a:t>
            </a:r>
            <a:r>
              <a:rPr lang="es-PY" sz="1800" dirty="0" err="1">
                <a:latin typeface="Courier New" pitchFamily="49" charset="0"/>
                <a:cs typeface="Courier New" pitchFamily="49" charset="0"/>
              </a:rPr>
              <a:t>android:layout_width</a:t>
            </a:r>
            <a:r>
              <a:rPr lang="es-PY" sz="1800" dirty="0">
                <a:latin typeface="Courier New" pitchFamily="49" charset="0"/>
                <a:cs typeface="Courier New" pitchFamily="49" charset="0"/>
              </a:rPr>
              <a:t>="</a:t>
            </a:r>
            <a:r>
              <a:rPr lang="es-PY" sz="1800" dirty="0" err="1">
                <a:latin typeface="Courier New" pitchFamily="49" charset="0"/>
                <a:cs typeface="Courier New" pitchFamily="49" charset="0"/>
              </a:rPr>
              <a:t>wrap_content</a:t>
            </a:r>
            <a:r>
              <a:rPr lang="es-PY" sz="1800" dirty="0">
                <a:latin typeface="Courier New" pitchFamily="49" charset="0"/>
                <a:cs typeface="Courier New" pitchFamily="49" charset="0"/>
              </a:rPr>
              <a:t>" </a:t>
            </a:r>
          </a:p>
          <a:p>
            <a:pPr marL="402336" lvl="1" indent="0">
              <a:buNone/>
            </a:pPr>
            <a:r>
              <a:rPr lang="es-PY" sz="1800" dirty="0">
                <a:latin typeface="Courier New" pitchFamily="49" charset="0"/>
                <a:cs typeface="Courier New" pitchFamily="49" charset="0"/>
              </a:rPr>
              <a:t>    </a:t>
            </a:r>
            <a:r>
              <a:rPr lang="es-PY" sz="1800" dirty="0" err="1">
                <a:latin typeface="Courier New" pitchFamily="49" charset="0"/>
                <a:cs typeface="Courier New" pitchFamily="49" charset="0"/>
              </a:rPr>
              <a:t>android:layout_height</a:t>
            </a:r>
            <a:r>
              <a:rPr lang="es-PY" sz="1800" dirty="0">
                <a:latin typeface="Courier New" pitchFamily="49" charset="0"/>
                <a:cs typeface="Courier New" pitchFamily="49" charset="0"/>
              </a:rPr>
              <a:t>="</a:t>
            </a:r>
            <a:r>
              <a:rPr lang="es-PY" sz="1800" dirty="0" err="1">
                <a:latin typeface="Courier New" pitchFamily="49" charset="0"/>
                <a:cs typeface="Courier New" pitchFamily="49" charset="0"/>
              </a:rPr>
              <a:t>wrap_content</a:t>
            </a:r>
            <a:r>
              <a:rPr lang="es-PY" sz="1800" dirty="0">
                <a:latin typeface="Courier New" pitchFamily="49" charset="0"/>
                <a:cs typeface="Courier New" pitchFamily="49" charset="0"/>
              </a:rPr>
              <a:t>" /&gt; </a:t>
            </a:r>
          </a:p>
          <a:p>
            <a:pPr marL="109728" indent="0">
              <a:buNone/>
            </a:pPr>
            <a:endParaRPr lang="es-PY" dirty="0"/>
          </a:p>
        </p:txBody>
      </p:sp>
    </p:spTree>
    <p:extLst>
      <p:ext uri="{BB962C8B-B14F-4D97-AF65-F5344CB8AC3E}">
        <p14:creationId xmlns:p14="http://schemas.microsoft.com/office/powerpoint/2010/main" val="18979203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Y" dirty="0" smtClean="0"/>
              <a:t>Paso 6</a:t>
            </a:r>
            <a:endParaRPr lang="es-ES" dirty="0"/>
          </a:p>
        </p:txBody>
      </p:sp>
      <p:sp>
        <p:nvSpPr>
          <p:cNvPr id="3" name="2 Marcador de contenido"/>
          <p:cNvSpPr>
            <a:spLocks noGrp="1"/>
          </p:cNvSpPr>
          <p:nvPr>
            <p:ph idx="1"/>
          </p:nvPr>
        </p:nvSpPr>
        <p:spPr/>
        <p:txBody>
          <a:bodyPr>
            <a:normAutofit/>
          </a:bodyPr>
          <a:lstStyle/>
          <a:p>
            <a:r>
              <a:rPr lang="es-ES" dirty="0"/>
              <a:t>Vamos a agregar un botón a la </a:t>
            </a:r>
            <a:r>
              <a:rPr lang="es-ES" dirty="0" err="1"/>
              <a:t>activity</a:t>
            </a:r>
            <a:r>
              <a:rPr lang="es-ES" dirty="0"/>
              <a:t> original, para que de esta manera, al dar clic a este </a:t>
            </a:r>
            <a:r>
              <a:rPr lang="es-ES" dirty="0" err="1"/>
              <a:t>boton</a:t>
            </a:r>
            <a:r>
              <a:rPr lang="es-ES" dirty="0"/>
              <a:t>, se abra la otra </a:t>
            </a:r>
            <a:r>
              <a:rPr lang="es-ES" dirty="0" err="1"/>
              <a:t>activity</a:t>
            </a:r>
            <a:r>
              <a:rPr lang="es-ES" dirty="0"/>
              <a:t>. Para esto, modificamos el </a:t>
            </a:r>
            <a:r>
              <a:rPr lang="es-ES" dirty="0" err="1"/>
              <a:t>layout</a:t>
            </a:r>
            <a:r>
              <a:rPr lang="es-ES" dirty="0"/>
              <a:t> de la </a:t>
            </a:r>
            <a:r>
              <a:rPr lang="es-ES" dirty="0" err="1"/>
              <a:t>activity</a:t>
            </a:r>
            <a:r>
              <a:rPr lang="es-ES" dirty="0"/>
              <a:t> </a:t>
            </a:r>
            <a:r>
              <a:rPr lang="es-ES" dirty="0" err="1"/>
              <a:t>EjemploIntent</a:t>
            </a:r>
            <a:r>
              <a:rPr lang="es-ES" dirty="0"/>
              <a:t> </a:t>
            </a:r>
            <a:endParaRPr lang="es-ES" dirty="0" smtClean="0"/>
          </a:p>
          <a:p>
            <a:pPr marL="402336" lvl="1" indent="0">
              <a:buNone/>
            </a:pPr>
            <a:r>
              <a:rPr lang="es-ES" dirty="0"/>
              <a:t>&lt;</a:t>
            </a:r>
            <a:r>
              <a:rPr lang="es-ES" dirty="0" err="1"/>
              <a:t>Button</a:t>
            </a:r>
            <a:endParaRPr lang="es-ES" dirty="0"/>
          </a:p>
          <a:p>
            <a:pPr marL="402336" lvl="1" indent="0">
              <a:buNone/>
            </a:pPr>
            <a:r>
              <a:rPr lang="es-ES" dirty="0"/>
              <a:t>	 </a:t>
            </a:r>
            <a:r>
              <a:rPr lang="es-ES" dirty="0" err="1" smtClean="0"/>
              <a:t>android:layout_width</a:t>
            </a:r>
            <a:r>
              <a:rPr lang="es-ES" dirty="0"/>
              <a:t>="</a:t>
            </a:r>
            <a:r>
              <a:rPr lang="es-ES" dirty="0" err="1"/>
              <a:t>fill_parent</a:t>
            </a:r>
            <a:r>
              <a:rPr lang="es-ES" dirty="0"/>
              <a:t>"</a:t>
            </a:r>
          </a:p>
          <a:p>
            <a:pPr marL="402336" lvl="1" indent="0">
              <a:buNone/>
            </a:pPr>
            <a:r>
              <a:rPr lang="es-ES" dirty="0"/>
              <a:t>        </a:t>
            </a:r>
            <a:r>
              <a:rPr lang="es-ES" dirty="0" err="1"/>
              <a:t>android:layout_height</a:t>
            </a:r>
            <a:r>
              <a:rPr lang="es-ES" dirty="0"/>
              <a:t>="</a:t>
            </a:r>
            <a:r>
              <a:rPr lang="es-ES" dirty="0" err="1"/>
              <a:t>wrap_content</a:t>
            </a:r>
            <a:r>
              <a:rPr lang="es-ES" dirty="0"/>
              <a:t>"</a:t>
            </a:r>
          </a:p>
          <a:p>
            <a:pPr marL="402336" lvl="1" indent="0">
              <a:buNone/>
            </a:pPr>
            <a:r>
              <a:rPr lang="es-ES" dirty="0"/>
              <a:t>        </a:t>
            </a:r>
            <a:r>
              <a:rPr lang="es-ES" dirty="0" err="1"/>
              <a:t>android:text</a:t>
            </a:r>
            <a:r>
              <a:rPr lang="es-ES" dirty="0"/>
              <a:t>="Mostrar la otra </a:t>
            </a:r>
            <a:r>
              <a:rPr lang="es-ES" dirty="0" err="1"/>
              <a:t>activity</a:t>
            </a:r>
            <a:r>
              <a:rPr lang="es-ES" dirty="0"/>
              <a:t>"</a:t>
            </a:r>
          </a:p>
          <a:p>
            <a:pPr marL="402336" lvl="1" indent="0">
              <a:buNone/>
            </a:pPr>
            <a:r>
              <a:rPr lang="es-ES" dirty="0"/>
              <a:t>        </a:t>
            </a:r>
            <a:r>
              <a:rPr lang="es-ES" dirty="0" err="1"/>
              <a:t>android:onClick</a:t>
            </a:r>
            <a:r>
              <a:rPr lang="es-ES" dirty="0"/>
              <a:t>="</a:t>
            </a:r>
            <a:r>
              <a:rPr lang="es-ES" dirty="0" err="1"/>
              <a:t>onClick</a:t>
            </a:r>
            <a:r>
              <a:rPr lang="es-ES" dirty="0"/>
              <a:t>" /&gt;</a:t>
            </a:r>
          </a:p>
          <a:p>
            <a:endParaRPr lang="es-ES" dirty="0"/>
          </a:p>
        </p:txBody>
      </p:sp>
    </p:spTree>
    <p:extLst>
      <p:ext uri="{BB962C8B-B14F-4D97-AF65-F5344CB8AC3E}">
        <p14:creationId xmlns:p14="http://schemas.microsoft.com/office/powerpoint/2010/main" val="739237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Y" dirty="0" smtClean="0"/>
              <a:t>Paso 7</a:t>
            </a:r>
            <a:endParaRPr lang="es-ES" dirty="0"/>
          </a:p>
        </p:txBody>
      </p:sp>
      <p:sp>
        <p:nvSpPr>
          <p:cNvPr id="3" name="2 Marcador de contenido"/>
          <p:cNvSpPr>
            <a:spLocks noGrp="1"/>
          </p:cNvSpPr>
          <p:nvPr>
            <p:ph idx="1"/>
          </p:nvPr>
        </p:nvSpPr>
        <p:spPr>
          <a:xfrm>
            <a:off x="457200" y="2249424"/>
            <a:ext cx="8579296" cy="4325112"/>
          </a:xfrm>
        </p:spPr>
        <p:txBody>
          <a:bodyPr/>
          <a:lstStyle/>
          <a:p>
            <a:r>
              <a:rPr lang="es-ES" dirty="0"/>
              <a:t>Agregamos el método </a:t>
            </a:r>
            <a:r>
              <a:rPr lang="es-ES" dirty="0" err="1"/>
              <a:t>onClick</a:t>
            </a:r>
            <a:r>
              <a:rPr lang="es-ES" dirty="0"/>
              <a:t> a la clase EjemploIntent.java, este método </a:t>
            </a:r>
            <a:r>
              <a:rPr lang="es-ES" dirty="0" err="1"/>
              <a:t>sera</a:t>
            </a:r>
            <a:r>
              <a:rPr lang="es-ES" dirty="0"/>
              <a:t> invocado cada vez que demos clic en el </a:t>
            </a:r>
            <a:r>
              <a:rPr lang="es-ES" dirty="0" smtClean="0"/>
              <a:t>botón</a:t>
            </a:r>
          </a:p>
          <a:p>
            <a:endParaRPr lang="es-ES" dirty="0" smtClean="0"/>
          </a:p>
          <a:p>
            <a:pPr marL="411480" lvl="1" indent="0">
              <a:buNone/>
            </a:pPr>
            <a:r>
              <a:rPr lang="en-US" dirty="0"/>
              <a:t>public void </a:t>
            </a:r>
            <a:r>
              <a:rPr lang="en-US" dirty="0" err="1"/>
              <a:t>onClick</a:t>
            </a:r>
            <a:r>
              <a:rPr lang="en-US" dirty="0"/>
              <a:t>(View view){</a:t>
            </a:r>
            <a:endParaRPr lang="es-ES" dirty="0"/>
          </a:p>
          <a:p>
            <a:pPr marL="411480" lvl="1" indent="0">
              <a:buNone/>
            </a:pPr>
            <a:r>
              <a:rPr lang="en-US" dirty="0"/>
              <a:t>      </a:t>
            </a:r>
            <a:r>
              <a:rPr lang="en-US" dirty="0" err="1" smtClean="0"/>
              <a:t>startActivity</a:t>
            </a:r>
            <a:r>
              <a:rPr lang="en-US" dirty="0" smtClean="0"/>
              <a:t>(new Intent(this, </a:t>
            </a:r>
            <a:r>
              <a:rPr lang="en-US" dirty="0" err="1" smtClean="0"/>
              <a:t>OtraActivity.class</a:t>
            </a:r>
            <a:r>
              <a:rPr lang="en-US" dirty="0"/>
              <a:t>));    </a:t>
            </a:r>
            <a:endParaRPr lang="en-US" dirty="0" smtClean="0"/>
          </a:p>
          <a:p>
            <a:pPr marL="411480" lvl="1" indent="0">
              <a:buNone/>
            </a:pPr>
            <a:r>
              <a:rPr lang="es-PY" dirty="0" smtClean="0"/>
              <a:t>}</a:t>
            </a:r>
            <a:endParaRPr lang="es-ES" dirty="0"/>
          </a:p>
        </p:txBody>
      </p:sp>
    </p:spTree>
    <p:extLst>
      <p:ext uri="{BB962C8B-B14F-4D97-AF65-F5344CB8AC3E}">
        <p14:creationId xmlns:p14="http://schemas.microsoft.com/office/powerpoint/2010/main" val="32052203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Y" dirty="0" smtClean="0"/>
              <a:t>Resultado</a:t>
            </a:r>
            <a:endParaRPr lang="es-ES" dirty="0"/>
          </a:p>
        </p:txBody>
      </p:sp>
      <p:pic>
        <p:nvPicPr>
          <p:cNvPr id="5" name="4 Imagen" descr="http://dev.mexdroid.com/wp-content/uploads/2012/07/dsffzdfafd.png"/>
          <p:cNvPicPr/>
          <p:nvPr/>
        </p:nvPicPr>
        <p:blipFill>
          <a:blip r:embed="rId2">
            <a:extLst>
              <a:ext uri="{28A0092B-C50C-407E-A947-70E740481C1C}">
                <a14:useLocalDpi xmlns:a14="http://schemas.microsoft.com/office/drawing/2010/main" val="0"/>
              </a:ext>
            </a:extLst>
          </a:blip>
          <a:srcRect/>
          <a:stretch>
            <a:fillRect/>
          </a:stretch>
        </p:blipFill>
        <p:spPr bwMode="auto">
          <a:xfrm>
            <a:off x="755576" y="2132856"/>
            <a:ext cx="2584469" cy="4600977"/>
          </a:xfrm>
          <a:prstGeom prst="rect">
            <a:avLst/>
          </a:prstGeom>
          <a:noFill/>
          <a:ln>
            <a:noFill/>
          </a:ln>
        </p:spPr>
      </p:pic>
      <p:pic>
        <p:nvPicPr>
          <p:cNvPr id="6" name="5 Imagen" descr="http://dev.mexdroid.com/wp-content/uploads/2012/07/dsfgsfdgsdf.png"/>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112714"/>
            <a:ext cx="2592288" cy="4621119"/>
          </a:xfrm>
          <a:prstGeom prst="rect">
            <a:avLst/>
          </a:prstGeom>
          <a:noFill/>
          <a:ln>
            <a:noFill/>
          </a:ln>
        </p:spPr>
      </p:pic>
      <p:cxnSp>
        <p:nvCxnSpPr>
          <p:cNvPr id="8" name="7 Conector recto de flecha"/>
          <p:cNvCxnSpPr/>
          <p:nvPr/>
        </p:nvCxnSpPr>
        <p:spPr>
          <a:xfrm>
            <a:off x="3491880" y="4293096"/>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2130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Y" dirty="0" err="1" smtClean="0"/>
              <a:t>Boton</a:t>
            </a:r>
            <a:r>
              <a:rPr lang="es-PY" dirty="0" smtClean="0"/>
              <a:t> Volver</a:t>
            </a:r>
            <a:endParaRPr lang="es-ES" dirty="0"/>
          </a:p>
        </p:txBody>
      </p:sp>
      <p:sp>
        <p:nvSpPr>
          <p:cNvPr id="3" name="2 Marcador de contenido"/>
          <p:cNvSpPr>
            <a:spLocks noGrp="1"/>
          </p:cNvSpPr>
          <p:nvPr>
            <p:ph idx="1"/>
          </p:nvPr>
        </p:nvSpPr>
        <p:spPr/>
        <p:txBody>
          <a:bodyPr>
            <a:normAutofit fontScale="92500" lnSpcReduction="20000"/>
          </a:bodyPr>
          <a:lstStyle/>
          <a:p>
            <a:pPr marL="402336" lvl="1" indent="0">
              <a:buNone/>
            </a:pPr>
            <a:endParaRPr lang="en-US" dirty="0" smtClean="0"/>
          </a:p>
          <a:p>
            <a:pPr marL="402336" lvl="1" indent="0">
              <a:buNone/>
            </a:pPr>
            <a:r>
              <a:rPr lang="en-US" dirty="0"/>
              <a:t> &lt;Button</a:t>
            </a:r>
          </a:p>
          <a:p>
            <a:pPr marL="402336" lvl="1" indent="0">
              <a:buNone/>
            </a:pPr>
            <a:r>
              <a:rPr lang="en-US" dirty="0"/>
              <a:t>        </a:t>
            </a:r>
            <a:r>
              <a:rPr lang="en-US" dirty="0" err="1"/>
              <a:t>android:layout_width</a:t>
            </a:r>
            <a:r>
              <a:rPr lang="en-US" dirty="0"/>
              <a:t>="</a:t>
            </a:r>
            <a:r>
              <a:rPr lang="en-US" dirty="0" err="1"/>
              <a:t>fill_parent</a:t>
            </a:r>
            <a:r>
              <a:rPr lang="en-US" dirty="0"/>
              <a:t>"</a:t>
            </a:r>
          </a:p>
          <a:p>
            <a:pPr marL="402336" lvl="1" indent="0">
              <a:buNone/>
            </a:pPr>
            <a:r>
              <a:rPr lang="en-US" dirty="0"/>
              <a:t>        </a:t>
            </a:r>
            <a:r>
              <a:rPr lang="en-US" dirty="0" err="1"/>
              <a:t>android:layout_height</a:t>
            </a:r>
            <a:r>
              <a:rPr lang="en-US" dirty="0"/>
              <a:t>="</a:t>
            </a:r>
            <a:r>
              <a:rPr lang="en-US" dirty="0" err="1"/>
              <a:t>wrap_content</a:t>
            </a:r>
            <a:r>
              <a:rPr lang="en-US" dirty="0"/>
              <a:t>"</a:t>
            </a:r>
          </a:p>
          <a:p>
            <a:pPr marL="402336" lvl="1" indent="0">
              <a:buNone/>
            </a:pPr>
            <a:r>
              <a:rPr lang="en-US" dirty="0"/>
              <a:t>        </a:t>
            </a:r>
            <a:r>
              <a:rPr lang="en-US" dirty="0" err="1"/>
              <a:t>android:onClick</a:t>
            </a:r>
            <a:r>
              <a:rPr lang="en-US" dirty="0"/>
              <a:t>="</a:t>
            </a:r>
            <a:r>
              <a:rPr lang="en-US" dirty="0" err="1"/>
              <a:t>volver</a:t>
            </a:r>
            <a:r>
              <a:rPr lang="en-US" dirty="0"/>
              <a:t>"</a:t>
            </a:r>
          </a:p>
          <a:p>
            <a:pPr marL="402336" lvl="1" indent="0">
              <a:buNone/>
            </a:pPr>
            <a:r>
              <a:rPr lang="en-US" dirty="0"/>
              <a:t>        </a:t>
            </a:r>
            <a:r>
              <a:rPr lang="en-US" dirty="0" err="1"/>
              <a:t>android:text</a:t>
            </a:r>
            <a:r>
              <a:rPr lang="en-US" dirty="0"/>
              <a:t>="</a:t>
            </a:r>
            <a:r>
              <a:rPr lang="en-US" dirty="0" err="1"/>
              <a:t>Volver</a:t>
            </a:r>
            <a:r>
              <a:rPr lang="en-US" dirty="0"/>
              <a:t>" </a:t>
            </a:r>
            <a:r>
              <a:rPr lang="en-US" dirty="0" smtClean="0"/>
              <a:t>/&gt;</a:t>
            </a:r>
            <a:endParaRPr lang="en-US" dirty="0"/>
          </a:p>
          <a:p>
            <a:pPr marL="402336" lvl="1" indent="0">
              <a:buNone/>
            </a:pPr>
            <a:endParaRPr lang="en-US" dirty="0" smtClean="0"/>
          </a:p>
          <a:p>
            <a:pPr marL="402336" lvl="1" indent="0">
              <a:buNone/>
            </a:pPr>
            <a:endParaRPr lang="en-US" dirty="0" smtClean="0"/>
          </a:p>
          <a:p>
            <a:pPr marL="402336" lvl="1" indent="0">
              <a:buNone/>
            </a:pPr>
            <a:r>
              <a:rPr lang="en-US" dirty="0" smtClean="0"/>
              <a:t> </a:t>
            </a:r>
            <a:r>
              <a:rPr lang="en-US" dirty="0"/>
              <a:t>public void </a:t>
            </a:r>
            <a:r>
              <a:rPr lang="en-US" dirty="0" err="1"/>
              <a:t>volver</a:t>
            </a:r>
            <a:r>
              <a:rPr lang="en-US" dirty="0"/>
              <a:t>(View view)</a:t>
            </a:r>
          </a:p>
          <a:p>
            <a:pPr marL="402336" lvl="1" indent="0">
              <a:buNone/>
            </a:pPr>
            <a:r>
              <a:rPr lang="en-US" dirty="0"/>
              <a:t>    {</a:t>
            </a:r>
          </a:p>
          <a:p>
            <a:pPr marL="402336" lvl="1" indent="0">
              <a:buNone/>
            </a:pPr>
            <a:r>
              <a:rPr lang="en-US" dirty="0"/>
              <a:t>    	finish();</a:t>
            </a:r>
          </a:p>
          <a:p>
            <a:pPr marL="402336" lvl="1" indent="0">
              <a:buNone/>
            </a:pPr>
            <a:r>
              <a:rPr lang="en-US" dirty="0"/>
              <a:t>    }</a:t>
            </a:r>
          </a:p>
          <a:p>
            <a:endParaRPr lang="es-ES" dirty="0"/>
          </a:p>
        </p:txBody>
      </p:sp>
    </p:spTree>
    <p:extLst>
      <p:ext uri="{BB962C8B-B14F-4D97-AF65-F5344CB8AC3E}">
        <p14:creationId xmlns:p14="http://schemas.microsoft.com/office/powerpoint/2010/main" val="35732729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Y" dirty="0" smtClean="0"/>
              <a:t>Enviar datos entre </a:t>
            </a:r>
            <a:r>
              <a:rPr lang="es-PY" dirty="0" err="1" smtClean="0"/>
              <a:t>Intents</a:t>
            </a:r>
            <a:endParaRPr lang="es-ES" dirty="0"/>
          </a:p>
        </p:txBody>
      </p:sp>
      <p:sp>
        <p:nvSpPr>
          <p:cNvPr id="3" name="2 Marcador de contenido"/>
          <p:cNvSpPr>
            <a:spLocks noGrp="1"/>
          </p:cNvSpPr>
          <p:nvPr>
            <p:ph idx="1"/>
          </p:nvPr>
        </p:nvSpPr>
        <p:spPr>
          <a:xfrm>
            <a:off x="457200" y="2249424"/>
            <a:ext cx="8686800" cy="4325112"/>
          </a:xfrm>
        </p:spPr>
        <p:txBody>
          <a:bodyPr>
            <a:normAutofit/>
          </a:bodyPr>
          <a:lstStyle/>
          <a:p>
            <a:pPr marL="411480" lvl="1" indent="0">
              <a:buNone/>
            </a:pPr>
            <a:r>
              <a:rPr lang="es-ES" sz="2400" dirty="0" err="1" smtClean="0"/>
              <a:t>public</a:t>
            </a:r>
            <a:r>
              <a:rPr lang="es-ES" sz="2400" dirty="0" smtClean="0"/>
              <a:t> </a:t>
            </a:r>
            <a:r>
              <a:rPr lang="es-ES" sz="2400" dirty="0" err="1"/>
              <a:t>void</a:t>
            </a:r>
            <a:r>
              <a:rPr lang="es-ES" sz="2400" dirty="0"/>
              <a:t> </a:t>
            </a:r>
            <a:r>
              <a:rPr lang="es-ES" sz="2400" dirty="0" err="1"/>
              <a:t>onClick</a:t>
            </a:r>
            <a:r>
              <a:rPr lang="es-ES" sz="2400" dirty="0"/>
              <a:t>(View </a:t>
            </a:r>
            <a:r>
              <a:rPr lang="es-ES" sz="2400" dirty="0" err="1"/>
              <a:t>view</a:t>
            </a:r>
            <a:r>
              <a:rPr lang="es-ES" sz="2400" dirty="0"/>
              <a:t>){</a:t>
            </a:r>
          </a:p>
          <a:p>
            <a:pPr marL="411480" lvl="1" indent="0">
              <a:buNone/>
            </a:pPr>
            <a:r>
              <a:rPr lang="es-ES" sz="2400" dirty="0"/>
              <a:t>	</a:t>
            </a:r>
            <a:r>
              <a:rPr lang="es-ES" sz="2400" dirty="0" err="1"/>
              <a:t>Intent</a:t>
            </a:r>
            <a:r>
              <a:rPr lang="es-ES" sz="2400" dirty="0"/>
              <a:t> otra = new </a:t>
            </a:r>
            <a:r>
              <a:rPr lang="es-ES" sz="2400" dirty="0" err="1"/>
              <a:t>Intent</a:t>
            </a:r>
            <a:r>
              <a:rPr lang="es-ES" sz="2400" dirty="0"/>
              <a:t>(</a:t>
            </a:r>
            <a:r>
              <a:rPr lang="es-ES" sz="2400" dirty="0" err="1"/>
              <a:t>this</a:t>
            </a:r>
            <a:r>
              <a:rPr lang="es-ES" sz="2400" dirty="0"/>
              <a:t>, </a:t>
            </a:r>
            <a:r>
              <a:rPr lang="es-ES" sz="2400" dirty="0" err="1"/>
              <a:t>OtraActivity.class</a:t>
            </a:r>
            <a:r>
              <a:rPr lang="es-ES" sz="2400" dirty="0"/>
              <a:t>);</a:t>
            </a:r>
          </a:p>
          <a:p>
            <a:pPr marL="411480" lvl="1" indent="0">
              <a:buNone/>
            </a:pPr>
            <a:r>
              <a:rPr lang="es-ES" sz="2400" dirty="0"/>
              <a:t>	</a:t>
            </a:r>
            <a:r>
              <a:rPr lang="es-ES" sz="2400" dirty="0" err="1"/>
              <a:t>otra.putExtra</a:t>
            </a:r>
            <a:r>
              <a:rPr lang="es-ES" sz="2400" dirty="0"/>
              <a:t>("</a:t>
            </a:r>
            <a:r>
              <a:rPr lang="es-ES" sz="2400" dirty="0" err="1"/>
              <a:t>valor","hola</a:t>
            </a:r>
            <a:r>
              <a:rPr lang="es-ES" sz="2400" dirty="0"/>
              <a:t>");</a:t>
            </a:r>
          </a:p>
          <a:p>
            <a:pPr marL="411480" lvl="1" indent="0">
              <a:buNone/>
            </a:pPr>
            <a:r>
              <a:rPr lang="es-ES" sz="2400" dirty="0"/>
              <a:t>       </a:t>
            </a:r>
            <a:r>
              <a:rPr lang="es-ES" sz="2400" dirty="0" err="1" smtClean="0"/>
              <a:t>startActivity</a:t>
            </a:r>
            <a:r>
              <a:rPr lang="es-ES" sz="2400" dirty="0" smtClean="0"/>
              <a:t>(otra</a:t>
            </a:r>
            <a:r>
              <a:rPr lang="es-ES" sz="2400" dirty="0"/>
              <a:t>);    </a:t>
            </a:r>
          </a:p>
          <a:p>
            <a:pPr marL="411480" lvl="1" indent="0">
              <a:buNone/>
            </a:pPr>
            <a:r>
              <a:rPr lang="es-ES" sz="2400" dirty="0" smtClean="0"/>
              <a:t>}</a:t>
            </a:r>
          </a:p>
          <a:p>
            <a:pPr marL="411480" lvl="1" indent="0">
              <a:buNone/>
            </a:pPr>
            <a:endParaRPr lang="es-ES" sz="2400" dirty="0" smtClean="0"/>
          </a:p>
          <a:p>
            <a:pPr marL="411480" lvl="1" indent="0">
              <a:buNone/>
            </a:pPr>
            <a:r>
              <a:rPr lang="es-PY" sz="2400" dirty="0" smtClean="0"/>
              <a:t>En el </a:t>
            </a:r>
            <a:r>
              <a:rPr lang="es-PY" sz="2400" dirty="0" err="1" smtClean="0"/>
              <a:t>OnCreate</a:t>
            </a:r>
            <a:r>
              <a:rPr lang="es-PY" sz="2400" dirty="0" smtClean="0"/>
              <a:t> de </a:t>
            </a:r>
            <a:r>
              <a:rPr lang="es-PY" sz="2400" dirty="0" err="1" smtClean="0"/>
              <a:t>OtraActivity</a:t>
            </a:r>
            <a:endParaRPr lang="es-PY" sz="2400" dirty="0"/>
          </a:p>
          <a:p>
            <a:pPr marL="411480" lvl="1" indent="0">
              <a:buNone/>
            </a:pPr>
            <a:r>
              <a:rPr lang="es-ES" sz="2400" dirty="0" err="1"/>
              <a:t>Intent</a:t>
            </a:r>
            <a:r>
              <a:rPr lang="es-ES" sz="2400" dirty="0"/>
              <a:t> </a:t>
            </a:r>
            <a:r>
              <a:rPr lang="es-ES" sz="2400" dirty="0" err="1"/>
              <a:t>intent</a:t>
            </a:r>
            <a:r>
              <a:rPr lang="es-ES" sz="2400" dirty="0"/>
              <a:t> = </a:t>
            </a:r>
            <a:r>
              <a:rPr lang="es-ES" sz="2400" dirty="0" err="1"/>
              <a:t>getIntent</a:t>
            </a:r>
            <a:r>
              <a:rPr lang="es-ES" sz="2400" dirty="0"/>
              <a:t>();</a:t>
            </a:r>
          </a:p>
          <a:p>
            <a:pPr marL="411480" lvl="1" indent="0">
              <a:buNone/>
            </a:pPr>
            <a:r>
              <a:rPr lang="es-ES" sz="2400" dirty="0" err="1" smtClean="0"/>
              <a:t>TextView</a:t>
            </a:r>
            <a:r>
              <a:rPr lang="es-ES" sz="2400" dirty="0" smtClean="0"/>
              <a:t> </a:t>
            </a:r>
            <a:r>
              <a:rPr lang="es-ES" sz="2400" dirty="0" err="1"/>
              <a:t>tw</a:t>
            </a:r>
            <a:r>
              <a:rPr lang="es-ES" sz="2400" dirty="0"/>
              <a:t> = (</a:t>
            </a:r>
            <a:r>
              <a:rPr lang="es-ES" sz="2400" dirty="0" err="1"/>
              <a:t>TextView</a:t>
            </a:r>
            <a:r>
              <a:rPr lang="es-ES" sz="2400" dirty="0"/>
              <a:t>)</a:t>
            </a:r>
            <a:r>
              <a:rPr lang="es-ES" sz="2400" dirty="0" err="1"/>
              <a:t>findViewById</a:t>
            </a:r>
            <a:r>
              <a:rPr lang="es-ES" sz="2400" dirty="0"/>
              <a:t>(</a:t>
            </a:r>
            <a:r>
              <a:rPr lang="es-ES" sz="2400" dirty="0" err="1"/>
              <a:t>R.id.tw_otra</a:t>
            </a:r>
            <a:r>
              <a:rPr lang="es-ES" sz="2400" dirty="0"/>
              <a:t>);</a:t>
            </a:r>
          </a:p>
          <a:p>
            <a:pPr marL="411480" lvl="1" indent="0">
              <a:buNone/>
            </a:pPr>
            <a:r>
              <a:rPr lang="es-ES" sz="2400" dirty="0" err="1" smtClean="0"/>
              <a:t>tw.setText</a:t>
            </a:r>
            <a:r>
              <a:rPr lang="es-ES" sz="2400" dirty="0" smtClean="0"/>
              <a:t>(</a:t>
            </a:r>
            <a:r>
              <a:rPr lang="es-ES" sz="2400" dirty="0" err="1" smtClean="0"/>
              <a:t>intent.getStringExtra</a:t>
            </a:r>
            <a:r>
              <a:rPr lang="es-ES" sz="2400" dirty="0"/>
              <a:t>("valor"));</a:t>
            </a:r>
          </a:p>
        </p:txBody>
      </p:sp>
    </p:spTree>
    <p:extLst>
      <p:ext uri="{BB962C8B-B14F-4D97-AF65-F5344CB8AC3E}">
        <p14:creationId xmlns:p14="http://schemas.microsoft.com/office/powerpoint/2010/main" val="2559568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Y" dirty="0" smtClean="0"/>
              <a:t>URL </a:t>
            </a:r>
            <a:r>
              <a:rPr lang="es-PY" dirty="0" err="1" smtClean="0"/>
              <a:t>Intent</a:t>
            </a:r>
            <a:endParaRPr lang="es-PY" dirty="0"/>
          </a:p>
        </p:txBody>
      </p:sp>
      <p:sp>
        <p:nvSpPr>
          <p:cNvPr id="3" name="2 Marcador de contenido"/>
          <p:cNvSpPr>
            <a:spLocks noGrp="1"/>
          </p:cNvSpPr>
          <p:nvPr>
            <p:ph idx="1"/>
          </p:nvPr>
        </p:nvSpPr>
        <p:spPr/>
        <p:txBody>
          <a:bodyPr/>
          <a:lstStyle/>
          <a:p>
            <a:r>
              <a:rPr lang="es-PY" dirty="0" smtClean="0"/>
              <a:t>En el </a:t>
            </a:r>
            <a:r>
              <a:rPr lang="es-PY" dirty="0" err="1" smtClean="0"/>
              <a:t>manifiest</a:t>
            </a:r>
            <a:r>
              <a:rPr lang="es-PY" dirty="0" smtClean="0"/>
              <a:t> </a:t>
            </a:r>
          </a:p>
          <a:p>
            <a:pPr lvl="1"/>
            <a:r>
              <a:rPr lang="es-PY" sz="1800" dirty="0">
                <a:solidFill>
                  <a:srgbClr val="008080"/>
                </a:solidFill>
                <a:highlight>
                  <a:srgbClr val="E8F2FE"/>
                </a:highlight>
                <a:latin typeface="Consolas"/>
              </a:rPr>
              <a:t>&lt;</a:t>
            </a:r>
            <a:r>
              <a:rPr lang="es-PY" sz="1800" dirty="0">
                <a:solidFill>
                  <a:srgbClr val="3F7F7F"/>
                </a:solidFill>
                <a:highlight>
                  <a:srgbClr val="E8F2FE"/>
                </a:highlight>
                <a:latin typeface="Consolas"/>
              </a:rPr>
              <a:t>uses-</a:t>
            </a:r>
            <a:r>
              <a:rPr lang="es-PY" sz="1800" dirty="0" err="1">
                <a:solidFill>
                  <a:srgbClr val="3F7F7F"/>
                </a:solidFill>
                <a:highlight>
                  <a:srgbClr val="E8F2FE"/>
                </a:highlight>
                <a:latin typeface="Consolas"/>
              </a:rPr>
              <a:t>permission</a:t>
            </a:r>
            <a:r>
              <a:rPr lang="es-PY" sz="1800" dirty="0">
                <a:solidFill>
                  <a:srgbClr val="3F7F7F"/>
                </a:solidFill>
                <a:highlight>
                  <a:srgbClr val="E8F2FE"/>
                </a:highlight>
                <a:latin typeface="Consolas"/>
              </a:rPr>
              <a:t> </a:t>
            </a:r>
            <a:r>
              <a:rPr lang="es-PY" sz="1800" dirty="0" err="1">
                <a:solidFill>
                  <a:srgbClr val="7F007F"/>
                </a:solidFill>
                <a:highlight>
                  <a:srgbClr val="E8F2FE"/>
                </a:highlight>
                <a:latin typeface="Consolas"/>
              </a:rPr>
              <a:t>android:name</a:t>
            </a:r>
            <a:r>
              <a:rPr lang="es-PY" sz="1800" dirty="0">
                <a:solidFill>
                  <a:srgbClr val="000000"/>
                </a:solidFill>
                <a:highlight>
                  <a:srgbClr val="E8F2FE"/>
                </a:highlight>
                <a:latin typeface="Consolas"/>
              </a:rPr>
              <a:t>=</a:t>
            </a:r>
            <a:r>
              <a:rPr lang="es-PY" sz="1800" i="1" dirty="0">
                <a:solidFill>
                  <a:srgbClr val="2A00FF"/>
                </a:solidFill>
                <a:highlight>
                  <a:srgbClr val="E8F2FE"/>
                </a:highlight>
                <a:latin typeface="Consolas"/>
              </a:rPr>
              <a:t>"</a:t>
            </a:r>
            <a:r>
              <a:rPr lang="es-PY" sz="1800" i="1" dirty="0" err="1">
                <a:solidFill>
                  <a:srgbClr val="2A00FF"/>
                </a:solidFill>
                <a:highlight>
                  <a:srgbClr val="E8F2FE"/>
                </a:highlight>
                <a:latin typeface="Consolas"/>
              </a:rPr>
              <a:t>android.permission.INTERNET</a:t>
            </a:r>
            <a:r>
              <a:rPr lang="es-PY" sz="1800" i="1" dirty="0">
                <a:solidFill>
                  <a:srgbClr val="2A00FF"/>
                </a:solidFill>
                <a:highlight>
                  <a:srgbClr val="E8F2FE"/>
                </a:highlight>
                <a:latin typeface="Consolas"/>
              </a:rPr>
              <a:t>"</a:t>
            </a:r>
            <a:r>
              <a:rPr lang="es-PY" sz="1800" i="1" dirty="0">
                <a:solidFill>
                  <a:srgbClr val="008080"/>
                </a:solidFill>
                <a:highlight>
                  <a:srgbClr val="E8F2FE"/>
                </a:highlight>
                <a:latin typeface="Consolas"/>
              </a:rPr>
              <a:t>/&gt;</a:t>
            </a:r>
            <a:endParaRPr lang="es-PY" dirty="0" smtClean="0"/>
          </a:p>
          <a:p>
            <a:endParaRPr lang="es-PY" dirty="0" smtClean="0"/>
          </a:p>
          <a:p>
            <a:r>
              <a:rPr lang="es-PY" dirty="0" smtClean="0"/>
              <a:t>En la clase java</a:t>
            </a:r>
          </a:p>
          <a:p>
            <a:pPr lvl="1"/>
            <a:r>
              <a:rPr lang="es-PY" sz="1800" dirty="0" err="1">
                <a:solidFill>
                  <a:srgbClr val="000000"/>
                </a:solidFill>
                <a:latin typeface="Consolas"/>
              </a:rPr>
              <a:t>intent</a:t>
            </a:r>
            <a:r>
              <a:rPr lang="es-PY" sz="1800" dirty="0">
                <a:solidFill>
                  <a:srgbClr val="000000"/>
                </a:solidFill>
                <a:latin typeface="Consolas"/>
              </a:rPr>
              <a:t> = </a:t>
            </a:r>
            <a:r>
              <a:rPr lang="es-PY" sz="1800" b="1" dirty="0">
                <a:solidFill>
                  <a:srgbClr val="7F0055"/>
                </a:solidFill>
                <a:latin typeface="Consolas"/>
              </a:rPr>
              <a:t>new</a:t>
            </a:r>
            <a:r>
              <a:rPr lang="es-PY" sz="1800" b="1" dirty="0">
                <a:solidFill>
                  <a:srgbClr val="000000"/>
                </a:solidFill>
                <a:latin typeface="Consolas"/>
              </a:rPr>
              <a:t> </a:t>
            </a:r>
            <a:r>
              <a:rPr lang="es-PY" sz="1800" b="1" dirty="0" err="1">
                <a:solidFill>
                  <a:srgbClr val="000000"/>
                </a:solidFill>
                <a:latin typeface="Consolas"/>
              </a:rPr>
              <a:t>Intent</a:t>
            </a:r>
            <a:r>
              <a:rPr lang="es-PY" sz="1800" b="1" dirty="0">
                <a:solidFill>
                  <a:srgbClr val="000000"/>
                </a:solidFill>
                <a:latin typeface="Consolas"/>
              </a:rPr>
              <a:t>(</a:t>
            </a:r>
            <a:r>
              <a:rPr lang="es-PY" sz="1800" b="1" dirty="0" err="1">
                <a:solidFill>
                  <a:srgbClr val="000000"/>
                </a:solidFill>
                <a:latin typeface="Consolas"/>
              </a:rPr>
              <a:t>Intent.</a:t>
            </a:r>
            <a:r>
              <a:rPr lang="es-PY" sz="1800" b="1" i="1" dirty="0" err="1">
                <a:solidFill>
                  <a:srgbClr val="0000C0"/>
                </a:solidFill>
                <a:latin typeface="Consolas"/>
              </a:rPr>
              <a:t>ACTION_VIEW</a:t>
            </a:r>
            <a:r>
              <a:rPr lang="es-PY" sz="1800" b="1" i="1" dirty="0">
                <a:solidFill>
                  <a:srgbClr val="000000"/>
                </a:solidFill>
                <a:latin typeface="Consolas"/>
              </a:rPr>
              <a:t>,</a:t>
            </a:r>
          </a:p>
          <a:p>
            <a:pPr lvl="1"/>
            <a:r>
              <a:rPr lang="es-PY" sz="1800" dirty="0">
                <a:solidFill>
                  <a:srgbClr val="000000"/>
                </a:solidFill>
                <a:latin typeface="Consolas"/>
              </a:rPr>
              <a:t>            </a:t>
            </a:r>
            <a:r>
              <a:rPr lang="es-PY" sz="1800" dirty="0" err="1">
                <a:solidFill>
                  <a:srgbClr val="000000"/>
                </a:solidFill>
                <a:latin typeface="Consolas"/>
              </a:rPr>
              <a:t>Uri.</a:t>
            </a:r>
            <a:r>
              <a:rPr lang="es-PY" sz="1800" i="1" dirty="0" err="1">
                <a:solidFill>
                  <a:srgbClr val="000000"/>
                </a:solidFill>
                <a:latin typeface="Consolas"/>
              </a:rPr>
              <a:t>parse</a:t>
            </a:r>
            <a:r>
              <a:rPr lang="es-PY" sz="1800" i="1" dirty="0">
                <a:solidFill>
                  <a:srgbClr val="000000"/>
                </a:solidFill>
                <a:latin typeface="Consolas"/>
              </a:rPr>
              <a:t>(</a:t>
            </a:r>
            <a:r>
              <a:rPr lang="es-PY" sz="1800" i="1" dirty="0">
                <a:solidFill>
                  <a:srgbClr val="2A00FF"/>
                </a:solidFill>
                <a:latin typeface="Consolas"/>
              </a:rPr>
              <a:t>"http://</a:t>
            </a:r>
            <a:r>
              <a:rPr lang="es-PY" sz="1800" i="1" dirty="0" smtClean="0">
                <a:solidFill>
                  <a:srgbClr val="2A00FF"/>
                </a:solidFill>
                <a:latin typeface="Consolas"/>
              </a:rPr>
              <a:t>www.ipositivo.com</a:t>
            </a:r>
            <a:r>
              <a:rPr lang="es-PY" sz="1800" i="1" dirty="0">
                <a:solidFill>
                  <a:srgbClr val="2A00FF"/>
                </a:solidFill>
                <a:latin typeface="Consolas"/>
              </a:rPr>
              <a:t>"</a:t>
            </a:r>
            <a:r>
              <a:rPr lang="es-PY" sz="1800" i="1" dirty="0">
                <a:solidFill>
                  <a:srgbClr val="000000"/>
                </a:solidFill>
                <a:latin typeface="Consolas"/>
              </a:rPr>
              <a:t>));</a:t>
            </a:r>
            <a:endParaRPr lang="es-PY" sz="4200" dirty="0"/>
          </a:p>
        </p:txBody>
      </p:sp>
    </p:spTree>
    <p:extLst>
      <p:ext uri="{BB962C8B-B14F-4D97-AF65-F5344CB8AC3E}">
        <p14:creationId xmlns:p14="http://schemas.microsoft.com/office/powerpoint/2010/main" val="35413118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Y" dirty="0" err="1" smtClean="0"/>
              <a:t>Call</a:t>
            </a:r>
            <a:r>
              <a:rPr lang="es-PY" dirty="0" smtClean="0"/>
              <a:t> </a:t>
            </a:r>
            <a:r>
              <a:rPr lang="es-PY" dirty="0" err="1" smtClean="0"/>
              <a:t>Intent</a:t>
            </a:r>
            <a:endParaRPr lang="es-PY" dirty="0"/>
          </a:p>
        </p:txBody>
      </p:sp>
      <p:sp>
        <p:nvSpPr>
          <p:cNvPr id="3" name="2 Marcador de contenido"/>
          <p:cNvSpPr>
            <a:spLocks noGrp="1"/>
          </p:cNvSpPr>
          <p:nvPr>
            <p:ph idx="1"/>
          </p:nvPr>
        </p:nvSpPr>
        <p:spPr/>
        <p:txBody>
          <a:bodyPr/>
          <a:lstStyle/>
          <a:p>
            <a:r>
              <a:rPr lang="es-PY" dirty="0" smtClean="0"/>
              <a:t>En el </a:t>
            </a:r>
            <a:r>
              <a:rPr lang="es-PY" dirty="0" err="1" smtClean="0"/>
              <a:t>manifiest</a:t>
            </a:r>
            <a:r>
              <a:rPr lang="es-PY" dirty="0" smtClean="0"/>
              <a:t> </a:t>
            </a:r>
          </a:p>
          <a:p>
            <a:pPr lvl="1"/>
            <a:r>
              <a:rPr lang="es-PY" sz="1800" dirty="0">
                <a:solidFill>
                  <a:srgbClr val="008080"/>
                </a:solidFill>
                <a:latin typeface="Consolas"/>
              </a:rPr>
              <a:t>&lt;</a:t>
            </a:r>
            <a:r>
              <a:rPr lang="es-PY" sz="1800" dirty="0">
                <a:solidFill>
                  <a:srgbClr val="3F7F7F"/>
                </a:solidFill>
                <a:latin typeface="Consolas"/>
              </a:rPr>
              <a:t>uses-</a:t>
            </a:r>
            <a:r>
              <a:rPr lang="es-PY" sz="1800" dirty="0" err="1">
                <a:solidFill>
                  <a:srgbClr val="3F7F7F"/>
                </a:solidFill>
                <a:latin typeface="Consolas"/>
              </a:rPr>
              <a:t>permission</a:t>
            </a:r>
            <a:r>
              <a:rPr lang="es-PY" sz="1800" dirty="0">
                <a:solidFill>
                  <a:srgbClr val="3F7F7F"/>
                </a:solidFill>
                <a:latin typeface="Consolas"/>
              </a:rPr>
              <a:t> </a:t>
            </a:r>
            <a:r>
              <a:rPr lang="es-PY" sz="1800" dirty="0" err="1">
                <a:solidFill>
                  <a:srgbClr val="7F007F"/>
                </a:solidFill>
                <a:latin typeface="Consolas"/>
              </a:rPr>
              <a:t>android:name</a:t>
            </a:r>
            <a:r>
              <a:rPr lang="es-PY" sz="1800" dirty="0">
                <a:solidFill>
                  <a:srgbClr val="000000"/>
                </a:solidFill>
                <a:latin typeface="Consolas"/>
              </a:rPr>
              <a:t>=</a:t>
            </a:r>
            <a:r>
              <a:rPr lang="es-PY" sz="1800" i="1" dirty="0">
                <a:solidFill>
                  <a:srgbClr val="2A00FF"/>
                </a:solidFill>
                <a:latin typeface="Consolas"/>
              </a:rPr>
              <a:t>"</a:t>
            </a:r>
            <a:r>
              <a:rPr lang="es-PY" sz="1800" i="1" dirty="0" err="1">
                <a:solidFill>
                  <a:srgbClr val="2A00FF"/>
                </a:solidFill>
                <a:latin typeface="Consolas"/>
              </a:rPr>
              <a:t>android.permission.CALL_PHONE</a:t>
            </a:r>
            <a:r>
              <a:rPr lang="es-PY" sz="1800" i="1" dirty="0">
                <a:solidFill>
                  <a:srgbClr val="2A00FF"/>
                </a:solidFill>
                <a:latin typeface="Consolas"/>
              </a:rPr>
              <a:t>" </a:t>
            </a:r>
            <a:r>
              <a:rPr lang="es-PY" sz="1800" dirty="0">
                <a:solidFill>
                  <a:srgbClr val="008080"/>
                </a:solidFill>
                <a:latin typeface="Consolas"/>
              </a:rPr>
              <a:t>/</a:t>
            </a:r>
            <a:r>
              <a:rPr lang="es-PY" sz="1800" i="1" dirty="0" smtClean="0">
                <a:solidFill>
                  <a:srgbClr val="008080"/>
                </a:solidFill>
                <a:latin typeface="Consolas"/>
              </a:rPr>
              <a:t>&gt;</a:t>
            </a:r>
          </a:p>
          <a:p>
            <a:pPr lvl="1"/>
            <a:endParaRPr lang="es-PY" sz="1800" dirty="0">
              <a:solidFill>
                <a:srgbClr val="008080"/>
              </a:solidFill>
              <a:latin typeface="Consolas"/>
            </a:endParaRPr>
          </a:p>
          <a:p>
            <a:r>
              <a:rPr lang="es-PY" dirty="0" smtClean="0"/>
              <a:t>En la clase java</a:t>
            </a:r>
          </a:p>
          <a:p>
            <a:pPr lvl="1"/>
            <a:r>
              <a:rPr lang="es-PY" sz="1800" dirty="0" err="1">
                <a:solidFill>
                  <a:srgbClr val="000000"/>
                </a:solidFill>
                <a:latin typeface="Consolas"/>
              </a:rPr>
              <a:t>intent</a:t>
            </a:r>
            <a:r>
              <a:rPr lang="es-PY" sz="1800" dirty="0">
                <a:solidFill>
                  <a:srgbClr val="000000"/>
                </a:solidFill>
                <a:latin typeface="Consolas"/>
              </a:rPr>
              <a:t> = </a:t>
            </a:r>
            <a:r>
              <a:rPr lang="es-PY" sz="1800" b="1" dirty="0">
                <a:solidFill>
                  <a:srgbClr val="7F0055"/>
                </a:solidFill>
                <a:latin typeface="Consolas"/>
              </a:rPr>
              <a:t>new</a:t>
            </a:r>
            <a:r>
              <a:rPr lang="es-PY" sz="1800" b="1" dirty="0">
                <a:solidFill>
                  <a:srgbClr val="000000"/>
                </a:solidFill>
                <a:latin typeface="Consolas"/>
              </a:rPr>
              <a:t> </a:t>
            </a:r>
            <a:r>
              <a:rPr lang="es-PY" sz="1800" b="1" dirty="0" err="1">
                <a:solidFill>
                  <a:srgbClr val="000000"/>
                </a:solidFill>
                <a:latin typeface="Consolas"/>
              </a:rPr>
              <a:t>Intent</a:t>
            </a:r>
            <a:r>
              <a:rPr lang="es-PY" sz="1800" b="1" dirty="0">
                <a:solidFill>
                  <a:srgbClr val="000000"/>
                </a:solidFill>
                <a:latin typeface="Consolas"/>
              </a:rPr>
              <a:t>(</a:t>
            </a:r>
            <a:r>
              <a:rPr lang="es-PY" sz="1800" b="1" dirty="0" err="1">
                <a:solidFill>
                  <a:srgbClr val="000000"/>
                </a:solidFill>
                <a:latin typeface="Consolas"/>
              </a:rPr>
              <a:t>Intent.</a:t>
            </a:r>
            <a:r>
              <a:rPr lang="es-PY" sz="1800" b="1" i="1" dirty="0" err="1">
                <a:solidFill>
                  <a:srgbClr val="0000C0"/>
                </a:solidFill>
                <a:latin typeface="Consolas"/>
              </a:rPr>
              <a:t>ACTION_CALL</a:t>
            </a:r>
            <a:r>
              <a:rPr lang="es-PY" sz="1800" b="1" i="1" dirty="0">
                <a:solidFill>
                  <a:srgbClr val="000000"/>
                </a:solidFill>
                <a:latin typeface="Consolas"/>
              </a:rPr>
              <a:t>,</a:t>
            </a:r>
          </a:p>
          <a:p>
            <a:pPr lvl="1"/>
            <a:r>
              <a:rPr lang="es-PY" sz="1800" dirty="0">
                <a:solidFill>
                  <a:srgbClr val="000000"/>
                </a:solidFill>
                <a:latin typeface="Consolas"/>
              </a:rPr>
              <a:t>            </a:t>
            </a:r>
            <a:r>
              <a:rPr lang="es-PY" sz="1800" dirty="0" err="1">
                <a:solidFill>
                  <a:srgbClr val="000000"/>
                </a:solidFill>
                <a:latin typeface="Consolas"/>
              </a:rPr>
              <a:t>Uri.</a:t>
            </a:r>
            <a:r>
              <a:rPr lang="es-PY" sz="1800" i="1" dirty="0" err="1">
                <a:solidFill>
                  <a:srgbClr val="000000"/>
                </a:solidFill>
                <a:latin typeface="Consolas"/>
              </a:rPr>
              <a:t>parse</a:t>
            </a:r>
            <a:r>
              <a:rPr lang="es-PY" sz="1800" i="1" dirty="0">
                <a:solidFill>
                  <a:srgbClr val="000000"/>
                </a:solidFill>
                <a:latin typeface="Consolas"/>
              </a:rPr>
              <a:t>(</a:t>
            </a:r>
            <a:r>
              <a:rPr lang="es-PY" sz="1800" i="1" dirty="0">
                <a:solidFill>
                  <a:srgbClr val="2A00FF"/>
                </a:solidFill>
                <a:latin typeface="Consolas"/>
              </a:rPr>
              <a:t>"</a:t>
            </a:r>
            <a:r>
              <a:rPr lang="es-PY" sz="1800" i="1" dirty="0" err="1">
                <a:solidFill>
                  <a:srgbClr val="2A00FF"/>
                </a:solidFill>
                <a:latin typeface="Consolas"/>
              </a:rPr>
              <a:t>tel</a:t>
            </a:r>
            <a:r>
              <a:rPr lang="es-PY" sz="1800" i="1" dirty="0" smtClean="0">
                <a:solidFill>
                  <a:srgbClr val="2A00FF"/>
                </a:solidFill>
                <a:latin typeface="Consolas"/>
              </a:rPr>
              <a:t>:(+595)971507080"</a:t>
            </a:r>
            <a:r>
              <a:rPr lang="es-PY" sz="1800" i="1" dirty="0" smtClean="0">
                <a:solidFill>
                  <a:srgbClr val="000000"/>
                </a:solidFill>
                <a:latin typeface="Consolas"/>
              </a:rPr>
              <a:t>));</a:t>
            </a:r>
            <a:endParaRPr lang="es-PY" sz="1800" dirty="0"/>
          </a:p>
        </p:txBody>
      </p:sp>
    </p:spTree>
    <p:extLst>
      <p:ext uri="{BB962C8B-B14F-4D97-AF65-F5344CB8AC3E}">
        <p14:creationId xmlns:p14="http://schemas.microsoft.com/office/powerpoint/2010/main" val="32449876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764704"/>
            <a:ext cx="8229600" cy="1066800"/>
          </a:xfrm>
        </p:spPr>
        <p:txBody>
          <a:bodyPr/>
          <a:lstStyle/>
          <a:p>
            <a:r>
              <a:rPr lang="es-PY" dirty="0" smtClean="0"/>
              <a:t>Tarea 1</a:t>
            </a:r>
            <a:endParaRPr lang="es-PY" dirty="0"/>
          </a:p>
        </p:txBody>
      </p:sp>
      <p:sp>
        <p:nvSpPr>
          <p:cNvPr id="3" name="2 Marcador de contenido"/>
          <p:cNvSpPr>
            <a:spLocks noGrp="1"/>
          </p:cNvSpPr>
          <p:nvPr>
            <p:ph idx="1"/>
          </p:nvPr>
        </p:nvSpPr>
        <p:spPr/>
        <p:txBody>
          <a:bodyPr/>
          <a:lstStyle/>
          <a:p>
            <a:r>
              <a:rPr lang="es-PY" dirty="0" smtClean="0"/>
              <a:t>Diseñar </a:t>
            </a:r>
            <a:r>
              <a:rPr lang="es-PY" dirty="0" smtClean="0"/>
              <a:t>un </a:t>
            </a:r>
            <a:r>
              <a:rPr lang="es-PY" dirty="0" err="1" smtClean="0"/>
              <a:t>Activity</a:t>
            </a:r>
            <a:r>
              <a:rPr lang="es-PY" dirty="0" smtClean="0"/>
              <a:t>  Principal  </a:t>
            </a:r>
            <a:r>
              <a:rPr lang="es-PY" dirty="0" smtClean="0"/>
              <a:t>para la aplicación de Bloc de </a:t>
            </a:r>
            <a:r>
              <a:rPr lang="es-PY" dirty="0" smtClean="0"/>
              <a:t>Notas en la que se tenga un boto de Agregar una nueva nota.</a:t>
            </a:r>
          </a:p>
          <a:p>
            <a:pPr marL="109728" indent="0">
              <a:buNone/>
            </a:pPr>
            <a:endParaRPr lang="es-PY" dirty="0" smtClean="0"/>
          </a:p>
          <a:p>
            <a:r>
              <a:rPr lang="es-PY" dirty="0" smtClean="0"/>
              <a:t>Crear otra </a:t>
            </a:r>
            <a:r>
              <a:rPr lang="es-PY" dirty="0" err="1"/>
              <a:t>A</a:t>
            </a:r>
            <a:r>
              <a:rPr lang="es-PY" dirty="0" err="1" smtClean="0"/>
              <a:t>ctivity</a:t>
            </a:r>
            <a:r>
              <a:rPr lang="es-PY" dirty="0" smtClean="0"/>
              <a:t> que tenga la interfaz completa de inserción de nota nueva, p</a:t>
            </a:r>
            <a:r>
              <a:rPr lang="es-PY" dirty="0" smtClean="0"/>
              <a:t>reparar </a:t>
            </a:r>
            <a:r>
              <a:rPr lang="es-PY" dirty="0" smtClean="0"/>
              <a:t>la misma con los botones, eventos y controles necesarios.</a:t>
            </a:r>
            <a:endParaRPr lang="es-PY" dirty="0"/>
          </a:p>
        </p:txBody>
      </p:sp>
    </p:spTree>
    <p:extLst>
      <p:ext uri="{BB962C8B-B14F-4D97-AF65-F5344CB8AC3E}">
        <p14:creationId xmlns:p14="http://schemas.microsoft.com/office/powerpoint/2010/main" val="525232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476672"/>
            <a:ext cx="8229600" cy="1066800"/>
          </a:xfrm>
        </p:spPr>
        <p:txBody>
          <a:bodyPr/>
          <a:lstStyle/>
          <a:p>
            <a:r>
              <a:rPr lang="es-PY" b="1" dirty="0"/>
              <a:t>Control </a:t>
            </a:r>
            <a:r>
              <a:rPr lang="es-PY" b="1" dirty="0" err="1"/>
              <a:t>ImageButton</a:t>
            </a:r>
            <a:r>
              <a:rPr lang="es-PY" b="1" dirty="0"/>
              <a:t> </a:t>
            </a:r>
            <a:endParaRPr lang="es-PY" dirty="0"/>
          </a:p>
        </p:txBody>
      </p:sp>
      <p:sp>
        <p:nvSpPr>
          <p:cNvPr id="3" name="2 Marcador de contenido"/>
          <p:cNvSpPr>
            <a:spLocks noGrp="1"/>
          </p:cNvSpPr>
          <p:nvPr>
            <p:ph idx="1"/>
          </p:nvPr>
        </p:nvSpPr>
        <p:spPr>
          <a:xfrm>
            <a:off x="457200" y="1484784"/>
            <a:ext cx="8229600" cy="5089752"/>
          </a:xfrm>
        </p:spPr>
        <p:txBody>
          <a:bodyPr>
            <a:normAutofit/>
          </a:bodyPr>
          <a:lstStyle/>
          <a:p>
            <a:r>
              <a:rPr lang="es-PY" dirty="0"/>
              <a:t>En un control de tipo </a:t>
            </a:r>
            <a:r>
              <a:rPr lang="es-PY" dirty="0" err="1"/>
              <a:t>ImageButton</a:t>
            </a:r>
            <a:r>
              <a:rPr lang="es-PY" dirty="0"/>
              <a:t> podremos definir una imagen a mostrar en vez de un  texto,  para  lo  que  deberemos  asignar  la  propiedad  </a:t>
            </a:r>
            <a:r>
              <a:rPr lang="es-PY" dirty="0" err="1" smtClean="0"/>
              <a:t>android:src</a:t>
            </a:r>
            <a:r>
              <a:rPr lang="es-PY" dirty="0"/>
              <a:t>. </a:t>
            </a:r>
            <a:endParaRPr lang="es-PY" dirty="0" smtClean="0"/>
          </a:p>
          <a:p>
            <a:endParaRPr lang="es-PY" dirty="0"/>
          </a:p>
          <a:p>
            <a:pPr marL="402336" lvl="1" indent="0">
              <a:buNone/>
            </a:pPr>
            <a:r>
              <a:rPr lang="es-PY" sz="1800" dirty="0">
                <a:latin typeface="Courier New" pitchFamily="49" charset="0"/>
                <a:cs typeface="Courier New" pitchFamily="49" charset="0"/>
              </a:rPr>
              <a:t>&lt;</a:t>
            </a:r>
            <a:r>
              <a:rPr lang="es-PY" sz="1800" dirty="0" err="1">
                <a:latin typeface="Courier New" pitchFamily="49" charset="0"/>
                <a:cs typeface="Courier New" pitchFamily="49" charset="0"/>
              </a:rPr>
              <a:t>ImageButton</a:t>
            </a:r>
            <a:r>
              <a:rPr lang="es-PY" sz="1800" dirty="0">
                <a:latin typeface="Courier New" pitchFamily="49" charset="0"/>
                <a:cs typeface="Courier New" pitchFamily="49" charset="0"/>
              </a:rPr>
              <a:t> </a:t>
            </a:r>
            <a:r>
              <a:rPr lang="es-PY" sz="1800" dirty="0" err="1">
                <a:latin typeface="Courier New" pitchFamily="49" charset="0"/>
                <a:cs typeface="Courier New" pitchFamily="49" charset="0"/>
              </a:rPr>
              <a:t>android:id</a:t>
            </a:r>
            <a:r>
              <a:rPr lang="es-PY" sz="1800" dirty="0">
                <a:latin typeface="Courier New" pitchFamily="49" charset="0"/>
                <a:cs typeface="Courier New" pitchFamily="49" charset="0"/>
              </a:rPr>
              <a:t>="@+id/BtnBoton3" </a:t>
            </a:r>
          </a:p>
          <a:p>
            <a:pPr marL="402336" lvl="1" indent="0">
              <a:buNone/>
            </a:pPr>
            <a:r>
              <a:rPr lang="es-PY" sz="1800" dirty="0">
                <a:latin typeface="Courier New" pitchFamily="49" charset="0"/>
                <a:cs typeface="Courier New" pitchFamily="49" charset="0"/>
              </a:rPr>
              <a:t>    </a:t>
            </a:r>
            <a:r>
              <a:rPr lang="es-PY" sz="1800" dirty="0" err="1">
                <a:latin typeface="Courier New" pitchFamily="49" charset="0"/>
                <a:cs typeface="Courier New" pitchFamily="49" charset="0"/>
              </a:rPr>
              <a:t>android:layout_width</a:t>
            </a:r>
            <a:r>
              <a:rPr lang="es-PY" sz="1800" dirty="0">
                <a:latin typeface="Courier New" pitchFamily="49" charset="0"/>
                <a:cs typeface="Courier New" pitchFamily="49" charset="0"/>
              </a:rPr>
              <a:t>="</a:t>
            </a:r>
            <a:r>
              <a:rPr lang="es-PY" sz="1800" dirty="0" err="1">
                <a:latin typeface="Courier New" pitchFamily="49" charset="0"/>
                <a:cs typeface="Courier New" pitchFamily="49" charset="0"/>
              </a:rPr>
              <a:t>wrap_content</a:t>
            </a:r>
            <a:r>
              <a:rPr lang="es-PY" sz="1800" dirty="0">
                <a:latin typeface="Courier New" pitchFamily="49" charset="0"/>
                <a:cs typeface="Courier New" pitchFamily="49" charset="0"/>
              </a:rPr>
              <a:t>" </a:t>
            </a:r>
          </a:p>
          <a:p>
            <a:pPr marL="402336" lvl="1" indent="0">
              <a:buNone/>
            </a:pPr>
            <a:r>
              <a:rPr lang="es-PY" sz="1800" dirty="0">
                <a:latin typeface="Courier New" pitchFamily="49" charset="0"/>
                <a:cs typeface="Courier New" pitchFamily="49" charset="0"/>
              </a:rPr>
              <a:t>    </a:t>
            </a:r>
            <a:r>
              <a:rPr lang="es-PY" sz="1800" dirty="0" err="1">
                <a:latin typeface="Courier New" pitchFamily="49" charset="0"/>
                <a:cs typeface="Courier New" pitchFamily="49" charset="0"/>
              </a:rPr>
              <a:t>android:layout_height</a:t>
            </a:r>
            <a:r>
              <a:rPr lang="es-PY" sz="1800" dirty="0">
                <a:latin typeface="Courier New" pitchFamily="49" charset="0"/>
                <a:cs typeface="Courier New" pitchFamily="49" charset="0"/>
              </a:rPr>
              <a:t>="</a:t>
            </a:r>
            <a:r>
              <a:rPr lang="es-PY" sz="1800" dirty="0" err="1">
                <a:latin typeface="Courier New" pitchFamily="49" charset="0"/>
                <a:cs typeface="Courier New" pitchFamily="49" charset="0"/>
              </a:rPr>
              <a:t>wrap_content</a:t>
            </a:r>
            <a:r>
              <a:rPr lang="es-PY" sz="1800" dirty="0">
                <a:latin typeface="Courier New" pitchFamily="49" charset="0"/>
                <a:cs typeface="Courier New" pitchFamily="49" charset="0"/>
              </a:rPr>
              <a:t>" </a:t>
            </a:r>
          </a:p>
          <a:p>
            <a:pPr marL="402336" lvl="1" indent="0">
              <a:buNone/>
            </a:pPr>
            <a:r>
              <a:rPr lang="es-PY" sz="1800" dirty="0">
                <a:latin typeface="Courier New" pitchFamily="49" charset="0"/>
                <a:cs typeface="Courier New" pitchFamily="49" charset="0"/>
              </a:rPr>
              <a:t>    </a:t>
            </a:r>
            <a:r>
              <a:rPr lang="es-PY" sz="1800" dirty="0" err="1">
                <a:latin typeface="Courier New" pitchFamily="49" charset="0"/>
                <a:cs typeface="Courier New" pitchFamily="49" charset="0"/>
              </a:rPr>
              <a:t>android:src</a:t>
            </a:r>
            <a:r>
              <a:rPr lang="es-PY" sz="1800" dirty="0">
                <a:latin typeface="Courier New" pitchFamily="49" charset="0"/>
                <a:cs typeface="Courier New" pitchFamily="49" charset="0"/>
              </a:rPr>
              <a:t>="@</a:t>
            </a:r>
            <a:r>
              <a:rPr lang="es-PY" sz="1800" dirty="0" err="1">
                <a:latin typeface="Courier New" pitchFamily="49" charset="0"/>
                <a:cs typeface="Courier New" pitchFamily="49" charset="0"/>
              </a:rPr>
              <a:t>drawable</a:t>
            </a:r>
            <a:r>
              <a:rPr lang="es-PY" sz="1800" dirty="0">
                <a:latin typeface="Courier New" pitchFamily="49" charset="0"/>
                <a:cs typeface="Courier New" pitchFamily="49" charset="0"/>
              </a:rPr>
              <a:t>/ok" /&gt; </a:t>
            </a:r>
          </a:p>
          <a:p>
            <a:endParaRPr lang="es-PY" dirty="0"/>
          </a:p>
          <a:p>
            <a:endParaRPr lang="es-PY" dirty="0"/>
          </a:p>
        </p:txBody>
      </p:sp>
    </p:spTree>
    <p:extLst>
      <p:ext uri="{BB962C8B-B14F-4D97-AF65-F5344CB8AC3E}">
        <p14:creationId xmlns:p14="http://schemas.microsoft.com/office/powerpoint/2010/main" val="1409464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Y" b="1" dirty="0"/>
              <a:t>Imágenes, etiquetas y cuadros de texto </a:t>
            </a:r>
            <a:endParaRPr lang="es-PY" dirty="0"/>
          </a:p>
        </p:txBody>
      </p:sp>
      <p:sp>
        <p:nvSpPr>
          <p:cNvPr id="3" name="2 Marcador de contenido"/>
          <p:cNvSpPr>
            <a:spLocks noGrp="1"/>
          </p:cNvSpPr>
          <p:nvPr>
            <p:ph idx="1"/>
          </p:nvPr>
        </p:nvSpPr>
        <p:spPr>
          <a:xfrm>
            <a:off x="395536" y="2780928"/>
            <a:ext cx="8229600" cy="2331704"/>
          </a:xfrm>
        </p:spPr>
        <p:txBody>
          <a:bodyPr/>
          <a:lstStyle/>
          <a:p>
            <a:r>
              <a:rPr lang="es-PY" dirty="0" smtClean="0"/>
              <a:t>En </a:t>
            </a:r>
            <a:r>
              <a:rPr lang="es-PY" dirty="0"/>
              <a:t>este apartado nos vamos a centrar en </a:t>
            </a:r>
            <a:r>
              <a:rPr lang="es-PY" dirty="0" smtClean="0"/>
              <a:t>otro componente básico  imprescindible </a:t>
            </a:r>
            <a:r>
              <a:rPr lang="es-PY" dirty="0"/>
              <a:t>en nuestras aplicaciones: las imágenes (</a:t>
            </a:r>
            <a:r>
              <a:rPr lang="es-PY" dirty="0" err="1"/>
              <a:t>ImageView</a:t>
            </a:r>
            <a:r>
              <a:rPr lang="es-PY" dirty="0" smtClean="0"/>
              <a:t>).</a:t>
            </a:r>
            <a:endParaRPr lang="es-PY" dirty="0"/>
          </a:p>
        </p:txBody>
      </p:sp>
    </p:spTree>
    <p:extLst>
      <p:ext uri="{BB962C8B-B14F-4D97-AF65-F5344CB8AC3E}">
        <p14:creationId xmlns:p14="http://schemas.microsoft.com/office/powerpoint/2010/main" val="13185955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476672"/>
            <a:ext cx="8229600" cy="1066800"/>
          </a:xfrm>
        </p:spPr>
        <p:txBody>
          <a:bodyPr/>
          <a:lstStyle/>
          <a:p>
            <a:r>
              <a:rPr lang="es-PY" b="1" dirty="0"/>
              <a:t>Control </a:t>
            </a:r>
            <a:r>
              <a:rPr lang="es-PY" b="1" dirty="0" err="1"/>
              <a:t>ImageView</a:t>
            </a:r>
            <a:r>
              <a:rPr lang="es-PY" b="1" dirty="0"/>
              <a:t> </a:t>
            </a:r>
            <a:endParaRPr lang="es-PY" dirty="0"/>
          </a:p>
        </p:txBody>
      </p:sp>
      <p:sp>
        <p:nvSpPr>
          <p:cNvPr id="3" name="2 Marcador de contenido"/>
          <p:cNvSpPr>
            <a:spLocks noGrp="1"/>
          </p:cNvSpPr>
          <p:nvPr>
            <p:ph idx="1"/>
          </p:nvPr>
        </p:nvSpPr>
        <p:spPr>
          <a:xfrm>
            <a:off x="457200" y="1484784"/>
            <a:ext cx="8229600" cy="5089752"/>
          </a:xfrm>
        </p:spPr>
        <p:txBody>
          <a:bodyPr/>
          <a:lstStyle/>
          <a:p>
            <a:r>
              <a:rPr lang="es-PY" dirty="0"/>
              <a:t>El  control  </a:t>
            </a:r>
            <a:r>
              <a:rPr lang="es-PY" dirty="0" err="1"/>
              <a:t>ImageView</a:t>
            </a:r>
            <a:r>
              <a:rPr lang="es-PY" dirty="0"/>
              <a:t>  permite  mostrar  imágenes  en  la  aplicación.  La  propiedad  más interesante  es  </a:t>
            </a:r>
            <a:r>
              <a:rPr lang="es-PY" dirty="0" err="1"/>
              <a:t>android:src</a:t>
            </a:r>
            <a:r>
              <a:rPr lang="es-PY" dirty="0"/>
              <a:t>,  que  permite  indicar  la  imagen  a  mostrar. </a:t>
            </a:r>
            <a:endParaRPr lang="es-PY" dirty="0" smtClean="0"/>
          </a:p>
          <a:p>
            <a:pPr lvl="1"/>
            <a:endParaRPr lang="es-PY" dirty="0" smtClean="0"/>
          </a:p>
          <a:p>
            <a:pPr marL="402336" lvl="1" indent="0">
              <a:buNone/>
            </a:pPr>
            <a:r>
              <a:rPr lang="es-PY" sz="1800" dirty="0">
                <a:latin typeface="Courier New" pitchFamily="49" charset="0"/>
                <a:cs typeface="Courier New" pitchFamily="49" charset="0"/>
              </a:rPr>
              <a:t>&lt;</a:t>
            </a:r>
            <a:r>
              <a:rPr lang="es-PY" sz="1800" dirty="0" err="1">
                <a:latin typeface="Courier New" pitchFamily="49" charset="0"/>
                <a:cs typeface="Courier New" pitchFamily="49" charset="0"/>
              </a:rPr>
              <a:t>ImageView</a:t>
            </a:r>
            <a:r>
              <a:rPr lang="es-PY" sz="1800" dirty="0">
                <a:latin typeface="Courier New" pitchFamily="49" charset="0"/>
                <a:cs typeface="Courier New" pitchFamily="49" charset="0"/>
              </a:rPr>
              <a:t> </a:t>
            </a:r>
            <a:r>
              <a:rPr lang="es-PY" sz="1800" dirty="0" err="1">
                <a:latin typeface="Courier New" pitchFamily="49" charset="0"/>
                <a:cs typeface="Courier New" pitchFamily="49" charset="0"/>
              </a:rPr>
              <a:t>android:id</a:t>
            </a:r>
            <a:r>
              <a:rPr lang="es-PY" sz="1800" dirty="0">
                <a:latin typeface="Courier New" pitchFamily="49" charset="0"/>
                <a:cs typeface="Courier New" pitchFamily="49" charset="0"/>
              </a:rPr>
              <a:t>="@+id/</a:t>
            </a:r>
            <a:r>
              <a:rPr lang="es-PY" sz="1800" dirty="0" err="1">
                <a:latin typeface="Courier New" pitchFamily="49" charset="0"/>
                <a:cs typeface="Courier New" pitchFamily="49" charset="0"/>
              </a:rPr>
              <a:t>ImgFoto</a:t>
            </a:r>
            <a:r>
              <a:rPr lang="es-PY" sz="1800" dirty="0">
                <a:latin typeface="Courier New" pitchFamily="49" charset="0"/>
                <a:cs typeface="Courier New" pitchFamily="49" charset="0"/>
              </a:rPr>
              <a:t>" </a:t>
            </a:r>
          </a:p>
          <a:p>
            <a:pPr marL="402336" lvl="1" indent="0">
              <a:buNone/>
            </a:pPr>
            <a:r>
              <a:rPr lang="es-PY" sz="1800" dirty="0" err="1" smtClean="0">
                <a:latin typeface="Courier New" pitchFamily="49" charset="0"/>
                <a:cs typeface="Courier New" pitchFamily="49" charset="0"/>
              </a:rPr>
              <a:t>android:layout_width</a:t>
            </a:r>
            <a:r>
              <a:rPr lang="es-PY" sz="1800" dirty="0">
                <a:latin typeface="Courier New" pitchFamily="49" charset="0"/>
                <a:cs typeface="Courier New" pitchFamily="49" charset="0"/>
              </a:rPr>
              <a:t>="</a:t>
            </a:r>
            <a:r>
              <a:rPr lang="es-PY" sz="1800" dirty="0" err="1">
                <a:latin typeface="Courier New" pitchFamily="49" charset="0"/>
                <a:cs typeface="Courier New" pitchFamily="49" charset="0"/>
              </a:rPr>
              <a:t>wrap_content</a:t>
            </a:r>
            <a:r>
              <a:rPr lang="es-PY" sz="1800" dirty="0">
                <a:latin typeface="Courier New" pitchFamily="49" charset="0"/>
                <a:cs typeface="Courier New" pitchFamily="49" charset="0"/>
              </a:rPr>
              <a:t>" </a:t>
            </a:r>
          </a:p>
          <a:p>
            <a:pPr marL="402336" lvl="1" indent="0">
              <a:buNone/>
            </a:pPr>
            <a:r>
              <a:rPr lang="es-PY" sz="1800" dirty="0" err="1">
                <a:latin typeface="Courier New" pitchFamily="49" charset="0"/>
                <a:cs typeface="Courier New" pitchFamily="49" charset="0"/>
              </a:rPr>
              <a:t>android:layout_height</a:t>
            </a:r>
            <a:r>
              <a:rPr lang="es-PY" sz="1800" dirty="0">
                <a:latin typeface="Courier New" pitchFamily="49" charset="0"/>
                <a:cs typeface="Courier New" pitchFamily="49" charset="0"/>
              </a:rPr>
              <a:t>="</a:t>
            </a:r>
            <a:r>
              <a:rPr lang="es-PY" sz="1800" dirty="0" err="1">
                <a:latin typeface="Courier New" pitchFamily="49" charset="0"/>
                <a:cs typeface="Courier New" pitchFamily="49" charset="0"/>
              </a:rPr>
              <a:t>wrap_content</a:t>
            </a:r>
            <a:r>
              <a:rPr lang="es-PY" sz="1800" dirty="0">
                <a:latin typeface="Courier New" pitchFamily="49" charset="0"/>
                <a:cs typeface="Courier New" pitchFamily="49" charset="0"/>
              </a:rPr>
              <a:t>" </a:t>
            </a:r>
          </a:p>
          <a:p>
            <a:pPr marL="402336" lvl="1" indent="0">
              <a:buNone/>
            </a:pPr>
            <a:r>
              <a:rPr lang="es-PY" sz="1800" dirty="0" err="1">
                <a:latin typeface="Courier New" pitchFamily="49" charset="0"/>
                <a:cs typeface="Courier New" pitchFamily="49" charset="0"/>
              </a:rPr>
              <a:t>android:src</a:t>
            </a:r>
            <a:r>
              <a:rPr lang="es-PY" sz="1800" dirty="0">
                <a:latin typeface="Courier New" pitchFamily="49" charset="0"/>
                <a:cs typeface="Courier New" pitchFamily="49" charset="0"/>
              </a:rPr>
              <a:t>="@</a:t>
            </a:r>
            <a:r>
              <a:rPr lang="es-PY" sz="1800" dirty="0" err="1">
                <a:latin typeface="Courier New" pitchFamily="49" charset="0"/>
                <a:cs typeface="Courier New" pitchFamily="49" charset="0"/>
              </a:rPr>
              <a:t>drawable</a:t>
            </a:r>
            <a:r>
              <a:rPr lang="es-PY" sz="1800" dirty="0">
                <a:latin typeface="Courier New" pitchFamily="49" charset="0"/>
                <a:cs typeface="Courier New" pitchFamily="49" charset="0"/>
              </a:rPr>
              <a:t>/</a:t>
            </a:r>
            <a:r>
              <a:rPr lang="es-PY" sz="1800" dirty="0" err="1">
                <a:latin typeface="Courier New" pitchFamily="49" charset="0"/>
                <a:cs typeface="Courier New" pitchFamily="49" charset="0"/>
              </a:rPr>
              <a:t>icon</a:t>
            </a:r>
            <a:r>
              <a:rPr lang="es-PY" sz="1800" dirty="0">
                <a:latin typeface="Courier New" pitchFamily="49" charset="0"/>
                <a:cs typeface="Courier New" pitchFamily="49" charset="0"/>
              </a:rPr>
              <a:t>" /&gt; </a:t>
            </a:r>
          </a:p>
          <a:p>
            <a:pPr marL="109728" indent="0">
              <a:buNone/>
            </a:pPr>
            <a:endParaRPr lang="es-PY" dirty="0"/>
          </a:p>
        </p:txBody>
      </p:sp>
    </p:spTree>
    <p:extLst>
      <p:ext uri="{BB962C8B-B14F-4D97-AF65-F5344CB8AC3E}">
        <p14:creationId xmlns:p14="http://schemas.microsoft.com/office/powerpoint/2010/main" val="12523301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89992"/>
            <a:ext cx="8229600" cy="1066800"/>
          </a:xfrm>
        </p:spPr>
        <p:txBody>
          <a:bodyPr>
            <a:normAutofit/>
          </a:bodyPr>
          <a:lstStyle/>
          <a:p>
            <a:r>
              <a:rPr lang="es-PY" b="1" dirty="0" err="1" smtClean="0"/>
              <a:t>Checkboxes</a:t>
            </a:r>
            <a:endParaRPr lang="es-PY" dirty="0"/>
          </a:p>
        </p:txBody>
      </p:sp>
      <p:sp>
        <p:nvSpPr>
          <p:cNvPr id="3" name="2 Marcador de contenido"/>
          <p:cNvSpPr>
            <a:spLocks noGrp="1"/>
          </p:cNvSpPr>
          <p:nvPr>
            <p:ph idx="1"/>
          </p:nvPr>
        </p:nvSpPr>
        <p:spPr>
          <a:xfrm>
            <a:off x="457200" y="1484784"/>
            <a:ext cx="8229600" cy="5089752"/>
          </a:xfrm>
        </p:spPr>
        <p:txBody>
          <a:bodyPr/>
          <a:lstStyle/>
          <a:p>
            <a:r>
              <a:rPr lang="es-PY" dirty="0"/>
              <a:t>Tras hablar de varios de los controles indispensables en cualquier aplicación </a:t>
            </a:r>
            <a:r>
              <a:rPr lang="es-PY" dirty="0" err="1"/>
              <a:t>Android</a:t>
            </a:r>
            <a:r>
              <a:rPr lang="es-PY" dirty="0"/>
              <a:t>, como son  los  botones  y  los  cuadros  de  texto,  en  este  nuevo  apartado  vamos  a  ver  cómo  utilizar otros  dos  tipos  de  controles  básicos  en  muchas  aplicaciones,  los  </a:t>
            </a:r>
            <a:r>
              <a:rPr lang="es-PY" dirty="0" err="1" smtClean="0"/>
              <a:t>checkboxes</a:t>
            </a:r>
            <a:r>
              <a:rPr lang="es-PY" dirty="0" smtClean="0"/>
              <a:t>.</a:t>
            </a:r>
            <a:endParaRPr lang="es-PY" dirty="0"/>
          </a:p>
        </p:txBody>
      </p:sp>
    </p:spTree>
    <p:extLst>
      <p:ext uri="{BB962C8B-B14F-4D97-AF65-F5344CB8AC3E}">
        <p14:creationId xmlns:p14="http://schemas.microsoft.com/office/powerpoint/2010/main" val="8599893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649</TotalTime>
  <Words>1970</Words>
  <Application>Microsoft Office PowerPoint</Application>
  <PresentationFormat>Presentación en pantalla (4:3)</PresentationFormat>
  <Paragraphs>281</Paragraphs>
  <Slides>57</Slides>
  <Notes>1</Notes>
  <HiddenSlides>0</HiddenSlides>
  <MMClips>0</MMClips>
  <ScaleCrop>false</ScaleCrop>
  <HeadingPairs>
    <vt:vector size="4" baseType="variant">
      <vt:variant>
        <vt:lpstr>Tema</vt:lpstr>
      </vt:variant>
      <vt:variant>
        <vt:i4>1</vt:i4>
      </vt:variant>
      <vt:variant>
        <vt:lpstr>Títulos de diapositiva</vt:lpstr>
      </vt:variant>
      <vt:variant>
        <vt:i4>57</vt:i4>
      </vt:variant>
    </vt:vector>
  </HeadingPairs>
  <TitlesOfParts>
    <vt:vector size="58" baseType="lpstr">
      <vt:lpstr>Urbano</vt:lpstr>
      <vt:lpstr>Curso Android V4.0</vt:lpstr>
      <vt:lpstr>Parte 1 - Contenido</vt:lpstr>
      <vt:lpstr>Controles</vt:lpstr>
      <vt:lpstr>Control RadioButton [API] </vt:lpstr>
      <vt:lpstr>Control ToggleButton</vt:lpstr>
      <vt:lpstr>Control ImageButton </vt:lpstr>
      <vt:lpstr>Imágenes, etiquetas y cuadros de texto </vt:lpstr>
      <vt:lpstr>Control ImageView </vt:lpstr>
      <vt:lpstr>Checkboxes</vt:lpstr>
      <vt:lpstr>Control CheckBox </vt:lpstr>
      <vt:lpstr>Layouts</vt:lpstr>
      <vt:lpstr>FrameLayout</vt:lpstr>
      <vt:lpstr>Ejemplo</vt:lpstr>
      <vt:lpstr>LinearLayout</vt:lpstr>
      <vt:lpstr>Ejemplo</vt:lpstr>
      <vt:lpstr>TableLayout</vt:lpstr>
      <vt:lpstr>Ejemplo</vt:lpstr>
      <vt:lpstr>GridLayout</vt:lpstr>
      <vt:lpstr>Ejemplo</vt:lpstr>
      <vt:lpstr>RelativeLayout</vt:lpstr>
      <vt:lpstr>Ejemplo</vt:lpstr>
      <vt:lpstr>Ejemplo en clase</vt:lpstr>
      <vt:lpstr>Ejemplo layout – calculadora básica</vt:lpstr>
      <vt:lpstr>Definición de Strings necesarios</vt:lpstr>
      <vt:lpstr>Código Java - Cabecera</vt:lpstr>
      <vt:lpstr>Main Activity</vt:lpstr>
      <vt:lpstr>Function de calcular</vt:lpstr>
      <vt:lpstr>Como se ve?</vt:lpstr>
      <vt:lpstr>Modificaciones Tarea 1:</vt:lpstr>
      <vt:lpstr>Como agregar Radio Buttons - Layouts</vt:lpstr>
      <vt:lpstr>Como agregar Radio Buttons – Codigo Java correspondiente</vt:lpstr>
      <vt:lpstr>Presentación de PowerPoint</vt:lpstr>
      <vt:lpstr>Parte 2 - Contenido</vt:lpstr>
      <vt:lpstr>Intents</vt:lpstr>
      <vt:lpstr>Introducción a los Intents</vt:lpstr>
      <vt:lpstr>Presentación de PowerPoint</vt:lpstr>
      <vt:lpstr>Presentación de PowerPoint</vt:lpstr>
      <vt:lpstr>Presentación de PowerPoint</vt:lpstr>
      <vt:lpstr>Atributo “extras” en los intents</vt:lpstr>
      <vt:lpstr>Intents disponibles en Android</vt:lpstr>
      <vt:lpstr>Categorias de Activities</vt:lpstr>
      <vt:lpstr>Presentación de PowerPoint</vt:lpstr>
      <vt:lpstr>Ejercicio</vt:lpstr>
      <vt:lpstr>Paso 1</vt:lpstr>
      <vt:lpstr>Paso 2</vt:lpstr>
      <vt:lpstr>Paso 3</vt:lpstr>
      <vt:lpstr>Paso 4</vt:lpstr>
      <vt:lpstr>Paso 4</vt:lpstr>
      <vt:lpstr>Paso 5</vt:lpstr>
      <vt:lpstr>Paso 6</vt:lpstr>
      <vt:lpstr>Paso 7</vt:lpstr>
      <vt:lpstr>Resultado</vt:lpstr>
      <vt:lpstr>Boton Volver</vt:lpstr>
      <vt:lpstr>Enviar datos entre Intents</vt:lpstr>
      <vt:lpstr>URL Intent</vt:lpstr>
      <vt:lpstr>Call Intent</vt:lpstr>
      <vt:lpstr>Tarea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Android V1.0</dc:title>
  <dc:creator>user</dc:creator>
  <cp:lastModifiedBy>Pedro Coronel</cp:lastModifiedBy>
  <cp:revision>58</cp:revision>
  <dcterms:created xsi:type="dcterms:W3CDTF">2012-12-24T12:56:03Z</dcterms:created>
  <dcterms:modified xsi:type="dcterms:W3CDTF">2013-11-08T13:28:31Z</dcterms:modified>
</cp:coreProperties>
</file>