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6"/>
  </p:notesMasterIdLst>
  <p:sldIdLst>
    <p:sldId id="389" r:id="rId2"/>
    <p:sldId id="390" r:id="rId3"/>
    <p:sldId id="391" r:id="rId4"/>
    <p:sldId id="392" r:id="rId5"/>
    <p:sldId id="420" r:id="rId6"/>
    <p:sldId id="421" r:id="rId7"/>
    <p:sldId id="422" r:id="rId8"/>
    <p:sldId id="423" r:id="rId9"/>
    <p:sldId id="424" r:id="rId10"/>
    <p:sldId id="425" r:id="rId11"/>
    <p:sldId id="427" r:id="rId12"/>
    <p:sldId id="428" r:id="rId13"/>
    <p:sldId id="429" r:id="rId14"/>
    <p:sldId id="426" r:id="rId15"/>
    <p:sldId id="430" r:id="rId16"/>
    <p:sldId id="431" r:id="rId17"/>
    <p:sldId id="432" r:id="rId18"/>
    <p:sldId id="433" r:id="rId19"/>
    <p:sldId id="435" r:id="rId20"/>
    <p:sldId id="436" r:id="rId21"/>
    <p:sldId id="437" r:id="rId22"/>
    <p:sldId id="438" r:id="rId23"/>
    <p:sldId id="439" r:id="rId24"/>
    <p:sldId id="440" r:id="rId25"/>
    <p:sldId id="441" r:id="rId26"/>
    <p:sldId id="442" r:id="rId27"/>
    <p:sldId id="443" r:id="rId28"/>
    <p:sldId id="444" r:id="rId29"/>
    <p:sldId id="445" r:id="rId30"/>
    <p:sldId id="446" r:id="rId31"/>
    <p:sldId id="447" r:id="rId32"/>
    <p:sldId id="448" r:id="rId33"/>
    <p:sldId id="449" r:id="rId34"/>
    <p:sldId id="450" r:id="rId35"/>
    <p:sldId id="454" r:id="rId36"/>
    <p:sldId id="451" r:id="rId37"/>
    <p:sldId id="452" r:id="rId38"/>
    <p:sldId id="453" r:id="rId39"/>
    <p:sldId id="455" r:id="rId40"/>
    <p:sldId id="456" r:id="rId41"/>
    <p:sldId id="457" r:id="rId42"/>
    <p:sldId id="458" r:id="rId43"/>
    <p:sldId id="459" r:id="rId44"/>
    <p:sldId id="460" r:id="rId45"/>
    <p:sldId id="461" r:id="rId46"/>
    <p:sldId id="462" r:id="rId47"/>
    <p:sldId id="463" r:id="rId48"/>
    <p:sldId id="464" r:id="rId49"/>
    <p:sldId id="465" r:id="rId50"/>
    <p:sldId id="466" r:id="rId51"/>
    <p:sldId id="467" r:id="rId52"/>
    <p:sldId id="468" r:id="rId53"/>
    <p:sldId id="469" r:id="rId54"/>
    <p:sldId id="470" r:id="rId55"/>
    <p:sldId id="471" r:id="rId56"/>
    <p:sldId id="472" r:id="rId57"/>
    <p:sldId id="473" r:id="rId58"/>
    <p:sldId id="474" r:id="rId59"/>
    <p:sldId id="475" r:id="rId60"/>
    <p:sldId id="476" r:id="rId61"/>
    <p:sldId id="477" r:id="rId62"/>
    <p:sldId id="478" r:id="rId63"/>
    <p:sldId id="479" r:id="rId64"/>
    <p:sldId id="276" r:id="rId65"/>
  </p:sldIdLst>
  <p:sldSz cx="9144000" cy="6858000" type="screen4x3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D6231-9B10-4FC1-B025-042534D349E8}" type="datetimeFigureOut">
              <a:rPr lang="es-PY" smtClean="0"/>
              <a:t>6/7/16</a:t>
            </a:fld>
            <a:endParaRPr lang="es-PY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Y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CDD86-D677-4B6D-A1F8-AC6BAF853625}" type="slidenum">
              <a:rPr lang="es-PY" smtClean="0"/>
              <a:t>‹Nr.›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6947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F7B8543-792E-43F2-8C56-1B3DF5333397}" type="datetimeFigureOut">
              <a:rPr lang="es-PY" smtClean="0"/>
              <a:pPr/>
              <a:t>6/7/16</a:t>
            </a:fld>
            <a:endParaRPr lang="es-PY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PY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E1A7970-8B4F-4DF8-9E56-AF225A01FECA}" type="slidenum">
              <a:rPr lang="es-PY" smtClean="0"/>
              <a:pPr/>
              <a:t>‹Nr.›</a:t>
            </a:fld>
            <a:endParaRPr lang="es-P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8543-792E-43F2-8C56-1B3DF5333397}" type="datetimeFigureOut">
              <a:rPr lang="es-PY" smtClean="0"/>
              <a:pPr/>
              <a:t>6/7/16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7970-8B4F-4DF8-9E56-AF225A01FECA}" type="slidenum">
              <a:rPr lang="es-PY" smtClean="0"/>
              <a:pPr/>
              <a:t>‹Nr.›</a:t>
            </a:fld>
            <a:endParaRPr lang="es-P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8543-792E-43F2-8C56-1B3DF5333397}" type="datetimeFigureOut">
              <a:rPr lang="es-PY" smtClean="0"/>
              <a:pPr/>
              <a:t>6/7/16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7970-8B4F-4DF8-9E56-AF225A01FECA}" type="slidenum">
              <a:rPr lang="es-PY" smtClean="0"/>
              <a:pPr/>
              <a:t>‹Nr.›</a:t>
            </a:fld>
            <a:endParaRPr lang="es-P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8543-792E-43F2-8C56-1B3DF5333397}" type="datetimeFigureOut">
              <a:rPr lang="es-PY" smtClean="0"/>
              <a:pPr/>
              <a:t>6/7/16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7970-8B4F-4DF8-9E56-AF225A01FECA}" type="slidenum">
              <a:rPr lang="es-PY" smtClean="0"/>
              <a:pPr/>
              <a:t>‹Nr.›</a:t>
            </a:fld>
            <a:endParaRPr lang="es-P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8543-792E-43F2-8C56-1B3DF5333397}" type="datetimeFigureOut">
              <a:rPr lang="es-PY" smtClean="0"/>
              <a:pPr/>
              <a:t>6/7/16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7970-8B4F-4DF8-9E56-AF225A01FECA}" type="slidenum">
              <a:rPr lang="es-PY" smtClean="0"/>
              <a:pPr/>
              <a:t>‹Nr.›</a:t>
            </a:fld>
            <a:endParaRPr lang="es-P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8543-792E-43F2-8C56-1B3DF5333397}" type="datetimeFigureOut">
              <a:rPr lang="es-PY" smtClean="0"/>
              <a:pPr/>
              <a:t>6/7/16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7970-8B4F-4DF8-9E56-AF225A01FECA}" type="slidenum">
              <a:rPr lang="es-PY" smtClean="0"/>
              <a:pPr/>
              <a:t>‹Nr.›</a:t>
            </a:fld>
            <a:endParaRPr lang="es-P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F7B8543-792E-43F2-8C56-1B3DF5333397}" type="datetimeFigureOut">
              <a:rPr lang="es-PY" smtClean="0"/>
              <a:pPr/>
              <a:t>6/7/16</a:t>
            </a:fld>
            <a:endParaRPr lang="es-PY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1A7970-8B4F-4DF8-9E56-AF225A01FECA}" type="slidenum">
              <a:rPr lang="es-PY" smtClean="0"/>
              <a:pPr/>
              <a:t>‹Nr.›</a:t>
            </a:fld>
            <a:endParaRPr lang="es-PY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P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F7B8543-792E-43F2-8C56-1B3DF5333397}" type="datetimeFigureOut">
              <a:rPr lang="es-PY" smtClean="0"/>
              <a:pPr/>
              <a:t>6/7/16</a:t>
            </a:fld>
            <a:endParaRPr lang="es-P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P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E1A7970-8B4F-4DF8-9E56-AF225A01FECA}" type="slidenum">
              <a:rPr lang="es-PY" smtClean="0"/>
              <a:pPr/>
              <a:t>‹Nr.›</a:t>
            </a:fld>
            <a:endParaRPr lang="es-P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8543-792E-43F2-8C56-1B3DF5333397}" type="datetimeFigureOut">
              <a:rPr lang="es-PY" smtClean="0"/>
              <a:pPr/>
              <a:t>6/7/16</a:t>
            </a:fld>
            <a:endParaRPr lang="es-P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7970-8B4F-4DF8-9E56-AF225A01FECA}" type="slidenum">
              <a:rPr lang="es-PY" smtClean="0"/>
              <a:pPr/>
              <a:t>‹Nr.›</a:t>
            </a:fld>
            <a:endParaRPr lang="es-P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8543-792E-43F2-8C56-1B3DF5333397}" type="datetimeFigureOut">
              <a:rPr lang="es-PY" smtClean="0"/>
              <a:pPr/>
              <a:t>6/7/16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7970-8B4F-4DF8-9E56-AF225A01FECA}" type="slidenum">
              <a:rPr lang="es-PY" smtClean="0"/>
              <a:pPr/>
              <a:t>‹Nr.›</a:t>
            </a:fld>
            <a:endParaRPr lang="es-P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8543-792E-43F2-8C56-1B3DF5333397}" type="datetimeFigureOut">
              <a:rPr lang="es-PY" smtClean="0"/>
              <a:pPr/>
              <a:t>6/7/16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7970-8B4F-4DF8-9E56-AF225A01FECA}" type="slidenum">
              <a:rPr lang="es-PY" smtClean="0"/>
              <a:pPr/>
              <a:t>‹Nr.›</a:t>
            </a:fld>
            <a:endParaRPr lang="es-P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F7B8543-792E-43F2-8C56-1B3DF5333397}" type="datetimeFigureOut">
              <a:rPr lang="es-PY" smtClean="0"/>
              <a:pPr/>
              <a:t>6/7/16</a:t>
            </a:fld>
            <a:endParaRPr lang="es-P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PY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E1A7970-8B4F-4DF8-9E56-AF225A01FECA}" type="slidenum">
              <a:rPr lang="es-PY" smtClean="0"/>
              <a:pPr/>
              <a:t>‹Nr.›</a:t>
            </a:fld>
            <a:endParaRPr lang="es-P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Clase 3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CC3, </a:t>
            </a:r>
            <a:r>
              <a:rPr lang="es-ES" dirty="0" err="1" smtClean="0"/>
              <a:t>Javascript</a:t>
            </a:r>
            <a:r>
              <a:rPr lang="es-ES" dirty="0"/>
              <a:t> </a:t>
            </a:r>
            <a:r>
              <a:rPr lang="es-ES" dirty="0" smtClean="0"/>
              <a:t>y </a:t>
            </a:r>
            <a:r>
              <a:rPr lang="es-ES" dirty="0" err="1" smtClean="0"/>
              <a:t>Jquery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2944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Multiples</a:t>
            </a:r>
            <a:r>
              <a:rPr lang="es-ES" dirty="0" smtClean="0"/>
              <a:t> CSS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Podemos incluir múltiples definiciones de CSS, estas se combinan en forma de “Cascada” </a:t>
            </a:r>
          </a:p>
          <a:p>
            <a:endParaRPr lang="es-ES" dirty="0"/>
          </a:p>
          <a:p>
            <a:r>
              <a:rPr lang="es-ES" dirty="0" smtClean="0"/>
              <a:t>La prioridad es la siguiente</a:t>
            </a:r>
          </a:p>
          <a:p>
            <a:pPr lvl="1"/>
            <a:r>
              <a:rPr lang="es-ES" dirty="0" err="1" smtClean="0"/>
              <a:t>Inline</a:t>
            </a:r>
            <a:r>
              <a:rPr lang="es-ES" dirty="0" smtClean="0"/>
              <a:t> </a:t>
            </a:r>
          </a:p>
          <a:p>
            <a:pPr lvl="1"/>
            <a:r>
              <a:rPr lang="es-ES" dirty="0" err="1" smtClean="0"/>
              <a:t>External</a:t>
            </a:r>
            <a:r>
              <a:rPr lang="es-ES" dirty="0" smtClean="0"/>
              <a:t> / </a:t>
            </a:r>
            <a:r>
              <a:rPr lang="es-ES" dirty="0" err="1" smtClean="0"/>
              <a:t>Internal</a:t>
            </a:r>
            <a:r>
              <a:rPr lang="es-ES" dirty="0" smtClean="0"/>
              <a:t> con mayor prioridad el que sea declarado último. </a:t>
            </a:r>
          </a:p>
          <a:p>
            <a:pPr lvl="1"/>
            <a:r>
              <a:rPr lang="es-ES" dirty="0" smtClean="0"/>
              <a:t>Default del Navegador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674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</a:t>
            </a:r>
            <a:r>
              <a:rPr lang="es-ES" dirty="0" err="1" smtClean="0"/>
              <a:t>Backgrounds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background-color</a:t>
            </a:r>
          </a:p>
          <a:p>
            <a:r>
              <a:rPr lang="en-US" dirty="0"/>
              <a:t>background-image</a:t>
            </a:r>
          </a:p>
          <a:p>
            <a:r>
              <a:rPr lang="en-US" dirty="0"/>
              <a:t>background-repeat</a:t>
            </a:r>
          </a:p>
          <a:p>
            <a:r>
              <a:rPr lang="en-US" dirty="0"/>
              <a:t>background-attachment</a:t>
            </a:r>
          </a:p>
          <a:p>
            <a:r>
              <a:rPr lang="en-US" dirty="0"/>
              <a:t>background-position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5091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</a:t>
            </a:r>
            <a:r>
              <a:rPr lang="es-ES" dirty="0" err="1" smtClean="0"/>
              <a:t>Height</a:t>
            </a:r>
            <a:r>
              <a:rPr lang="es-ES" dirty="0" smtClean="0"/>
              <a:t> y </a:t>
            </a:r>
            <a:r>
              <a:rPr lang="es-ES" dirty="0" err="1" smtClean="0"/>
              <a:t>Widht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default es auto</a:t>
            </a:r>
          </a:p>
          <a:p>
            <a:r>
              <a:rPr lang="es-ES" dirty="0" smtClean="0"/>
              <a:t>Se pueden definir en </a:t>
            </a:r>
            <a:r>
              <a:rPr lang="es-ES" dirty="0" err="1" smtClean="0"/>
              <a:t>px</a:t>
            </a:r>
            <a:r>
              <a:rPr lang="es-ES" dirty="0" smtClean="0"/>
              <a:t>, cm o %</a:t>
            </a:r>
          </a:p>
          <a:p>
            <a:endParaRPr lang="es-ES" dirty="0"/>
          </a:p>
          <a:p>
            <a:pPr marL="402336" lvl="1" indent="0">
              <a:buNone/>
            </a:pPr>
            <a:r>
              <a:rPr lang="en-US" dirty="0"/>
              <a:t>div {</a:t>
            </a:r>
          </a:p>
          <a:p>
            <a:pPr marL="402336" lvl="1" indent="0">
              <a:buNone/>
            </a:pPr>
            <a:r>
              <a:rPr lang="en-US" dirty="0"/>
              <a:t>    height: 200px;</a:t>
            </a:r>
          </a:p>
          <a:p>
            <a:pPr marL="402336" lvl="1" indent="0">
              <a:buNone/>
            </a:pPr>
            <a:r>
              <a:rPr lang="en-US" dirty="0"/>
              <a:t>    width: 50%;</a:t>
            </a:r>
          </a:p>
          <a:p>
            <a:pPr marL="402336" lvl="1" indent="0">
              <a:buNone/>
            </a:pPr>
            <a:r>
              <a:rPr lang="en-US" dirty="0"/>
              <a:t>    background-color: </a:t>
            </a:r>
            <a:r>
              <a:rPr lang="en-US" dirty="0" err="1"/>
              <a:t>powderblue</a:t>
            </a:r>
            <a:r>
              <a:rPr lang="en-US" dirty="0"/>
              <a:t>;</a:t>
            </a:r>
          </a:p>
          <a:p>
            <a:pPr marL="402336" lvl="1" indent="0">
              <a:buNone/>
            </a:pPr>
            <a:r>
              <a:rPr lang="en-US" dirty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631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</a:t>
            </a:r>
            <a:r>
              <a:rPr lang="es-ES" dirty="0" err="1" smtClean="0"/>
              <a:t>max</a:t>
            </a:r>
            <a:r>
              <a:rPr lang="es-ES" dirty="0"/>
              <a:t> </a:t>
            </a:r>
            <a:r>
              <a:rPr lang="es-ES" dirty="0" smtClean="0"/>
              <a:t>y min </a:t>
            </a:r>
            <a:r>
              <a:rPr lang="es-ES" dirty="0" err="1" smtClean="0"/>
              <a:t>height</a:t>
            </a:r>
            <a:r>
              <a:rPr lang="es-ES" dirty="0" smtClean="0"/>
              <a:t>/</a:t>
            </a:r>
            <a:r>
              <a:rPr lang="es-ES" dirty="0" err="1" smtClean="0"/>
              <a:t>witdh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puede definir el máximo o mínimo valor de la altura y el ancho</a:t>
            </a:r>
          </a:p>
          <a:p>
            <a:endParaRPr lang="es-ES" dirty="0"/>
          </a:p>
          <a:p>
            <a:pPr marL="402336" lvl="1" indent="0">
              <a:buNone/>
            </a:pPr>
            <a:r>
              <a:rPr lang="en-US" dirty="0"/>
              <a:t>div {</a:t>
            </a:r>
          </a:p>
          <a:p>
            <a:pPr marL="402336" lvl="1" indent="0">
              <a:buNone/>
            </a:pPr>
            <a:r>
              <a:rPr lang="en-US" dirty="0"/>
              <a:t>    max-width: 500px;</a:t>
            </a:r>
          </a:p>
          <a:p>
            <a:pPr marL="402336" lvl="1" indent="0">
              <a:buNone/>
            </a:pPr>
            <a:r>
              <a:rPr lang="en-US" dirty="0"/>
              <a:t>    height: 100px;</a:t>
            </a:r>
          </a:p>
          <a:p>
            <a:pPr marL="402336" lvl="1" indent="0">
              <a:buNone/>
            </a:pPr>
            <a:r>
              <a:rPr lang="en-US" dirty="0"/>
              <a:t>    background-color: </a:t>
            </a:r>
            <a:r>
              <a:rPr lang="en-US" dirty="0" err="1"/>
              <a:t>powderblue</a:t>
            </a:r>
            <a:r>
              <a:rPr lang="en-US" dirty="0"/>
              <a:t>;</a:t>
            </a:r>
          </a:p>
          <a:p>
            <a:pPr marL="402336" lvl="1" indent="0">
              <a:buNone/>
            </a:pPr>
            <a:r>
              <a:rPr lang="en-US" dirty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833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CSS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Cambiar el </a:t>
            </a:r>
            <a:r>
              <a:rPr lang="es-ES" dirty="0" smtClean="0"/>
              <a:t>color de </a:t>
            </a:r>
            <a:r>
              <a:rPr lang="es-ES" dirty="0" smtClean="0"/>
              <a:t>todos los párrafos </a:t>
            </a:r>
            <a:r>
              <a:rPr lang="es-ES" dirty="0" smtClean="0"/>
              <a:t>P</a:t>
            </a:r>
          </a:p>
          <a:p>
            <a:endParaRPr lang="es-ES" dirty="0" smtClean="0"/>
          </a:p>
          <a:p>
            <a:r>
              <a:rPr lang="es-ES" dirty="0" smtClean="0"/>
              <a:t>Cambiar el estilo de todas las clases “center</a:t>
            </a:r>
            <a:r>
              <a:rPr lang="es-ES" dirty="0" smtClean="0"/>
              <a:t>”</a:t>
            </a:r>
          </a:p>
          <a:p>
            <a:endParaRPr lang="es-ES" dirty="0" smtClean="0"/>
          </a:p>
          <a:p>
            <a:r>
              <a:rPr lang="es-ES" dirty="0" smtClean="0"/>
              <a:t>Cambiar el </a:t>
            </a:r>
            <a:r>
              <a:rPr lang="es-ES" dirty="0" smtClean="0"/>
              <a:t>color de texto del </a:t>
            </a:r>
            <a:r>
              <a:rPr lang="es-ES" dirty="0" smtClean="0"/>
              <a:t>id “</a:t>
            </a:r>
            <a:r>
              <a:rPr lang="es-ES" dirty="0" err="1" smtClean="0"/>
              <a:t>main</a:t>
            </a:r>
            <a:r>
              <a:rPr lang="es-ES" dirty="0" smtClean="0"/>
              <a:t>”</a:t>
            </a:r>
          </a:p>
          <a:p>
            <a:endParaRPr lang="es-ES" dirty="0" smtClean="0"/>
          </a:p>
          <a:p>
            <a:r>
              <a:rPr lang="es-ES" dirty="0" smtClean="0"/>
              <a:t>Sobrecargar el color de fondo </a:t>
            </a:r>
          </a:p>
        </p:txBody>
      </p:sp>
    </p:spTree>
    <p:extLst>
      <p:ext uri="{BB962C8B-B14F-4D97-AF65-F5344CB8AC3E}">
        <p14:creationId xmlns:p14="http://schemas.microsoft.com/office/powerpoint/2010/main" val="1701501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CSS3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Es el último </a:t>
            </a:r>
            <a:r>
              <a:rPr lang="es-ES" dirty="0" err="1" smtClean="0"/>
              <a:t>standard</a:t>
            </a:r>
            <a:r>
              <a:rPr lang="es-ES" dirty="0" smtClean="0"/>
              <a:t> de CSS </a:t>
            </a:r>
          </a:p>
          <a:p>
            <a:r>
              <a:rPr lang="es-ES" dirty="0" smtClean="0"/>
              <a:t>Es compatible con versiones anteriores de CSS</a:t>
            </a:r>
          </a:p>
          <a:p>
            <a:r>
              <a:rPr lang="es-ES" dirty="0" smtClean="0"/>
              <a:t>Se divide en módulos</a:t>
            </a:r>
          </a:p>
          <a:p>
            <a:pPr lvl="1"/>
            <a:r>
              <a:rPr lang="en-US" dirty="0"/>
              <a:t>Selectors</a:t>
            </a:r>
          </a:p>
          <a:p>
            <a:pPr lvl="1"/>
            <a:r>
              <a:rPr lang="en-US" dirty="0"/>
              <a:t>Box Model</a:t>
            </a:r>
          </a:p>
          <a:p>
            <a:pPr lvl="1"/>
            <a:r>
              <a:rPr lang="en-US" dirty="0"/>
              <a:t>Backgrounds and Borders</a:t>
            </a:r>
          </a:p>
          <a:p>
            <a:pPr lvl="1"/>
            <a:r>
              <a:rPr lang="en-US" dirty="0"/>
              <a:t>Image Values and Replaced Content</a:t>
            </a:r>
          </a:p>
          <a:p>
            <a:pPr lvl="1"/>
            <a:r>
              <a:rPr lang="en-US" dirty="0"/>
              <a:t>Text Effects</a:t>
            </a:r>
          </a:p>
          <a:p>
            <a:pPr lvl="1"/>
            <a:r>
              <a:rPr lang="en-US" dirty="0"/>
              <a:t>2D/3D Transformations</a:t>
            </a:r>
          </a:p>
          <a:p>
            <a:pPr lvl="1"/>
            <a:r>
              <a:rPr lang="en-US" dirty="0"/>
              <a:t>Animations</a:t>
            </a:r>
          </a:p>
          <a:p>
            <a:pPr lvl="1"/>
            <a:r>
              <a:rPr lang="en-US" dirty="0"/>
              <a:t>Multiple Column Layout</a:t>
            </a:r>
          </a:p>
          <a:p>
            <a:pPr lvl="1"/>
            <a:r>
              <a:rPr lang="en-US" dirty="0"/>
              <a:t>User Interface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58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Multiples</a:t>
            </a:r>
            <a:r>
              <a:rPr lang="es-ES" dirty="0" smtClean="0"/>
              <a:t> </a:t>
            </a:r>
            <a:r>
              <a:rPr lang="es-ES" dirty="0" err="1" smtClean="0"/>
              <a:t>Backgrounds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CCS3 permite definir </a:t>
            </a:r>
            <a:r>
              <a:rPr lang="es-ES" dirty="0" err="1" smtClean="0"/>
              <a:t>multiples</a:t>
            </a:r>
            <a:r>
              <a:rPr lang="es-ES" dirty="0" smtClean="0"/>
              <a:t> fondos para un bloque</a:t>
            </a:r>
          </a:p>
          <a:p>
            <a:endParaRPr lang="es-ES" sz="2400" dirty="0"/>
          </a:p>
          <a:p>
            <a:pPr marL="411480" lvl="1" indent="0">
              <a:buNone/>
            </a:pPr>
            <a:r>
              <a:rPr lang="en-US" sz="2400" dirty="0"/>
              <a:t>#example1 {</a:t>
            </a:r>
          </a:p>
          <a:p>
            <a:pPr marL="411480" lvl="1" indent="0">
              <a:buNone/>
            </a:pPr>
            <a:r>
              <a:rPr lang="en-US" sz="2400" dirty="0"/>
              <a:t>    background-image: </a:t>
            </a:r>
            <a:r>
              <a:rPr lang="en-US" sz="2400" dirty="0" err="1"/>
              <a:t>url</a:t>
            </a:r>
            <a:r>
              <a:rPr lang="en-US" sz="2400" dirty="0"/>
              <a:t>(</a:t>
            </a:r>
            <a:r>
              <a:rPr lang="en-US" sz="2400" dirty="0" err="1"/>
              <a:t>img_flwr.gif</a:t>
            </a:r>
            <a:r>
              <a:rPr lang="en-US" sz="2400" dirty="0"/>
              <a:t>), </a:t>
            </a:r>
            <a:r>
              <a:rPr lang="en-US" sz="2400" dirty="0" err="1"/>
              <a:t>url</a:t>
            </a:r>
            <a:r>
              <a:rPr lang="en-US" sz="2400" dirty="0"/>
              <a:t>(</a:t>
            </a:r>
            <a:r>
              <a:rPr lang="en-US" sz="2400" dirty="0" err="1"/>
              <a:t>paper.gif</a:t>
            </a:r>
            <a:r>
              <a:rPr lang="en-US" sz="2400" dirty="0"/>
              <a:t>);</a:t>
            </a:r>
          </a:p>
          <a:p>
            <a:pPr marL="411480" lvl="1" indent="0">
              <a:buNone/>
            </a:pPr>
            <a:r>
              <a:rPr lang="en-US" sz="2400" dirty="0"/>
              <a:t>    background-position: right bottom, left top;</a:t>
            </a:r>
          </a:p>
          <a:p>
            <a:pPr marL="411480" lvl="1" indent="0">
              <a:buNone/>
            </a:pPr>
            <a:r>
              <a:rPr lang="en-US" sz="2400" dirty="0"/>
              <a:t>    background-repeat: no-repeat, repeat;</a:t>
            </a:r>
          </a:p>
          <a:p>
            <a:pPr marL="411480" lvl="1" indent="0">
              <a:buNone/>
            </a:pPr>
            <a:r>
              <a:rPr lang="en-US" sz="2400" dirty="0"/>
              <a:t>}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606047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CSS3 Media </a:t>
            </a:r>
            <a:r>
              <a:rPr lang="es-ES" dirty="0" err="1" smtClean="0"/>
              <a:t>Querys</a:t>
            </a: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Sirven para verificar </a:t>
            </a:r>
            <a:r>
              <a:rPr lang="es-ES" dirty="0" smtClean="0"/>
              <a:t>el alto y ancho del </a:t>
            </a:r>
            <a:r>
              <a:rPr lang="es-ES" dirty="0" err="1" smtClean="0"/>
              <a:t>viewport</a:t>
            </a:r>
            <a:endParaRPr lang="es-ES" dirty="0" smtClean="0"/>
          </a:p>
          <a:p>
            <a:r>
              <a:rPr lang="es-ES" dirty="0" smtClean="0"/>
              <a:t>Sirven para verificar el alto y ancho del dispositivo</a:t>
            </a:r>
          </a:p>
          <a:p>
            <a:r>
              <a:rPr lang="es-ES" dirty="0"/>
              <a:t>Sirven para verificar l</a:t>
            </a:r>
            <a:r>
              <a:rPr lang="es-ES" dirty="0" smtClean="0"/>
              <a:t>a </a:t>
            </a:r>
            <a:r>
              <a:rPr lang="es-ES" dirty="0" err="1" smtClean="0"/>
              <a:t>resolucion</a:t>
            </a:r>
            <a:endParaRPr lang="es-ES" dirty="0" smtClean="0"/>
          </a:p>
          <a:p>
            <a:r>
              <a:rPr lang="es-ES" dirty="0"/>
              <a:t>Sirven para verificar </a:t>
            </a:r>
            <a:r>
              <a:rPr lang="es-ES" dirty="0" smtClean="0"/>
              <a:t>la orientación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9594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Media </a:t>
            </a:r>
            <a:r>
              <a:rPr lang="es-ES" dirty="0" err="1" smtClean="0"/>
              <a:t>Querys</a:t>
            </a:r>
            <a:r>
              <a:rPr lang="es-ES" dirty="0" smtClean="0"/>
              <a:t> Sintaxis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un color </a:t>
            </a:r>
            <a:r>
              <a:rPr lang="en-US" dirty="0" err="1" smtClean="0"/>
              <a:t>diferente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el </a:t>
            </a:r>
            <a:r>
              <a:rPr lang="en-US" dirty="0" err="1" smtClean="0"/>
              <a:t>ancho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mayor a 480px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@</a:t>
            </a:r>
            <a:r>
              <a:rPr lang="en-US" dirty="0"/>
              <a:t>media screen and (min-width: 480px) {</a:t>
            </a:r>
          </a:p>
          <a:p>
            <a:pPr marL="109728" indent="0">
              <a:buNone/>
            </a:pPr>
            <a:r>
              <a:rPr lang="en-US" dirty="0"/>
              <a:t>    body {</a:t>
            </a:r>
          </a:p>
          <a:p>
            <a:pPr marL="109728" indent="0">
              <a:buNone/>
            </a:pPr>
            <a:r>
              <a:rPr lang="en-US" dirty="0"/>
              <a:t>        background-color: </a:t>
            </a:r>
            <a:r>
              <a:rPr lang="en-US" dirty="0" err="1"/>
              <a:t>lightgreen</a:t>
            </a:r>
            <a:r>
              <a:rPr lang="en-US" dirty="0"/>
              <a:t>;</a:t>
            </a:r>
          </a:p>
          <a:p>
            <a:pPr marL="109728" indent="0">
              <a:buNone/>
            </a:pPr>
            <a:r>
              <a:rPr lang="en-US" dirty="0"/>
              <a:t>    }</a:t>
            </a:r>
          </a:p>
          <a:p>
            <a:pPr marL="109728" indent="0">
              <a:buNone/>
            </a:pPr>
            <a:r>
              <a:rPr lang="en-US" dirty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2756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RWD – </a:t>
            </a:r>
            <a:r>
              <a:rPr lang="es-ES" dirty="0" err="1" smtClean="0"/>
              <a:t>Responsive</a:t>
            </a:r>
            <a:r>
              <a:rPr lang="es-ES" dirty="0" smtClean="0"/>
              <a:t> Web </a:t>
            </a:r>
            <a:r>
              <a:rPr lang="es-ES" dirty="0" err="1" smtClean="0"/>
              <a:t>Design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define RWD como la capacidad de la página de adaptarse a los diferentes dispositivos para que el contenido se vea siempre bien.</a:t>
            </a:r>
          </a:p>
          <a:p>
            <a:endParaRPr lang="es-ES" dirty="0"/>
          </a:p>
          <a:p>
            <a:r>
              <a:rPr lang="es-ES" dirty="0" smtClean="0"/>
              <a:t>Se utiliza HTML y CSS</a:t>
            </a:r>
          </a:p>
          <a:p>
            <a:endParaRPr lang="es-ES" dirty="0"/>
          </a:p>
          <a:p>
            <a:r>
              <a:rPr lang="es-ES" dirty="0" smtClean="0"/>
              <a:t>Es independiente de </a:t>
            </a:r>
            <a:r>
              <a:rPr lang="es-ES" dirty="0" err="1" smtClean="0"/>
              <a:t>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844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  <a:endParaRPr lang="de-DE" dirty="0" smtClean="0"/>
          </a:p>
          <a:p>
            <a:endParaRPr lang="es-ES" dirty="0" smtClean="0"/>
          </a:p>
          <a:p>
            <a:r>
              <a:rPr lang="es-ES" dirty="0" smtClean="0"/>
              <a:t>Describe cómo los elementos serán presentados en pantalla. </a:t>
            </a:r>
          </a:p>
          <a:p>
            <a:endParaRPr lang="es-ES" dirty="0"/>
          </a:p>
          <a:p>
            <a:r>
              <a:rPr lang="es-ES" dirty="0" smtClean="0"/>
              <a:t>Puede controlar el </a:t>
            </a:r>
            <a:r>
              <a:rPr lang="es-ES" dirty="0" err="1" smtClean="0"/>
              <a:t>layout</a:t>
            </a:r>
            <a:r>
              <a:rPr lang="es-ES" dirty="0" smtClean="0"/>
              <a:t> de </a:t>
            </a:r>
            <a:r>
              <a:rPr lang="es-ES" dirty="0" smtClean="0"/>
              <a:t>múltiples </a:t>
            </a:r>
            <a:r>
              <a:rPr lang="es-ES" dirty="0" smtClean="0"/>
              <a:t>páginas</a:t>
            </a:r>
          </a:p>
          <a:p>
            <a:endParaRPr lang="es-ES" dirty="0"/>
          </a:p>
          <a:p>
            <a:r>
              <a:rPr lang="es-ES" dirty="0" smtClean="0"/>
              <a:t>Se almacenan externamente en archivo .</a:t>
            </a:r>
            <a:r>
              <a:rPr lang="es-ES" dirty="0" err="1" smtClean="0"/>
              <a:t>css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9193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 </a:t>
            </a:r>
            <a:r>
              <a:rPr lang="es-ES" dirty="0" err="1" smtClean="0"/>
              <a:t>Viewport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el área de la página </a:t>
            </a:r>
            <a:r>
              <a:rPr lang="es-ES" dirty="0"/>
              <a:t>visible </a:t>
            </a:r>
            <a:r>
              <a:rPr lang="es-ES" dirty="0" smtClean="0"/>
              <a:t>por el usuario, varía de acuerdo al dispositivo. </a:t>
            </a:r>
          </a:p>
          <a:p>
            <a:endParaRPr lang="es-ES" dirty="0" smtClean="0"/>
          </a:p>
          <a:p>
            <a:r>
              <a:rPr lang="es-ES" dirty="0" smtClean="0"/>
              <a:t>En HTML5 lo definimos con el meta</a:t>
            </a:r>
          </a:p>
          <a:p>
            <a:endParaRPr lang="es-ES" dirty="0"/>
          </a:p>
          <a:p>
            <a:pPr marL="411480" lvl="1" indent="0">
              <a:buNone/>
            </a:pPr>
            <a:r>
              <a:rPr lang="en-US" sz="2400" dirty="0"/>
              <a:t>&lt;meta name="viewport" content="width=device-width, initial-scale=1.0"&gt;</a:t>
            </a:r>
            <a:endParaRPr lang="es-ES" sz="2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296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Consideraciones del RWD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usuarios realizan el </a:t>
            </a:r>
            <a:r>
              <a:rPr lang="es-ES" dirty="0" err="1" smtClean="0"/>
              <a:t>scroll</a:t>
            </a:r>
            <a:r>
              <a:rPr lang="es-ES" dirty="0" smtClean="0"/>
              <a:t> de forma vertical tanto en dispositivos móviles como en computadoras de escritorio. </a:t>
            </a:r>
          </a:p>
          <a:p>
            <a:pPr lvl="1"/>
            <a:r>
              <a:rPr lang="es-ES" dirty="0" smtClean="0"/>
              <a:t>No se deben usar Anchos fijos demasiado grandes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No se debe adaptar el contenido solo para un tipo de </a:t>
            </a:r>
            <a:r>
              <a:rPr lang="es-ES" dirty="0" err="1" smtClean="0"/>
              <a:t>viewport</a:t>
            </a:r>
            <a:endParaRPr lang="es-ES" dirty="0" smtClean="0"/>
          </a:p>
          <a:p>
            <a:pPr lvl="1"/>
            <a:endParaRPr lang="es-ES" dirty="0"/>
          </a:p>
          <a:p>
            <a:pPr lvl="1"/>
            <a:r>
              <a:rPr lang="es-ES" dirty="0" smtClean="0"/>
              <a:t>Se debe utilizar los media </a:t>
            </a:r>
            <a:r>
              <a:rPr lang="es-ES" dirty="0" err="1" smtClean="0"/>
              <a:t>querys</a:t>
            </a:r>
            <a:r>
              <a:rPr lang="es-ES" dirty="0" smtClean="0"/>
              <a:t> para adaptarse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4240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RWD </a:t>
            </a:r>
            <a:r>
              <a:rPr lang="es-ES" dirty="0" err="1" smtClean="0"/>
              <a:t>Gridview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vista de grilla facilita la ubicación de elementos en la página. </a:t>
            </a:r>
          </a:p>
          <a:p>
            <a:endParaRPr lang="es-ES" dirty="0"/>
          </a:p>
          <a:p>
            <a:r>
              <a:rPr lang="es-ES" dirty="0" smtClean="0"/>
              <a:t>Las grillas RWD tienen usualmente 12 columnas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7588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RWD con Media </a:t>
            </a:r>
            <a:r>
              <a:rPr lang="es-ES" dirty="0" err="1" smtClean="0"/>
              <a:t>Querys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11480" lvl="1" indent="0">
              <a:buNone/>
            </a:pPr>
            <a:r>
              <a:rPr lang="en-US" dirty="0"/>
              <a:t>/* For mobile phones: */</a:t>
            </a:r>
          </a:p>
          <a:p>
            <a:pPr marL="411480" lvl="1" indent="0">
              <a:buNone/>
            </a:pPr>
            <a:r>
              <a:rPr lang="en-US" dirty="0"/>
              <a:t>[class*="col-"] {</a:t>
            </a:r>
          </a:p>
          <a:p>
            <a:pPr marL="411480" lvl="1" indent="0">
              <a:buNone/>
            </a:pPr>
            <a:r>
              <a:rPr lang="en-US" dirty="0"/>
              <a:t>    width: 100%;</a:t>
            </a:r>
          </a:p>
          <a:p>
            <a:pPr marL="411480" lvl="1" indent="0">
              <a:buNone/>
            </a:pPr>
            <a:r>
              <a:rPr lang="en-US" dirty="0"/>
              <a:t>}</a:t>
            </a:r>
          </a:p>
          <a:p>
            <a:pPr marL="411480" lvl="1" indent="0">
              <a:buNone/>
            </a:pPr>
            <a:r>
              <a:rPr lang="en-US" dirty="0"/>
              <a:t>@media only screen and (min-width: 768px) {</a:t>
            </a:r>
          </a:p>
          <a:p>
            <a:pPr marL="411480" lvl="1" indent="0">
              <a:buNone/>
            </a:pPr>
            <a:r>
              <a:rPr lang="en-US" dirty="0"/>
              <a:t>    /* For desktop: */</a:t>
            </a:r>
          </a:p>
          <a:p>
            <a:pPr marL="411480" lvl="1" indent="0">
              <a:buNone/>
            </a:pPr>
            <a:r>
              <a:rPr lang="en-US" dirty="0"/>
              <a:t>    .col-1 {width: 8.33%;}</a:t>
            </a:r>
          </a:p>
          <a:p>
            <a:pPr marL="411480" lvl="1" indent="0">
              <a:buNone/>
            </a:pPr>
            <a:r>
              <a:rPr lang="en-US" dirty="0"/>
              <a:t>    .col-2 {width: 16.66%;}</a:t>
            </a:r>
          </a:p>
          <a:p>
            <a:pPr marL="411480" lvl="1" indent="0">
              <a:buNone/>
            </a:pPr>
            <a:r>
              <a:rPr lang="en-US" dirty="0"/>
              <a:t>    .col-3 {width: 25%;}</a:t>
            </a:r>
          </a:p>
          <a:p>
            <a:pPr marL="411480" lvl="1" indent="0">
              <a:buNone/>
            </a:pPr>
            <a:r>
              <a:rPr lang="en-US" dirty="0"/>
              <a:t>    .col-4 {width: 33.33%;}</a:t>
            </a:r>
          </a:p>
          <a:p>
            <a:pPr marL="411480" lvl="1" indent="0">
              <a:buNone/>
            </a:pPr>
            <a:r>
              <a:rPr lang="en-US" dirty="0"/>
              <a:t>    .col-5 {width: 41.66%;}</a:t>
            </a:r>
          </a:p>
          <a:p>
            <a:pPr marL="411480" lvl="1" indent="0">
              <a:buNone/>
            </a:pPr>
            <a:r>
              <a:rPr lang="en-US" dirty="0"/>
              <a:t>    .col-6 {width: 50%;}</a:t>
            </a:r>
          </a:p>
          <a:p>
            <a:pPr marL="411480" lvl="1" indent="0">
              <a:buNone/>
            </a:pPr>
            <a:r>
              <a:rPr lang="en-US" dirty="0"/>
              <a:t>    .col-7 {width: 58.33%;}</a:t>
            </a:r>
          </a:p>
          <a:p>
            <a:pPr marL="411480" lvl="1" indent="0">
              <a:buNone/>
            </a:pPr>
            <a:r>
              <a:rPr lang="en-US" dirty="0"/>
              <a:t>    .col-8 {width: 66.66%;}</a:t>
            </a:r>
          </a:p>
          <a:p>
            <a:pPr marL="411480" lvl="1" indent="0">
              <a:buNone/>
            </a:pPr>
            <a:r>
              <a:rPr lang="en-US" dirty="0"/>
              <a:t>    .col-9 {width: 75%;}</a:t>
            </a:r>
          </a:p>
          <a:p>
            <a:pPr marL="411480" lvl="1" indent="0">
              <a:buNone/>
            </a:pPr>
            <a:r>
              <a:rPr lang="en-US" dirty="0"/>
              <a:t>    .col-10 {width: 83.33%;}</a:t>
            </a:r>
          </a:p>
          <a:p>
            <a:pPr marL="411480" lvl="1" indent="0">
              <a:buNone/>
            </a:pPr>
            <a:r>
              <a:rPr lang="en-US" dirty="0"/>
              <a:t>    .col-11 {width: 91.66%;}</a:t>
            </a:r>
          </a:p>
          <a:p>
            <a:pPr marL="411480" lvl="1" indent="0">
              <a:buNone/>
            </a:pPr>
            <a:r>
              <a:rPr lang="en-US" dirty="0"/>
              <a:t>    .col-12 {width: 100%;}</a:t>
            </a:r>
          </a:p>
          <a:p>
            <a:pPr marL="411480" lvl="1" indent="0">
              <a:buNone/>
            </a:pPr>
            <a:r>
              <a:rPr lang="en-US" dirty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695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Responsive</a:t>
            </a:r>
            <a:r>
              <a:rPr lang="es-ES" dirty="0" smtClean="0"/>
              <a:t> </a:t>
            </a:r>
            <a:r>
              <a:rPr lang="es-ES" dirty="0" err="1" smtClean="0"/>
              <a:t>Images</a:t>
            </a:r>
            <a:r>
              <a:rPr lang="es-ES" dirty="0" smtClean="0"/>
              <a:t>/Videos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dirty="0" err="1"/>
              <a:t>img</a:t>
            </a:r>
            <a:r>
              <a:rPr lang="de-DE" dirty="0"/>
              <a:t> {</a:t>
            </a:r>
          </a:p>
          <a:p>
            <a:pPr marL="109728" indent="0">
              <a:buNone/>
            </a:pPr>
            <a:r>
              <a:rPr lang="de-DE" dirty="0"/>
              <a:t>    </a:t>
            </a:r>
            <a:r>
              <a:rPr lang="de-DE" dirty="0" err="1"/>
              <a:t>max-width</a:t>
            </a:r>
            <a:r>
              <a:rPr lang="de-DE" dirty="0"/>
              <a:t>: 100%;</a:t>
            </a:r>
          </a:p>
          <a:p>
            <a:pPr marL="109728" indent="0">
              <a:buNone/>
            </a:pPr>
            <a:r>
              <a:rPr lang="de-DE" dirty="0"/>
              <a:t>    </a:t>
            </a:r>
            <a:r>
              <a:rPr lang="de-DE" dirty="0" err="1"/>
              <a:t>height</a:t>
            </a:r>
            <a:r>
              <a:rPr lang="de-DE" dirty="0"/>
              <a:t>: </a:t>
            </a:r>
            <a:r>
              <a:rPr lang="de-DE" dirty="0" err="1"/>
              <a:t>auto</a:t>
            </a:r>
            <a:r>
              <a:rPr lang="de-DE" dirty="0"/>
              <a:t>;</a:t>
            </a:r>
          </a:p>
          <a:p>
            <a:pPr marL="109728" indent="0">
              <a:buNone/>
            </a:pPr>
            <a:r>
              <a:rPr lang="de-DE" dirty="0" smtClean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6108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Responsive</a:t>
            </a:r>
            <a:r>
              <a:rPr lang="es-ES" dirty="0" smtClean="0"/>
              <a:t> </a:t>
            </a:r>
            <a:r>
              <a:rPr lang="es-ES" dirty="0" err="1" smtClean="0"/>
              <a:t>Frameworks</a:t>
            </a: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W3</a:t>
            </a:r>
            <a:r>
              <a:rPr lang="es-ES" dirty="0" smtClean="0"/>
              <a:t>.css</a:t>
            </a:r>
          </a:p>
          <a:p>
            <a:endParaRPr lang="es-ES" dirty="0"/>
          </a:p>
          <a:p>
            <a:r>
              <a:rPr lang="es-ES" dirty="0" err="1" smtClean="0"/>
              <a:t>Bootstrap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2906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 </a:t>
            </a:r>
            <a:r>
              <a:rPr lang="es-ES" dirty="0" err="1" smtClean="0"/>
              <a:t>Bootstrap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un </a:t>
            </a:r>
            <a:r>
              <a:rPr lang="es-ES" dirty="0" err="1" smtClean="0"/>
              <a:t>front-end</a:t>
            </a:r>
            <a:r>
              <a:rPr lang="es-ES" dirty="0" smtClean="0"/>
              <a:t> </a:t>
            </a:r>
            <a:r>
              <a:rPr lang="es-ES" dirty="0" err="1" smtClean="0"/>
              <a:t>framework</a:t>
            </a:r>
            <a:r>
              <a:rPr lang="es-ES" dirty="0" smtClean="0"/>
              <a:t> para un desarrollo más simple y ágil. </a:t>
            </a:r>
          </a:p>
          <a:p>
            <a:endParaRPr lang="es-ES" dirty="0" smtClean="0"/>
          </a:p>
          <a:p>
            <a:r>
              <a:rPr lang="es-ES" dirty="0" smtClean="0"/>
              <a:t>Incluye </a:t>
            </a:r>
            <a:r>
              <a:rPr lang="es-ES" dirty="0" err="1" smtClean="0"/>
              <a:t>templates</a:t>
            </a:r>
            <a:r>
              <a:rPr lang="es-ES" dirty="0" smtClean="0"/>
              <a:t> básicos de HTML y CSS así como </a:t>
            </a:r>
            <a:r>
              <a:rPr lang="es-ES" dirty="0" err="1" smtClean="0"/>
              <a:t>plugins</a:t>
            </a:r>
            <a:r>
              <a:rPr lang="es-ES" dirty="0" smtClean="0"/>
              <a:t> opcionales de </a:t>
            </a:r>
            <a:r>
              <a:rPr lang="es-ES" dirty="0" err="1" smtClean="0"/>
              <a:t>Javascript</a:t>
            </a:r>
            <a:r>
              <a:rPr lang="es-ES" dirty="0" smtClean="0"/>
              <a:t>/</a:t>
            </a:r>
            <a:r>
              <a:rPr lang="es-ES" dirty="0" err="1" smtClean="0"/>
              <a:t>jQuery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Facilita la creación de diseños </a:t>
            </a:r>
            <a:r>
              <a:rPr lang="es-ES" dirty="0" err="1" smtClean="0"/>
              <a:t>responsive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Es </a:t>
            </a:r>
            <a:r>
              <a:rPr lang="es-ES" dirty="0" err="1" smtClean="0"/>
              <a:t>mobile</a:t>
            </a:r>
            <a:r>
              <a:rPr lang="es-ES" dirty="0" smtClean="0"/>
              <a:t> </a:t>
            </a:r>
            <a:r>
              <a:rPr lang="es-ES" dirty="0" err="1" smtClean="0"/>
              <a:t>first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7442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Javascript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Javascript</a:t>
            </a:r>
            <a:r>
              <a:rPr lang="es-ES" dirty="0" smtClean="0"/>
              <a:t> es el lenguaje del momento</a:t>
            </a:r>
          </a:p>
          <a:p>
            <a:endParaRPr lang="es-ES" dirty="0"/>
          </a:p>
          <a:p>
            <a:r>
              <a:rPr lang="es-ES" dirty="0" smtClean="0"/>
              <a:t>Es liviano, fácil de aprender y se integra perfectamente con HTML y CSS</a:t>
            </a:r>
          </a:p>
          <a:p>
            <a:endParaRPr lang="es-ES" dirty="0"/>
          </a:p>
          <a:p>
            <a:r>
              <a:rPr lang="es-ES" dirty="0" err="1" smtClean="0"/>
              <a:t>Javascript</a:t>
            </a:r>
            <a:r>
              <a:rPr lang="es-ES" dirty="0" smtClean="0"/>
              <a:t>, como cualquier lenguaje, brilla cuando se utilizan sus </a:t>
            </a:r>
            <a:r>
              <a:rPr lang="es-ES" dirty="0" err="1" smtClean="0"/>
              <a:t>frameworks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0967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Que se puede hacer con </a:t>
            </a:r>
            <a:r>
              <a:rPr lang="es-ES" dirty="0" err="1" smtClean="0"/>
              <a:t>Javascript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Podemos cambiar el contenido de un elemento HTML</a:t>
            </a:r>
          </a:p>
          <a:p>
            <a:pPr marL="411480" lvl="1" indent="0">
              <a:buNone/>
            </a:pPr>
            <a:r>
              <a:rPr lang="pl-PL" sz="2000" dirty="0" err="1"/>
              <a:t>document.getElementById</a:t>
            </a:r>
            <a:r>
              <a:rPr lang="pl-PL" sz="2000" dirty="0"/>
              <a:t>("demo").</a:t>
            </a:r>
            <a:r>
              <a:rPr lang="pl-PL" sz="2000" dirty="0" err="1"/>
              <a:t>innerHTML</a:t>
            </a:r>
            <a:r>
              <a:rPr lang="pl-PL" sz="2000" dirty="0"/>
              <a:t> = "</a:t>
            </a:r>
            <a:r>
              <a:rPr lang="pl-PL" sz="2000" dirty="0" smtClean="0"/>
              <a:t>Hello”;</a:t>
            </a:r>
          </a:p>
          <a:p>
            <a:endParaRPr lang="pl-PL" sz="2200" dirty="0" smtClean="0"/>
          </a:p>
          <a:p>
            <a:r>
              <a:rPr lang="pl-PL" sz="2400" dirty="0" err="1" smtClean="0"/>
              <a:t>Podemos</a:t>
            </a:r>
            <a:r>
              <a:rPr lang="pl-PL" sz="2400" dirty="0" smtClean="0"/>
              <a:t> </a:t>
            </a:r>
            <a:r>
              <a:rPr lang="pl-PL" sz="2400" dirty="0" err="1" smtClean="0"/>
              <a:t>cambiar</a:t>
            </a:r>
            <a:r>
              <a:rPr lang="pl-PL" sz="2400" dirty="0" smtClean="0"/>
              <a:t> </a:t>
            </a:r>
            <a:r>
              <a:rPr lang="pl-PL" sz="2400" dirty="0" err="1" smtClean="0"/>
              <a:t>atributos</a:t>
            </a:r>
            <a:r>
              <a:rPr lang="pl-PL" sz="2400" dirty="0" smtClean="0"/>
              <a:t> HTML</a:t>
            </a:r>
          </a:p>
          <a:p>
            <a:pPr marL="411480" lvl="1" indent="0">
              <a:buNone/>
            </a:pPr>
            <a:r>
              <a:rPr lang="hr-HR" sz="2200" dirty="0"/>
              <a:t>document.getElementById('myImage').src='</a:t>
            </a:r>
            <a:r>
              <a:rPr lang="hr-HR" sz="2200" dirty="0" smtClean="0"/>
              <a:t>pic_bulboff.gif’</a:t>
            </a:r>
          </a:p>
          <a:p>
            <a:pPr marL="411480" lvl="1" indent="0">
              <a:buNone/>
            </a:pPr>
            <a:endParaRPr lang="hr-HR" sz="2200" dirty="0"/>
          </a:p>
          <a:p>
            <a:r>
              <a:rPr lang="hr-HR" sz="2400" dirty="0" smtClean="0"/>
              <a:t>Podemos cambiar el estilo HTML</a:t>
            </a:r>
          </a:p>
          <a:p>
            <a:pPr marL="411480" lvl="1" indent="0">
              <a:buNone/>
            </a:pPr>
            <a:r>
              <a:rPr lang="it-IT" sz="2200" dirty="0" err="1"/>
              <a:t>document.getElementById</a:t>
            </a:r>
            <a:r>
              <a:rPr lang="it-IT" sz="2200" dirty="0"/>
              <a:t>("demo").</a:t>
            </a:r>
            <a:r>
              <a:rPr lang="it-IT" sz="2200" dirty="0" err="1"/>
              <a:t>style.fontSize</a:t>
            </a:r>
            <a:r>
              <a:rPr lang="it-IT" sz="2200" dirty="0"/>
              <a:t> = "25px"</a:t>
            </a:r>
            <a:r>
              <a:rPr lang="it-IT" sz="2200" dirty="0" smtClean="0"/>
              <a:t>;</a:t>
            </a:r>
          </a:p>
          <a:p>
            <a:pPr marL="411480" lvl="1" indent="0">
              <a:buNone/>
            </a:pPr>
            <a:endParaRPr lang="it-IT" sz="2200" dirty="0"/>
          </a:p>
          <a:p>
            <a:r>
              <a:rPr lang="it-IT" sz="2400" dirty="0" err="1" smtClean="0"/>
              <a:t>Podemos</a:t>
            </a:r>
            <a:r>
              <a:rPr lang="it-IT" sz="2400" dirty="0" smtClean="0"/>
              <a:t> </a:t>
            </a:r>
            <a:r>
              <a:rPr lang="it-IT" sz="2400" dirty="0" err="1" smtClean="0"/>
              <a:t>ocultar</a:t>
            </a:r>
            <a:r>
              <a:rPr lang="it-IT" sz="2400" dirty="0" smtClean="0"/>
              <a:t> y mostrar </a:t>
            </a:r>
            <a:r>
              <a:rPr lang="it-IT" sz="2400" dirty="0" err="1" smtClean="0"/>
              <a:t>elementos</a:t>
            </a:r>
            <a:endParaRPr lang="hr-HR" sz="2400" dirty="0" smtClean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150833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Como usarlo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Internal</a:t>
            </a:r>
            <a:r>
              <a:rPr lang="es-ES" dirty="0" smtClean="0"/>
              <a:t>: En cualquier parte de la página con el </a:t>
            </a:r>
            <a:r>
              <a:rPr lang="es-ES" dirty="0" err="1" smtClean="0"/>
              <a:t>tag</a:t>
            </a:r>
            <a:r>
              <a:rPr lang="es-ES" dirty="0" smtClean="0"/>
              <a:t> </a:t>
            </a:r>
          </a:p>
          <a:p>
            <a:pPr marL="411480" lvl="1" indent="0">
              <a:buNone/>
            </a:pPr>
            <a:r>
              <a:rPr lang="es-ES" dirty="0" smtClean="0"/>
              <a:t>&lt;script&gt;&lt;/script&gt;</a:t>
            </a:r>
          </a:p>
          <a:p>
            <a:endParaRPr lang="es-ES" dirty="0"/>
          </a:p>
          <a:p>
            <a:r>
              <a:rPr lang="es-ES" dirty="0" err="1" smtClean="0"/>
              <a:t>External</a:t>
            </a:r>
            <a:r>
              <a:rPr lang="es-ES" dirty="0" smtClean="0"/>
              <a:t>: Cuando el código esta en un archivo aparte </a:t>
            </a:r>
          </a:p>
          <a:p>
            <a:pPr marL="411480" lvl="1" indent="0">
              <a:buNone/>
            </a:pPr>
            <a:r>
              <a:rPr lang="hr-HR" dirty="0"/>
              <a:t>&lt;script src="myScript.js"&gt;&lt;/script&gt;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780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Sintaxis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regla de CCS consiste en un selector y un bloque de declaración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 descr="selecto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73016"/>
            <a:ext cx="7226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68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Javascript</a:t>
            </a:r>
            <a:r>
              <a:rPr lang="es-ES" dirty="0" smtClean="0"/>
              <a:t> Outputs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window.alert</a:t>
            </a:r>
            <a:r>
              <a:rPr lang="pl-PL" dirty="0"/>
              <a:t>(</a:t>
            </a:r>
            <a:r>
              <a:rPr lang="pl-PL" dirty="0" smtClean="0"/>
              <a:t>)</a:t>
            </a:r>
          </a:p>
          <a:p>
            <a:endParaRPr lang="pl-PL" dirty="0"/>
          </a:p>
          <a:p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innerHTML</a:t>
            </a:r>
            <a:endParaRPr lang="en-US" dirty="0" smtClean="0"/>
          </a:p>
          <a:p>
            <a:endParaRPr lang="en-US" dirty="0"/>
          </a:p>
          <a:p>
            <a:r>
              <a:rPr lang="it-IT" dirty="0" err="1"/>
              <a:t>console.log</a:t>
            </a:r>
            <a:r>
              <a:rPr lang="it-IT" dirty="0"/>
              <a:t>()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006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Javascript</a:t>
            </a:r>
            <a:r>
              <a:rPr lang="es-ES" dirty="0" smtClean="0"/>
              <a:t> Sintaxis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Similar </a:t>
            </a:r>
            <a:r>
              <a:rPr lang="es-ES" dirty="0" smtClean="0"/>
              <a:t>a todos los lenguajes de programación</a:t>
            </a:r>
          </a:p>
          <a:p>
            <a:endParaRPr lang="es-ES" dirty="0"/>
          </a:p>
          <a:p>
            <a:r>
              <a:rPr lang="es-ES" dirty="0" smtClean="0"/>
              <a:t>Es case </a:t>
            </a:r>
            <a:r>
              <a:rPr lang="es-ES" dirty="0" err="1" smtClean="0"/>
              <a:t>sensitive</a:t>
            </a:r>
            <a:r>
              <a:rPr lang="es-ES" dirty="0" smtClean="0"/>
              <a:t>, es decir sensible a mayúsculas y minúsculas</a:t>
            </a:r>
          </a:p>
          <a:p>
            <a:endParaRPr lang="es-ES" dirty="0"/>
          </a:p>
          <a:p>
            <a:r>
              <a:rPr lang="es-ES" dirty="0" smtClean="0"/>
              <a:t>Se usa corrientemente la </a:t>
            </a:r>
            <a:r>
              <a:rPr lang="es-ES" dirty="0" err="1" smtClean="0"/>
              <a:t>connotacion</a:t>
            </a:r>
            <a:r>
              <a:rPr lang="es-ES" dirty="0" smtClean="0"/>
              <a:t> </a:t>
            </a:r>
            <a:r>
              <a:rPr lang="es-ES" dirty="0" err="1" smtClean="0"/>
              <a:t>camelCase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Usa el </a:t>
            </a:r>
            <a:r>
              <a:rPr lang="es-ES" dirty="0" err="1" smtClean="0"/>
              <a:t>Charset</a:t>
            </a:r>
            <a:r>
              <a:rPr lang="es-ES" dirty="0" smtClean="0"/>
              <a:t> Unicode (UTF-8)</a:t>
            </a:r>
          </a:p>
          <a:p>
            <a:endParaRPr lang="es-ES" dirty="0"/>
          </a:p>
          <a:p>
            <a:r>
              <a:rPr lang="es-ES" dirty="0" smtClean="0"/>
              <a:t>No se declaran los Data </a:t>
            </a:r>
            <a:r>
              <a:rPr lang="es-ES" dirty="0" err="1" smtClean="0"/>
              <a:t>Types</a:t>
            </a:r>
            <a:r>
              <a:rPr lang="es-ES" dirty="0" smtClean="0"/>
              <a:t> para las variables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7026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funciones en </a:t>
            </a:r>
            <a:r>
              <a:rPr lang="es-ES" dirty="0" err="1" smtClean="0"/>
              <a:t>Javascript</a:t>
            </a:r>
            <a:r>
              <a:rPr lang="es-ES" dirty="0" smtClean="0"/>
              <a:t> contienen la siguiente estructura </a:t>
            </a:r>
          </a:p>
          <a:p>
            <a:endParaRPr lang="es-ES" dirty="0"/>
          </a:p>
          <a:p>
            <a:pPr marL="411480" lvl="1" indent="0">
              <a:buNone/>
            </a:pPr>
            <a:r>
              <a:rPr lang="en-US" dirty="0"/>
              <a:t>function name(parameter1, parameter2, parameter3) {</a:t>
            </a:r>
          </a:p>
          <a:p>
            <a:pPr marL="411480" lvl="1" indent="0">
              <a:buNone/>
            </a:pPr>
            <a:r>
              <a:rPr lang="en-US" dirty="0"/>
              <a:t>    code to be executed</a:t>
            </a:r>
          </a:p>
          <a:p>
            <a:pPr marL="411480" lvl="1" indent="0">
              <a:buNone/>
            </a:pPr>
            <a:r>
              <a:rPr lang="en-US" dirty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2664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Invocar a una función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Cuando ocurre un evento</a:t>
            </a:r>
          </a:p>
          <a:p>
            <a:endParaRPr lang="es-ES" dirty="0"/>
          </a:p>
          <a:p>
            <a:r>
              <a:rPr lang="es-ES" dirty="0" smtClean="0"/>
              <a:t>Cuando se la invoca desde un código </a:t>
            </a:r>
            <a:r>
              <a:rPr lang="es-ES" dirty="0" err="1" smtClean="0"/>
              <a:t>javascript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Automáticamente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0082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como 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funciones pueden ser utilizadas como variables </a:t>
            </a:r>
          </a:p>
          <a:p>
            <a:endParaRPr lang="es-ES" dirty="0"/>
          </a:p>
          <a:p>
            <a:pPr marL="411480" lvl="1" indent="0">
              <a:buNone/>
            </a:pPr>
            <a:r>
              <a:rPr lang="en-US" dirty="0" err="1"/>
              <a:t>var</a:t>
            </a:r>
            <a:r>
              <a:rPr lang="en-US" dirty="0"/>
              <a:t> x = </a:t>
            </a:r>
            <a:r>
              <a:rPr lang="en-US" dirty="0" err="1"/>
              <a:t>toCelsius</a:t>
            </a:r>
            <a:r>
              <a:rPr lang="en-US" dirty="0"/>
              <a:t>(32);</a:t>
            </a:r>
          </a:p>
          <a:p>
            <a:pPr marL="411480" lvl="1" indent="0">
              <a:buNone/>
            </a:pPr>
            <a:r>
              <a:rPr lang="en-US" dirty="0" err="1"/>
              <a:t>var</a:t>
            </a:r>
            <a:r>
              <a:rPr lang="en-US" dirty="0"/>
              <a:t> text = "The temperature is " + x + " Celsius";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2580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anónimas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Son funciones que no tienen nombre</a:t>
            </a:r>
            <a:endParaRPr lang="es-ES_tradnl" dirty="0"/>
          </a:p>
          <a:p>
            <a:pPr marL="411480" lvl="1" indent="0">
              <a:buNone/>
            </a:pPr>
            <a:r>
              <a:rPr lang="es-ES_tradnl" dirty="0" err="1"/>
              <a:t>function</a:t>
            </a:r>
            <a:r>
              <a:rPr lang="es-ES_tradnl" dirty="0"/>
              <a:t> () {</a:t>
            </a:r>
          </a:p>
          <a:p>
            <a:pPr marL="411480" lvl="1" indent="0">
              <a:buNone/>
            </a:pPr>
            <a:r>
              <a:rPr lang="es-ES_tradnl" dirty="0"/>
              <a:t>  </a:t>
            </a:r>
            <a:r>
              <a:rPr lang="es-ES_tradnl" dirty="0" err="1"/>
              <a:t>console.log</a:t>
            </a:r>
            <a:r>
              <a:rPr lang="es-ES_tradnl" dirty="0"/>
              <a:t>('Esta función no tiene un nombre')</a:t>
            </a:r>
          </a:p>
          <a:p>
            <a:pPr marL="411480" lvl="1" indent="0">
              <a:buNone/>
            </a:pPr>
            <a:r>
              <a:rPr lang="es-ES_tradnl" dirty="0" smtClean="0"/>
              <a:t>}</a:t>
            </a:r>
          </a:p>
          <a:p>
            <a:pPr marL="411480" lvl="1" indent="0">
              <a:buNone/>
            </a:pPr>
            <a:endParaRPr lang="es-ES_tradnl" dirty="0"/>
          </a:p>
          <a:p>
            <a:r>
              <a:rPr lang="es-ES_tradnl" dirty="0" smtClean="0"/>
              <a:t>Podemos entonces ejecutar una función anónima automáticamente</a:t>
            </a:r>
            <a:endParaRPr lang="es-ES_tradnl" dirty="0"/>
          </a:p>
          <a:p>
            <a:pPr marL="411480" lvl="1" indent="0">
              <a:buNone/>
            </a:pPr>
            <a:r>
              <a:rPr lang="es-ES_tradnl" dirty="0"/>
              <a:t>(</a:t>
            </a:r>
            <a:r>
              <a:rPr lang="es-ES_tradnl" dirty="0" err="1"/>
              <a:t>function</a:t>
            </a:r>
            <a:r>
              <a:rPr lang="es-ES_tradnl" dirty="0"/>
              <a:t> () {</a:t>
            </a:r>
          </a:p>
          <a:p>
            <a:pPr marL="411480" lvl="1" indent="0">
              <a:buNone/>
            </a:pPr>
            <a:r>
              <a:rPr lang="es-ES_tradnl" dirty="0"/>
              <a:t>  </a:t>
            </a:r>
            <a:r>
              <a:rPr lang="es-ES_tradnl" dirty="0" err="1"/>
              <a:t>console.log</a:t>
            </a:r>
            <a:r>
              <a:rPr lang="es-ES_tradnl" dirty="0"/>
              <a:t>('Esta función no tiene nombre y\</a:t>
            </a:r>
          </a:p>
          <a:p>
            <a:pPr marL="411480" lvl="1" indent="0">
              <a:buNone/>
            </a:pPr>
            <a:r>
              <a:rPr lang="es-ES_tradnl" dirty="0"/>
              <a:t>    se ejecutara inmediatamente');</a:t>
            </a:r>
          </a:p>
          <a:p>
            <a:pPr marL="411480" lvl="1" indent="0">
              <a:buNone/>
            </a:pPr>
            <a:r>
              <a:rPr lang="es-ES_tradnl" dirty="0"/>
              <a:t>}());</a:t>
            </a:r>
          </a:p>
          <a:p>
            <a:pPr marL="411480" lvl="1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65626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en </a:t>
            </a:r>
            <a:r>
              <a:rPr lang="es-ES" dirty="0" err="1" smtClean="0"/>
              <a:t>Javascript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objetos contienen variables nombradas</a:t>
            </a:r>
          </a:p>
          <a:p>
            <a:endParaRPr lang="es-ES" dirty="0"/>
          </a:p>
          <a:p>
            <a:pPr marL="411480" lvl="1" indent="0">
              <a:buNone/>
            </a:pPr>
            <a:r>
              <a:rPr lang="en-US" dirty="0" err="1"/>
              <a:t>var</a:t>
            </a:r>
            <a:r>
              <a:rPr lang="en-US" dirty="0"/>
              <a:t> car = {</a:t>
            </a:r>
            <a:r>
              <a:rPr lang="en-US" dirty="0" err="1"/>
              <a:t>type:"Fiat</a:t>
            </a:r>
            <a:r>
              <a:rPr lang="en-US" dirty="0"/>
              <a:t>", model:"500", </a:t>
            </a:r>
            <a:r>
              <a:rPr lang="en-US" dirty="0" err="1"/>
              <a:t>color:"white</a:t>
            </a:r>
            <a:r>
              <a:rPr lang="en-US" dirty="0"/>
              <a:t>"}</a:t>
            </a:r>
            <a:r>
              <a:rPr lang="en-US" dirty="0" smtClean="0"/>
              <a:t>;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 smtClean="0"/>
              <a:t>A la </a:t>
            </a:r>
            <a:r>
              <a:rPr lang="en-US" dirty="0" err="1" smtClean="0"/>
              <a:t>dupla</a:t>
            </a:r>
            <a:r>
              <a:rPr lang="en-US" dirty="0" smtClean="0"/>
              <a:t> </a:t>
            </a:r>
            <a:r>
              <a:rPr lang="en-US" dirty="0" err="1" smtClean="0"/>
              <a:t>name:value</a:t>
            </a:r>
            <a:r>
              <a:rPr lang="en-US" dirty="0" smtClean="0"/>
              <a:t> se la llama </a:t>
            </a:r>
            <a:r>
              <a:rPr lang="en-US" dirty="0" err="1" smtClean="0"/>
              <a:t>propiedad</a:t>
            </a:r>
            <a:endParaRPr lang="en-US" dirty="0" smtClean="0"/>
          </a:p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tanto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variable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6771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Acceso a las propiedades 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Mediante el punto</a:t>
            </a:r>
          </a:p>
          <a:p>
            <a:pPr marL="411480" lvl="1" indent="0">
              <a:buNone/>
            </a:pPr>
            <a:r>
              <a:rPr lang="en-US" dirty="0" err="1" smtClean="0"/>
              <a:t>objectName.propertyName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Mediante</a:t>
            </a:r>
            <a:r>
              <a:rPr lang="en-US" dirty="0" smtClean="0"/>
              <a:t> el </a:t>
            </a:r>
            <a:r>
              <a:rPr lang="en-US" dirty="0" err="1" smtClean="0"/>
              <a:t>índice</a:t>
            </a:r>
            <a:endParaRPr lang="en-US" dirty="0" smtClean="0"/>
          </a:p>
          <a:p>
            <a:pPr marL="411480" lvl="1" indent="0">
              <a:buNone/>
            </a:pPr>
            <a:r>
              <a:rPr lang="en-US" dirty="0" err="1"/>
              <a:t>objectName</a:t>
            </a:r>
            <a:r>
              <a:rPr lang="en-US" dirty="0"/>
              <a:t>["</a:t>
            </a:r>
            <a:r>
              <a:rPr lang="en-US" dirty="0" err="1"/>
              <a:t>propertyName</a:t>
            </a:r>
            <a:r>
              <a:rPr lang="en-US" dirty="0"/>
              <a:t>"</a:t>
            </a:r>
            <a:r>
              <a:rPr lang="en-US" dirty="0" smtClean="0"/>
              <a:t>]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funciones</a:t>
            </a:r>
            <a:endParaRPr lang="en-US" dirty="0" smtClean="0"/>
          </a:p>
          <a:p>
            <a:pPr marL="411480" lvl="1" indent="0">
              <a:buNone/>
            </a:pPr>
            <a:r>
              <a:rPr lang="en-US" dirty="0" err="1"/>
              <a:t>objectName.methodName</a:t>
            </a:r>
            <a:r>
              <a:rPr lang="en-US" dirty="0"/>
              <a:t>(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8433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eventos ocurren por diferentes motivos y los relacionamos normalmente a una función </a:t>
            </a:r>
            <a:r>
              <a:rPr lang="es-ES" dirty="0" err="1" smtClean="0"/>
              <a:t>javascript</a:t>
            </a:r>
            <a:r>
              <a:rPr lang="es-ES" dirty="0" smtClean="0"/>
              <a:t> para que lo maneje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La página terminó de cargar</a:t>
            </a:r>
          </a:p>
          <a:p>
            <a:pPr lvl="1"/>
            <a:r>
              <a:rPr lang="es-ES" dirty="0" smtClean="0"/>
              <a:t>Un input cambió de valor</a:t>
            </a:r>
          </a:p>
          <a:p>
            <a:pPr lvl="1"/>
            <a:r>
              <a:rPr lang="es-ES" dirty="0" smtClean="0"/>
              <a:t>Se hizo </a:t>
            </a:r>
            <a:r>
              <a:rPr lang="es-ES" dirty="0" err="1" smtClean="0"/>
              <a:t>click</a:t>
            </a:r>
            <a:r>
              <a:rPr lang="es-ES" dirty="0" smtClean="0"/>
              <a:t> en un botón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52160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</a:t>
            </a:r>
            <a:r>
              <a:rPr lang="es-ES" dirty="0" err="1" smtClean="0"/>
              <a:t>Click</a:t>
            </a:r>
            <a:r>
              <a:rPr lang="es-ES" dirty="0" smtClean="0"/>
              <a:t> en un botón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US" sz="2400" dirty="0"/>
              <a:t>&lt;button </a:t>
            </a:r>
            <a:r>
              <a:rPr lang="en-US" sz="2400" dirty="0" err="1"/>
              <a:t>onclick</a:t>
            </a:r>
            <a:r>
              <a:rPr lang="en-US" sz="2400" dirty="0"/>
              <a:t>='</a:t>
            </a:r>
            <a:r>
              <a:rPr lang="en-US" sz="2400" dirty="0" err="1"/>
              <a:t>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 smtClean="0"/>
              <a:t>= Date</a:t>
            </a:r>
            <a:r>
              <a:rPr lang="en-US" sz="2400" dirty="0"/>
              <a:t>()'&gt;The time is</a:t>
            </a:r>
            <a:r>
              <a:rPr lang="en-US" sz="2400" dirty="0" smtClean="0"/>
              <a:t>?</a:t>
            </a:r>
          </a:p>
          <a:p>
            <a:pPr marL="411480" lvl="1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/button</a:t>
            </a:r>
            <a:r>
              <a:rPr lang="en-US" sz="2400" dirty="0" smtClean="0"/>
              <a:t>&gt;</a:t>
            </a:r>
          </a:p>
          <a:p>
            <a:pPr marL="411480" lvl="1" indent="0">
              <a:buNone/>
            </a:pPr>
            <a:endParaRPr lang="en-US" sz="2400" dirty="0"/>
          </a:p>
          <a:p>
            <a:r>
              <a:rPr lang="en-US" dirty="0" err="1" smtClean="0"/>
              <a:t>Aunque</a:t>
            </a:r>
            <a:r>
              <a:rPr lang="en-US" dirty="0" smtClean="0"/>
              <a:t> lo </a:t>
            </a:r>
            <a:r>
              <a:rPr lang="en-US" dirty="0" err="1" smtClean="0"/>
              <a:t>más</a:t>
            </a:r>
            <a:r>
              <a:rPr lang="en-US" dirty="0" smtClean="0"/>
              <a:t> normal sea </a:t>
            </a:r>
            <a:r>
              <a:rPr lang="en-US" dirty="0" err="1" smtClean="0"/>
              <a:t>invocar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aparte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legible al </a:t>
            </a:r>
            <a:r>
              <a:rPr lang="en-US" dirty="0" err="1" smtClean="0"/>
              <a:t>código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69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</a:t>
            </a:r>
            <a:r>
              <a:rPr lang="es-ES" dirty="0" err="1" smtClean="0"/>
              <a:t>Selectors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 “element selector” </a:t>
            </a:r>
            <a:r>
              <a:rPr lang="en-US" dirty="0" err="1" smtClean="0"/>
              <a:t>selecciona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basados</a:t>
            </a:r>
            <a:r>
              <a:rPr lang="en-US" dirty="0" smtClean="0"/>
              <a:t> en el </a:t>
            </a:r>
            <a:r>
              <a:rPr lang="en-US" dirty="0" err="1" smtClean="0"/>
              <a:t>nombre</a:t>
            </a:r>
            <a:r>
              <a:rPr lang="en-US" dirty="0" smtClean="0"/>
              <a:t> del </a:t>
            </a:r>
            <a:r>
              <a:rPr lang="en-US" dirty="0" err="1" smtClean="0"/>
              <a:t>elemento</a:t>
            </a:r>
            <a:r>
              <a:rPr lang="en-US" dirty="0" smtClean="0"/>
              <a:t> .</a:t>
            </a:r>
          </a:p>
          <a:p>
            <a:endParaRPr lang="en-US" dirty="0"/>
          </a:p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seleccionar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elementos</a:t>
            </a:r>
            <a:r>
              <a:rPr lang="en-US" dirty="0" smtClean="0"/>
              <a:t> P con 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endParaRPr lang="en-US" dirty="0" smtClean="0"/>
          </a:p>
          <a:p>
            <a:endParaRPr lang="en-US" dirty="0"/>
          </a:p>
          <a:p>
            <a:pPr marL="402336" lvl="1" indent="0">
              <a:buNone/>
            </a:pPr>
            <a:r>
              <a:rPr lang="ro-RO" dirty="0"/>
              <a:t>p {</a:t>
            </a:r>
          </a:p>
          <a:p>
            <a:pPr marL="402336" lvl="1" indent="0">
              <a:buNone/>
            </a:pPr>
            <a:r>
              <a:rPr lang="ro-RO" dirty="0"/>
              <a:t>    text-align: center;</a:t>
            </a:r>
          </a:p>
          <a:p>
            <a:pPr marL="402336" lvl="1" indent="0">
              <a:buNone/>
            </a:pPr>
            <a:r>
              <a:rPr lang="ro-RO" dirty="0"/>
              <a:t>    color: red;</a:t>
            </a:r>
          </a:p>
          <a:p>
            <a:pPr marL="402336" lvl="1" indent="0">
              <a:buNone/>
            </a:pPr>
            <a:r>
              <a:rPr lang="ro-RO" dirty="0"/>
              <a:t>}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5039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Eventos</a:t>
            </a:r>
            <a:endParaRPr lang="es-ES" dirty="0"/>
          </a:p>
        </p:txBody>
      </p:sp>
      <p:pic>
        <p:nvPicPr>
          <p:cNvPr id="4" name="Imagen 3" descr="Captura de pantalla 2016-07-05 a las 3.20.47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0888"/>
            <a:ext cx="9144000" cy="313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44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Manejo de Eventos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En </a:t>
            </a:r>
            <a:r>
              <a:rPr lang="es-ES" dirty="0" err="1" smtClean="0"/>
              <a:t>Javascript</a:t>
            </a:r>
            <a:r>
              <a:rPr lang="es-ES" dirty="0" smtClean="0"/>
              <a:t> se puede usar el try/catch</a:t>
            </a:r>
          </a:p>
          <a:p>
            <a:endParaRPr lang="es-ES" dirty="0"/>
          </a:p>
          <a:p>
            <a:pPr marL="411480" lvl="1" indent="0">
              <a:buNone/>
            </a:pPr>
            <a:r>
              <a:rPr lang="en-US" dirty="0"/>
              <a:t>try {</a:t>
            </a:r>
          </a:p>
          <a:p>
            <a:pPr marL="411480" lvl="1" indent="0">
              <a:buNone/>
            </a:pPr>
            <a:r>
              <a:rPr lang="en-US" dirty="0"/>
              <a:t>    Block of code to try</a:t>
            </a:r>
          </a:p>
          <a:p>
            <a:pPr marL="411480" lvl="1" indent="0">
              <a:buNone/>
            </a:pPr>
            <a:r>
              <a:rPr lang="en-US" dirty="0"/>
              <a:t>}</a:t>
            </a:r>
          </a:p>
          <a:p>
            <a:pPr marL="411480" lvl="1" indent="0">
              <a:buNone/>
            </a:pPr>
            <a:r>
              <a:rPr lang="en-US" dirty="0"/>
              <a:t>catch(err) {</a:t>
            </a:r>
          </a:p>
          <a:p>
            <a:pPr marL="411480" lvl="1" indent="0">
              <a:buNone/>
            </a:pPr>
            <a:r>
              <a:rPr lang="en-US" dirty="0"/>
              <a:t>    Block of code to handle errors</a:t>
            </a:r>
          </a:p>
          <a:p>
            <a:pPr marL="411480" lvl="1" indent="0">
              <a:buNone/>
            </a:pPr>
            <a:r>
              <a:rPr lang="en-US" dirty="0"/>
              <a:t>} </a:t>
            </a:r>
          </a:p>
          <a:p>
            <a:pPr marL="411480" lvl="1" indent="0">
              <a:buNone/>
            </a:pPr>
            <a:r>
              <a:rPr lang="en-US" dirty="0"/>
              <a:t>finally {</a:t>
            </a:r>
          </a:p>
          <a:p>
            <a:pPr marL="411480" lvl="1" indent="0">
              <a:buNone/>
            </a:pPr>
            <a:r>
              <a:rPr lang="en-US" dirty="0"/>
              <a:t>    Block of code to be executed regardless of the try / catch result</a:t>
            </a:r>
          </a:p>
          <a:p>
            <a:pPr marL="411480" lvl="1" indent="0">
              <a:buNone/>
            </a:pPr>
            <a:r>
              <a:rPr lang="en-US" dirty="0"/>
              <a:t>}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7218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Strict</a:t>
            </a:r>
            <a:r>
              <a:rPr lang="es-ES" dirty="0" smtClean="0"/>
              <a:t> </a:t>
            </a:r>
            <a:r>
              <a:rPr lang="es-ES" dirty="0" err="1" smtClean="0"/>
              <a:t>Mode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un modo para no permitir ciertas expresiones válidas para </a:t>
            </a:r>
            <a:r>
              <a:rPr lang="es-ES" dirty="0" err="1" smtClean="0"/>
              <a:t>Javascript</a:t>
            </a:r>
            <a:r>
              <a:rPr lang="es-ES" dirty="0" smtClean="0"/>
              <a:t> pero no para la mayoría de los lenguajes</a:t>
            </a:r>
          </a:p>
          <a:p>
            <a:endParaRPr lang="es-ES" dirty="0"/>
          </a:p>
          <a:p>
            <a:r>
              <a:rPr lang="es-ES" dirty="0" smtClean="0"/>
              <a:t>Por ejemplo utilizar variables sin declararlas previamente</a:t>
            </a:r>
          </a:p>
          <a:p>
            <a:endParaRPr lang="es-ES" dirty="0"/>
          </a:p>
          <a:p>
            <a:pPr marL="411480" lvl="1" indent="0">
              <a:buNone/>
            </a:pPr>
            <a:r>
              <a:rPr lang="en-US" dirty="0"/>
              <a:t>"use strict";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4626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JavaScript Object </a:t>
            </a:r>
            <a:r>
              <a:rPr lang="en-US" dirty="0" smtClean="0"/>
              <a:t>Notation</a:t>
            </a:r>
          </a:p>
          <a:p>
            <a:endParaRPr lang="en-US" dirty="0"/>
          </a:p>
          <a:p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formato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almacenar</a:t>
            </a:r>
            <a:r>
              <a:rPr lang="en-US" dirty="0" smtClean="0"/>
              <a:t> y </a:t>
            </a:r>
            <a:r>
              <a:rPr lang="en-US" dirty="0" err="1" smtClean="0"/>
              <a:t>transportar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endParaRPr lang="en-US" dirty="0" smtClean="0"/>
          </a:p>
          <a:p>
            <a:endParaRPr lang="en-US" dirty="0"/>
          </a:p>
          <a:p>
            <a:r>
              <a:rPr lang="es-ES" dirty="0" smtClean="0"/>
              <a:t>Se usa para transportar datos entre el servidor y la página</a:t>
            </a:r>
          </a:p>
          <a:p>
            <a:endParaRPr lang="es-ES" dirty="0"/>
          </a:p>
          <a:p>
            <a:r>
              <a:rPr lang="es-ES" dirty="0" smtClean="0"/>
              <a:t>Es independiente del lenguaje porque finalmente es un texto plano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81336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objeto JSON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0">
              <a:buNone/>
            </a:pPr>
            <a:r>
              <a:rPr lang="en-US" dirty="0"/>
              <a:t>{</a:t>
            </a:r>
          </a:p>
          <a:p>
            <a:pPr marL="411480" lvl="1" indent="0">
              <a:buNone/>
            </a:pPr>
            <a:r>
              <a:rPr lang="en-US" dirty="0"/>
              <a:t>"employees":[</a:t>
            </a:r>
          </a:p>
          <a:p>
            <a:pPr marL="411480" lvl="1" indent="0">
              <a:buNone/>
            </a:pPr>
            <a:r>
              <a:rPr lang="en-US" dirty="0"/>
              <a:t>    {"</a:t>
            </a:r>
            <a:r>
              <a:rPr lang="en-US" dirty="0" err="1"/>
              <a:t>firstName</a:t>
            </a:r>
            <a:r>
              <a:rPr lang="en-US" dirty="0"/>
              <a:t>":"John", "</a:t>
            </a:r>
            <a:r>
              <a:rPr lang="en-US" dirty="0" err="1"/>
              <a:t>lastName</a:t>
            </a:r>
            <a:r>
              <a:rPr lang="en-US" dirty="0"/>
              <a:t>":"Doe"}, </a:t>
            </a:r>
          </a:p>
          <a:p>
            <a:pPr marL="411480" lvl="1" indent="0">
              <a:buNone/>
            </a:pPr>
            <a:r>
              <a:rPr lang="en-US" dirty="0"/>
              <a:t>    {"</a:t>
            </a:r>
            <a:r>
              <a:rPr lang="en-US" dirty="0" err="1"/>
              <a:t>firstName</a:t>
            </a:r>
            <a:r>
              <a:rPr lang="en-US" dirty="0"/>
              <a:t>":"Anna",	"</a:t>
            </a:r>
            <a:r>
              <a:rPr lang="en-US" dirty="0" err="1"/>
              <a:t>lastName</a:t>
            </a:r>
            <a:r>
              <a:rPr lang="en-US" dirty="0"/>
              <a:t>":"Smith"},</a:t>
            </a:r>
          </a:p>
          <a:p>
            <a:pPr marL="411480" lvl="1" indent="0">
              <a:buNone/>
            </a:pPr>
            <a:r>
              <a:rPr lang="en-US" dirty="0"/>
              <a:t>    {"</a:t>
            </a:r>
            <a:r>
              <a:rPr lang="en-US" dirty="0" err="1"/>
              <a:t>firstName</a:t>
            </a:r>
            <a:r>
              <a:rPr lang="en-US" dirty="0"/>
              <a:t>":"Peter", "</a:t>
            </a:r>
            <a:r>
              <a:rPr lang="en-US" dirty="0" err="1"/>
              <a:t>lastName</a:t>
            </a:r>
            <a:r>
              <a:rPr lang="en-US" dirty="0"/>
              <a:t>":"Jones"}</a:t>
            </a:r>
          </a:p>
          <a:p>
            <a:pPr marL="411480" lvl="1" indent="0">
              <a:buNone/>
            </a:pPr>
            <a:r>
              <a:rPr lang="en-US" dirty="0"/>
              <a:t>]</a:t>
            </a:r>
          </a:p>
          <a:p>
            <a:pPr marL="411480" lvl="1" indent="0">
              <a:buNone/>
            </a:pPr>
            <a:r>
              <a:rPr lang="en-US" dirty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7715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Convertir JSON a Objeto </a:t>
            </a:r>
            <a:r>
              <a:rPr lang="es-ES" dirty="0" err="1" smtClean="0"/>
              <a:t>Javascript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convertir un </a:t>
            </a:r>
            <a:r>
              <a:rPr lang="es-ES" dirty="0" err="1" smtClean="0"/>
              <a:t>string</a:t>
            </a:r>
            <a:r>
              <a:rPr lang="es-ES" dirty="0" smtClean="0"/>
              <a:t> JSON a un Objeto JS</a:t>
            </a:r>
          </a:p>
          <a:p>
            <a:pPr marL="411480" lvl="1" indent="0">
              <a:buNone/>
            </a:pPr>
            <a:r>
              <a:rPr lang="es-ES" dirty="0"/>
              <a:t>v</a:t>
            </a:r>
            <a:r>
              <a:rPr lang="es-ES_tradnl" dirty="0" err="1" smtClean="0"/>
              <a:t>ar</a:t>
            </a:r>
            <a:r>
              <a:rPr lang="es-ES_tradnl" dirty="0" smtClean="0"/>
              <a:t> </a:t>
            </a:r>
            <a:r>
              <a:rPr lang="es-ES_tradnl" dirty="0" err="1" smtClean="0"/>
              <a:t>object</a:t>
            </a:r>
            <a:r>
              <a:rPr lang="es-ES_tradnl" dirty="0" smtClean="0"/>
              <a:t> = </a:t>
            </a:r>
            <a:r>
              <a:rPr lang="es-ES_tradnl" dirty="0" err="1" smtClean="0"/>
              <a:t>JSON.parse</a:t>
            </a:r>
            <a:r>
              <a:rPr lang="es-ES_tradnl" dirty="0" smtClean="0"/>
              <a:t>(</a:t>
            </a:r>
            <a:r>
              <a:rPr lang="es-ES_tradnl" dirty="0" err="1" smtClean="0"/>
              <a:t>textJson</a:t>
            </a:r>
            <a:r>
              <a:rPr lang="es-ES_tradnl" dirty="0" smtClean="0"/>
              <a:t>);</a:t>
            </a:r>
          </a:p>
          <a:p>
            <a:pPr lvl="1"/>
            <a:endParaRPr lang="es-ES_tradnl" dirty="0"/>
          </a:p>
          <a:p>
            <a:r>
              <a:rPr lang="es-ES_tradnl" dirty="0" smtClean="0"/>
              <a:t>Para convertir un Objeto JS a JSON</a:t>
            </a:r>
          </a:p>
          <a:p>
            <a:pPr lvl="1"/>
            <a:r>
              <a:rPr lang="es-ES" dirty="0" smtClean="0"/>
              <a:t>V</a:t>
            </a:r>
            <a:r>
              <a:rPr lang="es-ES_tradnl" dirty="0" err="1" smtClean="0"/>
              <a:t>ar</a:t>
            </a:r>
            <a:r>
              <a:rPr lang="es-ES_tradnl" dirty="0" smtClean="0"/>
              <a:t> </a:t>
            </a:r>
            <a:r>
              <a:rPr lang="es-ES_tradnl" dirty="0" err="1" smtClean="0"/>
              <a:t>textJson</a:t>
            </a:r>
            <a:r>
              <a:rPr lang="es-ES_tradnl" dirty="0" smtClean="0"/>
              <a:t> = </a:t>
            </a:r>
            <a:r>
              <a:rPr lang="es-ES_tradnl" dirty="0" err="1" smtClean="0"/>
              <a:t>JSON.stringify</a:t>
            </a:r>
            <a:r>
              <a:rPr lang="es-ES_tradnl" dirty="0" smtClean="0"/>
              <a:t>(</a:t>
            </a:r>
            <a:r>
              <a:rPr lang="es-ES_tradnl" dirty="0" err="1" smtClean="0"/>
              <a:t>object</a:t>
            </a:r>
            <a:r>
              <a:rPr lang="es-ES_tradnl" dirty="0" smtClean="0"/>
              <a:t>);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106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</a:t>
            </a:r>
            <a:r>
              <a:rPr lang="es-ES" dirty="0" err="1" smtClean="0"/>
              <a:t>Query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una librería liviana con la premisa “Escribe menos, haz más”</a:t>
            </a:r>
          </a:p>
          <a:p>
            <a:endParaRPr lang="es-ES" dirty="0"/>
          </a:p>
          <a:p>
            <a:r>
              <a:rPr lang="es-ES" dirty="0" smtClean="0"/>
              <a:t>El propósito es hacer más simple el uso de </a:t>
            </a:r>
            <a:r>
              <a:rPr lang="es-ES" dirty="0" err="1" smtClean="0"/>
              <a:t>Javascript</a:t>
            </a:r>
            <a:r>
              <a:rPr lang="es-ES" dirty="0" smtClean="0"/>
              <a:t> en el sitio</a:t>
            </a:r>
          </a:p>
          <a:p>
            <a:endParaRPr lang="es-ES" dirty="0"/>
          </a:p>
          <a:p>
            <a:r>
              <a:rPr lang="es-ES" dirty="0" smtClean="0"/>
              <a:t>Simplifica las llamadas al DOM y por AJAX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55148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Agregar </a:t>
            </a:r>
            <a:r>
              <a:rPr lang="es-ES" dirty="0" err="1"/>
              <a:t>j</a:t>
            </a:r>
            <a:r>
              <a:rPr lang="es-ES" dirty="0" err="1" smtClean="0"/>
              <a:t>Query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Opcion</a:t>
            </a:r>
            <a:r>
              <a:rPr lang="es-ES" dirty="0" smtClean="0"/>
              <a:t> 1. Bajar la última versión de la librería e incluirla en la página</a:t>
            </a:r>
          </a:p>
          <a:p>
            <a:pPr marL="411480" lvl="1" indent="0">
              <a:buNone/>
            </a:pPr>
            <a:r>
              <a:rPr lang="hr-HR" dirty="0" smtClean="0"/>
              <a:t>&lt;script </a:t>
            </a:r>
            <a:r>
              <a:rPr lang="hr-HR" dirty="0"/>
              <a:t>src="jquery-1.12.4.min.js"&gt;&lt;/script</a:t>
            </a:r>
            <a:r>
              <a:rPr lang="hr-HR" dirty="0" smtClean="0"/>
              <a:t>&gt;</a:t>
            </a:r>
          </a:p>
          <a:p>
            <a:pPr marL="411480" lvl="1" indent="0">
              <a:buNone/>
            </a:pPr>
            <a:endParaRPr lang="hr-HR" dirty="0"/>
          </a:p>
          <a:p>
            <a:r>
              <a:rPr lang="hr-HR" dirty="0" smtClean="0"/>
              <a:t>Opción 2. Mediante un CDN (content delivery network)</a:t>
            </a:r>
          </a:p>
          <a:p>
            <a:pPr marL="411480" lvl="1" indent="0">
              <a:buNone/>
            </a:pPr>
            <a:r>
              <a:rPr lang="pt-BR" dirty="0"/>
              <a:t>&lt;script </a:t>
            </a:r>
            <a:r>
              <a:rPr lang="pt-BR" dirty="0" err="1"/>
              <a:t>src</a:t>
            </a:r>
            <a:r>
              <a:rPr lang="pt-BR" dirty="0"/>
              <a:t>="</a:t>
            </a:r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ajax.googleapis.com</a:t>
            </a:r>
            <a:r>
              <a:rPr lang="pt-BR" dirty="0"/>
              <a:t>/</a:t>
            </a:r>
            <a:r>
              <a:rPr lang="pt-BR" dirty="0" err="1"/>
              <a:t>ajax</a:t>
            </a:r>
            <a:r>
              <a:rPr lang="pt-BR" dirty="0"/>
              <a:t>/</a:t>
            </a:r>
            <a:r>
              <a:rPr lang="pt-BR" dirty="0" err="1"/>
              <a:t>libs</a:t>
            </a:r>
            <a:r>
              <a:rPr lang="pt-BR" dirty="0"/>
              <a:t>/</a:t>
            </a:r>
            <a:r>
              <a:rPr lang="pt-BR" dirty="0" err="1"/>
              <a:t>jquery</a:t>
            </a:r>
            <a:r>
              <a:rPr lang="pt-BR" dirty="0"/>
              <a:t>/1.12.4/</a:t>
            </a:r>
            <a:r>
              <a:rPr lang="pt-BR" dirty="0" err="1"/>
              <a:t>jquery.min.js</a:t>
            </a:r>
            <a:r>
              <a:rPr lang="pt-BR" dirty="0"/>
              <a:t>"&gt;&lt;/script&gt;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21876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jQuery</a:t>
            </a:r>
            <a:r>
              <a:rPr lang="es-ES" dirty="0" smtClean="0"/>
              <a:t> Sintaxis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sintaxis </a:t>
            </a:r>
            <a:r>
              <a:rPr lang="es-ES" dirty="0" err="1" smtClean="0"/>
              <a:t>jQuery</a:t>
            </a:r>
            <a:r>
              <a:rPr lang="es-ES" dirty="0" smtClean="0"/>
              <a:t> esta hecha para seleccionar fácilmente elementos y realizar acciones con ellos</a:t>
            </a:r>
          </a:p>
          <a:p>
            <a:pPr marL="411480" lvl="1" indent="0">
              <a:buNone/>
            </a:pPr>
            <a:endParaRPr lang="es-ES" dirty="0" smtClean="0"/>
          </a:p>
          <a:p>
            <a:pPr marL="411480" lvl="1" indent="0">
              <a:buNone/>
            </a:pPr>
            <a:r>
              <a:rPr lang="en-US" dirty="0"/>
              <a:t>$(selector).action(</a:t>
            </a:r>
            <a:r>
              <a:rPr lang="en-US" dirty="0" smtClean="0"/>
              <a:t>)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 smtClean="0"/>
              <a:t>$ define/accede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(selector) query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encontrar</a:t>
            </a:r>
            <a:r>
              <a:rPr lang="en-US" dirty="0" smtClean="0"/>
              <a:t> el </a:t>
            </a:r>
            <a:r>
              <a:rPr lang="en-US" dirty="0" err="1" smtClean="0"/>
              <a:t>elemento</a:t>
            </a:r>
            <a:endParaRPr lang="en-US" dirty="0" smtClean="0"/>
          </a:p>
          <a:p>
            <a:r>
              <a:rPr lang="es-ES" dirty="0" smtClean="0"/>
              <a:t>.</a:t>
            </a:r>
            <a:r>
              <a:rPr lang="es-ES" dirty="0" err="1" smtClean="0"/>
              <a:t>action</a:t>
            </a:r>
            <a:r>
              <a:rPr lang="es-ES" dirty="0" smtClean="0"/>
              <a:t>() acción </a:t>
            </a:r>
            <a:r>
              <a:rPr lang="es-ES" dirty="0" err="1" smtClean="0"/>
              <a:t>jQuery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72047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066800"/>
          </a:xfrm>
        </p:spPr>
        <p:txBody>
          <a:bodyPr/>
          <a:lstStyle/>
          <a:p>
            <a:r>
              <a:rPr lang="es-ES" dirty="0" smtClean="0"/>
              <a:t>Ejemplo </a:t>
            </a:r>
            <a:r>
              <a:rPr lang="es-ES" dirty="0" err="1" smtClean="0"/>
              <a:t>jQuery</a:t>
            </a:r>
            <a:r>
              <a:rPr lang="es-ES" dirty="0" smtClean="0"/>
              <a:t> Selector</a:t>
            </a:r>
            <a:endParaRPr lang="es-ES" dirty="0"/>
          </a:p>
        </p:txBody>
      </p:sp>
      <p:pic>
        <p:nvPicPr>
          <p:cNvPr id="6" name="Imagen 5" descr="Captura de pantalla 2016-07-05 a las 4.30.36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7740352" cy="49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0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</a:t>
            </a:r>
            <a:r>
              <a:rPr lang="es-ES" dirty="0" err="1" smtClean="0"/>
              <a:t>Selectors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 “id selector” </a:t>
            </a:r>
            <a:r>
              <a:rPr lang="en-US" dirty="0" err="1" smtClean="0"/>
              <a:t>selecciona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específicos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el ID del </a:t>
            </a:r>
            <a:r>
              <a:rPr lang="en-US" dirty="0" err="1" smtClean="0"/>
              <a:t>elemento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El ID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402336" lvl="1" indent="0">
              <a:buNone/>
            </a:pPr>
            <a:r>
              <a:rPr lang="ro-RO" dirty="0" smtClean="0"/>
              <a:t>#para1 {</a:t>
            </a:r>
          </a:p>
          <a:p>
            <a:pPr marL="402336" lvl="1" indent="0">
              <a:buNone/>
            </a:pPr>
            <a:r>
              <a:rPr lang="ro-RO" dirty="0" smtClean="0"/>
              <a:t>    text-align: center;</a:t>
            </a:r>
          </a:p>
          <a:p>
            <a:pPr marL="402336" lvl="1" indent="0">
              <a:buNone/>
            </a:pPr>
            <a:r>
              <a:rPr lang="ro-RO" dirty="0" smtClean="0"/>
              <a:t>    color: red;</a:t>
            </a:r>
          </a:p>
          <a:p>
            <a:pPr marL="402336" lvl="1" indent="0">
              <a:buNone/>
            </a:pPr>
            <a:r>
              <a:rPr lang="ro-RO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52463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evento </a:t>
            </a:r>
            <a:r>
              <a:rPr lang="es-ES" dirty="0" err="1" smtClean="0"/>
              <a:t>Document</a:t>
            </a:r>
            <a:r>
              <a:rPr lang="es-ES" dirty="0" smtClean="0"/>
              <a:t> </a:t>
            </a:r>
            <a:r>
              <a:rPr lang="es-ES" dirty="0" err="1" smtClean="0"/>
              <a:t>Ready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Sirve para prevenir que el código </a:t>
            </a:r>
            <a:r>
              <a:rPr lang="es-ES" dirty="0" err="1" smtClean="0"/>
              <a:t>jQuery</a:t>
            </a:r>
            <a:r>
              <a:rPr lang="es-ES" dirty="0" smtClean="0"/>
              <a:t> corra antes de que se cargue todo el documento</a:t>
            </a:r>
          </a:p>
          <a:p>
            <a:endParaRPr lang="es-ES" dirty="0"/>
          </a:p>
          <a:p>
            <a:pPr marL="411480" lvl="1" indent="0">
              <a:buNone/>
            </a:pPr>
            <a:r>
              <a:rPr lang="en-US" dirty="0"/>
              <a:t>$(document).ready(function()</a:t>
            </a:r>
            <a:r>
              <a:rPr lang="en-US" dirty="0" smtClean="0"/>
              <a:t>{</a:t>
            </a:r>
            <a:endParaRPr lang="en-US" dirty="0"/>
          </a:p>
          <a:p>
            <a:pPr marL="411480" lvl="1" indent="0">
              <a:buNone/>
            </a:pPr>
            <a:r>
              <a:rPr lang="en-US" dirty="0"/>
              <a:t>   // </a:t>
            </a:r>
            <a:r>
              <a:rPr lang="en-US" dirty="0" err="1"/>
              <a:t>jQuery</a:t>
            </a:r>
            <a:r>
              <a:rPr lang="en-US" dirty="0"/>
              <a:t> methods go </a:t>
            </a:r>
            <a:r>
              <a:rPr lang="en-US" dirty="0" smtClean="0"/>
              <a:t>here</a:t>
            </a:r>
            <a:r>
              <a:rPr lang="is-IS" dirty="0" smtClean="0"/>
              <a:t>…</a:t>
            </a:r>
            <a:endParaRPr lang="en-US" dirty="0"/>
          </a:p>
          <a:p>
            <a:pPr marL="411480" lvl="1" indent="0">
              <a:buNone/>
            </a:pPr>
            <a:r>
              <a:rPr lang="en-US" dirty="0"/>
              <a:t>})</a:t>
            </a:r>
            <a:r>
              <a:rPr lang="en-US" dirty="0" smtClean="0"/>
              <a:t>;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r>
              <a:rPr lang="en-US" dirty="0"/>
              <a:t>$(function()</a:t>
            </a:r>
            <a:r>
              <a:rPr lang="en-US" dirty="0" smtClean="0"/>
              <a:t>{</a:t>
            </a:r>
            <a:endParaRPr lang="en-US" dirty="0"/>
          </a:p>
          <a:p>
            <a:pPr marL="411480" lvl="1" indent="0">
              <a:buNone/>
            </a:pPr>
            <a:r>
              <a:rPr lang="en-US" dirty="0"/>
              <a:t>   // </a:t>
            </a:r>
            <a:r>
              <a:rPr lang="en-US" dirty="0" err="1"/>
              <a:t>jQuery</a:t>
            </a:r>
            <a:r>
              <a:rPr lang="en-US" dirty="0"/>
              <a:t> methods go </a:t>
            </a:r>
            <a:r>
              <a:rPr lang="en-US" dirty="0" smtClean="0"/>
              <a:t>here</a:t>
            </a:r>
            <a:r>
              <a:rPr lang="is-IS" dirty="0" smtClean="0"/>
              <a:t>…</a:t>
            </a:r>
            <a:endParaRPr lang="en-US" dirty="0"/>
          </a:p>
          <a:p>
            <a:pPr marL="411480" lvl="1" indent="0">
              <a:buNone/>
            </a:pPr>
            <a:r>
              <a:rPr lang="en-US" dirty="0"/>
              <a:t>});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888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Eventos </a:t>
            </a:r>
            <a:r>
              <a:rPr lang="es-ES" dirty="0" err="1" smtClean="0"/>
              <a:t>jQuery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eventos HTML usuales son representados de igual manera en </a:t>
            </a:r>
            <a:r>
              <a:rPr lang="es-ES" dirty="0" err="1" smtClean="0"/>
              <a:t>jQuery</a:t>
            </a:r>
            <a:r>
              <a:rPr lang="es-ES" dirty="0" smtClean="0"/>
              <a:t> </a:t>
            </a:r>
          </a:p>
          <a:p>
            <a:endParaRPr lang="es-ES" dirty="0" smtClean="0"/>
          </a:p>
          <a:p>
            <a:pPr marL="411480" lvl="1" indent="0">
              <a:buNone/>
            </a:pPr>
            <a:r>
              <a:rPr lang="en-US" dirty="0"/>
              <a:t>$("p").click(function(){</a:t>
            </a:r>
          </a:p>
          <a:p>
            <a:pPr marL="411480" lvl="1" indent="0">
              <a:buNone/>
            </a:pPr>
            <a:r>
              <a:rPr lang="en-US" dirty="0"/>
              <a:t>    $(this).hide();</a:t>
            </a:r>
          </a:p>
          <a:p>
            <a:pPr marL="411480" lvl="1" indent="0">
              <a:buNone/>
            </a:pPr>
            <a:r>
              <a:rPr lang="en-US" dirty="0"/>
              <a:t>});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70656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es-ES" dirty="0" err="1" smtClean="0"/>
              <a:t>metodo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Adjunta uno o más manejadores de eventos para el elemento seleccionado</a:t>
            </a:r>
          </a:p>
          <a:p>
            <a:endParaRPr lang="es-ES" dirty="0"/>
          </a:p>
          <a:p>
            <a:pPr marL="411480" lvl="1" indent="0">
              <a:buNone/>
            </a:pPr>
            <a:r>
              <a:rPr lang="en-US" dirty="0"/>
              <a:t>$("p").on("click", function(){</a:t>
            </a:r>
          </a:p>
          <a:p>
            <a:pPr marL="411480" lvl="1" indent="0">
              <a:buNone/>
            </a:pPr>
            <a:r>
              <a:rPr lang="en-US" dirty="0"/>
              <a:t>    $(this).hide();</a:t>
            </a:r>
          </a:p>
          <a:p>
            <a:pPr marL="411480" lvl="1" indent="0">
              <a:buNone/>
            </a:pPr>
            <a:r>
              <a:rPr lang="en-US" dirty="0"/>
              <a:t>});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8453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Efectos en </a:t>
            </a:r>
            <a:r>
              <a:rPr lang="es-ES" dirty="0" err="1" smtClean="0"/>
              <a:t>jQuery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/>
              <a:t>hide</a:t>
            </a:r>
            <a:r>
              <a:rPr lang="es-ES" dirty="0"/>
              <a:t>()</a:t>
            </a:r>
          </a:p>
          <a:p>
            <a:r>
              <a:rPr lang="es-ES" dirty="0"/>
              <a:t>show()</a:t>
            </a:r>
          </a:p>
          <a:p>
            <a:r>
              <a:rPr lang="es-ES" dirty="0" err="1"/>
              <a:t>toggle</a:t>
            </a:r>
            <a:r>
              <a:rPr lang="es-ES" dirty="0"/>
              <a:t>()</a:t>
            </a:r>
          </a:p>
          <a:p>
            <a:r>
              <a:rPr lang="tr-TR" dirty="0" err="1"/>
              <a:t>fadeIn</a:t>
            </a:r>
            <a:r>
              <a:rPr lang="tr-TR" dirty="0"/>
              <a:t>()</a:t>
            </a:r>
          </a:p>
          <a:p>
            <a:r>
              <a:rPr lang="tr-TR" dirty="0" err="1"/>
              <a:t>fadeOut</a:t>
            </a:r>
            <a:r>
              <a:rPr lang="tr-TR" dirty="0"/>
              <a:t>()</a:t>
            </a:r>
          </a:p>
          <a:p>
            <a:r>
              <a:rPr lang="tr-TR" dirty="0" err="1"/>
              <a:t>fadeToggle</a:t>
            </a:r>
            <a:r>
              <a:rPr lang="tr-TR" dirty="0"/>
              <a:t>()</a:t>
            </a:r>
          </a:p>
          <a:p>
            <a:r>
              <a:rPr lang="tr-TR" dirty="0" err="1"/>
              <a:t>fadeTo</a:t>
            </a:r>
            <a:r>
              <a:rPr lang="tr-TR" dirty="0"/>
              <a:t>(</a:t>
            </a:r>
            <a:r>
              <a:rPr lang="tr-TR" dirty="0" smtClean="0"/>
              <a:t>)</a:t>
            </a:r>
          </a:p>
          <a:p>
            <a:r>
              <a:rPr lang="en-US" dirty="0" err="1"/>
              <a:t>slideDown</a:t>
            </a:r>
            <a:r>
              <a:rPr lang="en-US" dirty="0"/>
              <a:t>()</a:t>
            </a:r>
          </a:p>
          <a:p>
            <a:r>
              <a:rPr lang="en-US" dirty="0" err="1"/>
              <a:t>slideUp</a:t>
            </a:r>
            <a:r>
              <a:rPr lang="en-US" dirty="0"/>
              <a:t>()</a:t>
            </a:r>
          </a:p>
          <a:p>
            <a:r>
              <a:rPr lang="en-US" dirty="0" err="1"/>
              <a:t>slideToggle</a:t>
            </a:r>
            <a:r>
              <a:rPr lang="en-US" dirty="0"/>
              <a:t>()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60774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Callbacks</a:t>
            </a:r>
            <a:r>
              <a:rPr lang="es-ES" dirty="0" smtClean="0"/>
              <a:t> en </a:t>
            </a:r>
            <a:r>
              <a:rPr lang="es-ES" dirty="0" err="1" smtClean="0"/>
              <a:t>jQuery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Un </a:t>
            </a:r>
            <a:r>
              <a:rPr lang="es-ES" dirty="0" err="1" smtClean="0"/>
              <a:t>Callback</a:t>
            </a:r>
            <a:r>
              <a:rPr lang="es-ES" dirty="0" smtClean="0"/>
              <a:t> es una función que se ejecuta una vez que se completa la función anterior</a:t>
            </a:r>
          </a:p>
          <a:p>
            <a:endParaRPr lang="es-ES" dirty="0" smtClean="0"/>
          </a:p>
          <a:p>
            <a:r>
              <a:rPr lang="es-ES" dirty="0" smtClean="0"/>
              <a:t>Con </a:t>
            </a:r>
            <a:r>
              <a:rPr lang="es-ES" dirty="0" err="1" smtClean="0"/>
              <a:t>callback</a:t>
            </a:r>
            <a:endParaRPr lang="es-ES" dirty="0" smtClean="0"/>
          </a:p>
          <a:p>
            <a:pPr marL="411480" lvl="1" indent="0">
              <a:buNone/>
            </a:pPr>
            <a:r>
              <a:rPr lang="en-US" dirty="0"/>
              <a:t>$("button").click(function(){</a:t>
            </a:r>
          </a:p>
          <a:p>
            <a:pPr marL="411480" lvl="1" indent="0">
              <a:buNone/>
            </a:pPr>
            <a:r>
              <a:rPr lang="en-US" dirty="0"/>
              <a:t>    $("p").hide("slow", function(){</a:t>
            </a:r>
          </a:p>
          <a:p>
            <a:pPr marL="411480" lvl="1" indent="0">
              <a:buNone/>
            </a:pPr>
            <a:r>
              <a:rPr lang="en-US" dirty="0"/>
              <a:t>        alert("The paragraph is now hidden");</a:t>
            </a:r>
          </a:p>
          <a:p>
            <a:pPr marL="411480" lvl="1" indent="0">
              <a:buNone/>
            </a:pPr>
            <a:r>
              <a:rPr lang="en-US" dirty="0"/>
              <a:t>    });</a:t>
            </a:r>
          </a:p>
          <a:p>
            <a:pPr marL="411480" lvl="1" indent="0">
              <a:buNone/>
            </a:pPr>
            <a:r>
              <a:rPr lang="en-US" dirty="0"/>
              <a:t>})</a:t>
            </a:r>
            <a:r>
              <a:rPr lang="en-US" dirty="0" smtClean="0"/>
              <a:t>;</a:t>
            </a:r>
          </a:p>
          <a:p>
            <a:r>
              <a:rPr lang="en-US" dirty="0" smtClean="0"/>
              <a:t>Sin callback</a:t>
            </a:r>
          </a:p>
          <a:p>
            <a:pPr marL="411480" lvl="1" indent="0">
              <a:buNone/>
            </a:pPr>
            <a:r>
              <a:rPr lang="en-US" dirty="0"/>
              <a:t>$("button").click(function(){</a:t>
            </a:r>
          </a:p>
          <a:p>
            <a:pPr marL="411480" lvl="1" indent="0">
              <a:buNone/>
            </a:pPr>
            <a:r>
              <a:rPr lang="en-US" dirty="0"/>
              <a:t>    $("p").hide(1000);</a:t>
            </a:r>
          </a:p>
          <a:p>
            <a:pPr marL="411480" lvl="1" indent="0">
              <a:buNone/>
            </a:pPr>
            <a:r>
              <a:rPr lang="en-US" dirty="0"/>
              <a:t>    alert("The paragraph is now hidden");</a:t>
            </a:r>
          </a:p>
          <a:p>
            <a:pPr marL="411480" lvl="1" indent="0">
              <a:buNone/>
            </a:pPr>
            <a:r>
              <a:rPr lang="en-US" dirty="0"/>
              <a:t>});</a:t>
            </a:r>
          </a:p>
          <a:p>
            <a:pPr marL="41148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21639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Encadenar (</a:t>
            </a:r>
            <a:r>
              <a:rPr lang="es-ES" dirty="0" err="1" smtClean="0"/>
              <a:t>chaining</a:t>
            </a:r>
            <a:r>
              <a:rPr lang="es-ES" dirty="0" smtClean="0"/>
              <a:t>) </a:t>
            </a:r>
            <a:r>
              <a:rPr lang="es-ES" dirty="0" err="1" smtClean="0"/>
              <a:t>jQuery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Optimizamos las </a:t>
            </a:r>
            <a:r>
              <a:rPr lang="es-ES" dirty="0" smtClean="0"/>
              <a:t>búsquedas </a:t>
            </a:r>
            <a:r>
              <a:rPr lang="es-ES" dirty="0" smtClean="0"/>
              <a:t>y realizamos varias acciones sobre el elemento</a:t>
            </a:r>
          </a:p>
          <a:p>
            <a:endParaRPr lang="es-ES" dirty="0"/>
          </a:p>
          <a:p>
            <a:pPr marL="411480" lvl="1" indent="0">
              <a:buNone/>
            </a:pPr>
            <a:r>
              <a:rPr lang="en-US" dirty="0"/>
              <a:t>$("#p1").</a:t>
            </a:r>
            <a:r>
              <a:rPr lang="en-US" dirty="0" err="1"/>
              <a:t>css</a:t>
            </a:r>
            <a:r>
              <a:rPr lang="en-US" dirty="0"/>
              <a:t>("</a:t>
            </a:r>
            <a:r>
              <a:rPr lang="en-US" dirty="0" err="1" smtClean="0"/>
              <a:t>color”,"</a:t>
            </a:r>
            <a:r>
              <a:rPr lang="en-US" dirty="0" err="1"/>
              <a:t>red</a:t>
            </a:r>
            <a:r>
              <a:rPr lang="en-US" dirty="0"/>
              <a:t>"</a:t>
            </a:r>
            <a:r>
              <a:rPr lang="en-US" dirty="0" smtClean="0"/>
              <a:t>) </a:t>
            </a:r>
          </a:p>
          <a:p>
            <a:pPr marL="411480" lvl="1" indent="0">
              <a:buNone/>
            </a:pPr>
            <a:r>
              <a:rPr lang="en-US" dirty="0" smtClean="0"/>
              <a:t>   .</a:t>
            </a:r>
            <a:r>
              <a:rPr lang="en-US" dirty="0" err="1"/>
              <a:t>slideUp</a:t>
            </a:r>
            <a:r>
              <a:rPr lang="en-US" dirty="0"/>
              <a:t>(2000</a:t>
            </a:r>
            <a:r>
              <a:rPr lang="en-US" dirty="0" smtClean="0"/>
              <a:t>) </a:t>
            </a:r>
          </a:p>
          <a:p>
            <a:pPr marL="411480" lvl="1" indent="0">
              <a:buNone/>
            </a:pPr>
            <a:r>
              <a:rPr lang="en-US" dirty="0" smtClean="0"/>
              <a:t>   .</a:t>
            </a:r>
            <a:r>
              <a:rPr lang="en-US" dirty="0" err="1"/>
              <a:t>slideDown</a:t>
            </a:r>
            <a:r>
              <a:rPr lang="en-US" dirty="0"/>
              <a:t>(2000);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51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Manipulando el DOM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Getters</a:t>
            </a:r>
            <a:r>
              <a:rPr lang="es-ES" dirty="0" smtClean="0"/>
              <a:t> y </a:t>
            </a:r>
            <a:r>
              <a:rPr lang="es-ES" dirty="0" err="1" smtClean="0"/>
              <a:t>Setters</a:t>
            </a:r>
            <a:endParaRPr lang="es-ES" dirty="0" smtClean="0"/>
          </a:p>
          <a:p>
            <a:endParaRPr lang="es-ES" dirty="0" smtClean="0"/>
          </a:p>
          <a:p>
            <a:pPr lvl="1"/>
            <a:r>
              <a:rPr lang="en-US" dirty="0"/>
              <a:t>text() </a:t>
            </a:r>
            <a:r>
              <a:rPr lang="en-US" dirty="0" smtClean="0"/>
              <a:t>- </a:t>
            </a:r>
            <a:r>
              <a:rPr lang="en-US" dirty="0" err="1" smtClean="0"/>
              <a:t>Retorna</a:t>
            </a:r>
            <a:r>
              <a:rPr lang="en-US" dirty="0" smtClean="0"/>
              <a:t> o </a:t>
            </a:r>
            <a:r>
              <a:rPr lang="en-US" dirty="0" err="1" smtClean="0"/>
              <a:t>asigna</a:t>
            </a:r>
            <a:r>
              <a:rPr lang="en-US" dirty="0" smtClean="0"/>
              <a:t> el </a:t>
            </a:r>
            <a:r>
              <a:rPr lang="en-US" dirty="0" err="1" smtClean="0"/>
              <a:t>contenido</a:t>
            </a:r>
            <a:r>
              <a:rPr lang="en-US" dirty="0" smtClean="0"/>
              <a:t> del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seleccionado</a:t>
            </a:r>
            <a:endParaRPr lang="en-US" dirty="0"/>
          </a:p>
          <a:p>
            <a:pPr lvl="1"/>
            <a:r>
              <a:rPr lang="en-US" dirty="0"/>
              <a:t>html() - </a:t>
            </a:r>
            <a:r>
              <a:rPr lang="en-US" dirty="0" err="1"/>
              <a:t>Retorna</a:t>
            </a:r>
            <a:r>
              <a:rPr lang="en-US" dirty="0"/>
              <a:t> o </a:t>
            </a:r>
            <a:r>
              <a:rPr lang="en-US" dirty="0" err="1"/>
              <a:t>asigna</a:t>
            </a:r>
            <a:r>
              <a:rPr lang="en-US" dirty="0"/>
              <a:t> el </a:t>
            </a:r>
            <a:r>
              <a:rPr lang="en-US" dirty="0" err="1"/>
              <a:t>contenido</a:t>
            </a:r>
            <a:r>
              <a:rPr lang="en-US" dirty="0"/>
              <a:t> del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 smtClean="0"/>
              <a:t>seleccionado</a:t>
            </a:r>
            <a:r>
              <a:rPr lang="en-US" dirty="0" smtClean="0"/>
              <a:t> (</a:t>
            </a:r>
            <a:r>
              <a:rPr lang="en-US" dirty="0" err="1" smtClean="0"/>
              <a:t>incluyendo</a:t>
            </a:r>
            <a:r>
              <a:rPr lang="en-US" dirty="0" smtClean="0"/>
              <a:t> los </a:t>
            </a:r>
            <a:r>
              <a:rPr lang="en-US" dirty="0" err="1" smtClean="0"/>
              <a:t>tagas</a:t>
            </a:r>
            <a:r>
              <a:rPr lang="en-US" dirty="0" smtClean="0"/>
              <a:t> HTML)</a:t>
            </a:r>
            <a:endParaRPr lang="en-US" dirty="0"/>
          </a:p>
          <a:p>
            <a:pPr lvl="1"/>
            <a:r>
              <a:rPr lang="en-US" dirty="0" err="1"/>
              <a:t>val</a:t>
            </a:r>
            <a:r>
              <a:rPr lang="en-US" dirty="0"/>
              <a:t>() </a:t>
            </a:r>
            <a:r>
              <a:rPr lang="en-US" dirty="0" err="1"/>
              <a:t>Retorna</a:t>
            </a:r>
            <a:r>
              <a:rPr lang="en-US" dirty="0"/>
              <a:t> o </a:t>
            </a:r>
            <a:r>
              <a:rPr lang="en-US" dirty="0" err="1"/>
              <a:t>asigna</a:t>
            </a:r>
            <a:r>
              <a:rPr lang="en-US" dirty="0"/>
              <a:t> </a:t>
            </a:r>
            <a:r>
              <a:rPr lang="en-US" dirty="0" smtClean="0"/>
              <a:t>el valor de los </a:t>
            </a:r>
            <a:r>
              <a:rPr lang="en-US" dirty="0" err="1" smtClean="0"/>
              <a:t>campos</a:t>
            </a:r>
            <a:r>
              <a:rPr lang="en-US" dirty="0" smtClean="0"/>
              <a:t> del </a:t>
            </a:r>
            <a:r>
              <a:rPr lang="en-US" dirty="0" err="1" smtClean="0"/>
              <a:t>formulario</a:t>
            </a:r>
            <a:endParaRPr lang="en-US" dirty="0" smtClean="0"/>
          </a:p>
          <a:p>
            <a:pPr lvl="1"/>
            <a:r>
              <a:rPr lang="es-ES" dirty="0" smtClean="0"/>
              <a:t>.</a:t>
            </a:r>
            <a:r>
              <a:rPr lang="es-ES" dirty="0" err="1" smtClean="0"/>
              <a:t>attr</a:t>
            </a:r>
            <a:r>
              <a:rPr lang="es-ES" dirty="0" smtClean="0"/>
              <a:t>() </a:t>
            </a:r>
            <a:r>
              <a:rPr lang="en-US" dirty="0" err="1"/>
              <a:t>Retorna</a:t>
            </a:r>
            <a:r>
              <a:rPr lang="en-US" dirty="0"/>
              <a:t> o </a:t>
            </a:r>
            <a:r>
              <a:rPr lang="en-US" dirty="0" err="1"/>
              <a:t>asigna</a:t>
            </a:r>
            <a:r>
              <a:rPr lang="en-US" dirty="0"/>
              <a:t> </a:t>
            </a:r>
            <a:r>
              <a:rPr lang="en-US" dirty="0" smtClean="0"/>
              <a:t>el valor del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dirty="0" err="1" smtClean="0"/>
              <a:t>seleccionado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54368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Agregar elementos al DOM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append() </a:t>
            </a:r>
            <a:r>
              <a:rPr lang="es-ES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Inserta</a:t>
            </a:r>
            <a:r>
              <a:rPr lang="en-US" dirty="0" smtClean="0"/>
              <a:t> el </a:t>
            </a:r>
            <a:r>
              <a:rPr lang="en-US" dirty="0" err="1" smtClean="0"/>
              <a:t>contenido</a:t>
            </a:r>
            <a:r>
              <a:rPr lang="en-US" dirty="0" smtClean="0"/>
              <a:t> al final del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seleccionado</a:t>
            </a:r>
            <a:endParaRPr lang="en-US" dirty="0"/>
          </a:p>
          <a:p>
            <a:r>
              <a:rPr lang="en-US" dirty="0"/>
              <a:t>prepend() </a:t>
            </a:r>
            <a:r>
              <a:rPr lang="en-US" dirty="0" smtClean="0"/>
              <a:t>- </a:t>
            </a:r>
            <a:r>
              <a:rPr lang="en-US" dirty="0" err="1"/>
              <a:t>Inserta</a:t>
            </a:r>
            <a:r>
              <a:rPr lang="en-US" dirty="0"/>
              <a:t> </a:t>
            </a:r>
            <a:r>
              <a:rPr lang="en-US" dirty="0" smtClean="0"/>
              <a:t>el </a:t>
            </a:r>
            <a:r>
              <a:rPr lang="en-US" dirty="0" err="1" smtClean="0"/>
              <a:t>contenido</a:t>
            </a:r>
            <a:r>
              <a:rPr lang="en-US" dirty="0" smtClean="0"/>
              <a:t> al principio del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 smtClean="0"/>
              <a:t>seleccionado</a:t>
            </a:r>
            <a:endParaRPr lang="en-US" dirty="0"/>
          </a:p>
          <a:p>
            <a:r>
              <a:rPr lang="en-US" dirty="0"/>
              <a:t>after() - </a:t>
            </a:r>
            <a:r>
              <a:rPr lang="en-US" dirty="0" err="1"/>
              <a:t>Inserta</a:t>
            </a:r>
            <a:r>
              <a:rPr lang="en-US" dirty="0"/>
              <a:t> el </a:t>
            </a:r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 smtClean="0"/>
              <a:t>después</a:t>
            </a:r>
            <a:r>
              <a:rPr lang="en-US" dirty="0" smtClean="0"/>
              <a:t> del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seleccionado</a:t>
            </a:r>
            <a:endParaRPr lang="en-US" dirty="0"/>
          </a:p>
          <a:p>
            <a:r>
              <a:rPr lang="en-US" dirty="0" smtClean="0"/>
              <a:t>before</a:t>
            </a:r>
            <a:r>
              <a:rPr lang="en-US" dirty="0"/>
              <a:t>() - </a:t>
            </a:r>
            <a:r>
              <a:rPr lang="en-US" dirty="0" err="1"/>
              <a:t>Inserta</a:t>
            </a:r>
            <a:r>
              <a:rPr lang="en-US" dirty="0"/>
              <a:t> el </a:t>
            </a:r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smtClean="0"/>
              <a:t>antes </a:t>
            </a:r>
            <a:r>
              <a:rPr lang="en-US" dirty="0"/>
              <a:t>del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seleccionado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538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Eliminar elementos del DOM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remove() </a:t>
            </a:r>
            <a:r>
              <a:rPr lang="es-ES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Remueve</a:t>
            </a:r>
            <a:r>
              <a:rPr lang="en-US" dirty="0" smtClean="0"/>
              <a:t> el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seleccionado</a:t>
            </a:r>
            <a:r>
              <a:rPr lang="en-US" dirty="0" smtClean="0"/>
              <a:t> y los </a:t>
            </a:r>
            <a:r>
              <a:rPr lang="en-US" dirty="0" err="1" smtClean="0"/>
              <a:t>hijos</a:t>
            </a:r>
            <a:r>
              <a:rPr lang="en-US" dirty="0" smtClean="0"/>
              <a:t> </a:t>
            </a:r>
            <a:r>
              <a:rPr lang="en-US" dirty="0" err="1" smtClean="0"/>
              <a:t>asociados</a:t>
            </a:r>
            <a:endParaRPr lang="en-US" dirty="0"/>
          </a:p>
          <a:p>
            <a:r>
              <a:rPr lang="en-US" dirty="0"/>
              <a:t>empty() </a:t>
            </a:r>
            <a:r>
              <a:rPr lang="es-ES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Remueve</a:t>
            </a:r>
            <a:r>
              <a:rPr lang="en-US" dirty="0" smtClean="0"/>
              <a:t> los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hijos</a:t>
            </a:r>
            <a:r>
              <a:rPr lang="en-US" dirty="0" smtClean="0"/>
              <a:t> del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seleccionado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01176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Manipular el CSS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addClass</a:t>
            </a:r>
            <a:r>
              <a:rPr lang="en-US" dirty="0"/>
              <a:t>() </a:t>
            </a:r>
            <a:r>
              <a:rPr lang="es-ES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Agrega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o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 al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seleccionado</a:t>
            </a:r>
            <a:endParaRPr lang="en-US" dirty="0"/>
          </a:p>
          <a:p>
            <a:r>
              <a:rPr lang="en-US" dirty="0" err="1"/>
              <a:t>removeClass</a:t>
            </a:r>
            <a:r>
              <a:rPr lang="en-US" dirty="0"/>
              <a:t>() </a:t>
            </a:r>
            <a:r>
              <a:rPr lang="es-ES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Elimina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 al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seleccionado</a:t>
            </a:r>
            <a:endParaRPr lang="en-US" dirty="0"/>
          </a:p>
          <a:p>
            <a:r>
              <a:rPr lang="en-US" dirty="0" err="1" smtClean="0"/>
              <a:t>toggleClass</a:t>
            </a:r>
            <a:r>
              <a:rPr lang="en-US" dirty="0"/>
              <a:t>() </a:t>
            </a:r>
            <a:r>
              <a:rPr lang="es-ES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 entre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agregadas</a:t>
            </a:r>
            <a:r>
              <a:rPr lang="en-US" dirty="0" smtClean="0"/>
              <a:t>/</a:t>
            </a:r>
            <a:r>
              <a:rPr lang="en-US" dirty="0" err="1" smtClean="0"/>
              <a:t>eliminadas</a:t>
            </a:r>
            <a:r>
              <a:rPr lang="en-US" dirty="0" smtClean="0"/>
              <a:t> del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seleccionado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css</a:t>
            </a:r>
            <a:r>
              <a:rPr lang="en-US" dirty="0" smtClean="0"/>
              <a:t>() </a:t>
            </a:r>
            <a:r>
              <a:rPr lang="es-ES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Retorna</a:t>
            </a:r>
            <a:r>
              <a:rPr lang="en-US" dirty="0" smtClean="0"/>
              <a:t> o </a:t>
            </a:r>
            <a:r>
              <a:rPr lang="en-US" dirty="0" err="1" smtClean="0"/>
              <a:t>asigna</a:t>
            </a:r>
            <a:r>
              <a:rPr lang="en-US" dirty="0" smtClean="0"/>
              <a:t> el valor del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442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</a:t>
            </a:r>
            <a:r>
              <a:rPr lang="es-ES" dirty="0" err="1" smtClean="0"/>
              <a:t>Selectors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 “class selector” </a:t>
            </a:r>
            <a:r>
              <a:rPr lang="en-US" dirty="0" err="1" smtClean="0"/>
              <a:t>selecciona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específicos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la </a:t>
            </a:r>
            <a:r>
              <a:rPr lang="en-US" dirty="0" err="1" smtClean="0"/>
              <a:t>clase</a:t>
            </a:r>
            <a:r>
              <a:rPr lang="en-US" dirty="0" smtClean="0"/>
              <a:t> del </a:t>
            </a:r>
            <a:r>
              <a:rPr lang="en-US" dirty="0" err="1" smtClean="0"/>
              <a:t>elemento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selecciona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elementos</a:t>
            </a:r>
            <a:r>
              <a:rPr lang="en-US" dirty="0" smtClean="0"/>
              <a:t> con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402336" lvl="1" indent="0">
              <a:buNone/>
            </a:pPr>
            <a:r>
              <a:rPr lang="ro-RO" dirty="0"/>
              <a:t>.center {</a:t>
            </a:r>
          </a:p>
          <a:p>
            <a:pPr marL="402336" lvl="1" indent="0">
              <a:buNone/>
            </a:pPr>
            <a:r>
              <a:rPr lang="ro-RO" dirty="0"/>
              <a:t>    text-align: center;</a:t>
            </a:r>
          </a:p>
          <a:p>
            <a:pPr marL="402336" lvl="1" indent="0">
              <a:buNone/>
            </a:pPr>
            <a:r>
              <a:rPr lang="ro-RO" dirty="0"/>
              <a:t>    color: red;</a:t>
            </a:r>
          </a:p>
          <a:p>
            <a:pPr marL="402336" lvl="1" indent="0">
              <a:buNone/>
            </a:pPr>
            <a:r>
              <a:rPr lang="ro-RO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06810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AJAX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JavaScript and </a:t>
            </a:r>
            <a:r>
              <a:rPr lang="en-US" dirty="0" smtClean="0"/>
              <a:t>XML</a:t>
            </a:r>
          </a:p>
          <a:p>
            <a:endParaRPr lang="en-US" dirty="0"/>
          </a:p>
          <a:p>
            <a:r>
              <a:rPr lang="en-US" dirty="0" err="1" smtClean="0"/>
              <a:t>Sirve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cargar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en </a:t>
            </a:r>
            <a:r>
              <a:rPr lang="en-US" dirty="0" err="1" smtClean="0"/>
              <a:t>segundo</a:t>
            </a:r>
            <a:r>
              <a:rPr lang="en-US" dirty="0" smtClean="0"/>
              <a:t> </a:t>
            </a:r>
            <a:r>
              <a:rPr lang="en-US" dirty="0" err="1" smtClean="0"/>
              <a:t>plano</a:t>
            </a:r>
            <a:r>
              <a:rPr lang="en-US" dirty="0" smtClean="0"/>
              <a:t> y </a:t>
            </a:r>
            <a:r>
              <a:rPr lang="en-US" dirty="0" err="1" smtClean="0"/>
              <a:t>actualizar</a:t>
            </a:r>
            <a:r>
              <a:rPr lang="en-US" dirty="0" smtClean="0"/>
              <a:t> la </a:t>
            </a:r>
            <a:r>
              <a:rPr lang="en-US" dirty="0" err="1" smtClean="0"/>
              <a:t>página</a:t>
            </a:r>
            <a:r>
              <a:rPr lang="en-US" dirty="0" smtClean="0"/>
              <a:t> sin </a:t>
            </a:r>
            <a:r>
              <a:rPr lang="en-US" dirty="0" err="1" smtClean="0"/>
              <a:t>recargarla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posee</a:t>
            </a:r>
            <a:r>
              <a:rPr lang="en-US" dirty="0" smtClean="0"/>
              <a:t> </a:t>
            </a:r>
            <a:r>
              <a:rPr lang="en-US" dirty="0" err="1" smtClean="0"/>
              <a:t>varios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llamadas</a:t>
            </a:r>
            <a:r>
              <a:rPr lang="en-US" dirty="0" smtClean="0"/>
              <a:t> AJAX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5243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método Load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11480" lvl="1" indent="0">
              <a:buNone/>
            </a:pPr>
            <a:r>
              <a:rPr lang="en-US" dirty="0"/>
              <a:t>$(selector).load(</a:t>
            </a:r>
            <a:r>
              <a:rPr lang="en-US" dirty="0" err="1"/>
              <a:t>URL,data,callback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 err="1" smtClean="0"/>
              <a:t>Ejemplo</a:t>
            </a:r>
            <a:endParaRPr lang="en-US" dirty="0" smtClean="0"/>
          </a:p>
          <a:p>
            <a:endParaRPr lang="en-US" dirty="0" smtClean="0"/>
          </a:p>
          <a:p>
            <a:pPr marL="411480" lvl="1" indent="0">
              <a:buNone/>
            </a:pPr>
            <a:r>
              <a:rPr lang="en-US" dirty="0"/>
              <a:t>$("button").click(function(){</a:t>
            </a:r>
          </a:p>
          <a:p>
            <a:pPr marL="411480" lvl="1" indent="0">
              <a:buNone/>
            </a:pPr>
            <a:r>
              <a:rPr lang="en-US" dirty="0"/>
              <a:t>    $("#div1").load("</a:t>
            </a:r>
            <a:r>
              <a:rPr lang="en-US" dirty="0" err="1"/>
              <a:t>demo_test.txt</a:t>
            </a:r>
            <a:r>
              <a:rPr lang="en-US" dirty="0"/>
              <a:t>", function(</a:t>
            </a:r>
            <a:r>
              <a:rPr lang="en-US" dirty="0" err="1"/>
              <a:t>responseTxt</a:t>
            </a:r>
            <a:r>
              <a:rPr lang="en-US" dirty="0"/>
              <a:t>, </a:t>
            </a:r>
            <a:r>
              <a:rPr lang="en-US" dirty="0" err="1"/>
              <a:t>statusTxt</a:t>
            </a:r>
            <a:r>
              <a:rPr lang="en-US" dirty="0"/>
              <a:t>, </a:t>
            </a:r>
            <a:r>
              <a:rPr lang="en-US" dirty="0" err="1"/>
              <a:t>xhr</a:t>
            </a:r>
            <a:r>
              <a:rPr lang="en-US" dirty="0"/>
              <a:t>){</a:t>
            </a:r>
          </a:p>
          <a:p>
            <a:pPr marL="411480" lvl="1" indent="0">
              <a:buNone/>
            </a:pPr>
            <a:r>
              <a:rPr lang="en-US" dirty="0"/>
              <a:t>        if(</a:t>
            </a:r>
            <a:r>
              <a:rPr lang="en-US" dirty="0" err="1"/>
              <a:t>statusTxt</a:t>
            </a:r>
            <a:r>
              <a:rPr lang="en-US" dirty="0"/>
              <a:t> == "success")</a:t>
            </a:r>
          </a:p>
          <a:p>
            <a:pPr marL="411480" lvl="1" indent="0">
              <a:buNone/>
            </a:pPr>
            <a:r>
              <a:rPr lang="en-US" dirty="0"/>
              <a:t>            alert("External content loaded successfully!");</a:t>
            </a:r>
          </a:p>
          <a:p>
            <a:pPr marL="411480" lvl="1" indent="0">
              <a:buNone/>
            </a:pPr>
            <a:r>
              <a:rPr lang="en-US" dirty="0"/>
              <a:t>        if(</a:t>
            </a:r>
            <a:r>
              <a:rPr lang="en-US" dirty="0" err="1"/>
              <a:t>statusTxt</a:t>
            </a:r>
            <a:r>
              <a:rPr lang="en-US" dirty="0"/>
              <a:t> == "error")</a:t>
            </a:r>
          </a:p>
          <a:p>
            <a:pPr marL="411480" lvl="1" indent="0">
              <a:buNone/>
            </a:pPr>
            <a:r>
              <a:rPr lang="en-US" dirty="0"/>
              <a:t>            alert("Error: " + </a:t>
            </a:r>
            <a:r>
              <a:rPr lang="en-US" dirty="0" err="1"/>
              <a:t>xhr.status</a:t>
            </a:r>
            <a:r>
              <a:rPr lang="en-US" dirty="0"/>
              <a:t> + ": " + </a:t>
            </a:r>
            <a:r>
              <a:rPr lang="en-US" dirty="0" err="1"/>
              <a:t>xhr.statusText</a:t>
            </a:r>
            <a:r>
              <a:rPr lang="en-US" dirty="0"/>
              <a:t>);</a:t>
            </a:r>
          </a:p>
          <a:p>
            <a:pPr marL="411480" lvl="1" indent="0">
              <a:buNone/>
            </a:pPr>
            <a:r>
              <a:rPr lang="en-US" dirty="0"/>
              <a:t>    });</a:t>
            </a:r>
          </a:p>
          <a:p>
            <a:pPr marL="411480" lvl="1" indent="0">
              <a:buNone/>
            </a:pPr>
            <a:r>
              <a:rPr lang="en-US" dirty="0"/>
              <a:t>});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62791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método GET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0">
              <a:buNone/>
            </a:pPr>
            <a:r>
              <a:rPr lang="en-US" dirty="0"/>
              <a:t>$.get(</a:t>
            </a:r>
            <a:r>
              <a:rPr lang="en-US" dirty="0" err="1"/>
              <a:t>URL,callback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s-ES" dirty="0" smtClean="0"/>
              <a:t>Ejemplo</a:t>
            </a:r>
          </a:p>
          <a:p>
            <a:endParaRPr lang="es-ES" dirty="0" smtClean="0"/>
          </a:p>
          <a:p>
            <a:pPr marL="411480" lvl="1" indent="0">
              <a:buNone/>
            </a:pPr>
            <a:r>
              <a:rPr lang="en-US" dirty="0"/>
              <a:t>$("button").click(function(){</a:t>
            </a:r>
          </a:p>
          <a:p>
            <a:pPr marL="411480" lvl="1" indent="0">
              <a:buNone/>
            </a:pPr>
            <a:r>
              <a:rPr lang="en-US" dirty="0"/>
              <a:t>    $.get("</a:t>
            </a:r>
            <a:r>
              <a:rPr lang="en-US" dirty="0" err="1"/>
              <a:t>demo_test.asp</a:t>
            </a:r>
            <a:r>
              <a:rPr lang="en-US" dirty="0"/>
              <a:t>", function(data, status){</a:t>
            </a:r>
          </a:p>
          <a:p>
            <a:pPr marL="411480" lvl="1" indent="0">
              <a:buNone/>
            </a:pPr>
            <a:r>
              <a:rPr lang="en-US" dirty="0"/>
              <a:t>        alert("Data: " + data + "\</a:t>
            </a:r>
            <a:r>
              <a:rPr lang="en-US" dirty="0" err="1"/>
              <a:t>nStatus</a:t>
            </a:r>
            <a:r>
              <a:rPr lang="en-US" dirty="0"/>
              <a:t>: " + status);</a:t>
            </a:r>
          </a:p>
          <a:p>
            <a:pPr marL="411480" lvl="1" indent="0">
              <a:buNone/>
            </a:pPr>
            <a:r>
              <a:rPr lang="en-US" dirty="0"/>
              <a:t>    });</a:t>
            </a:r>
          </a:p>
          <a:p>
            <a:pPr marL="411480" lvl="1" indent="0">
              <a:buNone/>
            </a:pPr>
            <a:r>
              <a:rPr lang="en-US" dirty="0"/>
              <a:t>});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87830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método POST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11480" lvl="1" indent="0">
              <a:buNone/>
            </a:pPr>
            <a:r>
              <a:rPr lang="en-US" dirty="0"/>
              <a:t>$.post(</a:t>
            </a:r>
            <a:r>
              <a:rPr lang="en-US" dirty="0" err="1"/>
              <a:t>URL,data,callback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 err="1" smtClean="0"/>
              <a:t>Ejemplo</a:t>
            </a:r>
            <a:endParaRPr lang="en-US" dirty="0" smtClean="0"/>
          </a:p>
          <a:p>
            <a:endParaRPr lang="en-US" dirty="0" smtClean="0"/>
          </a:p>
          <a:p>
            <a:pPr marL="411480" lvl="1" indent="0">
              <a:buNone/>
            </a:pPr>
            <a:r>
              <a:rPr lang="en-US" dirty="0"/>
              <a:t>$("button").click(function(){</a:t>
            </a:r>
          </a:p>
          <a:p>
            <a:pPr marL="411480" lvl="1" indent="0">
              <a:buNone/>
            </a:pPr>
            <a:r>
              <a:rPr lang="en-US" dirty="0"/>
              <a:t>    $.post("</a:t>
            </a:r>
            <a:r>
              <a:rPr lang="en-US" dirty="0" err="1"/>
              <a:t>demo_test_post.asp</a:t>
            </a:r>
            <a:r>
              <a:rPr lang="en-US" dirty="0"/>
              <a:t>",</a:t>
            </a:r>
          </a:p>
          <a:p>
            <a:pPr marL="411480" lvl="1" indent="0">
              <a:buNone/>
            </a:pPr>
            <a:r>
              <a:rPr lang="en-US" dirty="0"/>
              <a:t>    {</a:t>
            </a:r>
          </a:p>
          <a:p>
            <a:pPr marL="411480" lvl="1" indent="0">
              <a:buNone/>
            </a:pPr>
            <a:r>
              <a:rPr lang="en-US" dirty="0"/>
              <a:t>        name: "Donald Duck",</a:t>
            </a:r>
          </a:p>
          <a:p>
            <a:pPr marL="411480" lvl="1" indent="0">
              <a:buNone/>
            </a:pPr>
            <a:r>
              <a:rPr lang="en-US" dirty="0"/>
              <a:t>        city: "</a:t>
            </a:r>
            <a:r>
              <a:rPr lang="en-US" dirty="0" err="1"/>
              <a:t>Duckburg</a:t>
            </a:r>
            <a:r>
              <a:rPr lang="en-US" dirty="0"/>
              <a:t>"</a:t>
            </a:r>
          </a:p>
          <a:p>
            <a:pPr marL="411480" lvl="1" indent="0">
              <a:buNone/>
            </a:pPr>
            <a:r>
              <a:rPr lang="en-US" dirty="0"/>
              <a:t>    },</a:t>
            </a:r>
          </a:p>
          <a:p>
            <a:pPr marL="411480" lvl="1" indent="0">
              <a:buNone/>
            </a:pPr>
            <a:r>
              <a:rPr lang="en-US" dirty="0"/>
              <a:t>    function(data, status){</a:t>
            </a:r>
          </a:p>
          <a:p>
            <a:pPr marL="411480" lvl="1" indent="0">
              <a:buNone/>
            </a:pPr>
            <a:r>
              <a:rPr lang="en-US" dirty="0"/>
              <a:t>        alert("Data: " + data + "\</a:t>
            </a:r>
            <a:r>
              <a:rPr lang="en-US" dirty="0" err="1"/>
              <a:t>nStatus</a:t>
            </a:r>
            <a:r>
              <a:rPr lang="en-US" dirty="0"/>
              <a:t>: " + status);</a:t>
            </a:r>
          </a:p>
          <a:p>
            <a:pPr marL="411480" lvl="1" indent="0">
              <a:buNone/>
            </a:pPr>
            <a:r>
              <a:rPr lang="en-US" dirty="0"/>
              <a:t>    });</a:t>
            </a:r>
          </a:p>
          <a:p>
            <a:pPr marL="411480" lvl="1" indent="0">
              <a:buNone/>
            </a:pPr>
            <a:r>
              <a:rPr lang="en-US" dirty="0"/>
              <a:t>});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49842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941168"/>
            <a:ext cx="8229600" cy="1066800"/>
          </a:xfrm>
        </p:spPr>
        <p:txBody>
          <a:bodyPr/>
          <a:lstStyle/>
          <a:p>
            <a:pPr algn="ctr"/>
            <a:r>
              <a:rPr lang="es-PY" dirty="0" smtClean="0"/>
              <a:t>Terminamos por Hoy</a:t>
            </a:r>
            <a:endParaRPr lang="es-PY" dirty="0"/>
          </a:p>
        </p:txBody>
      </p:sp>
      <p:pic>
        <p:nvPicPr>
          <p:cNvPr id="4" name="Picture 2" descr="C:\Users\coronelp\Desktop\DropBox\Dropbox\Proyectos I+\Diseño Grafico\i+fa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675" y="5977637"/>
            <a:ext cx="822325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570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</a:t>
            </a:r>
            <a:r>
              <a:rPr lang="es-ES" dirty="0" err="1" smtClean="0"/>
              <a:t>Selectors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combinar</a:t>
            </a:r>
            <a:r>
              <a:rPr lang="en-US" dirty="0" smtClean="0"/>
              <a:t> los </a:t>
            </a:r>
            <a:r>
              <a:rPr lang="en-US" dirty="0" err="1" smtClean="0"/>
              <a:t>selectores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obtener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específicos</a:t>
            </a:r>
            <a:r>
              <a:rPr lang="en-US" dirty="0" smtClean="0"/>
              <a:t> </a:t>
            </a:r>
          </a:p>
          <a:p>
            <a:pPr marL="109728" indent="0">
              <a:buNone/>
            </a:pPr>
            <a:endParaRPr lang="en-US" dirty="0"/>
          </a:p>
          <a:p>
            <a:pPr marL="402336" lvl="1" indent="0">
              <a:buNone/>
            </a:pPr>
            <a:r>
              <a:rPr lang="ro-RO" dirty="0"/>
              <a:t>p.center {</a:t>
            </a:r>
          </a:p>
          <a:p>
            <a:pPr marL="402336" lvl="1" indent="0">
              <a:buNone/>
            </a:pPr>
            <a:r>
              <a:rPr lang="ro-RO" dirty="0"/>
              <a:t>    text-align: center;</a:t>
            </a:r>
          </a:p>
          <a:p>
            <a:pPr marL="402336" lvl="1" indent="0">
              <a:buNone/>
            </a:pPr>
            <a:r>
              <a:rPr lang="ro-RO" dirty="0"/>
              <a:t>    color: red;</a:t>
            </a:r>
          </a:p>
          <a:p>
            <a:pPr marL="402336" lvl="1" indent="0">
              <a:buNone/>
            </a:pPr>
            <a:r>
              <a:rPr lang="ro-RO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634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</a:t>
            </a:r>
            <a:r>
              <a:rPr lang="es-ES" dirty="0" err="1" smtClean="0"/>
              <a:t>Selectors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agrupar</a:t>
            </a:r>
            <a:r>
              <a:rPr lang="en-US" dirty="0" smtClean="0"/>
              <a:t> los </a:t>
            </a:r>
            <a:r>
              <a:rPr lang="en-US" dirty="0" err="1" smtClean="0"/>
              <a:t>selectores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optimizar</a:t>
            </a:r>
            <a:r>
              <a:rPr lang="en-US" dirty="0" smtClean="0"/>
              <a:t> el </a:t>
            </a:r>
            <a:r>
              <a:rPr lang="en-US" dirty="0" err="1" smtClean="0"/>
              <a:t>código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402336" lvl="1" indent="0">
              <a:buNone/>
            </a:pPr>
            <a:r>
              <a:rPr lang="ro-RO" dirty="0"/>
              <a:t>h1, h2, p {</a:t>
            </a:r>
          </a:p>
          <a:p>
            <a:pPr marL="402336" lvl="1" indent="0">
              <a:buNone/>
            </a:pPr>
            <a:r>
              <a:rPr lang="ro-RO" dirty="0"/>
              <a:t>    text-align: center;</a:t>
            </a:r>
          </a:p>
          <a:p>
            <a:pPr marL="402336" lvl="1" indent="0">
              <a:buNone/>
            </a:pPr>
            <a:r>
              <a:rPr lang="ro-RO" dirty="0"/>
              <a:t>    color: red;</a:t>
            </a:r>
          </a:p>
          <a:p>
            <a:pPr marL="402336" lvl="1" indent="0">
              <a:buNone/>
            </a:pPr>
            <a:r>
              <a:rPr lang="ro-RO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516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Formas de incluir CSS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Inline</a:t>
            </a:r>
            <a:r>
              <a:rPr lang="es-ES" dirty="0" smtClean="0"/>
              <a:t>: en el elemento HTML</a:t>
            </a:r>
          </a:p>
          <a:p>
            <a:endParaRPr lang="es-ES" dirty="0"/>
          </a:p>
          <a:p>
            <a:r>
              <a:rPr lang="es-ES" dirty="0" err="1" smtClean="0"/>
              <a:t>Internal</a:t>
            </a:r>
            <a:r>
              <a:rPr lang="es-ES" dirty="0" smtClean="0"/>
              <a:t>: dentro del HEAD con el </a:t>
            </a:r>
            <a:r>
              <a:rPr lang="es-ES" dirty="0" err="1" smtClean="0"/>
              <a:t>tag</a:t>
            </a:r>
            <a:r>
              <a:rPr lang="es-ES" dirty="0" smtClean="0"/>
              <a:t> &lt;</a:t>
            </a:r>
            <a:r>
              <a:rPr lang="es-ES" dirty="0" err="1" smtClean="0"/>
              <a:t>style</a:t>
            </a:r>
            <a:r>
              <a:rPr lang="es-ES" dirty="0" smtClean="0"/>
              <a:t>&gt;</a:t>
            </a:r>
          </a:p>
          <a:p>
            <a:endParaRPr lang="es-ES" dirty="0"/>
          </a:p>
          <a:p>
            <a:r>
              <a:rPr lang="es-ES" dirty="0" err="1" smtClean="0"/>
              <a:t>External</a:t>
            </a:r>
            <a:r>
              <a:rPr lang="es-ES" dirty="0" smtClean="0"/>
              <a:t>: en un archivo .</a:t>
            </a:r>
            <a:r>
              <a:rPr lang="es-ES" dirty="0" err="1" smtClean="0"/>
              <a:t>css</a:t>
            </a:r>
            <a:r>
              <a:rPr lang="es-ES" dirty="0" smtClean="0"/>
              <a:t> incluido mediante &lt;link&gt;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2493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Claridad.thmx</Template>
  <TotalTime>7160</TotalTime>
  <Words>2681</Words>
  <Application>Microsoft Macintosh PowerPoint</Application>
  <PresentationFormat>Presentación en pantalla (4:3)</PresentationFormat>
  <Paragraphs>470</Paragraphs>
  <Slides>64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64</vt:i4>
      </vt:variant>
    </vt:vector>
  </HeadingPairs>
  <TitlesOfParts>
    <vt:vector size="65" baseType="lpstr">
      <vt:lpstr>Urbano</vt:lpstr>
      <vt:lpstr>Clase 3</vt:lpstr>
      <vt:lpstr>CSS</vt:lpstr>
      <vt:lpstr>CSS Sintaxis</vt:lpstr>
      <vt:lpstr>CSS Selectors</vt:lpstr>
      <vt:lpstr>CSS Selectors</vt:lpstr>
      <vt:lpstr>CSS Selectors</vt:lpstr>
      <vt:lpstr>CSS Selectors</vt:lpstr>
      <vt:lpstr>CSS Selectors</vt:lpstr>
      <vt:lpstr>Formas de incluir CSS </vt:lpstr>
      <vt:lpstr>Multiples CSS </vt:lpstr>
      <vt:lpstr>CSS Backgrounds</vt:lpstr>
      <vt:lpstr>CSS Height y Widht</vt:lpstr>
      <vt:lpstr>CSS max y min height/witdh</vt:lpstr>
      <vt:lpstr>Ejercicio CSS</vt:lpstr>
      <vt:lpstr>CSS3</vt:lpstr>
      <vt:lpstr>Multiples Backgrounds</vt:lpstr>
      <vt:lpstr>CSS3 Media Querys </vt:lpstr>
      <vt:lpstr>Media Querys Sintaxis</vt:lpstr>
      <vt:lpstr>RWD – Responsive Web Design</vt:lpstr>
      <vt:lpstr>Que es Viewport?</vt:lpstr>
      <vt:lpstr>Consideraciones del RWD</vt:lpstr>
      <vt:lpstr>RWD Gridview</vt:lpstr>
      <vt:lpstr>RWD con Media Querys</vt:lpstr>
      <vt:lpstr>Responsive Images/Videos</vt:lpstr>
      <vt:lpstr>Responsive Frameworks </vt:lpstr>
      <vt:lpstr>Que es Bootstrap?</vt:lpstr>
      <vt:lpstr>Javascript</vt:lpstr>
      <vt:lpstr>Que se puede hacer con Javascript?</vt:lpstr>
      <vt:lpstr>Como usarlo</vt:lpstr>
      <vt:lpstr>Javascript Outputs</vt:lpstr>
      <vt:lpstr>Javascript Sintaxis</vt:lpstr>
      <vt:lpstr>Funciones</vt:lpstr>
      <vt:lpstr>Invocar a una función </vt:lpstr>
      <vt:lpstr>Funciones como variables</vt:lpstr>
      <vt:lpstr>Funciones anónimas</vt:lpstr>
      <vt:lpstr>Objetos en Javascript</vt:lpstr>
      <vt:lpstr>Acceso a las propiedades  </vt:lpstr>
      <vt:lpstr>Eventos</vt:lpstr>
      <vt:lpstr>Ejemplo Click en un botón</vt:lpstr>
      <vt:lpstr>Tipos de Eventos</vt:lpstr>
      <vt:lpstr>Manejo de Eventos</vt:lpstr>
      <vt:lpstr>Strict Mode</vt:lpstr>
      <vt:lpstr>JSON</vt:lpstr>
      <vt:lpstr>Ejemplo objeto JSON</vt:lpstr>
      <vt:lpstr>Convertir JSON a Objeto Javascript</vt:lpstr>
      <vt:lpstr>jQuery</vt:lpstr>
      <vt:lpstr>Agregar jQuery</vt:lpstr>
      <vt:lpstr>jQuery Sintaxis</vt:lpstr>
      <vt:lpstr>Ejemplo jQuery Selector</vt:lpstr>
      <vt:lpstr>El evento Document Ready</vt:lpstr>
      <vt:lpstr>Eventos jQuery </vt:lpstr>
      <vt:lpstr>El metodo On()</vt:lpstr>
      <vt:lpstr>Efectos en jQuery </vt:lpstr>
      <vt:lpstr>Callbacks en jQuery</vt:lpstr>
      <vt:lpstr>Encadenar (chaining) jQuery</vt:lpstr>
      <vt:lpstr>Manipulando el DOM</vt:lpstr>
      <vt:lpstr>Agregar elementos al DOM</vt:lpstr>
      <vt:lpstr>Eliminar elementos del DOM</vt:lpstr>
      <vt:lpstr>Manipular el CSS</vt:lpstr>
      <vt:lpstr>AJAX </vt:lpstr>
      <vt:lpstr>El método Load </vt:lpstr>
      <vt:lpstr>El método GET</vt:lpstr>
      <vt:lpstr>El método POST</vt:lpstr>
      <vt:lpstr>Terminamos por Hoy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Android V1.0</dc:title>
  <dc:creator>user</dc:creator>
  <cp:lastModifiedBy>Emiliano Gonzalez</cp:lastModifiedBy>
  <cp:revision>174</cp:revision>
  <dcterms:created xsi:type="dcterms:W3CDTF">2012-12-24T12:56:03Z</dcterms:created>
  <dcterms:modified xsi:type="dcterms:W3CDTF">2016-07-06T21:18:06Z</dcterms:modified>
</cp:coreProperties>
</file>