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5" d="100"/>
          <a:sy n="65" d="100"/>
        </p:scale>
        <p:origin x="870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50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3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4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5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4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86B3-06A4-49FB-888C-5D59256A72E0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9540-65F2-4979-B9BD-48A251899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7831510" y="986218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39873" y="341976"/>
            <a:ext cx="1202575" cy="28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概要説明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39873" y="871450"/>
            <a:ext cx="1202575" cy="263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自己紹介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39871" y="1363854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88316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893846" y="1831338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93846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622900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622899" y="387072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727301" y="252072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7522552" y="609946"/>
            <a:ext cx="8316" cy="1917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" idx="1"/>
          </p:cNvCxnSpPr>
          <p:nvPr/>
        </p:nvCxnSpPr>
        <p:spPr>
          <a:xfrm>
            <a:off x="7522552" y="616296"/>
            <a:ext cx="3657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8481274" y="3870727"/>
            <a:ext cx="1" cy="532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481274" y="440274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9265453" y="627381"/>
            <a:ext cx="0" cy="3775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259911" y="616296"/>
            <a:ext cx="37130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741159" y="113966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743930" y="630855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8500665" y="3097892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8500665" y="1596060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622900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7896628" y="1064043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8499511" y="859188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9566100" y="981971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9628436" y="1827091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 flipH="1">
            <a:off x="10235255" y="159181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9631218" y="105979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 flipH="1">
            <a:off x="10234101" y="85494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10224185" y="3113124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2829746" y="3326233"/>
            <a:ext cx="1651577" cy="90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議論を先導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829746" y="4284391"/>
            <a:ext cx="1651577" cy="8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750045" y="3337317"/>
            <a:ext cx="1651577" cy="176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829745" y="253342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ロボットと相談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ロボットが主張する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立場で考える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750045" y="252707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ワークシート記入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（与えられた立場で考える）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53444" y="225053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システムあり　　　　　　　システムなし</a:t>
            </a:r>
            <a:endParaRPr kumimoji="1" lang="ja-JP" altLang="en-US" sz="1200" b="1" dirty="0"/>
          </a:p>
        </p:txBody>
      </p:sp>
      <p:cxnSp>
        <p:nvCxnSpPr>
          <p:cNvPr id="99" name="直線コネクタ 98"/>
          <p:cNvCxnSpPr/>
          <p:nvPr/>
        </p:nvCxnSpPr>
        <p:spPr>
          <a:xfrm flipH="1">
            <a:off x="6401622" y="1090217"/>
            <a:ext cx="1506510" cy="1436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6401623" y="1623129"/>
            <a:ext cx="1481152" cy="157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6401622" y="1827091"/>
            <a:ext cx="1495006" cy="1510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6412692" y="3097892"/>
            <a:ext cx="1481149" cy="2559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中かっこ 108"/>
          <p:cNvSpPr/>
          <p:nvPr/>
        </p:nvSpPr>
        <p:spPr>
          <a:xfrm>
            <a:off x="2374900" y="3362717"/>
            <a:ext cx="190500" cy="1704583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947105" y="3950624"/>
            <a:ext cx="8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22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1" name="左中かっこ 110"/>
          <p:cNvSpPr/>
          <p:nvPr/>
        </p:nvSpPr>
        <p:spPr>
          <a:xfrm>
            <a:off x="2384812" y="2548068"/>
            <a:ext cx="156987" cy="6669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957024" y="2661860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10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3" name="正方形/長方形 112"/>
          <p:cNvSpPr/>
          <p:nvPr/>
        </p:nvSpPr>
        <p:spPr>
          <a:xfrm>
            <a:off x="2829745" y="5176144"/>
            <a:ext cx="1651577" cy="481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結論を説明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分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750044" y="5176144"/>
            <a:ext cx="1651577" cy="481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結論を説明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分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569042" y="6296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569042" y="112402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実験室→待合室</a:t>
            </a:r>
            <a:endParaRPr kumimoji="1" lang="ja-JP" altLang="en-US" b="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69041" y="17530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537224" y="865704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275428" y="859188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537224" y="1625857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275428" y="1619341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7" name="正方形/長方形 126"/>
          <p:cNvSpPr/>
          <p:nvPr/>
        </p:nvSpPr>
        <p:spPr>
          <a:xfrm>
            <a:off x="6146796" y="1979911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の内容確認</a:t>
            </a:r>
            <a:endParaRPr kumimoji="1" lang="ja-JP" altLang="en-US" sz="14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6739741" y="2358384"/>
            <a:ext cx="1" cy="185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6743064" y="175112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4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吹き出し 4"/>
          <p:cNvSpPr/>
          <p:nvPr/>
        </p:nvSpPr>
        <p:spPr>
          <a:xfrm>
            <a:off x="3193365" y="1132450"/>
            <a:ext cx="3460652" cy="654147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3193365" y="1872307"/>
            <a:ext cx="3460652" cy="85682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193365" y="2814842"/>
            <a:ext cx="3460652" cy="85682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3193365" y="3757377"/>
            <a:ext cx="3460652" cy="1067841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3193365" y="4910927"/>
            <a:ext cx="3460652" cy="1269155"/>
          </a:xfrm>
          <a:prstGeom prst="wedgeRoundRectCallout">
            <a:avLst>
              <a:gd name="adj1" fmla="val -54628"/>
              <a:gd name="adj2" fmla="val -464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13159"/>
              </p:ext>
            </p:extLst>
          </p:nvPr>
        </p:nvGraphicFramePr>
        <p:xfrm>
          <a:off x="958542" y="731520"/>
          <a:ext cx="9534985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81">
                  <a:extLst>
                    <a:ext uri="{9D8B030D-6E8A-4147-A177-3AD203B41FA5}">
                      <a16:colId xmlns:a16="http://schemas.microsoft.com/office/drawing/2014/main" val="4169676883"/>
                    </a:ext>
                  </a:extLst>
                </a:gridCol>
                <a:gridCol w="721780">
                  <a:extLst>
                    <a:ext uri="{9D8B030D-6E8A-4147-A177-3AD203B41FA5}">
                      <a16:colId xmlns:a16="http://schemas.microsoft.com/office/drawing/2014/main" val="835547621"/>
                    </a:ext>
                  </a:extLst>
                </a:gridCol>
                <a:gridCol w="3638681">
                  <a:extLst>
                    <a:ext uri="{9D8B030D-6E8A-4147-A177-3AD203B41FA5}">
                      <a16:colId xmlns:a16="http://schemas.microsoft.com/office/drawing/2014/main" val="3834893522"/>
                    </a:ext>
                  </a:extLst>
                </a:gridCol>
                <a:gridCol w="3701743">
                  <a:extLst>
                    <a:ext uri="{9D8B030D-6E8A-4147-A177-3AD203B41FA5}">
                      <a16:colId xmlns:a16="http://schemas.microsoft.com/office/drawing/2014/main" val="6340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　　システムあり（ロボットの発話例）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システムなし（ワークシートの設問）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8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「（主張）」っていう考えについて、何か例を挙げてほしいって言われたらなんて言ったらいい？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「（主張）」という考えについての例を挙げてください。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詳細説明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「（主張）」という考えについて、少し根拠を説明してって言われたらどう答えたらいい？○○さんの本心とは違ってもいいから、考えてみてくれないかな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「（主張）」という主張を支持する根拠を説明してください。あなたの本心とは関係なく、説得力があると思われる内容を記入してください。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6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想定反論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じゃあ「（主張）」っていう考えに対して反論するとしたら、○○さん（実験参加者の名前）ならなんて言う？反論された時のことを考えたいんだ。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「（主張）」という主張に対して想定される反論を考えて記入してください。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想定反論へ</a:t>
                      </a:r>
                      <a:endParaRPr kumimoji="1" lang="en-US" altLang="ja-JP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の反論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なら「（想定反論）」っていう反論に対して、「（主張）」という立場からはどう返せばいいと思いますか？みんなを説得したいから、○○さんの本音とは違うかもしれないけど、助けてください。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「（想定反論）」に「（主張）」という立場から反論してください。あなたの本心とは関係なく、説得力があると思われる内容を記入してください。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25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言い換え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ぼくの「（主張）」って主張を、○○さんの一言でかっこよく言い換えると、どうなるの？今まで○○さんが教えてくれた「（例）」って例や、「（詳細説明）」っていう説明を踏まえて考えてもらえませんか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</a:rPr>
                        <a:t>「（主張）」という主張をあなたの言葉で格好よく言い換えてください。上で回答した内容を踏まえて記入してください。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13489"/>
                  </a:ext>
                </a:extLst>
              </a:tr>
            </a:tbl>
          </a:graphicData>
        </a:graphic>
      </p:graphicFrame>
      <p:pic>
        <p:nvPicPr>
          <p:cNvPr id="1026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1119838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1869295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2698246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3671667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「コミュー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9236" y="4761286"/>
            <a:ext cx="466660" cy="5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7831510" y="986218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39873" y="341976"/>
            <a:ext cx="1202575" cy="28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概要説明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39873" y="871450"/>
            <a:ext cx="1202575" cy="263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自己紹介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39871" y="1363854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88316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893846" y="1831338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93846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622900" y="332208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622899" y="387072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2)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727301" y="252072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7522552" y="609946"/>
            <a:ext cx="8316" cy="1917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" idx="1"/>
          </p:cNvCxnSpPr>
          <p:nvPr/>
        </p:nvCxnSpPr>
        <p:spPr>
          <a:xfrm>
            <a:off x="7522552" y="616296"/>
            <a:ext cx="36576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8481274" y="3870727"/>
            <a:ext cx="1" cy="532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481274" y="4402743"/>
            <a:ext cx="795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9265453" y="627381"/>
            <a:ext cx="0" cy="3775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259911" y="616296"/>
            <a:ext cx="37130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741159" y="113966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743930" y="630855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8500665" y="3097892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8500665" y="1596060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622900" y="34197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トピック提示、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0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自分の意見を回答</a:t>
            </a:r>
            <a:endParaRPr lang="en-US" altLang="ja-JP" sz="10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7896628" y="1064043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8499511" y="859188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9566100" y="981971"/>
            <a:ext cx="1346662" cy="2223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9628436" y="1827091"/>
            <a:ext cx="1202575" cy="12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(1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回目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 flipH="1">
            <a:off x="10235255" y="159181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9631218" y="1059796"/>
            <a:ext cx="120257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議論前</a:t>
            </a:r>
            <a:r>
              <a:rPr lang="ja-JP" altLang="en-US" sz="1200" dirty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準備</a:t>
            </a:r>
            <a:endParaRPr kumimoji="1" lang="ja-JP" altLang="en-US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 flipH="1">
            <a:off x="10234101" y="854941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10224185" y="3113124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2829746" y="3326233"/>
            <a:ext cx="1651577" cy="90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</a:t>
            </a:r>
            <a:endParaRPr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議論を先導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829746" y="4284391"/>
            <a:ext cx="1651577" cy="8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750045" y="3337317"/>
            <a:ext cx="1651577" cy="176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人間だけで議論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829745" y="253342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ロボットと相談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ロボットが主張する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立場で考える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750045" y="2527073"/>
            <a:ext cx="1651577" cy="67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ワークシート記入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（与えられた立場で考える）</a:t>
            </a:r>
            <a:endParaRPr kumimoji="1" lang="ja-JP" altLang="en-US" sz="12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53444" y="225053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システムあり　　　　　　　システムなし</a:t>
            </a:r>
            <a:endParaRPr kumimoji="1" lang="ja-JP" altLang="en-US" sz="1200" b="1" dirty="0"/>
          </a:p>
        </p:txBody>
      </p:sp>
      <p:cxnSp>
        <p:nvCxnSpPr>
          <p:cNvPr id="99" name="直線コネクタ 98"/>
          <p:cNvCxnSpPr/>
          <p:nvPr/>
        </p:nvCxnSpPr>
        <p:spPr>
          <a:xfrm flipH="1">
            <a:off x="6401622" y="1090217"/>
            <a:ext cx="1506510" cy="1436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6401623" y="1623129"/>
            <a:ext cx="1481152" cy="157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6401622" y="1827091"/>
            <a:ext cx="1495006" cy="1510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6401622" y="3097892"/>
            <a:ext cx="1492220" cy="20012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中かっこ 108"/>
          <p:cNvSpPr/>
          <p:nvPr/>
        </p:nvSpPr>
        <p:spPr>
          <a:xfrm>
            <a:off x="2374900" y="3362717"/>
            <a:ext cx="190500" cy="1704583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947105" y="3950624"/>
            <a:ext cx="8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22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1" name="左中かっこ 110"/>
          <p:cNvSpPr/>
          <p:nvPr/>
        </p:nvSpPr>
        <p:spPr>
          <a:xfrm>
            <a:off x="2384812" y="2548068"/>
            <a:ext cx="156987" cy="666994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957024" y="2661860"/>
            <a:ext cx="71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10</a:t>
            </a:r>
            <a:r>
              <a:rPr kumimoji="1" lang="ja-JP" altLang="en-US" sz="1100" b="1" dirty="0" smtClean="0"/>
              <a:t>分</a:t>
            </a:r>
            <a:endParaRPr kumimoji="1" lang="ja-JP" altLang="en-US" sz="1100" b="1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569042" y="6296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569042" y="112402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実験室→待合室</a:t>
            </a:r>
            <a:endParaRPr kumimoji="1" lang="ja-JP" altLang="en-US" b="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69041" y="17530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待合室→実験室</a:t>
            </a:r>
            <a:endParaRPr kumimoji="1" lang="ja-JP" altLang="en-US" b="1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537224" y="865704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275428" y="859188"/>
            <a:ext cx="723275" cy="41549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 smtClean="0"/>
              <a:t>準備開始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537224" y="1625857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0275428" y="1619341"/>
            <a:ext cx="697627" cy="40011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000" b="1" dirty="0"/>
              <a:t>議論</a:t>
            </a:r>
            <a:r>
              <a:rPr lang="ja-JP" altLang="en-US" sz="1000" b="1" dirty="0" smtClean="0"/>
              <a:t>開始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の</a:t>
            </a:r>
            <a:r>
              <a:rPr lang="ja-JP" altLang="en-US" sz="1000" b="1" dirty="0"/>
              <a:t>教示</a:t>
            </a:r>
            <a:endParaRPr kumimoji="1" lang="ja-JP" altLang="en-US" sz="1600" b="1" dirty="0"/>
          </a:p>
        </p:txBody>
      </p:sp>
      <p:sp>
        <p:nvSpPr>
          <p:cNvPr id="127" name="正方形/長方形 126"/>
          <p:cNvSpPr/>
          <p:nvPr/>
        </p:nvSpPr>
        <p:spPr>
          <a:xfrm>
            <a:off x="6146796" y="1979911"/>
            <a:ext cx="1202575" cy="41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質問紙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議論後</a:t>
            </a:r>
            <a:r>
              <a:rPr lang="en-US" altLang="ja-JP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1)</a:t>
            </a:r>
            <a:r>
              <a:rPr lang="ja-JP" altLang="en-US" sz="1050" dirty="0" smtClean="0">
                <a:solidFill>
                  <a:sysClr val="windowText" lastClr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の内容確認</a:t>
            </a:r>
            <a:endParaRPr kumimoji="1" lang="ja-JP" altLang="en-US" sz="1400" dirty="0">
              <a:solidFill>
                <a:sysClr val="windowText" lastClr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6739741" y="2358384"/>
            <a:ext cx="1" cy="185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H="1">
            <a:off x="6743064" y="1751123"/>
            <a:ext cx="1" cy="2241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2"/>
          <a:srcRect t="13626"/>
          <a:stretch/>
        </p:blipFill>
        <p:spPr>
          <a:xfrm>
            <a:off x="6376380" y="3105339"/>
            <a:ext cx="7510923" cy="27171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12572"/>
          <a:stretch/>
        </p:blipFill>
        <p:spPr>
          <a:xfrm>
            <a:off x="324700" y="243840"/>
            <a:ext cx="7541406" cy="279293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3488"/>
          <a:stretch/>
        </p:blipFill>
        <p:spPr>
          <a:xfrm>
            <a:off x="324700" y="3775958"/>
            <a:ext cx="4572396" cy="2373402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>
          <a:xfrm flipV="1">
            <a:off x="1314113" y="3775958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893233" y="3775958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1314113" y="3775958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444942" y="3778729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024062" y="3778729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444942" y="3778729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345429" y="354101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23362" y="35520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</a:t>
            </a:r>
            <a:endParaRPr kumimoji="1" lang="ja-JP" altLang="en-US" dirty="0"/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7073513" y="311211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7395053" y="3112117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7070834" y="3112117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976039" y="2882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 flipH="1" flipV="1">
            <a:off x="8244480" y="3877873"/>
            <a:ext cx="3124" cy="206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8563686" y="3877873"/>
            <a:ext cx="2334" cy="439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241800" y="3877871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8241595" y="36486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*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9469012" y="3112117"/>
            <a:ext cx="0" cy="50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9790552" y="3112117"/>
            <a:ext cx="0" cy="268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9466333" y="3112117"/>
            <a:ext cx="32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71538" y="2882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***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88278" y="5370189"/>
            <a:ext cx="6478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Q6                           Q7                               Q8                            Q9                          Q10                           Q11 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27501" y="5690230"/>
            <a:ext cx="2771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Q1, Q2                                                 Q3, Q4, Q5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24633" y="336704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*** p&lt;.001</a:t>
            </a:r>
          </a:p>
          <a:p>
            <a:r>
              <a:rPr lang="en-US" altLang="ja-JP" sz="1200" dirty="0" smtClean="0"/>
              <a:t>**   p&lt;.01</a:t>
            </a:r>
            <a:endParaRPr kumimoji="1" lang="ja-JP" altLang="en-US" sz="12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941210" y="301567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*** p&lt;.001</a:t>
            </a:r>
          </a:p>
          <a:p>
            <a:r>
              <a:rPr lang="en-US" altLang="ja-JP" sz="1200" dirty="0" smtClean="0"/>
              <a:t>*     p&lt;.05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255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670</Words>
  <Application>Microsoft Office PowerPoint</Application>
  <PresentationFormat>ワイド画面</PresentationFormat>
  <Paragraphs>119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taiwajikken</dc:creator>
  <cp:lastModifiedBy>taiwajikken</cp:lastModifiedBy>
  <cp:revision>34</cp:revision>
  <dcterms:created xsi:type="dcterms:W3CDTF">2020-01-31T21:30:57Z</dcterms:created>
  <dcterms:modified xsi:type="dcterms:W3CDTF">2020-02-08T06:08:55Z</dcterms:modified>
</cp:coreProperties>
</file>