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7" r:id="rId8"/>
    <p:sldId id="262" r:id="rId9"/>
    <p:sldId id="263" r:id="rId10"/>
    <p:sldId id="269" r:id="rId11"/>
    <p:sldId id="270" r:id="rId12"/>
    <p:sldId id="271" r:id="rId13"/>
    <p:sldId id="272" r:id="rId14"/>
    <p:sldId id="264" r:id="rId15"/>
    <p:sldId id="265" r:id="rId16"/>
    <p:sldId id="266" r:id="rId17"/>
    <p:sldId id="268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68" d="100"/>
          <a:sy n="68" d="100"/>
        </p:scale>
        <p:origin x="39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wajikken\Documents\&#23455;&#39443;\0100\data\data_&#30495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wajikken\Documents\&#23455;&#39443;\0100\data\data_&#30495;%20(&#22238;&#24489;&#28168;&#12415;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wajikken\Documents\&#23455;&#39443;\0100\data\data_&#30495;%20(&#22238;&#24489;&#28168;&#12415;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wajikken\Documents\&#23455;&#39443;\0100\data\data_&#30495;%20(&#22238;&#24489;&#28168;&#12415;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wajikken\Documents\&#23455;&#39443;\0100\data\data_&#30495;%20(&#22238;&#24489;&#28168;&#12415;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C:\Users\taiwajikken\Documents\&#23455;&#39443;\0100\data\data_&#30495;%20(&#22238;&#24489;&#28168;&#12415;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6256999125109362E-2"/>
          <c:y val="5.0925925925925923E-2"/>
          <c:w val="0.91318744531933504"/>
          <c:h val="0.724679935841353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仮説として載せる!$AC$32</c:f>
              <c:strCache>
                <c:ptCount val="1"/>
                <c:pt idx="0">
                  <c:v>システムあり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仮説として載せる!$AD$31:$AE$31</c:f>
              <c:strCache>
                <c:ptCount val="2"/>
                <c:pt idx="0">
                  <c:v>役割を果たそうとした</c:v>
                </c:pt>
                <c:pt idx="1">
                  <c:v>役割を果たすのは難しかった</c:v>
                </c:pt>
              </c:strCache>
            </c:strRef>
          </c:cat>
          <c:val>
            <c:numRef>
              <c:f>仮説として載せる!$AD$32:$AE$32</c:f>
              <c:numCache>
                <c:formatCode>General</c:formatCode>
                <c:ptCount val="2"/>
                <c:pt idx="0">
                  <c:v>5</c:v>
                </c:pt>
                <c:pt idx="1">
                  <c:v>4.5263157894736841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D6-40DA-841F-69ECAF1A451D}"/>
            </c:ext>
          </c:extLst>
        </c:ser>
        <c:ser>
          <c:idx val="1"/>
          <c:order val="1"/>
          <c:tx>
            <c:strRef>
              <c:f>仮説として載せる!$AC$34</c:f>
              <c:strCache>
                <c:ptCount val="1"/>
                <c:pt idx="0">
                  <c:v>システムなし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仮説として載せる!$AD$31:$AE$31</c:f>
              <c:strCache>
                <c:ptCount val="2"/>
                <c:pt idx="0">
                  <c:v>役割を果たそうとした</c:v>
                </c:pt>
                <c:pt idx="1">
                  <c:v>役割を果たすのは難しかった</c:v>
                </c:pt>
              </c:strCache>
            </c:strRef>
          </c:cat>
          <c:val>
            <c:numRef>
              <c:f>仮説として載せる!$AD$34:$AE$34</c:f>
              <c:numCache>
                <c:formatCode>General</c:formatCode>
                <c:ptCount val="2"/>
                <c:pt idx="0">
                  <c:v>4.95</c:v>
                </c:pt>
                <c:pt idx="1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D6-40DA-841F-69ECAF1A45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1760447"/>
        <c:axId val="453740863"/>
      </c:barChart>
      <c:catAx>
        <c:axId val="45176044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53740863"/>
        <c:crosses val="autoZero"/>
        <c:auto val="1"/>
        <c:lblAlgn val="ctr"/>
        <c:lblOffset val="100"/>
        <c:noMultiLvlLbl val="0"/>
      </c:catAx>
      <c:valAx>
        <c:axId val="453740863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517604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sz="1400" b="0" i="0" u="none" strike="noStrike" baseline="0">
                <a:effectLst/>
              </a:rPr>
              <a:t>Q29. </a:t>
            </a:r>
            <a:r>
              <a:rPr lang="ja-JP" altLang="en-US" sz="1400" b="0" i="0" u="none" strike="noStrike" baseline="0">
                <a:effectLst/>
              </a:rPr>
              <a:t>以下の話題はどちらの条件で議論したいですか</a:t>
            </a:r>
            <a:endParaRPr lang="ja-JP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Sheet10!$C$93</c:f>
              <c:strCache>
                <c:ptCount val="1"/>
                <c:pt idx="0">
                  <c:v>ロボットがいた議論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Sheet10!$D$92:$H$92</c:f>
              <c:strCache>
                <c:ptCount val="5"/>
                <c:pt idx="0">
                  <c:v>絶対的な悪は存在するか</c:v>
                </c:pt>
                <c:pt idx="1">
                  <c:v>愛とは何か</c:v>
                </c:pt>
                <c:pt idx="2">
                  <c:v>死刑制度は存続すべきか</c:v>
                </c:pt>
                <c:pt idx="3">
                  <c:v>日本は捕鯨をやめるべきか</c:v>
                </c:pt>
                <c:pt idx="4">
                  <c:v>朝食はパンかご飯か</c:v>
                </c:pt>
              </c:strCache>
            </c:strRef>
          </c:cat>
          <c:val>
            <c:numRef>
              <c:f>Sheet10!$D$93:$H$93</c:f>
              <c:numCache>
                <c:formatCode>General</c:formatCode>
                <c:ptCount val="5"/>
                <c:pt idx="0">
                  <c:v>28</c:v>
                </c:pt>
                <c:pt idx="1">
                  <c:v>23</c:v>
                </c:pt>
                <c:pt idx="2">
                  <c:v>30</c:v>
                </c:pt>
                <c:pt idx="3">
                  <c:v>34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EE-4E07-9C39-4FACCF4E7609}"/>
            </c:ext>
          </c:extLst>
        </c:ser>
        <c:ser>
          <c:idx val="1"/>
          <c:order val="1"/>
          <c:tx>
            <c:strRef>
              <c:f>Sheet10!$C$94</c:f>
              <c:strCache>
                <c:ptCount val="1"/>
                <c:pt idx="0">
                  <c:v>人だけの議論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Sheet10!$D$92:$H$92</c:f>
              <c:strCache>
                <c:ptCount val="5"/>
                <c:pt idx="0">
                  <c:v>絶対的な悪は存在するか</c:v>
                </c:pt>
                <c:pt idx="1">
                  <c:v>愛とは何か</c:v>
                </c:pt>
                <c:pt idx="2">
                  <c:v>死刑制度は存続すべきか</c:v>
                </c:pt>
                <c:pt idx="3">
                  <c:v>日本は捕鯨をやめるべきか</c:v>
                </c:pt>
                <c:pt idx="4">
                  <c:v>朝食はパンかご飯か</c:v>
                </c:pt>
              </c:strCache>
            </c:strRef>
          </c:cat>
          <c:val>
            <c:numRef>
              <c:f>Sheet10!$D$94:$H$94</c:f>
              <c:numCache>
                <c:formatCode>General</c:formatCode>
                <c:ptCount val="5"/>
                <c:pt idx="0">
                  <c:v>36</c:v>
                </c:pt>
                <c:pt idx="1">
                  <c:v>41</c:v>
                </c:pt>
                <c:pt idx="2">
                  <c:v>34</c:v>
                </c:pt>
                <c:pt idx="3">
                  <c:v>30</c:v>
                </c:pt>
                <c:pt idx="4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EE-4E07-9C39-4FACCF4E76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19330784"/>
        <c:axId val="1119332864"/>
      </c:barChart>
      <c:catAx>
        <c:axId val="11193307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9332864"/>
        <c:crosses val="autoZero"/>
        <c:auto val="1"/>
        <c:lblAlgn val="ctr"/>
        <c:lblOffset val="100"/>
        <c:noMultiLvlLbl val="0"/>
      </c:catAx>
      <c:valAx>
        <c:axId val="11193328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9330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sz="1400" b="0" i="0" u="none" strike="noStrike" baseline="0">
                <a:effectLst/>
              </a:rPr>
              <a:t>Q29. </a:t>
            </a:r>
            <a:r>
              <a:rPr lang="ja-JP" altLang="en-US" sz="1400" b="0" i="0" u="none" strike="noStrike" baseline="0">
                <a:effectLst/>
              </a:rPr>
              <a:t>以下の話題はどちらの条件で議論したいですか</a:t>
            </a:r>
            <a:endParaRPr lang="ja-JP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Sheet10!$C$93</c:f>
              <c:strCache>
                <c:ptCount val="1"/>
                <c:pt idx="0">
                  <c:v>ロボットがいた議論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Sheet10!$D$92:$H$92</c:f>
              <c:strCache>
                <c:ptCount val="5"/>
                <c:pt idx="0">
                  <c:v>絶対的な悪は存在するか</c:v>
                </c:pt>
                <c:pt idx="1">
                  <c:v>愛とは何か</c:v>
                </c:pt>
                <c:pt idx="2">
                  <c:v>死刑制度は存続すべきか</c:v>
                </c:pt>
                <c:pt idx="3">
                  <c:v>日本は捕鯨をやめるべきか</c:v>
                </c:pt>
                <c:pt idx="4">
                  <c:v>朝食はパンかご飯か</c:v>
                </c:pt>
              </c:strCache>
            </c:strRef>
          </c:cat>
          <c:val>
            <c:numRef>
              <c:f>Sheet10!$D$93:$H$93</c:f>
              <c:numCache>
                <c:formatCode>General</c:formatCode>
                <c:ptCount val="5"/>
                <c:pt idx="0">
                  <c:v>28</c:v>
                </c:pt>
                <c:pt idx="1">
                  <c:v>23</c:v>
                </c:pt>
                <c:pt idx="2">
                  <c:v>30</c:v>
                </c:pt>
                <c:pt idx="3">
                  <c:v>34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BA-4639-B40C-DD9F7FC1251C}"/>
            </c:ext>
          </c:extLst>
        </c:ser>
        <c:ser>
          <c:idx val="1"/>
          <c:order val="1"/>
          <c:tx>
            <c:strRef>
              <c:f>Sheet10!$C$94</c:f>
              <c:strCache>
                <c:ptCount val="1"/>
                <c:pt idx="0">
                  <c:v>人だけの議論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Sheet10!$D$92:$H$92</c:f>
              <c:strCache>
                <c:ptCount val="5"/>
                <c:pt idx="0">
                  <c:v>絶対的な悪は存在するか</c:v>
                </c:pt>
                <c:pt idx="1">
                  <c:v>愛とは何か</c:v>
                </c:pt>
                <c:pt idx="2">
                  <c:v>死刑制度は存続すべきか</c:v>
                </c:pt>
                <c:pt idx="3">
                  <c:v>日本は捕鯨をやめるべきか</c:v>
                </c:pt>
                <c:pt idx="4">
                  <c:v>朝食はパンかご飯か</c:v>
                </c:pt>
              </c:strCache>
            </c:strRef>
          </c:cat>
          <c:val>
            <c:numRef>
              <c:f>Sheet10!$D$94:$H$94</c:f>
              <c:numCache>
                <c:formatCode>General</c:formatCode>
                <c:ptCount val="5"/>
                <c:pt idx="0">
                  <c:v>36</c:v>
                </c:pt>
                <c:pt idx="1">
                  <c:v>41</c:v>
                </c:pt>
                <c:pt idx="2">
                  <c:v>34</c:v>
                </c:pt>
                <c:pt idx="3">
                  <c:v>30</c:v>
                </c:pt>
                <c:pt idx="4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BA-4639-B40C-DD9F7FC125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19330784"/>
        <c:axId val="1119332864"/>
      </c:barChart>
      <c:catAx>
        <c:axId val="11193307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9332864"/>
        <c:crosses val="autoZero"/>
        <c:auto val="1"/>
        <c:lblAlgn val="ctr"/>
        <c:lblOffset val="100"/>
        <c:noMultiLvlLbl val="0"/>
      </c:catAx>
      <c:valAx>
        <c:axId val="11193328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9330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sz="1100" b="0" i="0" u="none" strike="noStrike" baseline="0">
                <a:effectLst/>
              </a:rPr>
              <a:t>Q30. </a:t>
            </a:r>
            <a:r>
              <a:rPr lang="ja-JP" altLang="en-US" sz="1100" b="0" i="0" u="none" strike="noStrike" baseline="0">
                <a:effectLst/>
              </a:rPr>
              <a:t>今日話したテーマに限らず、以下の状況での様々な議論で、どちらの条件で議論したいですか</a:t>
            </a:r>
            <a:endParaRPr lang="ja-JP" altLang="en-US" sz="11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Sheet10!$C$107</c:f>
              <c:strCache>
                <c:ptCount val="1"/>
                <c:pt idx="0">
                  <c:v>ロボットがいた議論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Sheet10!$D$106:$I$106</c:f>
              <c:strCache>
                <c:ptCount val="6"/>
                <c:pt idx="0">
                  <c:v>初対面の人との議論</c:v>
                </c:pt>
                <c:pt idx="1">
                  <c:v>家族との議論</c:v>
                </c:pt>
                <c:pt idx="2">
                  <c:v>嫌いな人との議論</c:v>
                </c:pt>
                <c:pt idx="3">
                  <c:v>友達との議論</c:v>
                </c:pt>
                <c:pt idx="4">
                  <c:v>サークルや部活動での決めごとに関する議論</c:v>
                </c:pt>
                <c:pt idx="5">
                  <c:v>講義中のグループワークでの議論</c:v>
                </c:pt>
              </c:strCache>
            </c:strRef>
          </c:cat>
          <c:val>
            <c:numRef>
              <c:f>Sheet10!$D$107:$I$107</c:f>
              <c:numCache>
                <c:formatCode>General</c:formatCode>
                <c:ptCount val="6"/>
                <c:pt idx="0">
                  <c:v>46</c:v>
                </c:pt>
                <c:pt idx="1">
                  <c:v>8</c:v>
                </c:pt>
                <c:pt idx="2">
                  <c:v>56</c:v>
                </c:pt>
                <c:pt idx="3">
                  <c:v>6</c:v>
                </c:pt>
                <c:pt idx="4">
                  <c:v>8</c:v>
                </c:pt>
                <c:pt idx="5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D8-4437-8295-0384F6D531A0}"/>
            </c:ext>
          </c:extLst>
        </c:ser>
        <c:ser>
          <c:idx val="1"/>
          <c:order val="1"/>
          <c:tx>
            <c:strRef>
              <c:f>Sheet10!$C$108</c:f>
              <c:strCache>
                <c:ptCount val="1"/>
                <c:pt idx="0">
                  <c:v>人だけの議論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Sheet10!$D$106:$I$106</c:f>
              <c:strCache>
                <c:ptCount val="6"/>
                <c:pt idx="0">
                  <c:v>初対面の人との議論</c:v>
                </c:pt>
                <c:pt idx="1">
                  <c:v>家族との議論</c:v>
                </c:pt>
                <c:pt idx="2">
                  <c:v>嫌いな人との議論</c:v>
                </c:pt>
                <c:pt idx="3">
                  <c:v>友達との議論</c:v>
                </c:pt>
                <c:pt idx="4">
                  <c:v>サークルや部活動での決めごとに関する議論</c:v>
                </c:pt>
                <c:pt idx="5">
                  <c:v>講義中のグループワークでの議論</c:v>
                </c:pt>
              </c:strCache>
            </c:strRef>
          </c:cat>
          <c:val>
            <c:numRef>
              <c:f>Sheet10!$D$108:$I$108</c:f>
              <c:numCache>
                <c:formatCode>General</c:formatCode>
                <c:ptCount val="6"/>
                <c:pt idx="0">
                  <c:v>18</c:v>
                </c:pt>
                <c:pt idx="1">
                  <c:v>56</c:v>
                </c:pt>
                <c:pt idx="2">
                  <c:v>8</c:v>
                </c:pt>
                <c:pt idx="3">
                  <c:v>58</c:v>
                </c:pt>
                <c:pt idx="4">
                  <c:v>56</c:v>
                </c:pt>
                <c:pt idx="5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D8-4437-8295-0384F6D531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07373312"/>
        <c:axId val="907374560"/>
      </c:barChart>
      <c:catAx>
        <c:axId val="9073733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07374560"/>
        <c:crosses val="autoZero"/>
        <c:auto val="1"/>
        <c:lblAlgn val="ctr"/>
        <c:lblOffset val="100"/>
        <c:noMultiLvlLbl val="0"/>
      </c:catAx>
      <c:valAx>
        <c:axId val="907374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07373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mouikkaiyarunara!$A$146</c:f>
              <c:strCache>
                <c:ptCount val="1"/>
                <c:pt idx="0">
                  <c:v>もう一度議論するなら「ロボットがいた議論」と回答した参加者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mouikkaiyarunara!$B$145:$K$145</c:f>
              <c:strCache>
                <c:ptCount val="10"/>
                <c:pt idx="0">
                  <c:v>思考への自信</c:v>
                </c:pt>
                <c:pt idx="1">
                  <c:v>探求心</c:v>
                </c:pt>
                <c:pt idx="2">
                  <c:v>偏りのない判断</c:v>
                </c:pt>
                <c:pt idx="3">
                  <c:v>証拠</c:v>
                </c:pt>
                <c:pt idx="4">
                  <c:v>自己統制</c:v>
                </c:pt>
                <c:pt idx="5">
                  <c:v>表現力</c:v>
                </c:pt>
                <c:pt idx="6">
                  <c:v>読解力</c:v>
                </c:pt>
                <c:pt idx="7">
                  <c:v>自己主張</c:v>
                </c:pt>
                <c:pt idx="8">
                  <c:v>他者受容</c:v>
                </c:pt>
                <c:pt idx="9">
                  <c:v>関係調整</c:v>
                </c:pt>
              </c:strCache>
            </c:strRef>
          </c:cat>
          <c:val>
            <c:numRef>
              <c:f>mouikkaiyarunara!$B$146:$K$146</c:f>
              <c:numCache>
                <c:formatCode>General</c:formatCode>
                <c:ptCount val="10"/>
                <c:pt idx="0">
                  <c:v>2.7241379310344827</c:v>
                </c:pt>
                <c:pt idx="1">
                  <c:v>4.2155172413793105</c:v>
                </c:pt>
                <c:pt idx="2">
                  <c:v>4.6724137931034484</c:v>
                </c:pt>
                <c:pt idx="3">
                  <c:v>3.3103448275862069</c:v>
                </c:pt>
                <c:pt idx="4">
                  <c:v>4.5862068965517242</c:v>
                </c:pt>
                <c:pt idx="5">
                  <c:v>4.1034482758620694</c:v>
                </c:pt>
                <c:pt idx="6">
                  <c:v>4.9655172413793105</c:v>
                </c:pt>
                <c:pt idx="7">
                  <c:v>4.2413793103448274</c:v>
                </c:pt>
                <c:pt idx="8">
                  <c:v>5.2413793103448274</c:v>
                </c:pt>
                <c:pt idx="9">
                  <c:v>4.5517241379310347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9E-4CAB-8BD2-74F45879BEF8}"/>
            </c:ext>
          </c:extLst>
        </c:ser>
        <c:ser>
          <c:idx val="1"/>
          <c:order val="1"/>
          <c:tx>
            <c:strRef>
              <c:f>mouikkaiyarunara!$A$147</c:f>
              <c:strCache>
                <c:ptCount val="1"/>
                <c:pt idx="0">
                  <c:v>もう一度議論するなら「人だけの議論」と回答した参加者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mouikkaiyarunara!$B$145:$K$145</c:f>
              <c:strCache>
                <c:ptCount val="10"/>
                <c:pt idx="0">
                  <c:v>思考への自信</c:v>
                </c:pt>
                <c:pt idx="1">
                  <c:v>探求心</c:v>
                </c:pt>
                <c:pt idx="2">
                  <c:v>偏りのない判断</c:v>
                </c:pt>
                <c:pt idx="3">
                  <c:v>証拠</c:v>
                </c:pt>
                <c:pt idx="4">
                  <c:v>自己統制</c:v>
                </c:pt>
                <c:pt idx="5">
                  <c:v>表現力</c:v>
                </c:pt>
                <c:pt idx="6">
                  <c:v>読解力</c:v>
                </c:pt>
                <c:pt idx="7">
                  <c:v>自己主張</c:v>
                </c:pt>
                <c:pt idx="8">
                  <c:v>他者受容</c:v>
                </c:pt>
                <c:pt idx="9">
                  <c:v>関係調整</c:v>
                </c:pt>
              </c:strCache>
            </c:strRef>
          </c:cat>
          <c:val>
            <c:numRef>
              <c:f>mouikkaiyarunara!$B$147:$K$147</c:f>
              <c:numCache>
                <c:formatCode>General</c:formatCode>
                <c:ptCount val="10"/>
                <c:pt idx="0">
                  <c:v>3.1357142857142857</c:v>
                </c:pt>
                <c:pt idx="1">
                  <c:v>4.2285714285714286</c:v>
                </c:pt>
                <c:pt idx="2">
                  <c:v>4.7</c:v>
                </c:pt>
                <c:pt idx="3">
                  <c:v>3.5142857142857142</c:v>
                </c:pt>
                <c:pt idx="4">
                  <c:v>4.9142857142857146</c:v>
                </c:pt>
                <c:pt idx="5">
                  <c:v>4.2285714285714286</c:v>
                </c:pt>
                <c:pt idx="6">
                  <c:v>4.9428571428571431</c:v>
                </c:pt>
                <c:pt idx="7">
                  <c:v>4.2285714285714286</c:v>
                </c:pt>
                <c:pt idx="8">
                  <c:v>5.1714285714285717</c:v>
                </c:pt>
                <c:pt idx="9">
                  <c:v>5.0857142857142854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9E-4CAB-8BD2-74F45879BE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49914240"/>
        <c:axId val="1149911328"/>
      </c:barChart>
      <c:catAx>
        <c:axId val="1149914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49911328"/>
        <c:crosses val="autoZero"/>
        <c:auto val="1"/>
        <c:lblAlgn val="ctr"/>
        <c:lblOffset val="100"/>
        <c:noMultiLvlLbl val="0"/>
      </c:catAx>
      <c:valAx>
        <c:axId val="114991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49914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Sheet10!$U$2:$U$65</cx:f>
        <cx:lvl ptCount="64" formatCode="G/標準">
          <cx:pt idx="0">2</cx:pt>
          <cx:pt idx="1">5</cx:pt>
          <cx:pt idx="2">5</cx:pt>
          <cx:pt idx="3">5</cx:pt>
          <cx:pt idx="4">6</cx:pt>
          <cx:pt idx="5">6</cx:pt>
          <cx:pt idx="6">3</cx:pt>
          <cx:pt idx="7">5</cx:pt>
          <cx:pt idx="8">7</cx:pt>
          <cx:pt idx="9">5</cx:pt>
          <cx:pt idx="10">5</cx:pt>
          <cx:pt idx="11">5</cx:pt>
          <cx:pt idx="12">6</cx:pt>
          <cx:pt idx="13">3</cx:pt>
          <cx:pt idx="14">4</cx:pt>
          <cx:pt idx="15">1</cx:pt>
          <cx:pt idx="16">2</cx:pt>
          <cx:pt idx="17">7</cx:pt>
          <cx:pt idx="18">5</cx:pt>
          <cx:pt idx="19">5</cx:pt>
          <cx:pt idx="20">4</cx:pt>
          <cx:pt idx="21">1</cx:pt>
          <cx:pt idx="22">2</cx:pt>
          <cx:pt idx="23">4</cx:pt>
          <cx:pt idx="24">7</cx:pt>
          <cx:pt idx="25">3</cx:pt>
          <cx:pt idx="26">4</cx:pt>
          <cx:pt idx="27">5</cx:pt>
          <cx:pt idx="28">5</cx:pt>
          <cx:pt idx="29">2</cx:pt>
          <cx:pt idx="30">7</cx:pt>
          <cx:pt idx="31">7</cx:pt>
          <cx:pt idx="32">7</cx:pt>
          <cx:pt idx="33">5</cx:pt>
          <cx:pt idx="34">6</cx:pt>
          <cx:pt idx="35">6</cx:pt>
          <cx:pt idx="36">4</cx:pt>
          <cx:pt idx="37">5</cx:pt>
          <cx:pt idx="38">5</cx:pt>
          <cx:pt idx="39">5</cx:pt>
          <cx:pt idx="40">5</cx:pt>
          <cx:pt idx="41">5</cx:pt>
          <cx:pt idx="42">5</cx:pt>
          <cx:pt idx="43">6</cx:pt>
          <cx:pt idx="44">6</cx:pt>
          <cx:pt idx="45">6</cx:pt>
          <cx:pt idx="46">6</cx:pt>
          <cx:pt idx="47">5</cx:pt>
          <cx:pt idx="48">5</cx:pt>
          <cx:pt idx="49">2</cx:pt>
          <cx:pt idx="50">5</cx:pt>
          <cx:pt idx="51">5</cx:pt>
          <cx:pt idx="52">5</cx:pt>
          <cx:pt idx="53">7</cx:pt>
          <cx:pt idx="54">5</cx:pt>
          <cx:pt idx="55">7</cx:pt>
          <cx:pt idx="56">6</cx:pt>
          <cx:pt idx="57">5</cx:pt>
          <cx:pt idx="58">5</cx:pt>
          <cx:pt idx="59">5</cx:pt>
          <cx:pt idx="60">4</cx:pt>
          <cx:pt idx="61">4</cx:pt>
          <cx:pt idx="62">5</cx:pt>
          <cx:pt idx="63">6</cx:pt>
        </cx:lvl>
      </cx:numDim>
    </cx:data>
  </cx:chartData>
  <cx:chart>
    <cx:plotArea>
      <cx:plotAreaRegion>
        <cx:series layoutId="clusteredColumn" uniqueId="{77281BEA-46ED-4C00-892A-AEADBFBD9ECF}">
          <cx:tx>
            <cx:txData>
              <cx:f>Sheet10!$U$1</cx:f>
              <cx:v>ロボットを使ったシステムをまた使ってみたいですか</cx:v>
            </cx:txData>
          </cx:tx>
          <cx:spPr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cx:spPr>
          <cx:dataId val="0"/>
          <cx:layoutPr>
            <cx:binning intervalClosed="r">
              <cx:binCount val="7"/>
            </cx:binning>
          </cx:layoutPr>
        </cx:series>
      </cx:plotAreaRegion>
      <cx:axis id="0" hidden="1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86B3-06A4-49FB-888C-5D59256A72E0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9540-65F2-4979-B9BD-48A251899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2509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86B3-06A4-49FB-888C-5D59256A72E0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9540-65F2-4979-B9BD-48A251899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534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86B3-06A4-49FB-888C-5D59256A72E0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9540-65F2-4979-B9BD-48A251899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30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86B3-06A4-49FB-888C-5D59256A72E0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9540-65F2-4979-B9BD-48A251899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890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86B3-06A4-49FB-888C-5D59256A72E0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9540-65F2-4979-B9BD-48A251899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249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86B3-06A4-49FB-888C-5D59256A72E0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9540-65F2-4979-B9BD-48A251899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4593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86B3-06A4-49FB-888C-5D59256A72E0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9540-65F2-4979-B9BD-48A251899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86B3-06A4-49FB-888C-5D59256A72E0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9540-65F2-4979-B9BD-48A251899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531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86B3-06A4-49FB-888C-5D59256A72E0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9540-65F2-4979-B9BD-48A251899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445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86B3-06A4-49FB-888C-5D59256A72E0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9540-65F2-4979-B9BD-48A251899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67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86B3-06A4-49FB-888C-5D59256A72E0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9540-65F2-4979-B9BD-48A251899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36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F86B3-06A4-49FB-888C-5D59256A72E0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F9540-65F2-4979-B9BD-48A251899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615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正方形/長方形 73"/>
          <p:cNvSpPr/>
          <p:nvPr/>
        </p:nvSpPr>
        <p:spPr>
          <a:xfrm>
            <a:off x="7831510" y="986218"/>
            <a:ext cx="1346662" cy="22237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6139873" y="341976"/>
            <a:ext cx="1202575" cy="285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概要説明</a:t>
            </a:r>
            <a:endParaRPr kumimoji="1" lang="ja-JP" altLang="en-US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139873" y="871450"/>
            <a:ext cx="1202575" cy="263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自己紹介</a:t>
            </a:r>
            <a:endParaRPr kumimoji="1" lang="ja-JP" altLang="en-US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139871" y="1363854"/>
            <a:ext cx="1202575" cy="4105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質問紙</a:t>
            </a:r>
            <a:endParaRPr lang="en-US" altLang="ja-JP" sz="12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(</a:t>
            </a:r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議論前</a:t>
            </a:r>
            <a:r>
              <a:rPr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)</a:t>
            </a:r>
            <a:endParaRPr kumimoji="1" lang="ja-JP" altLang="en-US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888316" y="341976"/>
            <a:ext cx="120257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トピック提示、</a:t>
            </a:r>
            <a:endParaRPr lang="en-US" altLang="ja-JP" sz="10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lang="ja-JP" altLang="en-US" sz="10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自分の意見を回答</a:t>
            </a:r>
            <a:endParaRPr lang="en-US" altLang="ja-JP" sz="10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893846" y="1831338"/>
            <a:ext cx="1202575" cy="12940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議論</a:t>
            </a:r>
            <a:endParaRPr lang="en-US" altLang="ja-JP" sz="12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kumimoji="1"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(1</a:t>
            </a:r>
            <a:r>
              <a:rPr kumimoji="1"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回目</a:t>
            </a:r>
            <a:r>
              <a:rPr kumimoji="1"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)</a:t>
            </a:r>
            <a:endParaRPr kumimoji="1" lang="ja-JP" altLang="en-US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893846" y="3322086"/>
            <a:ext cx="120257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質問紙</a:t>
            </a:r>
            <a:endParaRPr lang="en-US" altLang="ja-JP" sz="12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(</a:t>
            </a:r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議論後</a:t>
            </a:r>
            <a:r>
              <a:rPr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1)</a:t>
            </a:r>
            <a:endParaRPr kumimoji="1" lang="ja-JP" altLang="en-US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9622900" y="3322086"/>
            <a:ext cx="120257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質問紙</a:t>
            </a:r>
            <a:endParaRPr lang="en-US" altLang="ja-JP" sz="12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(</a:t>
            </a:r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議論後</a:t>
            </a:r>
            <a:r>
              <a:rPr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1)</a:t>
            </a:r>
            <a:endParaRPr kumimoji="1" lang="ja-JP" altLang="en-US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9622899" y="3870726"/>
            <a:ext cx="120257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質問紙</a:t>
            </a:r>
            <a:endParaRPr lang="en-US" altLang="ja-JP" sz="12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(</a:t>
            </a:r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議論後</a:t>
            </a:r>
            <a:r>
              <a:rPr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2)</a:t>
            </a:r>
            <a:endParaRPr kumimoji="1" lang="ja-JP" altLang="en-US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cxnSp>
        <p:nvCxnSpPr>
          <p:cNvPr id="40" name="直線コネクタ 39"/>
          <p:cNvCxnSpPr/>
          <p:nvPr/>
        </p:nvCxnSpPr>
        <p:spPr>
          <a:xfrm>
            <a:off x="6727301" y="2520723"/>
            <a:ext cx="7952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H="1" flipV="1">
            <a:off x="7522552" y="609946"/>
            <a:ext cx="8316" cy="1917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endCxn id="7" idx="1"/>
          </p:cNvCxnSpPr>
          <p:nvPr/>
        </p:nvCxnSpPr>
        <p:spPr>
          <a:xfrm>
            <a:off x="7522552" y="616296"/>
            <a:ext cx="36576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8481274" y="3870727"/>
            <a:ext cx="1" cy="532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8481274" y="4402743"/>
            <a:ext cx="7952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V="1">
            <a:off x="9265453" y="627381"/>
            <a:ext cx="0" cy="37753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9259911" y="616296"/>
            <a:ext cx="37130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>
            <a:off x="6741159" y="1139661"/>
            <a:ext cx="1" cy="22419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 flipH="1">
            <a:off x="6743930" y="630855"/>
            <a:ext cx="1" cy="22419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 flipH="1">
            <a:off x="8500665" y="3097892"/>
            <a:ext cx="1" cy="22419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 flipH="1">
            <a:off x="8500665" y="1596060"/>
            <a:ext cx="1" cy="22419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/>
          <p:cNvSpPr/>
          <p:nvPr/>
        </p:nvSpPr>
        <p:spPr>
          <a:xfrm>
            <a:off x="9622900" y="341976"/>
            <a:ext cx="120257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トピック提示、</a:t>
            </a:r>
            <a:endParaRPr lang="en-US" altLang="ja-JP" sz="10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lang="ja-JP" altLang="en-US" sz="10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自分の意見を回答</a:t>
            </a:r>
            <a:endParaRPr lang="en-US" altLang="ja-JP" sz="10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7896628" y="1064043"/>
            <a:ext cx="120257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議論前</a:t>
            </a:r>
            <a:r>
              <a:rPr lang="ja-JP" altLang="en-US" sz="1200" dirty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準備</a:t>
            </a:r>
            <a:endParaRPr kumimoji="1" lang="ja-JP" altLang="en-US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cxnSp>
        <p:nvCxnSpPr>
          <p:cNvPr id="79" name="直線コネクタ 78"/>
          <p:cNvCxnSpPr/>
          <p:nvPr/>
        </p:nvCxnSpPr>
        <p:spPr>
          <a:xfrm flipH="1">
            <a:off x="8499511" y="859188"/>
            <a:ext cx="1" cy="22419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正方形/長方形 79"/>
          <p:cNvSpPr/>
          <p:nvPr/>
        </p:nvSpPr>
        <p:spPr>
          <a:xfrm>
            <a:off x="9566100" y="981971"/>
            <a:ext cx="1346662" cy="22237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9628436" y="1827091"/>
            <a:ext cx="1202575" cy="12940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議論</a:t>
            </a:r>
            <a:endParaRPr lang="en-US" altLang="ja-JP" sz="12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kumimoji="1"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(2</a:t>
            </a:r>
            <a:r>
              <a:rPr kumimoji="1"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回目</a:t>
            </a:r>
            <a:r>
              <a:rPr kumimoji="1"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)</a:t>
            </a:r>
            <a:endParaRPr kumimoji="1" lang="ja-JP" altLang="en-US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cxnSp>
        <p:nvCxnSpPr>
          <p:cNvPr id="82" name="直線コネクタ 81"/>
          <p:cNvCxnSpPr/>
          <p:nvPr/>
        </p:nvCxnSpPr>
        <p:spPr>
          <a:xfrm flipH="1">
            <a:off x="10235255" y="1591813"/>
            <a:ext cx="1" cy="22419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/>
          <p:cNvSpPr/>
          <p:nvPr/>
        </p:nvSpPr>
        <p:spPr>
          <a:xfrm>
            <a:off x="9631218" y="1059796"/>
            <a:ext cx="120257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議論前</a:t>
            </a:r>
            <a:r>
              <a:rPr lang="ja-JP" altLang="en-US" sz="1200" dirty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準備</a:t>
            </a:r>
            <a:endParaRPr kumimoji="1" lang="ja-JP" altLang="en-US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cxnSp>
        <p:nvCxnSpPr>
          <p:cNvPr id="84" name="直線コネクタ 83"/>
          <p:cNvCxnSpPr/>
          <p:nvPr/>
        </p:nvCxnSpPr>
        <p:spPr>
          <a:xfrm flipH="1">
            <a:off x="10234101" y="854941"/>
            <a:ext cx="1" cy="22419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/>
          <p:nvPr/>
        </p:nvCxnSpPr>
        <p:spPr>
          <a:xfrm flipH="1">
            <a:off x="10224185" y="3113124"/>
            <a:ext cx="1" cy="22419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正方形/長方形 86"/>
          <p:cNvSpPr/>
          <p:nvPr/>
        </p:nvSpPr>
        <p:spPr>
          <a:xfrm>
            <a:off x="2829746" y="3326233"/>
            <a:ext cx="1651577" cy="901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ロボットが</a:t>
            </a:r>
            <a:endParaRPr lang="en-US" altLang="ja-JP" sz="12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議論を先導</a:t>
            </a:r>
            <a:endParaRPr kumimoji="1" lang="ja-JP" altLang="en-US" sz="1200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88" name="正方形/長方形 87"/>
          <p:cNvSpPr/>
          <p:nvPr/>
        </p:nvSpPr>
        <p:spPr>
          <a:xfrm>
            <a:off x="2829746" y="4284391"/>
            <a:ext cx="1651577" cy="81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人間だけで議論</a:t>
            </a:r>
            <a:endParaRPr kumimoji="1" lang="ja-JP" altLang="en-US" sz="1200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4750045" y="3337317"/>
            <a:ext cx="1651577" cy="1761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人間だけで議論</a:t>
            </a:r>
            <a:endParaRPr kumimoji="1" lang="ja-JP" altLang="en-US" sz="1200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90" name="正方形/長方形 89"/>
          <p:cNvSpPr/>
          <p:nvPr/>
        </p:nvSpPr>
        <p:spPr>
          <a:xfrm>
            <a:off x="2829745" y="2533423"/>
            <a:ext cx="1651577" cy="672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ロボットと相談</a:t>
            </a:r>
            <a:endParaRPr kumimoji="1" lang="en-US" altLang="ja-JP" sz="12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kumimoji="1"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(</a:t>
            </a:r>
            <a:r>
              <a:rPr kumimoji="1"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ロボットが主張する</a:t>
            </a:r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立場で考える</a:t>
            </a:r>
            <a:r>
              <a:rPr kumimoji="1"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)</a:t>
            </a:r>
            <a:endParaRPr kumimoji="1" lang="ja-JP" altLang="en-US" sz="1200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91" name="正方形/長方形 90"/>
          <p:cNvSpPr/>
          <p:nvPr/>
        </p:nvSpPr>
        <p:spPr>
          <a:xfrm>
            <a:off x="4750045" y="2527073"/>
            <a:ext cx="1651577" cy="672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フォーム</a:t>
            </a:r>
            <a:r>
              <a:rPr kumimoji="1"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記入</a:t>
            </a:r>
            <a:endParaRPr kumimoji="1" lang="en-US" altLang="ja-JP" sz="12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kumimoji="1"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（与えられた立場で考える）</a:t>
            </a:r>
            <a:endParaRPr kumimoji="1" lang="ja-JP" altLang="en-US" sz="1200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3053444" y="2250530"/>
            <a:ext cx="3108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/>
              <a:t>システムあり　　　　　　　システムなし</a:t>
            </a:r>
            <a:endParaRPr kumimoji="1" lang="ja-JP" altLang="en-US" sz="1200" b="1" dirty="0"/>
          </a:p>
        </p:txBody>
      </p:sp>
      <p:cxnSp>
        <p:nvCxnSpPr>
          <p:cNvPr id="99" name="直線コネクタ 98"/>
          <p:cNvCxnSpPr/>
          <p:nvPr/>
        </p:nvCxnSpPr>
        <p:spPr>
          <a:xfrm flipH="1">
            <a:off x="6401622" y="1090217"/>
            <a:ext cx="1506510" cy="1436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>
          <a:xfrm flipH="1">
            <a:off x="6401623" y="1623129"/>
            <a:ext cx="1481152" cy="15761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/>
          <p:nvPr/>
        </p:nvCxnSpPr>
        <p:spPr>
          <a:xfrm flipH="1">
            <a:off x="6401622" y="1827091"/>
            <a:ext cx="1495006" cy="15102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/>
          <p:nvPr/>
        </p:nvCxnSpPr>
        <p:spPr>
          <a:xfrm flipH="1">
            <a:off x="6412692" y="3097892"/>
            <a:ext cx="1481149" cy="255995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左中かっこ 108"/>
          <p:cNvSpPr/>
          <p:nvPr/>
        </p:nvSpPr>
        <p:spPr>
          <a:xfrm>
            <a:off x="2374900" y="3362717"/>
            <a:ext cx="190500" cy="1704583"/>
          </a:xfrm>
          <a:prstGeom prst="lef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1947105" y="3950624"/>
            <a:ext cx="871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 smtClean="0"/>
              <a:t>20</a:t>
            </a:r>
            <a:r>
              <a:rPr kumimoji="1" lang="ja-JP" altLang="en-US" sz="1100" b="1" dirty="0" smtClean="0"/>
              <a:t>分</a:t>
            </a:r>
            <a:endParaRPr kumimoji="1" lang="ja-JP" altLang="en-US" sz="1100" b="1" dirty="0"/>
          </a:p>
        </p:txBody>
      </p:sp>
      <p:sp>
        <p:nvSpPr>
          <p:cNvPr id="111" name="左中かっこ 110"/>
          <p:cNvSpPr/>
          <p:nvPr/>
        </p:nvSpPr>
        <p:spPr>
          <a:xfrm>
            <a:off x="2384812" y="2548068"/>
            <a:ext cx="156987" cy="666994"/>
          </a:xfrm>
          <a:prstGeom prst="lef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1957024" y="2661860"/>
            <a:ext cx="718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 smtClean="0"/>
              <a:t>10</a:t>
            </a:r>
            <a:r>
              <a:rPr kumimoji="1" lang="ja-JP" altLang="en-US" sz="1100" b="1" dirty="0" smtClean="0"/>
              <a:t>分</a:t>
            </a:r>
            <a:endParaRPr kumimoji="1" lang="ja-JP" altLang="en-US" sz="1100" b="1" dirty="0"/>
          </a:p>
        </p:txBody>
      </p:sp>
      <p:sp>
        <p:nvSpPr>
          <p:cNvPr id="113" name="正方形/長方形 112"/>
          <p:cNvSpPr/>
          <p:nvPr/>
        </p:nvSpPr>
        <p:spPr>
          <a:xfrm>
            <a:off x="2829745" y="5176144"/>
            <a:ext cx="1651577" cy="481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結論</a:t>
            </a:r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を</a:t>
            </a:r>
            <a:r>
              <a:rPr lang="ja-JP" altLang="en-US" sz="1200" dirty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個別</a:t>
            </a:r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に</a:t>
            </a:r>
            <a:endParaRPr lang="en-US" altLang="ja-JP" sz="12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紙にまとめる</a:t>
            </a:r>
            <a:endParaRPr lang="en-US" altLang="ja-JP" sz="12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16" name="正方形/長方形 115"/>
          <p:cNvSpPr/>
          <p:nvPr/>
        </p:nvSpPr>
        <p:spPr>
          <a:xfrm>
            <a:off x="4750044" y="5176144"/>
            <a:ext cx="1651577" cy="481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結論を個別に</a:t>
            </a:r>
            <a:endParaRPr lang="en-US" altLang="ja-JP" sz="1200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lang="ja-JP" altLang="en-US" sz="1200" dirty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紙にまとめる</a:t>
            </a:r>
            <a:endParaRPr lang="en-US" altLang="ja-JP" sz="1200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5569042" y="629600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b="1" dirty="0" smtClean="0"/>
              <a:t>待合室→実験室</a:t>
            </a:r>
            <a:endParaRPr kumimoji="1" lang="ja-JP" altLang="en-US" b="1" dirty="0"/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5569042" y="1124025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b="1" dirty="0" smtClean="0"/>
              <a:t>実験室→待合室</a:t>
            </a:r>
            <a:endParaRPr kumimoji="1" lang="ja-JP" altLang="en-US" b="1" dirty="0"/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5569041" y="1753070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b="1" dirty="0" smtClean="0"/>
              <a:t>待合室→実験室</a:t>
            </a:r>
            <a:endParaRPr kumimoji="1" lang="ja-JP" altLang="en-US" b="1" dirty="0"/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8537224" y="865704"/>
            <a:ext cx="723275" cy="415498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1000" b="1" dirty="0" smtClean="0"/>
              <a:t>準備開始</a:t>
            </a:r>
            <a:endParaRPr lang="en-US" altLang="ja-JP" sz="1000" b="1" dirty="0" smtClean="0"/>
          </a:p>
          <a:p>
            <a:r>
              <a:rPr lang="ja-JP" altLang="en-US" sz="1000" b="1" dirty="0" smtClean="0"/>
              <a:t>の</a:t>
            </a:r>
            <a:r>
              <a:rPr lang="ja-JP" altLang="en-US" sz="1000" b="1" dirty="0"/>
              <a:t>教示</a:t>
            </a:r>
            <a:endParaRPr kumimoji="1" lang="ja-JP" altLang="en-US" sz="1600" b="1" dirty="0"/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10275428" y="859188"/>
            <a:ext cx="723275" cy="415498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1000" b="1" dirty="0" smtClean="0"/>
              <a:t>準備開始</a:t>
            </a:r>
            <a:endParaRPr lang="en-US" altLang="ja-JP" sz="1000" b="1" dirty="0" smtClean="0"/>
          </a:p>
          <a:p>
            <a:r>
              <a:rPr lang="ja-JP" altLang="en-US" sz="1000" b="1" dirty="0" smtClean="0"/>
              <a:t>の</a:t>
            </a:r>
            <a:r>
              <a:rPr lang="ja-JP" altLang="en-US" sz="1000" b="1" dirty="0"/>
              <a:t>教示</a:t>
            </a:r>
            <a:endParaRPr kumimoji="1" lang="ja-JP" altLang="en-US" sz="1600" b="1" dirty="0"/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8537224" y="1625857"/>
            <a:ext cx="697627" cy="400110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1000" b="1" dirty="0"/>
              <a:t>議論</a:t>
            </a:r>
            <a:r>
              <a:rPr lang="ja-JP" altLang="en-US" sz="1000" b="1" dirty="0" smtClean="0"/>
              <a:t>開始</a:t>
            </a:r>
            <a:endParaRPr lang="en-US" altLang="ja-JP" sz="1000" b="1" dirty="0" smtClean="0"/>
          </a:p>
          <a:p>
            <a:r>
              <a:rPr lang="ja-JP" altLang="en-US" sz="1000" b="1" dirty="0" smtClean="0"/>
              <a:t>の</a:t>
            </a:r>
            <a:r>
              <a:rPr lang="ja-JP" altLang="en-US" sz="1000" b="1" dirty="0"/>
              <a:t>教示</a:t>
            </a:r>
            <a:endParaRPr kumimoji="1" lang="ja-JP" altLang="en-US" sz="1600" b="1" dirty="0"/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10275428" y="1619341"/>
            <a:ext cx="697627" cy="400110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1000" b="1" dirty="0"/>
              <a:t>議論</a:t>
            </a:r>
            <a:r>
              <a:rPr lang="ja-JP" altLang="en-US" sz="1000" b="1" dirty="0" smtClean="0"/>
              <a:t>開始</a:t>
            </a:r>
            <a:endParaRPr lang="en-US" altLang="ja-JP" sz="1000" b="1" dirty="0" smtClean="0"/>
          </a:p>
          <a:p>
            <a:r>
              <a:rPr lang="ja-JP" altLang="en-US" sz="1000" b="1" dirty="0" smtClean="0"/>
              <a:t>の</a:t>
            </a:r>
            <a:r>
              <a:rPr lang="ja-JP" altLang="en-US" sz="1000" b="1" dirty="0"/>
              <a:t>教示</a:t>
            </a:r>
            <a:endParaRPr kumimoji="1" lang="ja-JP" altLang="en-US" sz="1600" b="1" dirty="0"/>
          </a:p>
        </p:txBody>
      </p:sp>
      <p:sp>
        <p:nvSpPr>
          <p:cNvPr id="127" name="正方形/長方形 126"/>
          <p:cNvSpPr/>
          <p:nvPr/>
        </p:nvSpPr>
        <p:spPr>
          <a:xfrm>
            <a:off x="6146796" y="1979911"/>
            <a:ext cx="1202575" cy="4105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質問紙</a:t>
            </a:r>
            <a:r>
              <a:rPr lang="en-US" altLang="ja-JP" sz="105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(</a:t>
            </a:r>
            <a:r>
              <a:rPr lang="ja-JP" altLang="en-US" sz="105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議論後</a:t>
            </a:r>
            <a:r>
              <a:rPr lang="en-US" altLang="ja-JP" sz="105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1)</a:t>
            </a:r>
            <a:r>
              <a:rPr lang="ja-JP" altLang="en-US" sz="105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の内容確認</a:t>
            </a:r>
            <a:endParaRPr kumimoji="1" lang="ja-JP" altLang="en-US" sz="1400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cxnSp>
        <p:nvCxnSpPr>
          <p:cNvPr id="131" name="直線コネクタ 130"/>
          <p:cNvCxnSpPr/>
          <p:nvPr/>
        </p:nvCxnSpPr>
        <p:spPr>
          <a:xfrm flipH="1">
            <a:off x="6739741" y="2358384"/>
            <a:ext cx="1" cy="18528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/>
          <p:cNvCxnSpPr/>
          <p:nvPr/>
        </p:nvCxnSpPr>
        <p:spPr>
          <a:xfrm flipH="1">
            <a:off x="6743064" y="1751123"/>
            <a:ext cx="1" cy="22419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左中かっこ 56"/>
          <p:cNvSpPr/>
          <p:nvPr/>
        </p:nvSpPr>
        <p:spPr>
          <a:xfrm>
            <a:off x="2404930" y="5175389"/>
            <a:ext cx="156093" cy="458494"/>
          </a:xfrm>
          <a:prstGeom prst="lef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964398" y="5196543"/>
            <a:ext cx="718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/>
              <a:t>5</a:t>
            </a:r>
            <a:r>
              <a:rPr kumimoji="1" lang="ja-JP" altLang="en-US" sz="1100" b="1" dirty="0" smtClean="0"/>
              <a:t>分</a:t>
            </a:r>
            <a:endParaRPr kumimoji="1" lang="ja-JP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679842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70074" y="92143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意見収集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70073" y="212645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論点</a:t>
            </a:r>
            <a:r>
              <a:rPr lang="ja-JP" altLang="en-US" sz="1400" dirty="0"/>
              <a:t>抽出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70072" y="333148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構造化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70071" y="453650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意見</a:t>
            </a:r>
            <a:r>
              <a:rPr lang="ja-JP" altLang="en-US" sz="1400" dirty="0" smtClean="0"/>
              <a:t>割り当て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470071" y="574152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遷移用発話の</a:t>
            </a:r>
            <a:endParaRPr lang="en-US" altLang="ja-JP" sz="1400" dirty="0" smtClean="0"/>
          </a:p>
          <a:p>
            <a:r>
              <a:rPr kumimoji="1" lang="ja-JP" altLang="en-US" sz="1400" dirty="0"/>
              <a:t>割り当</a:t>
            </a:r>
            <a:r>
              <a:rPr kumimoji="1" lang="ja-JP" altLang="en-US" sz="1400" dirty="0" smtClean="0"/>
              <a:t>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0948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461" y="1500808"/>
            <a:ext cx="3171798" cy="2035052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2022006" y="1014321"/>
            <a:ext cx="1908313" cy="8269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中央処理部</a:t>
            </a:r>
            <a:endParaRPr kumimoji="1" lang="ja-JP" altLang="en-US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8" name="直線矢印コネクタ 7"/>
          <p:cNvCxnSpPr>
            <a:stCxn id="6" idx="3"/>
          </p:cNvCxnSpPr>
          <p:nvPr/>
        </p:nvCxnSpPr>
        <p:spPr>
          <a:xfrm>
            <a:off x="3930319" y="1427789"/>
            <a:ext cx="2798860" cy="13750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4319546" y="131614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選択肢の提示</a:t>
            </a:r>
            <a:endParaRPr kumimoji="1" lang="ja-JP" altLang="en-US" sz="1600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022006" y="3439547"/>
            <a:ext cx="1908313" cy="8269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中央処理部</a:t>
            </a:r>
            <a:endParaRPr kumimoji="1" lang="ja-JP" altLang="en-US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14" name="直線矢印コネクタ 13"/>
          <p:cNvCxnSpPr/>
          <p:nvPr/>
        </p:nvCxnSpPr>
        <p:spPr>
          <a:xfrm flipH="1">
            <a:off x="3930319" y="3277195"/>
            <a:ext cx="3116524" cy="38498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4057953" y="2899715"/>
            <a:ext cx="212895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選択肢から発話を選ぶ</a:t>
            </a:r>
            <a:endParaRPr kumimoji="1" lang="en-US" altLang="ja-JP" sz="1200" dirty="0" smtClean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1200" dirty="0" smtClean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（早い者勝ち）</a:t>
            </a:r>
            <a:endParaRPr kumimoji="1" lang="ja-JP" altLang="en-US" sz="1200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1528638" y="498944"/>
            <a:ext cx="0" cy="574879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-151887" y="4501209"/>
            <a:ext cx="156966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議論</a:t>
            </a:r>
            <a:r>
              <a:rPr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が続く間</a:t>
            </a:r>
            <a:endParaRPr lang="en-US" altLang="ja-JP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繰り返す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461" y="3853015"/>
            <a:ext cx="3171798" cy="2035052"/>
          </a:xfrm>
          <a:prstGeom prst="rect">
            <a:avLst/>
          </a:prstGeom>
        </p:spPr>
      </p:pic>
      <p:sp>
        <p:nvSpPr>
          <p:cNvPr id="24" name="左大かっこ 23"/>
          <p:cNvSpPr/>
          <p:nvPr/>
        </p:nvSpPr>
        <p:spPr>
          <a:xfrm>
            <a:off x="-347870" y="483042"/>
            <a:ext cx="768512" cy="5677231"/>
          </a:xfrm>
          <a:prstGeom prst="leftBracke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302698" y="462760"/>
            <a:ext cx="663991" cy="2425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 flipV="1">
            <a:off x="3930319" y="1635429"/>
            <a:ext cx="2782958" cy="137203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3596118" y="208909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solidFill>
                  <a:srgbClr val="FFC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別</a:t>
            </a:r>
            <a:r>
              <a:rPr lang="ja-JP" altLang="en-US" sz="1600" dirty="0" smtClean="0">
                <a:solidFill>
                  <a:srgbClr val="FFC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の選択肢の</a:t>
            </a:r>
            <a:endParaRPr lang="en-US" altLang="ja-JP" sz="1600" dirty="0" smtClean="0">
              <a:solidFill>
                <a:srgbClr val="FFC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1600" dirty="0" smtClean="0">
                <a:solidFill>
                  <a:srgbClr val="FFC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要求</a:t>
            </a:r>
            <a:endParaRPr kumimoji="1" lang="ja-JP" altLang="en-US" sz="1600" dirty="0">
              <a:solidFill>
                <a:srgbClr val="FFC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35" name="直線矢印コネクタ 34"/>
          <p:cNvCxnSpPr>
            <a:stCxn id="12" idx="3"/>
          </p:cNvCxnSpPr>
          <p:nvPr/>
        </p:nvCxnSpPr>
        <p:spPr>
          <a:xfrm>
            <a:off x="3930319" y="3853015"/>
            <a:ext cx="3044962" cy="10664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4726859" y="4703575"/>
            <a:ext cx="1191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ロボット</a:t>
            </a:r>
            <a:r>
              <a:rPr lang="ja-JP" altLang="en-US" sz="1600" dirty="0" smtClean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</a:t>
            </a:r>
            <a:endParaRPr lang="en-US" altLang="ja-JP" sz="1600" dirty="0" smtClean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1600" dirty="0" smtClean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発話させる</a:t>
            </a:r>
            <a:endParaRPr kumimoji="1" lang="en-US" altLang="ja-JP" sz="1600" dirty="0" smtClean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46" name="図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401" y="1320115"/>
            <a:ext cx="1677365" cy="1299312"/>
          </a:xfrm>
          <a:prstGeom prst="rect">
            <a:avLst/>
          </a:prstGeom>
        </p:spPr>
      </p:pic>
      <p:sp>
        <p:nvSpPr>
          <p:cNvPr id="47" name="テキスト ボックス 46"/>
          <p:cNvSpPr txBox="1"/>
          <p:nvPr/>
        </p:nvSpPr>
        <p:spPr>
          <a:xfrm>
            <a:off x="9651604" y="102982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発話選択</a:t>
            </a:r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画面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48" name="図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401" y="4266482"/>
            <a:ext cx="1680791" cy="1120527"/>
          </a:xfrm>
          <a:prstGeom prst="rect">
            <a:avLst/>
          </a:prstGeom>
        </p:spPr>
      </p:pic>
      <p:sp>
        <p:nvSpPr>
          <p:cNvPr id="49" name="テキスト ボックス 48"/>
          <p:cNvSpPr txBox="1"/>
          <p:nvPr/>
        </p:nvSpPr>
        <p:spPr>
          <a:xfrm>
            <a:off x="9623401" y="3907292"/>
            <a:ext cx="1619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発話中は操作禁止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51" name="直線コネクタ 50"/>
          <p:cNvCxnSpPr/>
          <p:nvPr/>
        </p:nvCxnSpPr>
        <p:spPr>
          <a:xfrm flipV="1">
            <a:off x="7205870" y="1427788"/>
            <a:ext cx="2417531" cy="1375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H="1">
            <a:off x="7234666" y="2619427"/>
            <a:ext cx="2326777" cy="52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 flipV="1">
            <a:off x="7354957" y="4266482"/>
            <a:ext cx="2296647" cy="1021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 flipV="1">
            <a:off x="7205870" y="5288350"/>
            <a:ext cx="2417531" cy="257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17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955" y="1102662"/>
            <a:ext cx="2182742" cy="1453249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3229094" y="755257"/>
            <a:ext cx="1313247" cy="5905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中央処理部</a:t>
            </a:r>
            <a:endParaRPr kumimoji="1" lang="ja-JP" altLang="en-US" sz="1100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8" name="直線矢印コネクタ 7"/>
          <p:cNvCxnSpPr>
            <a:stCxn id="6" idx="3"/>
          </p:cNvCxnSpPr>
          <p:nvPr/>
        </p:nvCxnSpPr>
        <p:spPr>
          <a:xfrm>
            <a:off x="4542341" y="1050518"/>
            <a:ext cx="1926097" cy="98196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4810196" y="970790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 smtClean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選択肢の提示</a:t>
            </a:r>
            <a:endParaRPr kumimoji="1" lang="ja-JP" altLang="en-US" sz="1050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229094" y="2487133"/>
            <a:ext cx="1313247" cy="5905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中央処理部</a:t>
            </a:r>
            <a:endParaRPr kumimoji="1" lang="ja-JP" altLang="en-US" sz="1100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14" name="直線矢印コネクタ 13"/>
          <p:cNvCxnSpPr/>
          <p:nvPr/>
        </p:nvCxnSpPr>
        <p:spPr>
          <a:xfrm flipH="1">
            <a:off x="4542341" y="2371196"/>
            <a:ext cx="2144704" cy="2749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4460161" y="1956001"/>
            <a:ext cx="14650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 smtClean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選択肢から発話を選ぶ</a:t>
            </a:r>
            <a:endParaRPr kumimoji="1" lang="en-US" altLang="ja-JP" sz="900" dirty="0" smtClean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900" dirty="0" smtClean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（発話者固定、時間制限）</a:t>
            </a:r>
            <a:endParaRPr kumimoji="1" lang="ja-JP" altLang="en-US" sz="900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2889572" y="387221"/>
            <a:ext cx="0" cy="57034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769278" y="5058172"/>
            <a:ext cx="1010213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議論</a:t>
            </a:r>
            <a:r>
              <a:rPr lang="ja-JP" altLang="en-US" sz="11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が続く間</a:t>
            </a:r>
            <a:endParaRPr lang="en-US" altLang="ja-JP" sz="1100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11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繰り返す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955" y="2782394"/>
            <a:ext cx="2182742" cy="1453249"/>
          </a:xfrm>
          <a:prstGeom prst="rect">
            <a:avLst/>
          </a:prstGeom>
        </p:spPr>
      </p:pic>
      <p:sp>
        <p:nvSpPr>
          <p:cNvPr id="24" name="左大かっこ 23"/>
          <p:cNvSpPr/>
          <p:nvPr/>
        </p:nvSpPr>
        <p:spPr>
          <a:xfrm>
            <a:off x="1598212" y="375866"/>
            <a:ext cx="528868" cy="5595564"/>
          </a:xfrm>
          <a:prstGeom prst="leftBracke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2045915" y="361382"/>
            <a:ext cx="456940" cy="173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12" idx="3"/>
          </p:cNvCxnSpPr>
          <p:nvPr/>
        </p:nvCxnSpPr>
        <p:spPr>
          <a:xfrm>
            <a:off x="4542341" y="2782394"/>
            <a:ext cx="2095457" cy="7615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5090498" y="3389787"/>
            <a:ext cx="8451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ロボット</a:t>
            </a:r>
            <a:r>
              <a:rPr lang="ja-JP" altLang="en-US" sz="1050" dirty="0" smtClean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</a:t>
            </a:r>
            <a:endParaRPr lang="en-US" altLang="ja-JP" sz="1050" dirty="0" smtClean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1050" dirty="0" smtClean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発話させる</a:t>
            </a:r>
            <a:endParaRPr kumimoji="1" lang="en-US" altLang="ja-JP" sz="1050" dirty="0" smtClean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3232129" y="4146251"/>
            <a:ext cx="1313247" cy="5905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中央処理部</a:t>
            </a:r>
            <a:endParaRPr kumimoji="1" lang="ja-JP" altLang="en-US" sz="1100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435" y="4961632"/>
            <a:ext cx="1918252" cy="1278835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955" y="4546990"/>
            <a:ext cx="2182742" cy="1453249"/>
          </a:xfrm>
          <a:prstGeom prst="rect">
            <a:avLst/>
          </a:prstGeom>
        </p:spPr>
      </p:pic>
      <p:cxnSp>
        <p:nvCxnSpPr>
          <p:cNvPr id="28" name="直線矢印コネクタ 27"/>
          <p:cNvCxnSpPr>
            <a:stCxn id="27" idx="3"/>
          </p:cNvCxnSpPr>
          <p:nvPr/>
        </p:nvCxnSpPr>
        <p:spPr>
          <a:xfrm>
            <a:off x="4545376" y="4441512"/>
            <a:ext cx="2014450" cy="11542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5068531" y="5123460"/>
            <a:ext cx="71526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 smtClean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あいづち</a:t>
            </a:r>
            <a:endParaRPr lang="en-US" altLang="ja-JP" sz="1050" dirty="0" smtClean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1050" dirty="0" smtClean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</a:t>
            </a:r>
            <a:r>
              <a:rPr lang="ja-JP" altLang="en-US" sz="105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提示</a:t>
            </a:r>
            <a:endParaRPr lang="en-US" altLang="ja-JP" sz="1050" dirty="0" smtClean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889599" y="4623327"/>
            <a:ext cx="161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あいづち選択画面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682" y="523969"/>
            <a:ext cx="2089656" cy="1393104"/>
          </a:xfrm>
          <a:prstGeom prst="rect">
            <a:avLst/>
          </a:prstGeom>
        </p:spPr>
      </p:pic>
      <p:sp>
        <p:nvSpPr>
          <p:cNvPr id="33" name="テキスト ボックス 32"/>
          <p:cNvSpPr txBox="1"/>
          <p:nvPr/>
        </p:nvSpPr>
        <p:spPr>
          <a:xfrm>
            <a:off x="8346837" y="91311"/>
            <a:ext cx="3049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発話選択画面（下のバーが制限時間）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0" r="19636" b="28433"/>
          <a:stretch/>
        </p:blipFill>
        <p:spPr>
          <a:xfrm>
            <a:off x="9893801" y="2132767"/>
            <a:ext cx="2019043" cy="1468131"/>
          </a:xfrm>
          <a:prstGeom prst="rect">
            <a:avLst/>
          </a:prstGeom>
        </p:spPr>
      </p:pic>
      <p:sp>
        <p:nvSpPr>
          <p:cNvPr id="36" name="テキスト ボックス 35"/>
          <p:cNvSpPr txBox="1"/>
          <p:nvPr/>
        </p:nvSpPr>
        <p:spPr>
          <a:xfrm>
            <a:off x="10007884" y="3075203"/>
            <a:ext cx="17908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発話権のない人の手元には</a:t>
            </a:r>
            <a:endParaRPr lang="en-US" altLang="ja-JP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105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議論</a:t>
            </a:r>
            <a:r>
              <a:rPr kumimoji="1" lang="ja-JP" altLang="en-US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履歴</a:t>
            </a:r>
            <a:r>
              <a:rPr kumimoji="1" lang="ja-JP" altLang="en-US" sz="105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が表示される</a:t>
            </a:r>
            <a:endParaRPr kumimoji="1" lang="en-US" altLang="ja-JP" sz="1050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780" y="3788221"/>
            <a:ext cx="979937" cy="653291"/>
          </a:xfrm>
          <a:prstGeom prst="rect">
            <a:avLst/>
          </a:prstGeom>
        </p:spPr>
      </p:pic>
      <p:sp>
        <p:nvSpPr>
          <p:cNvPr id="38" name="テキスト ボックス 37"/>
          <p:cNvSpPr txBox="1"/>
          <p:nvPr/>
        </p:nvSpPr>
        <p:spPr>
          <a:xfrm>
            <a:off x="8388530" y="3571788"/>
            <a:ext cx="12089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発話中は操作禁止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18" name="直線コネクタ 17"/>
          <p:cNvCxnSpPr/>
          <p:nvPr/>
        </p:nvCxnSpPr>
        <p:spPr>
          <a:xfrm flipV="1">
            <a:off x="6696618" y="527090"/>
            <a:ext cx="1875884" cy="1484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V="1">
            <a:off x="6815797" y="1717348"/>
            <a:ext cx="1697885" cy="563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7807569" y="2097597"/>
            <a:ext cx="2138289" cy="50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H="1" flipV="1">
            <a:off x="7772400" y="2270869"/>
            <a:ext cx="2099053" cy="128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661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181687" y="991764"/>
            <a:ext cx="941128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ロボット</a:t>
            </a:r>
            <a:r>
              <a:rPr lang="en-US" altLang="ja-JP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</a:t>
            </a:r>
            <a:r>
              <a:rPr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「ぼくは○○だと思うな」</a:t>
            </a:r>
            <a:endParaRPr lang="en-US" altLang="ja-JP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ロボット</a:t>
            </a:r>
            <a:r>
              <a:rPr lang="en-US" altLang="ja-JP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</a:t>
            </a:r>
            <a:r>
              <a:rPr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「えー、反対だな。△△じゃない？」</a:t>
            </a:r>
            <a:endParaRPr lang="en-US" altLang="ja-JP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ロボット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</a:t>
            </a:r>
            <a:r>
              <a:rPr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「ぼくはロボット</a:t>
            </a:r>
            <a:r>
              <a:rPr lang="en-US" altLang="ja-JP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</a:t>
            </a:r>
            <a:r>
              <a:rPr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派だな」</a:t>
            </a:r>
            <a:endParaRPr lang="en-US" altLang="ja-JP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ロボット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</a:t>
            </a:r>
            <a:r>
              <a:rPr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「全然わかんないな。ロボット</a:t>
            </a:r>
            <a:r>
              <a:rPr lang="en-US" altLang="ja-JP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</a:t>
            </a:r>
            <a:r>
              <a:rPr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とか</a:t>
            </a:r>
            <a:r>
              <a:rPr lang="en-US" altLang="ja-JP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</a:t>
            </a:r>
            <a:r>
              <a:rPr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はどんな例を考えているの？」</a:t>
            </a:r>
            <a:endParaRPr lang="en-US" altLang="ja-JP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ロボット</a:t>
            </a:r>
            <a:r>
              <a:rPr lang="en-US" altLang="ja-JP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</a:t>
            </a:r>
            <a:r>
              <a:rPr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「例えば、</a:t>
            </a:r>
            <a:r>
              <a:rPr lang="en-US" altLang="ja-JP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&lt;</a:t>
            </a:r>
            <a:r>
              <a:rPr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例</a:t>
            </a:r>
            <a:r>
              <a:rPr lang="en-US" altLang="ja-JP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B&gt;</a:t>
            </a:r>
            <a:r>
              <a:rPr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」</a:t>
            </a:r>
            <a:endParaRPr lang="en-US" altLang="ja-JP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ロボット</a:t>
            </a:r>
            <a:r>
              <a:rPr lang="en-US" altLang="ja-JP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</a:t>
            </a:r>
            <a:r>
              <a:rPr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「でもさ、</a:t>
            </a:r>
            <a:r>
              <a:rPr lang="en-US" altLang="ja-JP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&lt;</a:t>
            </a:r>
            <a:r>
              <a:rPr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反論</a:t>
            </a:r>
            <a:r>
              <a:rPr lang="en-US" altLang="ja-JP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A&gt;</a:t>
            </a:r>
            <a:r>
              <a:rPr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」</a:t>
            </a:r>
            <a:endParaRPr lang="en-US" altLang="ja-JP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ロボット</a:t>
            </a:r>
            <a:r>
              <a:rPr lang="en-US" altLang="ja-JP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</a:t>
            </a:r>
            <a:r>
              <a:rPr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「いやいや、</a:t>
            </a:r>
            <a:r>
              <a:rPr lang="en-US" altLang="ja-JP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&lt;</a:t>
            </a:r>
            <a:r>
              <a:rPr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再反論</a:t>
            </a:r>
            <a:r>
              <a:rPr lang="en-US" altLang="ja-JP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A&gt;</a:t>
            </a:r>
            <a:r>
              <a:rPr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」</a:t>
            </a:r>
            <a:endParaRPr lang="en-US" altLang="ja-JP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ロボット</a:t>
            </a:r>
            <a:r>
              <a:rPr lang="en-US" altLang="ja-JP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</a:t>
            </a:r>
            <a:r>
              <a:rPr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「ちょっとまって、今のよくわからなかったから、</a:t>
            </a:r>
            <a:r>
              <a:rPr lang="en-US" altLang="ja-JP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XX</a:t>
            </a:r>
            <a:r>
              <a:rPr lang="ja-JP" altLang="en-US" dirty="0" err="1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さん</a:t>
            </a:r>
            <a:r>
              <a:rPr lang="en-US" altLang="ja-JP" sz="14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</a:t>
            </a:r>
            <a:r>
              <a:rPr lang="ja-JP" altLang="en-US" sz="14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ロボット</a:t>
            </a:r>
            <a:r>
              <a:rPr lang="en-US" altLang="ja-JP" sz="14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</a:t>
            </a:r>
            <a:r>
              <a:rPr lang="ja-JP" altLang="en-US" sz="14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の助言者</a:t>
            </a:r>
            <a:r>
              <a:rPr lang="en-US" altLang="ja-JP" sz="14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</a:p>
          <a:p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lang="ja-JP" altLang="en-US" sz="14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　　　　</a:t>
            </a:r>
            <a:r>
              <a:rPr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今ロボット</a:t>
            </a:r>
            <a:r>
              <a:rPr lang="en-US" altLang="ja-JP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</a:t>
            </a:r>
            <a:r>
              <a:rPr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に対してロボット</a:t>
            </a:r>
            <a:r>
              <a:rPr lang="en-US" altLang="ja-JP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</a:t>
            </a:r>
            <a:r>
              <a:rPr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が何を言おうとしてたのか説明してくれな</a:t>
            </a:r>
            <a:endParaRPr lang="en-US" altLang="ja-JP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　　  い？」</a:t>
            </a:r>
            <a:endParaRPr lang="en-US" altLang="ja-JP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en-US" altLang="ja-JP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&lt;</a:t>
            </a:r>
            <a:r>
              <a:rPr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ロボット達が</a:t>
            </a:r>
            <a:r>
              <a:rPr lang="en-US" altLang="ja-JP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XX</a:t>
            </a:r>
            <a:r>
              <a:rPr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の方を見る</a:t>
            </a:r>
            <a:r>
              <a:rPr lang="en-US" altLang="ja-JP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&gt;</a:t>
            </a:r>
          </a:p>
          <a:p>
            <a:r>
              <a:rPr lang="en-US" altLang="ja-JP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&lt;XX</a:t>
            </a:r>
            <a:r>
              <a:rPr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が話し終わったらロボットが前に向き直る</a:t>
            </a:r>
            <a:r>
              <a:rPr lang="en-US" altLang="ja-JP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&gt;</a:t>
            </a:r>
          </a:p>
          <a:p>
            <a:r>
              <a:rPr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ロボット</a:t>
            </a:r>
            <a:r>
              <a:rPr lang="en-US" altLang="ja-JP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</a:t>
            </a:r>
            <a:r>
              <a:rPr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「まあ分かった気はする。でもロボット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</a:t>
            </a:r>
            <a:r>
              <a:rPr lang="ja-JP" altLang="en-US" dirty="0" err="1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には</a:t>
            </a:r>
            <a:r>
              <a:rPr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反対だな」</a:t>
            </a:r>
            <a:endParaRPr lang="en-US" altLang="ja-JP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ロボット</a:t>
            </a:r>
            <a:r>
              <a:rPr lang="en-US" altLang="ja-JP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</a:t>
            </a:r>
            <a:r>
              <a:rPr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「いやいや、ロボット</a:t>
            </a:r>
            <a:r>
              <a:rPr lang="en-US" altLang="ja-JP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</a:t>
            </a:r>
            <a:r>
              <a:rPr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の方が説得力のあることを言ってるよ。</a:t>
            </a:r>
            <a:r>
              <a:rPr lang="en-US" altLang="ja-JP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&lt;</a:t>
            </a:r>
            <a:r>
              <a:rPr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反論</a:t>
            </a:r>
            <a:r>
              <a:rPr lang="en-US" altLang="ja-JP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D&gt;</a:t>
            </a:r>
            <a:r>
              <a:rPr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」</a:t>
            </a:r>
            <a:endParaRPr lang="en-US" altLang="ja-JP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ロボット</a:t>
            </a:r>
            <a:r>
              <a:rPr lang="en-US" altLang="ja-JP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</a:t>
            </a:r>
            <a:r>
              <a:rPr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</a:t>
            </a:r>
            <a:r>
              <a:rPr lang="en-US" altLang="ja-JP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&lt;</a:t>
            </a:r>
            <a:r>
              <a:rPr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再反論</a:t>
            </a:r>
            <a:r>
              <a:rPr lang="en-US" altLang="ja-JP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D&gt;</a:t>
            </a:r>
            <a:r>
              <a:rPr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」</a:t>
            </a:r>
            <a:endParaRPr lang="en-US" altLang="ja-JP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ロボット</a:t>
            </a:r>
            <a:r>
              <a:rPr lang="en-US" altLang="ja-JP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</a:t>
            </a:r>
            <a:r>
              <a:rPr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「このままぼくらで言い合っててもらちが明かないから、人間の意見を</a:t>
            </a:r>
            <a:endParaRPr lang="en-US" altLang="ja-JP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　　　　 聞いてみよう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よ</a:t>
            </a:r>
            <a:r>
              <a:rPr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」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34" y="613953"/>
            <a:ext cx="902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ロボット</a:t>
            </a:r>
            <a:r>
              <a:rPr lang="en-US" altLang="ja-JP" b="1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</a:t>
            </a:r>
            <a:r>
              <a:rPr lang="ja-JP" altLang="en-US" b="1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en-US" altLang="ja-JP" b="1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</a:t>
            </a:r>
            <a:r>
              <a:rPr lang="ja-JP" altLang="en-US" b="1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とロボット</a:t>
            </a:r>
            <a:r>
              <a:rPr lang="en-US" altLang="ja-JP" b="1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</a:t>
            </a:r>
            <a:r>
              <a:rPr lang="ja-JP" altLang="en-US" b="1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en-US" altLang="ja-JP" b="1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</a:t>
            </a:r>
            <a:r>
              <a:rPr lang="ja-JP" altLang="en-US" b="1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</a:t>
            </a:r>
            <a:r>
              <a:rPr lang="en-US" altLang="ja-JP" b="1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lang="ja-JP" altLang="en-US" b="1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人ずつに分かれて意見が対立しているシナリオ</a:t>
            </a:r>
            <a:r>
              <a:rPr lang="en-US" altLang="ja-JP" b="1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</a:t>
            </a:r>
            <a:r>
              <a:rPr lang="ja-JP" altLang="en-US" b="1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一部</a:t>
            </a:r>
            <a:r>
              <a:rPr lang="en-US" altLang="ja-JP" b="1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4346917" y="1793631"/>
            <a:ext cx="2883877" cy="10269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7230794" y="1060319"/>
            <a:ext cx="4206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ロボット</a:t>
            </a:r>
            <a:r>
              <a:rPr lang="en-US" altLang="ja-JP" sz="1600" dirty="0" smtClean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</a:t>
            </a:r>
            <a:r>
              <a:rPr lang="ja-JP" altLang="en-US" sz="1600" dirty="0" smtClean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の助言者が入力した「ロボット</a:t>
            </a:r>
            <a:r>
              <a:rPr lang="en-US" altLang="ja-JP" sz="1600" dirty="0" smtClean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</a:t>
            </a:r>
            <a:r>
              <a:rPr lang="ja-JP" altLang="en-US" sz="1600" dirty="0" smtClean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の意見に対する想定反論」をロボット</a:t>
            </a:r>
            <a:r>
              <a:rPr lang="en-US" altLang="ja-JP" sz="1600" dirty="0" smtClean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</a:t>
            </a:r>
            <a:r>
              <a:rPr lang="ja-JP" altLang="en-US" sz="1600" dirty="0" smtClean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と対立する側のロボットが発話する</a:t>
            </a:r>
            <a:endParaRPr kumimoji="1" lang="ja-JP" altLang="en-US" sz="1600" dirty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H="1">
            <a:off x="4698610" y="2781770"/>
            <a:ext cx="2532184" cy="2709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7474634" y="2489482"/>
            <a:ext cx="4206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ロボット</a:t>
            </a:r>
            <a:r>
              <a:rPr lang="en-US" altLang="ja-JP" sz="1600" dirty="0" smtClean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</a:t>
            </a:r>
            <a:r>
              <a:rPr lang="ja-JP" altLang="en-US" sz="1600" dirty="0" smtClean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は想定反論に対し、ロボット</a:t>
            </a:r>
            <a:r>
              <a:rPr lang="en-US" altLang="ja-JP" sz="1600" dirty="0" smtClean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</a:t>
            </a:r>
            <a:r>
              <a:rPr lang="ja-JP" altLang="en-US" sz="1600" dirty="0" smtClean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の助言者が入力した「想定反論への再反論」で反論する</a:t>
            </a:r>
            <a:endParaRPr kumimoji="1" lang="ja-JP" altLang="en-US" sz="1600" dirty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 flipH="1">
            <a:off x="4522763" y="4241408"/>
            <a:ext cx="2658794" cy="21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7251896" y="4036088"/>
            <a:ext cx="4206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ロボット</a:t>
            </a:r>
            <a:r>
              <a:rPr lang="en-US" altLang="ja-JP" sz="1600" dirty="0" smtClean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</a:t>
            </a:r>
            <a:r>
              <a:rPr lang="ja-JP" altLang="en-US" sz="1600" dirty="0" smtClean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の助言者が第三者役として</a:t>
            </a:r>
            <a:endParaRPr lang="en-US" altLang="ja-JP" sz="1600" dirty="0" smtClean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1600" dirty="0" smtClean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議論に巻き込まれる</a:t>
            </a:r>
            <a:endParaRPr kumimoji="1" lang="ja-JP" altLang="en-US" sz="1600" dirty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0007862" y="4620863"/>
            <a:ext cx="183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 smtClean="0">
                <a:solidFill>
                  <a:srgbClr val="FFC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参加者</a:t>
            </a:r>
            <a:r>
              <a:rPr lang="en-US" altLang="ja-JP" sz="1200" b="1" dirty="0" smtClean="0">
                <a:solidFill>
                  <a:srgbClr val="FFC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</a:t>
            </a:r>
            <a:r>
              <a:rPr lang="ja-JP" altLang="en-US" sz="1200" b="1" dirty="0" smtClean="0">
                <a:solidFill>
                  <a:srgbClr val="FFC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人分全員が</a:t>
            </a:r>
            <a:endParaRPr lang="en-US" altLang="ja-JP" sz="1200" b="1" dirty="0" smtClean="0">
              <a:solidFill>
                <a:srgbClr val="FFC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1200" b="1" dirty="0" smtClean="0">
                <a:solidFill>
                  <a:srgbClr val="FFC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入力した分だけ繰り返す</a:t>
            </a:r>
            <a:endParaRPr kumimoji="1" lang="ja-JP" altLang="en-US" sz="1200" b="1" dirty="0">
              <a:solidFill>
                <a:srgbClr val="FFC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9" name="右大かっこ 18"/>
          <p:cNvSpPr/>
          <p:nvPr/>
        </p:nvSpPr>
        <p:spPr>
          <a:xfrm>
            <a:off x="11458136" y="3067430"/>
            <a:ext cx="466578" cy="2327535"/>
          </a:xfrm>
          <a:prstGeom prst="rightBracket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/>
          <p:cNvCxnSpPr/>
          <p:nvPr/>
        </p:nvCxnSpPr>
        <p:spPr>
          <a:xfrm flipH="1" flipV="1">
            <a:off x="4072597" y="6084277"/>
            <a:ext cx="2874498" cy="2416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111347" y="246838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>
                <a:solidFill>
                  <a:srgbClr val="FFC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中略</a:t>
            </a:r>
            <a:endParaRPr kumimoji="1" lang="ja-JP" altLang="en-US" sz="1200" b="1" dirty="0">
              <a:solidFill>
                <a:srgbClr val="FFC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094933" y="546246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>
                <a:solidFill>
                  <a:srgbClr val="FFC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中略</a:t>
            </a:r>
            <a:endParaRPr kumimoji="1" lang="ja-JP" altLang="en-US" sz="1200" b="1" dirty="0">
              <a:solidFill>
                <a:srgbClr val="FFC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017435" y="6084277"/>
            <a:ext cx="4206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人間全員がまとめ役として</a:t>
            </a:r>
            <a:endParaRPr lang="en-US" altLang="ja-JP" sz="1600" dirty="0" smtClean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1600" dirty="0" smtClean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議論に巻き込まれる</a:t>
            </a:r>
            <a:endParaRPr kumimoji="1" lang="ja-JP" altLang="en-US" sz="1600" dirty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4363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mc:AlternateContent xmlns:mc="http://schemas.openxmlformats.org/markup-compatibility/2006">
        <mc:Choice xmlns:cx="http://schemas.microsoft.com/office/drawing/2014/chartex" Requires="cx">
          <p:graphicFrame>
            <p:nvGraphicFramePr>
              <p:cNvPr id="4" name="グラフ 3"/>
              <p:cNvGraphicFramePr/>
              <p:nvPr>
                <p:extLst>
                  <p:ext uri="{D42A27DB-BD31-4B8C-83A1-F6EECF244321}">
                    <p14:modId xmlns:p14="http://schemas.microsoft.com/office/powerpoint/2010/main" val="989697493"/>
                  </p:ext>
                </p:extLst>
              </p:nvPr>
            </p:nvGraphicFramePr>
            <p:xfrm>
              <a:off x="3810000" y="2057400"/>
              <a:ext cx="4572000" cy="2743200"/>
            </p:xfrm>
            <a:graphic>
              <a:graphicData uri="http://schemas.microsoft.com/office/drawing/2014/chartex">
                <c:chart xmlns:c="http://schemas.openxmlformats.org/drawingml/2006/chart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グラフ 3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0000" y="2057400"/>
                <a:ext cx="4572000" cy="27432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4360244" y="246406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人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805" y="3531127"/>
            <a:ext cx="4572396" cy="27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07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246908" y="446682"/>
            <a:ext cx="733736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dirty="0">
                <a:latin typeface="游明朝" panose="02020400000000000000" pitchFamily="18" charset="-128"/>
                <a:ea typeface="游明朝" panose="02020400000000000000" pitchFamily="18" charset="-128"/>
              </a:rPr>
              <a:t>「死に際は美しいものだ」の例のサンプル</a:t>
            </a:r>
          </a:p>
          <a:p>
            <a:r>
              <a:rPr lang="ja-JP" altLang="en-US" sz="1100" dirty="0">
                <a:latin typeface="游明朝" panose="02020400000000000000" pitchFamily="18" charset="-128"/>
                <a:ea typeface="游明朝" panose="02020400000000000000" pitchFamily="18" charset="-128"/>
              </a:rPr>
              <a:t>	桜の花は、散る間際がいちばんきれいだ</a:t>
            </a:r>
          </a:p>
          <a:p>
            <a:r>
              <a:rPr lang="ja-JP" altLang="en-US" sz="1100" dirty="0">
                <a:latin typeface="游明朝" panose="02020400000000000000" pitchFamily="18" charset="-128"/>
                <a:ea typeface="游明朝" panose="02020400000000000000" pitchFamily="18" charset="-128"/>
              </a:rPr>
              <a:t>	漫画とかでキャラクターが死ぬシーンは、読む人を惹きつける</a:t>
            </a:r>
          </a:p>
          <a:p>
            <a:r>
              <a:rPr lang="ja-JP" altLang="en-US" sz="1100" dirty="0">
                <a:latin typeface="游明朝" panose="02020400000000000000" pitchFamily="18" charset="-128"/>
                <a:ea typeface="游明朝" panose="02020400000000000000" pitchFamily="18" charset="-128"/>
              </a:rPr>
              <a:t>	お葬式の時の装飾は、正直美しい</a:t>
            </a:r>
          </a:p>
          <a:p>
            <a:r>
              <a:rPr lang="ja-JP" altLang="en-US" sz="1100" dirty="0">
                <a:latin typeface="游明朝" panose="02020400000000000000" pitchFamily="18" charset="-128"/>
                <a:ea typeface="游明朝" panose="02020400000000000000" pitchFamily="18" charset="-128"/>
              </a:rPr>
              <a:t>「死に際は美しいものだ」の根拠のサンプル</a:t>
            </a:r>
          </a:p>
          <a:p>
            <a:r>
              <a:rPr lang="ja-JP" altLang="en-US" sz="1100" dirty="0">
                <a:latin typeface="游明朝" panose="02020400000000000000" pitchFamily="18" charset="-128"/>
                <a:ea typeface="游明朝" panose="02020400000000000000" pitchFamily="18" charset="-128"/>
              </a:rPr>
              <a:t>	物事に終わりが見えると、それが最も輝いていた時のことを思い出してしまう</a:t>
            </a:r>
          </a:p>
          <a:p>
            <a:r>
              <a:rPr lang="ja-JP" altLang="en-US" sz="1100" dirty="0">
                <a:latin typeface="游明朝" panose="02020400000000000000" pitchFamily="18" charset="-128"/>
                <a:ea typeface="游明朝" panose="02020400000000000000" pitchFamily="18" charset="-128"/>
              </a:rPr>
              <a:t>	死ぬ間際に全力を出している感じが、人の感動を誘う</a:t>
            </a:r>
          </a:p>
          <a:p>
            <a:r>
              <a:rPr lang="ja-JP" altLang="en-US" sz="1100" dirty="0">
                <a:latin typeface="游明朝" panose="02020400000000000000" pitchFamily="18" charset="-128"/>
                <a:ea typeface="游明朝" panose="02020400000000000000" pitchFamily="18" charset="-128"/>
              </a:rPr>
              <a:t>	別れを惜しむ気持ちが、人の感受性を</a:t>
            </a:r>
            <a:r>
              <a:rPr lang="ja-JP" altLang="en-US" sz="11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高める</a:t>
            </a:r>
            <a:endParaRPr lang="en-US" altLang="ja-JP" sz="1100" dirty="0" smtClean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endParaRPr lang="ja-JP" altLang="en-US" sz="11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r>
              <a:rPr lang="ja-JP" altLang="en-US" sz="1100" dirty="0">
                <a:latin typeface="游明朝" panose="02020400000000000000" pitchFamily="18" charset="-128"/>
                <a:ea typeface="游明朝" panose="02020400000000000000" pitchFamily="18" charset="-128"/>
              </a:rPr>
              <a:t>「死に際は醜いものだ」の例のサンプル</a:t>
            </a:r>
          </a:p>
          <a:p>
            <a:r>
              <a:rPr lang="ja-JP" altLang="en-US" sz="1100" dirty="0">
                <a:latin typeface="游明朝" panose="02020400000000000000" pitchFamily="18" charset="-128"/>
                <a:ea typeface="游明朝" panose="02020400000000000000" pitchFamily="18" charset="-128"/>
              </a:rPr>
              <a:t>	死ぬ間際の人は、自分では何もできない醜い状態だ</a:t>
            </a:r>
          </a:p>
          <a:p>
            <a:r>
              <a:rPr lang="ja-JP" altLang="en-US" sz="1100" dirty="0">
                <a:latin typeface="游明朝" panose="02020400000000000000" pitchFamily="18" charset="-128"/>
                <a:ea typeface="游明朝" panose="02020400000000000000" pitchFamily="18" charset="-128"/>
              </a:rPr>
              <a:t>	倒産間際に、土下座をして資金を集める社長は、醜い</a:t>
            </a:r>
          </a:p>
          <a:p>
            <a:r>
              <a:rPr lang="ja-JP" altLang="en-US" sz="1100" dirty="0">
                <a:latin typeface="游明朝" panose="02020400000000000000" pitchFamily="18" charset="-128"/>
                <a:ea typeface="游明朝" panose="02020400000000000000" pitchFamily="18" charset="-128"/>
              </a:rPr>
              <a:t>	死にかけの動物にたかる虫は醜さの極みだ</a:t>
            </a:r>
          </a:p>
          <a:p>
            <a:r>
              <a:rPr lang="ja-JP" altLang="en-US" sz="1100" dirty="0">
                <a:latin typeface="游明朝" panose="02020400000000000000" pitchFamily="18" charset="-128"/>
                <a:ea typeface="游明朝" panose="02020400000000000000" pitchFamily="18" charset="-128"/>
              </a:rPr>
              <a:t>「死に際は醜いものだ」の根拠のサンプル</a:t>
            </a:r>
          </a:p>
          <a:p>
            <a:r>
              <a:rPr lang="ja-JP" altLang="en-US" sz="1100" dirty="0">
                <a:latin typeface="游明朝" panose="02020400000000000000" pitchFamily="18" charset="-128"/>
                <a:ea typeface="游明朝" panose="02020400000000000000" pitchFamily="18" charset="-128"/>
              </a:rPr>
              <a:t>	死が醜いから、人はそれを恐れるんだ</a:t>
            </a:r>
          </a:p>
          <a:p>
            <a:r>
              <a:rPr lang="ja-JP" altLang="en-US" sz="1100" dirty="0">
                <a:latin typeface="游明朝" panose="02020400000000000000" pitchFamily="18" charset="-128"/>
                <a:ea typeface="游明朝" panose="02020400000000000000" pitchFamily="18" charset="-128"/>
              </a:rPr>
              <a:t>	自分自身の変化を恐れる様子は、醜いのだ</a:t>
            </a:r>
          </a:p>
          <a:p>
            <a:r>
              <a:rPr lang="ja-JP" altLang="en-US" sz="1100" dirty="0">
                <a:latin typeface="游明朝" panose="02020400000000000000" pitchFamily="18" charset="-128"/>
                <a:ea typeface="游明朝" panose="02020400000000000000" pitchFamily="18" charset="-128"/>
              </a:rPr>
              <a:t>	徐々に何もできなくなっていく様子は</a:t>
            </a:r>
            <a:r>
              <a:rPr lang="ja-JP" altLang="en-US" sz="11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醜い</a:t>
            </a:r>
            <a:endParaRPr lang="en-US" altLang="ja-JP" sz="1100" dirty="0" smtClean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endParaRPr lang="en-US" altLang="ja-JP" sz="11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r>
              <a:rPr lang="ja-JP" altLang="en-US" sz="1100" dirty="0">
                <a:latin typeface="游明朝" panose="02020400000000000000" pitchFamily="18" charset="-128"/>
                <a:ea typeface="游明朝" panose="02020400000000000000" pitchFamily="18" charset="-128"/>
              </a:rPr>
              <a:t>「共感によって人は馬鹿になる」の例のサンプル</a:t>
            </a:r>
          </a:p>
          <a:p>
            <a:r>
              <a:rPr lang="ja-JP" altLang="en-US" sz="1100" dirty="0">
                <a:latin typeface="游明朝" panose="02020400000000000000" pitchFamily="18" charset="-128"/>
                <a:ea typeface="游明朝" panose="02020400000000000000" pitchFamily="18" charset="-128"/>
              </a:rPr>
              <a:t>	考えなくても「わかる」と言うだけで会話が成立してしまうときがある</a:t>
            </a:r>
          </a:p>
          <a:p>
            <a:r>
              <a:rPr lang="ja-JP" altLang="en-US" sz="1100" dirty="0">
                <a:latin typeface="游明朝" panose="02020400000000000000" pitchFamily="18" charset="-128"/>
                <a:ea typeface="游明朝" panose="02020400000000000000" pitchFamily="18" charset="-128"/>
              </a:rPr>
              <a:t>	</a:t>
            </a:r>
            <a:r>
              <a:rPr lang="en-US" altLang="ja-JP" sz="1100" dirty="0">
                <a:latin typeface="游明朝" panose="02020400000000000000" pitchFamily="18" charset="-128"/>
                <a:ea typeface="游明朝" panose="02020400000000000000" pitchFamily="18" charset="-128"/>
              </a:rPr>
              <a:t>SNS</a:t>
            </a:r>
            <a:r>
              <a:rPr lang="ja-JP" altLang="en-US" sz="1100" dirty="0">
                <a:latin typeface="游明朝" panose="02020400000000000000" pitchFamily="18" charset="-128"/>
                <a:ea typeface="游明朝" panose="02020400000000000000" pitchFamily="18" charset="-128"/>
              </a:rPr>
              <a:t>で「いいね」ばかりしていると、思考力が</a:t>
            </a:r>
            <a:r>
              <a:rPr lang="ja-JP" altLang="en-US" sz="11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奪われる</a:t>
            </a:r>
          </a:p>
          <a:p>
            <a:r>
              <a:rPr lang="ja-JP" altLang="en-US" sz="11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	悪口に共感しあうと、同じような意見が増幅されて手が付けられなくなる</a:t>
            </a:r>
          </a:p>
          <a:p>
            <a:r>
              <a:rPr lang="ja-JP" altLang="en-US" sz="11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「</a:t>
            </a:r>
            <a:r>
              <a:rPr lang="ja-JP" altLang="en-US" sz="1100" dirty="0">
                <a:latin typeface="游明朝" panose="02020400000000000000" pitchFamily="18" charset="-128"/>
                <a:ea typeface="游明朝" panose="02020400000000000000" pitchFamily="18" charset="-128"/>
              </a:rPr>
              <a:t>共感によって人は馬鹿になる」の根拠のサンプル</a:t>
            </a:r>
          </a:p>
          <a:p>
            <a:r>
              <a:rPr lang="ja-JP" altLang="en-US" sz="1100" dirty="0">
                <a:latin typeface="游明朝" panose="02020400000000000000" pitchFamily="18" charset="-128"/>
                <a:ea typeface="游明朝" panose="02020400000000000000" pitchFamily="18" charset="-128"/>
              </a:rPr>
              <a:t>	共感が増えると批判的な意見が言えなくなるから、思考力が落ちる</a:t>
            </a:r>
          </a:p>
          <a:p>
            <a:r>
              <a:rPr lang="ja-JP" altLang="en-US" sz="1100" dirty="0">
                <a:latin typeface="游明朝" panose="02020400000000000000" pitchFamily="18" charset="-128"/>
                <a:ea typeface="游明朝" panose="02020400000000000000" pitchFamily="18" charset="-128"/>
              </a:rPr>
              <a:t>	共感をされるために行動していると、事実を重視しなくなってしまう</a:t>
            </a:r>
          </a:p>
          <a:p>
            <a:r>
              <a:rPr lang="ja-JP" altLang="en-US" sz="1100" dirty="0">
                <a:latin typeface="游明朝" panose="02020400000000000000" pitchFamily="18" charset="-128"/>
                <a:ea typeface="游明朝" panose="02020400000000000000" pitchFamily="18" charset="-128"/>
              </a:rPr>
              <a:t>	自分が受け入れられるものにしか共感できないから、視野を狭めてしまう</a:t>
            </a:r>
          </a:p>
          <a:p>
            <a:endParaRPr lang="ja-JP" altLang="en-US" sz="11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r>
              <a:rPr lang="ja-JP" altLang="en-US" sz="1100" dirty="0">
                <a:latin typeface="游明朝" panose="02020400000000000000" pitchFamily="18" charset="-128"/>
                <a:ea typeface="游明朝" panose="02020400000000000000" pitchFamily="18" charset="-128"/>
              </a:rPr>
              <a:t>「共感は人を成長させる」の例のサンプル</a:t>
            </a:r>
          </a:p>
          <a:p>
            <a:r>
              <a:rPr lang="ja-JP" altLang="en-US" sz="1100" dirty="0">
                <a:latin typeface="游明朝" panose="02020400000000000000" pitchFamily="18" charset="-128"/>
                <a:ea typeface="游明朝" panose="02020400000000000000" pitchFamily="18" charset="-128"/>
              </a:rPr>
              <a:t>	子供は共感されることで、自信を持った自己決定ができるようになる</a:t>
            </a:r>
          </a:p>
          <a:p>
            <a:r>
              <a:rPr lang="ja-JP" altLang="en-US" sz="1100" dirty="0">
                <a:latin typeface="游明朝" panose="02020400000000000000" pitchFamily="18" charset="-128"/>
                <a:ea typeface="游明朝" panose="02020400000000000000" pitchFamily="18" charset="-128"/>
              </a:rPr>
              <a:t>	優秀なリーダーは、部下に共感することでやる気を引き出している</a:t>
            </a:r>
          </a:p>
          <a:p>
            <a:r>
              <a:rPr lang="ja-JP" altLang="en-US" sz="1100" dirty="0">
                <a:latin typeface="游明朝" panose="02020400000000000000" pitchFamily="18" charset="-128"/>
                <a:ea typeface="游明朝" panose="02020400000000000000" pitchFamily="18" charset="-128"/>
              </a:rPr>
              <a:t>	共感されることで自己開示しやすくなり、自分についての理解が深まる</a:t>
            </a:r>
          </a:p>
          <a:p>
            <a:r>
              <a:rPr lang="ja-JP" altLang="en-US" sz="1100" dirty="0">
                <a:latin typeface="游明朝" panose="02020400000000000000" pitchFamily="18" charset="-128"/>
                <a:ea typeface="游明朝" panose="02020400000000000000" pitchFamily="18" charset="-128"/>
              </a:rPr>
              <a:t>「共感は人を成長させる」の根拠のサンプル</a:t>
            </a:r>
          </a:p>
          <a:p>
            <a:r>
              <a:rPr lang="ja-JP" altLang="en-US" sz="1100" dirty="0">
                <a:latin typeface="游明朝" panose="02020400000000000000" pitchFamily="18" charset="-128"/>
                <a:ea typeface="游明朝" panose="02020400000000000000" pitchFamily="18" charset="-128"/>
              </a:rPr>
              <a:t>	共感によって色々な価値観が理解できるようになるから、それが成長につながる</a:t>
            </a:r>
          </a:p>
          <a:p>
            <a:r>
              <a:rPr lang="ja-JP" altLang="en-US" sz="1100" dirty="0">
                <a:latin typeface="游明朝" panose="02020400000000000000" pitchFamily="18" charset="-128"/>
                <a:ea typeface="游明朝" panose="02020400000000000000" pitchFamily="18" charset="-128"/>
              </a:rPr>
              <a:t>	人から共感されることで、自己受容がしやすくなり、結果的に前向きになれる</a:t>
            </a:r>
          </a:p>
          <a:p>
            <a:r>
              <a:rPr lang="ja-JP" altLang="en-US" sz="1100" dirty="0">
                <a:latin typeface="游明朝" panose="02020400000000000000" pitchFamily="18" charset="-128"/>
                <a:ea typeface="游明朝" panose="02020400000000000000" pitchFamily="18" charset="-128"/>
              </a:rPr>
              <a:t>	信頼できる他者と共感によって繋がることで、より大きな課題に取り組めるように</a:t>
            </a:r>
            <a:r>
              <a:rPr lang="ja-JP" altLang="en-US" sz="11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なる</a:t>
            </a:r>
            <a:endParaRPr lang="ja-JP" altLang="en-US" sz="11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3290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32" y="2500349"/>
            <a:ext cx="4572396" cy="274953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7536873" y="5119078"/>
            <a:ext cx="11721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100" dirty="0"/>
              <a:t>とてもそう思う</a:t>
            </a:r>
            <a:endParaRPr lang="en-US" altLang="ja-JP" sz="1100" dirty="0"/>
          </a:p>
          <a:p>
            <a:pPr algn="ctr"/>
            <a:r>
              <a:rPr lang="en-US" altLang="ja-JP" sz="1100" dirty="0"/>
              <a:t>(7)</a:t>
            </a:r>
            <a:endParaRPr lang="ja-JP" altLang="en-US" sz="11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876498" y="5119077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100" dirty="0" smtClean="0"/>
              <a:t>全くそう思わない</a:t>
            </a:r>
            <a:endParaRPr lang="en-US" altLang="ja-JP" sz="1100" dirty="0" smtClean="0"/>
          </a:p>
          <a:p>
            <a:pPr algn="ctr"/>
            <a:r>
              <a:rPr lang="en-US" altLang="ja-JP" sz="1100" dirty="0" smtClean="0"/>
              <a:t>(1)</a:t>
            </a:r>
            <a:endParaRPr lang="ja-JP" altLang="en-US" sz="11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209121" y="2682240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単位</a:t>
            </a:r>
            <a:r>
              <a:rPr kumimoji="1" lang="en-US" altLang="ja-JP" sz="1100" dirty="0" smtClean="0"/>
              <a:t>:</a:t>
            </a:r>
            <a:r>
              <a:rPr kumimoji="1" lang="ja-JP" altLang="en-US" sz="1100" dirty="0" smtClean="0"/>
              <a:t>人</a:t>
            </a:r>
            <a:endParaRPr kumimoji="1" lang="ja-JP" altLang="en-US" sz="11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533088" y="2228269"/>
            <a:ext cx="3485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Q31. </a:t>
            </a:r>
            <a:r>
              <a:rPr lang="ja-JP" altLang="en-US" sz="1400" dirty="0" smtClean="0"/>
              <a:t>システム</a:t>
            </a:r>
            <a:r>
              <a:rPr lang="ja-JP" altLang="en-US" sz="1400" dirty="0"/>
              <a:t>をまた使ってみたいですか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9810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569" y="2056014"/>
            <a:ext cx="5276504" cy="3517669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849090" y="2964873"/>
            <a:ext cx="2739853" cy="338554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ロボットの発話が表示される</a:t>
            </a:r>
            <a:endParaRPr kumimoji="1" lang="ja-JP" altLang="en-US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461759" y="4646814"/>
            <a:ext cx="1494320" cy="276999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意見</a:t>
            </a:r>
            <a:r>
              <a:rPr kumimoji="1" lang="ja-JP" altLang="en-US" sz="1200" dirty="0" smtClean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入力フィールド</a:t>
            </a:r>
            <a:endParaRPr kumimoji="1" lang="ja-JP" altLang="en-US" sz="1400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11482" y="5312073"/>
            <a:ext cx="2103461" cy="52322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意見サンプルが</a:t>
            </a:r>
            <a:endParaRPr kumimoji="1" lang="en-US" altLang="ja-JP" sz="1400" dirty="0" smtClean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1400" dirty="0" smtClean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選択肢として表示される</a:t>
            </a:r>
            <a:endParaRPr kumimoji="1" lang="ja-JP" altLang="en-US" sz="1400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7454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吹き出し 4"/>
          <p:cNvSpPr/>
          <p:nvPr/>
        </p:nvSpPr>
        <p:spPr>
          <a:xfrm>
            <a:off x="3193365" y="1132450"/>
            <a:ext cx="3460652" cy="654147"/>
          </a:xfrm>
          <a:prstGeom prst="wedgeRoundRectCallout">
            <a:avLst>
              <a:gd name="adj1" fmla="val -54628"/>
              <a:gd name="adj2" fmla="val -46410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吹き出し 5"/>
          <p:cNvSpPr/>
          <p:nvPr/>
        </p:nvSpPr>
        <p:spPr>
          <a:xfrm>
            <a:off x="3193365" y="1872307"/>
            <a:ext cx="3460652" cy="856825"/>
          </a:xfrm>
          <a:prstGeom prst="wedgeRoundRectCallout">
            <a:avLst>
              <a:gd name="adj1" fmla="val -54628"/>
              <a:gd name="adj2" fmla="val -46410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吹き出し 6"/>
          <p:cNvSpPr/>
          <p:nvPr/>
        </p:nvSpPr>
        <p:spPr>
          <a:xfrm>
            <a:off x="3193365" y="2814842"/>
            <a:ext cx="3460652" cy="856825"/>
          </a:xfrm>
          <a:prstGeom prst="wedgeRoundRectCallout">
            <a:avLst>
              <a:gd name="adj1" fmla="val -54628"/>
              <a:gd name="adj2" fmla="val -46410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吹き出し 7"/>
          <p:cNvSpPr/>
          <p:nvPr/>
        </p:nvSpPr>
        <p:spPr>
          <a:xfrm>
            <a:off x="3193365" y="3757377"/>
            <a:ext cx="3460652" cy="1067841"/>
          </a:xfrm>
          <a:prstGeom prst="wedgeRoundRectCallout">
            <a:avLst>
              <a:gd name="adj1" fmla="val -54628"/>
              <a:gd name="adj2" fmla="val -46410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吹き出し 8"/>
          <p:cNvSpPr/>
          <p:nvPr/>
        </p:nvSpPr>
        <p:spPr>
          <a:xfrm>
            <a:off x="3193365" y="4910927"/>
            <a:ext cx="3460652" cy="1269155"/>
          </a:xfrm>
          <a:prstGeom prst="wedgeRoundRectCallout">
            <a:avLst>
              <a:gd name="adj1" fmla="val -54628"/>
              <a:gd name="adj2" fmla="val -46410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613159"/>
              </p:ext>
            </p:extLst>
          </p:nvPr>
        </p:nvGraphicFramePr>
        <p:xfrm>
          <a:off x="958542" y="731520"/>
          <a:ext cx="9534985" cy="552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781">
                  <a:extLst>
                    <a:ext uri="{9D8B030D-6E8A-4147-A177-3AD203B41FA5}">
                      <a16:colId xmlns:a16="http://schemas.microsoft.com/office/drawing/2014/main" val="4169676883"/>
                    </a:ext>
                  </a:extLst>
                </a:gridCol>
                <a:gridCol w="721780">
                  <a:extLst>
                    <a:ext uri="{9D8B030D-6E8A-4147-A177-3AD203B41FA5}">
                      <a16:colId xmlns:a16="http://schemas.microsoft.com/office/drawing/2014/main" val="835547621"/>
                    </a:ext>
                  </a:extLst>
                </a:gridCol>
                <a:gridCol w="3638681">
                  <a:extLst>
                    <a:ext uri="{9D8B030D-6E8A-4147-A177-3AD203B41FA5}">
                      <a16:colId xmlns:a16="http://schemas.microsoft.com/office/drawing/2014/main" val="3834893522"/>
                    </a:ext>
                  </a:extLst>
                </a:gridCol>
                <a:gridCol w="3701743">
                  <a:extLst>
                    <a:ext uri="{9D8B030D-6E8A-4147-A177-3AD203B41FA5}">
                      <a16:colId xmlns:a16="http://schemas.microsoft.com/office/drawing/2014/main" val="63401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ysClr val="windowText" lastClr="000000"/>
                          </a:solidFill>
                        </a:rPr>
                        <a:t>　　システムあり（ロボットの発話例）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ysClr val="windowText" lastClr="000000"/>
                          </a:solidFill>
                        </a:rPr>
                        <a:t>システムなし（ワークシートの設問）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84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ysClr val="windowText" lastClr="000000"/>
                          </a:solidFill>
                        </a:rPr>
                        <a:t>例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ysClr val="windowText" lastClr="000000"/>
                          </a:solidFill>
                        </a:rPr>
                        <a:t>「（主張）」っていう考えについて、何か例を挙げてほしいって言われたらなんて言ったらいい？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ysClr val="windowText" lastClr="000000"/>
                          </a:solidFill>
                        </a:rPr>
                        <a:t>「（主張）」という考えについての例を挙げてください。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066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ysClr val="windowText" lastClr="000000"/>
                          </a:solidFill>
                        </a:rPr>
                        <a:t>詳細説明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ysClr val="windowText" lastClr="000000"/>
                          </a:solidFill>
                        </a:rPr>
                        <a:t>「（主張）」という考えについて、少し根拠を説明してって言われたらどう答えたらいい？○○さんの本心とは違ってもいいから、考えてみてくれないかな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ysClr val="windowText" lastClr="000000"/>
                          </a:solidFill>
                        </a:rPr>
                        <a:t>「（主張）」という主張を支持する根拠を説明してください。あなたの本心とは関係なく、説得力があると思われる内容を記入してください。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600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ysClr val="windowText" lastClr="000000"/>
                          </a:solidFill>
                        </a:rPr>
                        <a:t>想定反論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ysClr val="windowText" lastClr="000000"/>
                          </a:solidFill>
                        </a:rPr>
                        <a:t>じゃあ「（主張）」っていう考えに対して反論するとしたら、○○さん（実験参加者の名前）ならなんて言う？反論された時のことを考えたいんだ。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ysClr val="windowText" lastClr="000000"/>
                          </a:solidFill>
                        </a:rPr>
                        <a:t>「（主張）」という主張に対して想定される反論を考えて記入してください。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699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ysClr val="windowText" lastClr="000000"/>
                          </a:solidFill>
                        </a:rPr>
                        <a:t>想定反論へ</a:t>
                      </a:r>
                      <a:endParaRPr kumimoji="1" lang="en-US" altLang="ja-JP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kumimoji="1" lang="ja-JP" altLang="en-US" sz="1400" dirty="0" smtClean="0">
                          <a:solidFill>
                            <a:sysClr val="windowText" lastClr="000000"/>
                          </a:solidFill>
                        </a:rPr>
                        <a:t>の反論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ysClr val="windowText" lastClr="000000"/>
                          </a:solidFill>
                        </a:rPr>
                        <a:t>なら「（想定反論）」っていう反論に対して、「（主張）」という立場からはどう返せばいいと思いますか？みんなを説得したいから、○○さんの本音とは違うかもしれないけど、助けてください。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ysClr val="windowText" lastClr="000000"/>
                          </a:solidFill>
                        </a:rPr>
                        <a:t>「（想定反論）」に「（主張）」という立場から反論してください。あなたの本心とは関係なく、説得力があると思われる内容を記入してください。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256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ysClr val="windowText" lastClr="000000"/>
                          </a:solidFill>
                        </a:rPr>
                        <a:t>言い換え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ysClr val="windowText" lastClr="000000"/>
                          </a:solidFill>
                        </a:rPr>
                        <a:t>ぼくの「（主張）」って主張を、○○さんの一言でかっこよく言い換えると、どうなるの？今まで○○さんが教えてくれた「（例）」って例や、「（詳細説明）」っていう説明を踏まえて考えてもらえませんか。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ysClr val="windowText" lastClr="000000"/>
                          </a:solidFill>
                        </a:rPr>
                        <a:t>「（主張）」という主張をあなたの言葉で格好よく言い換えてください。上で回答した内容を踏まえて記入してください。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13489"/>
                  </a:ext>
                </a:extLst>
              </a:tr>
            </a:tbl>
          </a:graphicData>
        </a:graphic>
      </p:graphicFrame>
      <p:pic>
        <p:nvPicPr>
          <p:cNvPr id="1026" name="Picture 2" descr="「コミュー」の画像検索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79236" y="1119838"/>
            <a:ext cx="466660" cy="50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「コミュー」の画像検索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79236" y="1869295"/>
            <a:ext cx="466660" cy="50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「コミュー」の画像検索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79236" y="2698246"/>
            <a:ext cx="466660" cy="50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「コミュー」の画像検索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79236" y="3671667"/>
            <a:ext cx="466660" cy="50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「コミュー」の画像検索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79236" y="4761286"/>
            <a:ext cx="466660" cy="50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3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正方形/長方形 73"/>
          <p:cNvSpPr/>
          <p:nvPr/>
        </p:nvSpPr>
        <p:spPr>
          <a:xfrm>
            <a:off x="7831510" y="986218"/>
            <a:ext cx="1346662" cy="22237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6139873" y="341976"/>
            <a:ext cx="1202575" cy="285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概要説明</a:t>
            </a:r>
            <a:endParaRPr kumimoji="1" lang="ja-JP" altLang="en-US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139873" y="871450"/>
            <a:ext cx="1202575" cy="263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自己紹介</a:t>
            </a:r>
            <a:endParaRPr kumimoji="1" lang="ja-JP" altLang="en-US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139871" y="1363854"/>
            <a:ext cx="1202575" cy="4105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質問紙</a:t>
            </a:r>
            <a:endParaRPr lang="en-US" altLang="ja-JP" sz="12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(</a:t>
            </a:r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議論前</a:t>
            </a:r>
            <a:r>
              <a:rPr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)</a:t>
            </a:r>
            <a:endParaRPr kumimoji="1" lang="ja-JP" altLang="en-US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888316" y="341976"/>
            <a:ext cx="120257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トピック提示、</a:t>
            </a:r>
            <a:endParaRPr lang="en-US" altLang="ja-JP" sz="10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lang="ja-JP" altLang="en-US" sz="10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自分の意見を回答</a:t>
            </a:r>
            <a:endParaRPr lang="en-US" altLang="ja-JP" sz="10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893846" y="1831338"/>
            <a:ext cx="1202575" cy="12940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議論</a:t>
            </a:r>
            <a:endParaRPr lang="en-US" altLang="ja-JP" sz="12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kumimoji="1"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(1</a:t>
            </a:r>
            <a:r>
              <a:rPr kumimoji="1"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回目</a:t>
            </a:r>
            <a:r>
              <a:rPr kumimoji="1"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)</a:t>
            </a:r>
            <a:endParaRPr kumimoji="1" lang="ja-JP" altLang="en-US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893846" y="3322086"/>
            <a:ext cx="120257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質問紙</a:t>
            </a:r>
            <a:endParaRPr lang="en-US" altLang="ja-JP" sz="12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(</a:t>
            </a:r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議論後</a:t>
            </a:r>
            <a:r>
              <a:rPr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1)</a:t>
            </a:r>
            <a:endParaRPr kumimoji="1" lang="ja-JP" altLang="en-US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9622900" y="3322086"/>
            <a:ext cx="120257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質問紙</a:t>
            </a:r>
            <a:endParaRPr lang="en-US" altLang="ja-JP" sz="12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(</a:t>
            </a:r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議論後</a:t>
            </a:r>
            <a:r>
              <a:rPr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1)</a:t>
            </a:r>
            <a:endParaRPr kumimoji="1" lang="ja-JP" altLang="en-US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9622899" y="3870726"/>
            <a:ext cx="120257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質問紙</a:t>
            </a:r>
            <a:endParaRPr lang="en-US" altLang="ja-JP" sz="12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(</a:t>
            </a:r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議論後</a:t>
            </a:r>
            <a:r>
              <a:rPr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2)</a:t>
            </a:r>
            <a:endParaRPr kumimoji="1" lang="ja-JP" altLang="en-US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cxnSp>
        <p:nvCxnSpPr>
          <p:cNvPr id="40" name="直線コネクタ 39"/>
          <p:cNvCxnSpPr/>
          <p:nvPr/>
        </p:nvCxnSpPr>
        <p:spPr>
          <a:xfrm>
            <a:off x="6727301" y="2520723"/>
            <a:ext cx="7952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H="1" flipV="1">
            <a:off x="7522552" y="609946"/>
            <a:ext cx="8316" cy="1917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endCxn id="7" idx="1"/>
          </p:cNvCxnSpPr>
          <p:nvPr/>
        </p:nvCxnSpPr>
        <p:spPr>
          <a:xfrm>
            <a:off x="7522552" y="616296"/>
            <a:ext cx="36576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8481274" y="3870727"/>
            <a:ext cx="1" cy="532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8481274" y="4402743"/>
            <a:ext cx="7952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V="1">
            <a:off x="9265453" y="627381"/>
            <a:ext cx="0" cy="37753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9259911" y="616296"/>
            <a:ext cx="37130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>
            <a:off x="6741159" y="1139661"/>
            <a:ext cx="1" cy="22419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 flipH="1">
            <a:off x="6743930" y="630855"/>
            <a:ext cx="1" cy="22419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 flipH="1">
            <a:off x="8500665" y="3097892"/>
            <a:ext cx="1" cy="22419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 flipH="1">
            <a:off x="8500665" y="1596060"/>
            <a:ext cx="1" cy="22419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/>
          <p:cNvSpPr/>
          <p:nvPr/>
        </p:nvSpPr>
        <p:spPr>
          <a:xfrm>
            <a:off x="9622900" y="341976"/>
            <a:ext cx="120257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トピック提示、</a:t>
            </a:r>
            <a:endParaRPr lang="en-US" altLang="ja-JP" sz="10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lang="ja-JP" altLang="en-US" sz="10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自分の意見を回答</a:t>
            </a:r>
            <a:endParaRPr lang="en-US" altLang="ja-JP" sz="10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7896628" y="1064043"/>
            <a:ext cx="120257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議論前</a:t>
            </a:r>
            <a:r>
              <a:rPr lang="ja-JP" altLang="en-US" sz="1200" dirty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準備</a:t>
            </a:r>
            <a:endParaRPr kumimoji="1" lang="ja-JP" altLang="en-US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cxnSp>
        <p:nvCxnSpPr>
          <p:cNvPr id="79" name="直線コネクタ 78"/>
          <p:cNvCxnSpPr/>
          <p:nvPr/>
        </p:nvCxnSpPr>
        <p:spPr>
          <a:xfrm flipH="1">
            <a:off x="8499511" y="859188"/>
            <a:ext cx="1" cy="22419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正方形/長方形 79"/>
          <p:cNvSpPr/>
          <p:nvPr/>
        </p:nvSpPr>
        <p:spPr>
          <a:xfrm>
            <a:off x="9566100" y="981971"/>
            <a:ext cx="1346662" cy="22237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9628436" y="1827091"/>
            <a:ext cx="1202575" cy="12940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議論</a:t>
            </a:r>
            <a:endParaRPr lang="en-US" altLang="ja-JP" sz="12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kumimoji="1"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(1</a:t>
            </a:r>
            <a:r>
              <a:rPr kumimoji="1"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回目</a:t>
            </a:r>
            <a:r>
              <a:rPr kumimoji="1"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)</a:t>
            </a:r>
            <a:endParaRPr kumimoji="1" lang="ja-JP" altLang="en-US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cxnSp>
        <p:nvCxnSpPr>
          <p:cNvPr id="82" name="直線コネクタ 81"/>
          <p:cNvCxnSpPr/>
          <p:nvPr/>
        </p:nvCxnSpPr>
        <p:spPr>
          <a:xfrm flipH="1">
            <a:off x="10235255" y="1591813"/>
            <a:ext cx="1" cy="22419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/>
          <p:cNvSpPr/>
          <p:nvPr/>
        </p:nvSpPr>
        <p:spPr>
          <a:xfrm>
            <a:off x="9631218" y="1059796"/>
            <a:ext cx="120257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議論前</a:t>
            </a:r>
            <a:r>
              <a:rPr lang="ja-JP" altLang="en-US" sz="1200" dirty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準備</a:t>
            </a:r>
            <a:endParaRPr kumimoji="1" lang="ja-JP" altLang="en-US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cxnSp>
        <p:nvCxnSpPr>
          <p:cNvPr id="84" name="直線コネクタ 83"/>
          <p:cNvCxnSpPr/>
          <p:nvPr/>
        </p:nvCxnSpPr>
        <p:spPr>
          <a:xfrm flipH="1">
            <a:off x="10234101" y="854941"/>
            <a:ext cx="1" cy="22419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/>
          <p:nvPr/>
        </p:nvCxnSpPr>
        <p:spPr>
          <a:xfrm flipH="1">
            <a:off x="10224185" y="3113124"/>
            <a:ext cx="1" cy="22419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正方形/長方形 86"/>
          <p:cNvSpPr/>
          <p:nvPr/>
        </p:nvSpPr>
        <p:spPr>
          <a:xfrm>
            <a:off x="2829746" y="3326233"/>
            <a:ext cx="1651577" cy="901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ロボットが</a:t>
            </a:r>
            <a:endParaRPr lang="en-US" altLang="ja-JP" sz="12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議論を先導</a:t>
            </a:r>
            <a:endParaRPr kumimoji="1" lang="ja-JP" altLang="en-US" sz="1200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88" name="正方形/長方形 87"/>
          <p:cNvSpPr/>
          <p:nvPr/>
        </p:nvSpPr>
        <p:spPr>
          <a:xfrm>
            <a:off x="2829746" y="4284391"/>
            <a:ext cx="1651577" cy="81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人間だけで議論</a:t>
            </a:r>
            <a:endParaRPr kumimoji="1" lang="ja-JP" altLang="en-US" sz="1200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4750045" y="3337317"/>
            <a:ext cx="1651577" cy="1761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人間だけで議論</a:t>
            </a:r>
            <a:endParaRPr kumimoji="1" lang="ja-JP" altLang="en-US" sz="1200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90" name="正方形/長方形 89"/>
          <p:cNvSpPr/>
          <p:nvPr/>
        </p:nvSpPr>
        <p:spPr>
          <a:xfrm>
            <a:off x="2829745" y="2533423"/>
            <a:ext cx="1651577" cy="672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ロボットと相談</a:t>
            </a:r>
            <a:endParaRPr kumimoji="1" lang="en-US" altLang="ja-JP" sz="12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kumimoji="1"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(</a:t>
            </a:r>
            <a:r>
              <a:rPr kumimoji="1"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ロボットが主張する</a:t>
            </a:r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立場で考える</a:t>
            </a:r>
            <a:r>
              <a:rPr kumimoji="1"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)</a:t>
            </a:r>
            <a:endParaRPr kumimoji="1" lang="ja-JP" altLang="en-US" sz="1200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91" name="正方形/長方形 90"/>
          <p:cNvSpPr/>
          <p:nvPr/>
        </p:nvSpPr>
        <p:spPr>
          <a:xfrm>
            <a:off x="4750045" y="2527073"/>
            <a:ext cx="1651577" cy="672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ワークシート記入</a:t>
            </a:r>
            <a:endParaRPr kumimoji="1" lang="en-US" altLang="ja-JP" sz="12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kumimoji="1"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（与えられた立場で考える）</a:t>
            </a:r>
            <a:endParaRPr kumimoji="1" lang="ja-JP" altLang="en-US" sz="1200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3053444" y="2250530"/>
            <a:ext cx="3108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/>
              <a:t>システムあり　　　　　　　システムなし</a:t>
            </a:r>
            <a:endParaRPr kumimoji="1" lang="ja-JP" altLang="en-US" sz="1200" b="1" dirty="0"/>
          </a:p>
        </p:txBody>
      </p:sp>
      <p:cxnSp>
        <p:nvCxnSpPr>
          <p:cNvPr id="99" name="直線コネクタ 98"/>
          <p:cNvCxnSpPr/>
          <p:nvPr/>
        </p:nvCxnSpPr>
        <p:spPr>
          <a:xfrm flipH="1">
            <a:off x="6401622" y="1090217"/>
            <a:ext cx="1506510" cy="1436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>
          <a:xfrm flipH="1">
            <a:off x="6401623" y="1623129"/>
            <a:ext cx="1481152" cy="15761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/>
          <p:nvPr/>
        </p:nvCxnSpPr>
        <p:spPr>
          <a:xfrm flipH="1">
            <a:off x="6401622" y="1827091"/>
            <a:ext cx="1495006" cy="15102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/>
          <p:nvPr/>
        </p:nvCxnSpPr>
        <p:spPr>
          <a:xfrm flipH="1">
            <a:off x="6401622" y="3097892"/>
            <a:ext cx="1492220" cy="20012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左中かっこ 108"/>
          <p:cNvSpPr/>
          <p:nvPr/>
        </p:nvSpPr>
        <p:spPr>
          <a:xfrm>
            <a:off x="2374900" y="3362717"/>
            <a:ext cx="190500" cy="1704583"/>
          </a:xfrm>
          <a:prstGeom prst="lef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1947105" y="3950624"/>
            <a:ext cx="871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 smtClean="0"/>
              <a:t>20</a:t>
            </a:r>
            <a:r>
              <a:rPr kumimoji="1" lang="ja-JP" altLang="en-US" sz="1100" b="1" dirty="0" smtClean="0"/>
              <a:t>分</a:t>
            </a:r>
            <a:endParaRPr kumimoji="1" lang="ja-JP" altLang="en-US" sz="1100" b="1" dirty="0"/>
          </a:p>
        </p:txBody>
      </p:sp>
      <p:sp>
        <p:nvSpPr>
          <p:cNvPr id="111" name="左中かっこ 110"/>
          <p:cNvSpPr/>
          <p:nvPr/>
        </p:nvSpPr>
        <p:spPr>
          <a:xfrm>
            <a:off x="2384812" y="2548068"/>
            <a:ext cx="156987" cy="666994"/>
          </a:xfrm>
          <a:prstGeom prst="lef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1957024" y="2661860"/>
            <a:ext cx="718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 smtClean="0"/>
              <a:t>10</a:t>
            </a:r>
            <a:r>
              <a:rPr kumimoji="1" lang="ja-JP" altLang="en-US" sz="1100" b="1" dirty="0" smtClean="0"/>
              <a:t>分</a:t>
            </a:r>
            <a:endParaRPr kumimoji="1" lang="ja-JP" altLang="en-US" sz="1100" b="1" dirty="0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5569042" y="629600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b="1" dirty="0" smtClean="0"/>
              <a:t>待合室→実験室</a:t>
            </a:r>
            <a:endParaRPr kumimoji="1" lang="ja-JP" altLang="en-US" b="1" dirty="0"/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5569042" y="1124025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b="1" dirty="0" smtClean="0"/>
              <a:t>実験室→待合室</a:t>
            </a:r>
            <a:endParaRPr kumimoji="1" lang="ja-JP" altLang="en-US" b="1" dirty="0"/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5569041" y="1753070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b="1" dirty="0" smtClean="0"/>
              <a:t>待合室→実験室</a:t>
            </a:r>
            <a:endParaRPr kumimoji="1" lang="ja-JP" altLang="en-US" b="1" dirty="0"/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8537224" y="865704"/>
            <a:ext cx="723275" cy="415498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1000" b="1" dirty="0" smtClean="0"/>
              <a:t>準備開始</a:t>
            </a:r>
            <a:endParaRPr lang="en-US" altLang="ja-JP" sz="1000" b="1" dirty="0" smtClean="0"/>
          </a:p>
          <a:p>
            <a:r>
              <a:rPr lang="ja-JP" altLang="en-US" sz="1000" b="1" dirty="0" smtClean="0"/>
              <a:t>の</a:t>
            </a:r>
            <a:r>
              <a:rPr lang="ja-JP" altLang="en-US" sz="1000" b="1" dirty="0"/>
              <a:t>教示</a:t>
            </a:r>
            <a:endParaRPr kumimoji="1" lang="ja-JP" altLang="en-US" sz="1600" b="1" dirty="0"/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10275428" y="859188"/>
            <a:ext cx="723275" cy="415498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1000" b="1" dirty="0" smtClean="0"/>
              <a:t>準備開始</a:t>
            </a:r>
            <a:endParaRPr lang="en-US" altLang="ja-JP" sz="1000" b="1" dirty="0" smtClean="0"/>
          </a:p>
          <a:p>
            <a:r>
              <a:rPr lang="ja-JP" altLang="en-US" sz="1000" b="1" dirty="0" smtClean="0"/>
              <a:t>の</a:t>
            </a:r>
            <a:r>
              <a:rPr lang="ja-JP" altLang="en-US" sz="1000" b="1" dirty="0"/>
              <a:t>教示</a:t>
            </a:r>
            <a:endParaRPr kumimoji="1" lang="ja-JP" altLang="en-US" sz="1600" b="1" dirty="0"/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8537224" y="1625857"/>
            <a:ext cx="697627" cy="400110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1000" b="1" dirty="0"/>
              <a:t>議論</a:t>
            </a:r>
            <a:r>
              <a:rPr lang="ja-JP" altLang="en-US" sz="1000" b="1" dirty="0" smtClean="0"/>
              <a:t>開始</a:t>
            </a:r>
            <a:endParaRPr lang="en-US" altLang="ja-JP" sz="1000" b="1" dirty="0" smtClean="0"/>
          </a:p>
          <a:p>
            <a:r>
              <a:rPr lang="ja-JP" altLang="en-US" sz="1000" b="1" dirty="0" smtClean="0"/>
              <a:t>の</a:t>
            </a:r>
            <a:r>
              <a:rPr lang="ja-JP" altLang="en-US" sz="1000" b="1" dirty="0"/>
              <a:t>教示</a:t>
            </a:r>
            <a:endParaRPr kumimoji="1" lang="ja-JP" altLang="en-US" sz="1600" b="1" dirty="0"/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10275428" y="1619341"/>
            <a:ext cx="697627" cy="400110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1000" b="1" dirty="0"/>
              <a:t>議論</a:t>
            </a:r>
            <a:r>
              <a:rPr lang="ja-JP" altLang="en-US" sz="1000" b="1" dirty="0" smtClean="0"/>
              <a:t>開始</a:t>
            </a:r>
            <a:endParaRPr lang="en-US" altLang="ja-JP" sz="1000" b="1" dirty="0" smtClean="0"/>
          </a:p>
          <a:p>
            <a:r>
              <a:rPr lang="ja-JP" altLang="en-US" sz="1000" b="1" dirty="0" smtClean="0"/>
              <a:t>の</a:t>
            </a:r>
            <a:r>
              <a:rPr lang="ja-JP" altLang="en-US" sz="1000" b="1" dirty="0"/>
              <a:t>教示</a:t>
            </a:r>
            <a:endParaRPr kumimoji="1" lang="ja-JP" altLang="en-US" sz="1600" b="1" dirty="0"/>
          </a:p>
        </p:txBody>
      </p:sp>
      <p:sp>
        <p:nvSpPr>
          <p:cNvPr id="127" name="正方形/長方形 126"/>
          <p:cNvSpPr/>
          <p:nvPr/>
        </p:nvSpPr>
        <p:spPr>
          <a:xfrm>
            <a:off x="6146796" y="1979911"/>
            <a:ext cx="1202575" cy="4105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質問紙</a:t>
            </a:r>
            <a:r>
              <a:rPr lang="en-US" altLang="ja-JP" sz="105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(</a:t>
            </a:r>
            <a:r>
              <a:rPr lang="ja-JP" altLang="en-US" sz="105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議論後</a:t>
            </a:r>
            <a:r>
              <a:rPr lang="en-US" altLang="ja-JP" sz="105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1)</a:t>
            </a:r>
            <a:r>
              <a:rPr lang="ja-JP" altLang="en-US" sz="105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の内容確認</a:t>
            </a:r>
            <a:endParaRPr kumimoji="1" lang="ja-JP" altLang="en-US" sz="1400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cxnSp>
        <p:nvCxnSpPr>
          <p:cNvPr id="131" name="直線コネクタ 130"/>
          <p:cNvCxnSpPr/>
          <p:nvPr/>
        </p:nvCxnSpPr>
        <p:spPr>
          <a:xfrm flipH="1">
            <a:off x="6739741" y="2358384"/>
            <a:ext cx="1" cy="18528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/>
          <p:cNvCxnSpPr/>
          <p:nvPr/>
        </p:nvCxnSpPr>
        <p:spPr>
          <a:xfrm flipH="1">
            <a:off x="6743064" y="1751123"/>
            <a:ext cx="1" cy="22419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78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図 58"/>
          <p:cNvPicPr>
            <a:picLocks noChangeAspect="1"/>
          </p:cNvPicPr>
          <p:nvPr/>
        </p:nvPicPr>
        <p:blipFill rotWithShape="1">
          <a:blip r:embed="rId2"/>
          <a:srcRect t="13626"/>
          <a:stretch/>
        </p:blipFill>
        <p:spPr>
          <a:xfrm>
            <a:off x="6376380" y="3105339"/>
            <a:ext cx="7510923" cy="271715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t="12572"/>
          <a:stretch/>
        </p:blipFill>
        <p:spPr>
          <a:xfrm>
            <a:off x="324700" y="243840"/>
            <a:ext cx="7541406" cy="279293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/>
          <a:srcRect t="13488"/>
          <a:stretch/>
        </p:blipFill>
        <p:spPr>
          <a:xfrm>
            <a:off x="324700" y="3775958"/>
            <a:ext cx="4572396" cy="2373402"/>
          </a:xfrm>
          <a:prstGeom prst="rect">
            <a:avLst/>
          </a:prstGeom>
        </p:spPr>
      </p:pic>
      <p:cxnSp>
        <p:nvCxnSpPr>
          <p:cNvPr id="11" name="直線コネクタ 10"/>
          <p:cNvCxnSpPr/>
          <p:nvPr/>
        </p:nvCxnSpPr>
        <p:spPr>
          <a:xfrm flipV="1">
            <a:off x="1314113" y="3775958"/>
            <a:ext cx="0" cy="5098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 flipV="1">
            <a:off x="1893233" y="3775958"/>
            <a:ext cx="0" cy="2687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>
            <a:off x="1314113" y="3775958"/>
            <a:ext cx="5791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V="1">
            <a:off x="3444942" y="3778729"/>
            <a:ext cx="0" cy="5098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flipV="1">
            <a:off x="4024062" y="3778729"/>
            <a:ext cx="0" cy="2687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>
            <a:off x="3444942" y="3778729"/>
            <a:ext cx="5791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345429" y="354101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***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523362" y="355209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**</a:t>
            </a:r>
            <a:endParaRPr kumimoji="1" lang="ja-JP" altLang="en-US" dirty="0"/>
          </a:p>
        </p:txBody>
      </p:sp>
      <p:cxnSp>
        <p:nvCxnSpPr>
          <p:cNvPr id="32" name="直線コネクタ 31"/>
          <p:cNvCxnSpPr/>
          <p:nvPr/>
        </p:nvCxnSpPr>
        <p:spPr>
          <a:xfrm flipV="1">
            <a:off x="7073513" y="3112117"/>
            <a:ext cx="0" cy="5098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V="1">
            <a:off x="7395053" y="3112117"/>
            <a:ext cx="0" cy="2687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7070834" y="3112117"/>
            <a:ext cx="3268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6976039" y="2882851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***</a:t>
            </a:r>
            <a:endParaRPr kumimoji="1" lang="ja-JP" altLang="en-US" dirty="0"/>
          </a:p>
        </p:txBody>
      </p:sp>
      <p:cxnSp>
        <p:nvCxnSpPr>
          <p:cNvPr id="37" name="直線コネクタ 36"/>
          <p:cNvCxnSpPr/>
          <p:nvPr/>
        </p:nvCxnSpPr>
        <p:spPr>
          <a:xfrm flipH="1" flipV="1">
            <a:off x="8244480" y="3877873"/>
            <a:ext cx="3124" cy="2068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V="1">
            <a:off x="8563686" y="3877873"/>
            <a:ext cx="2334" cy="4399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H="1">
            <a:off x="8241800" y="3877871"/>
            <a:ext cx="3268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8241595" y="364860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*</a:t>
            </a:r>
            <a:endParaRPr kumimoji="1" lang="ja-JP" altLang="en-US" dirty="0"/>
          </a:p>
        </p:txBody>
      </p:sp>
      <p:cxnSp>
        <p:nvCxnSpPr>
          <p:cNvPr id="50" name="直線コネクタ 49"/>
          <p:cNvCxnSpPr/>
          <p:nvPr/>
        </p:nvCxnSpPr>
        <p:spPr>
          <a:xfrm flipV="1">
            <a:off x="9469012" y="3112117"/>
            <a:ext cx="0" cy="5098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flipV="1">
            <a:off x="9790552" y="3112117"/>
            <a:ext cx="0" cy="2687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H="1">
            <a:off x="9466333" y="3112117"/>
            <a:ext cx="3268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9371538" y="2882851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***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6988278" y="5370189"/>
            <a:ext cx="64780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Q6                           Q7                               Q8                            Q9                          Q10                           Q11 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327501" y="5690230"/>
            <a:ext cx="27719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smtClean="0"/>
              <a:t>Q1, Q2                                                 Q3, Q4, Q5</a:t>
            </a:r>
            <a:endParaRPr kumimoji="1" lang="ja-JP" altLang="en-US" sz="16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024633" y="3367040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*** p&lt;.001</a:t>
            </a:r>
          </a:p>
          <a:p>
            <a:r>
              <a:rPr lang="en-US" altLang="ja-JP" sz="1200" dirty="0" smtClean="0"/>
              <a:t>**   p&lt;.01</a:t>
            </a:r>
            <a:endParaRPr kumimoji="1" lang="ja-JP" altLang="en-US" sz="12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2941210" y="301567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*** p&lt;.001</a:t>
            </a:r>
          </a:p>
          <a:p>
            <a:r>
              <a:rPr lang="en-US" altLang="ja-JP" sz="1200" dirty="0" smtClean="0"/>
              <a:t>*     p&lt;.05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82552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86" y="608716"/>
            <a:ext cx="6181880" cy="272038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148" y="3670459"/>
            <a:ext cx="4615072" cy="276172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4440" y="608716"/>
            <a:ext cx="2822693" cy="2578832"/>
          </a:xfrm>
          <a:prstGeom prst="rect">
            <a:avLst/>
          </a:prstGeom>
        </p:spPr>
      </p:pic>
      <p:cxnSp>
        <p:nvCxnSpPr>
          <p:cNvPr id="7" name="直線コネクタ 6"/>
          <p:cNvCxnSpPr/>
          <p:nvPr/>
        </p:nvCxnSpPr>
        <p:spPr>
          <a:xfrm flipV="1">
            <a:off x="4094184" y="3670459"/>
            <a:ext cx="0" cy="5098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 flipV="1">
            <a:off x="4673304" y="3670459"/>
            <a:ext cx="0" cy="2687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H="1">
            <a:off x="4094184" y="3670459"/>
            <a:ext cx="5791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4226489" y="3401681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+</a:t>
            </a:r>
            <a:endParaRPr kumimoji="1" lang="ja-JP" altLang="en-US" sz="1400" dirty="0"/>
          </a:p>
        </p:txBody>
      </p:sp>
      <p:cxnSp>
        <p:nvCxnSpPr>
          <p:cNvPr id="11" name="直線コネクタ 10"/>
          <p:cNvCxnSpPr/>
          <p:nvPr/>
        </p:nvCxnSpPr>
        <p:spPr>
          <a:xfrm flipV="1">
            <a:off x="927278" y="814188"/>
            <a:ext cx="0" cy="5098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 flipV="1">
            <a:off x="1116057" y="814188"/>
            <a:ext cx="0" cy="2687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V="1">
            <a:off x="927278" y="814187"/>
            <a:ext cx="18877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874161" y="608716"/>
            <a:ext cx="3129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**</a:t>
            </a:r>
            <a:endParaRPr kumimoji="1" lang="ja-JP" altLang="en-US" sz="600" dirty="0"/>
          </a:p>
        </p:txBody>
      </p:sp>
      <p:cxnSp>
        <p:nvCxnSpPr>
          <p:cNvPr id="17" name="直線コネクタ 16"/>
          <p:cNvCxnSpPr/>
          <p:nvPr/>
        </p:nvCxnSpPr>
        <p:spPr>
          <a:xfrm flipV="1">
            <a:off x="2075204" y="1275592"/>
            <a:ext cx="0" cy="1768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flipV="1">
            <a:off x="2263983" y="1268867"/>
            <a:ext cx="0" cy="4802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V="1">
            <a:off x="2075204" y="1275590"/>
            <a:ext cx="18877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2022087" y="1070119"/>
            <a:ext cx="2824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/>
              <a:t>+</a:t>
            </a:r>
            <a:endParaRPr kumimoji="1" lang="ja-JP" altLang="en-US" sz="600" dirty="0"/>
          </a:p>
        </p:txBody>
      </p:sp>
      <p:cxnSp>
        <p:nvCxnSpPr>
          <p:cNvPr id="23" name="直線コネクタ 22"/>
          <p:cNvCxnSpPr/>
          <p:nvPr/>
        </p:nvCxnSpPr>
        <p:spPr>
          <a:xfrm flipV="1">
            <a:off x="1506343" y="814187"/>
            <a:ext cx="0" cy="5098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V="1">
            <a:off x="1695122" y="807463"/>
            <a:ext cx="0" cy="1835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V="1">
            <a:off x="1506343" y="814186"/>
            <a:ext cx="18877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453226" y="608715"/>
            <a:ext cx="3129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**</a:t>
            </a:r>
            <a:endParaRPr kumimoji="1" lang="ja-JP" altLang="en-US" sz="600" dirty="0"/>
          </a:p>
        </p:txBody>
      </p:sp>
      <p:cxnSp>
        <p:nvCxnSpPr>
          <p:cNvPr id="27" name="直線コネクタ 26"/>
          <p:cNvCxnSpPr/>
          <p:nvPr/>
        </p:nvCxnSpPr>
        <p:spPr>
          <a:xfrm flipV="1">
            <a:off x="4387309" y="991043"/>
            <a:ext cx="0" cy="5098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4576088" y="984319"/>
            <a:ext cx="0" cy="1835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V="1">
            <a:off x="4387309" y="991042"/>
            <a:ext cx="18877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4334192" y="785571"/>
            <a:ext cx="3129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**</a:t>
            </a:r>
            <a:endParaRPr kumimoji="1" lang="ja-JP" altLang="en-US" sz="600" dirty="0"/>
          </a:p>
        </p:txBody>
      </p:sp>
      <p:cxnSp>
        <p:nvCxnSpPr>
          <p:cNvPr id="31" name="直線コネクタ 30"/>
          <p:cNvCxnSpPr/>
          <p:nvPr/>
        </p:nvCxnSpPr>
        <p:spPr>
          <a:xfrm flipV="1">
            <a:off x="6139682" y="862631"/>
            <a:ext cx="0" cy="5098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V="1">
            <a:off x="6328461" y="855907"/>
            <a:ext cx="0" cy="1835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V="1">
            <a:off x="6139682" y="862630"/>
            <a:ext cx="18877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6086565" y="657159"/>
            <a:ext cx="3129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**</a:t>
            </a:r>
            <a:endParaRPr kumimoji="1" lang="ja-JP" altLang="en-US" sz="600" dirty="0"/>
          </a:p>
        </p:txBody>
      </p:sp>
      <p:cxnSp>
        <p:nvCxnSpPr>
          <p:cNvPr id="35" name="直線コネクタ 34"/>
          <p:cNvCxnSpPr/>
          <p:nvPr/>
        </p:nvCxnSpPr>
        <p:spPr>
          <a:xfrm flipV="1">
            <a:off x="3246917" y="912975"/>
            <a:ext cx="0" cy="5098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V="1">
            <a:off x="3435696" y="906251"/>
            <a:ext cx="0" cy="1835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V="1">
            <a:off x="3246917" y="912974"/>
            <a:ext cx="18877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3193800" y="707503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/>
              <a:t>*</a:t>
            </a:r>
            <a:endParaRPr kumimoji="1" lang="ja-JP" altLang="en-US" sz="600" dirty="0"/>
          </a:p>
        </p:txBody>
      </p:sp>
      <p:cxnSp>
        <p:nvCxnSpPr>
          <p:cNvPr id="39" name="直線コネクタ 38"/>
          <p:cNvCxnSpPr/>
          <p:nvPr/>
        </p:nvCxnSpPr>
        <p:spPr>
          <a:xfrm flipV="1">
            <a:off x="8899289" y="666333"/>
            <a:ext cx="0" cy="5098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V="1">
            <a:off x="9478409" y="666333"/>
            <a:ext cx="0" cy="2687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H="1">
            <a:off x="8899289" y="666333"/>
            <a:ext cx="5791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9031594" y="397555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+</a:t>
            </a:r>
            <a:endParaRPr kumimoji="1" lang="ja-JP" altLang="en-US" sz="14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625923" y="260634"/>
            <a:ext cx="119868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 smtClean="0"/>
              <a:t>** p&lt;.01</a:t>
            </a:r>
          </a:p>
          <a:p>
            <a:r>
              <a:rPr lang="en-US" altLang="ja-JP" sz="900" dirty="0" smtClean="0"/>
              <a:t>*   p&lt;.05</a:t>
            </a:r>
          </a:p>
          <a:p>
            <a:r>
              <a:rPr kumimoji="1" lang="en-US" altLang="ja-JP" sz="700" dirty="0" smtClean="0"/>
              <a:t>+</a:t>
            </a:r>
            <a:r>
              <a:rPr kumimoji="1" lang="en-US" altLang="ja-JP" sz="600" dirty="0" smtClean="0"/>
              <a:t>    </a:t>
            </a:r>
            <a:r>
              <a:rPr kumimoji="1" lang="en-US" altLang="ja-JP" sz="900" dirty="0" smtClean="0"/>
              <a:t>p&lt;.1</a:t>
            </a:r>
            <a:endParaRPr kumimoji="1" lang="ja-JP" altLang="en-US" sz="6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9688011" y="723749"/>
            <a:ext cx="11986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00" dirty="0" smtClean="0"/>
              <a:t>+</a:t>
            </a:r>
            <a:r>
              <a:rPr kumimoji="1" lang="en-US" altLang="ja-JP" sz="600" dirty="0" smtClean="0"/>
              <a:t>    </a:t>
            </a:r>
            <a:r>
              <a:rPr kumimoji="1" lang="en-US" altLang="ja-JP" sz="900" dirty="0" smtClean="0"/>
              <a:t>p&lt;.1</a:t>
            </a:r>
            <a:endParaRPr kumimoji="1" lang="ja-JP" altLang="en-US" sz="6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805610" y="3804848"/>
            <a:ext cx="11986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00" dirty="0" smtClean="0"/>
              <a:t>+</a:t>
            </a:r>
            <a:r>
              <a:rPr kumimoji="1" lang="en-US" altLang="ja-JP" sz="600" dirty="0" smtClean="0"/>
              <a:t>    </a:t>
            </a:r>
            <a:r>
              <a:rPr kumimoji="1" lang="en-US" altLang="ja-JP" sz="900" dirty="0" smtClean="0"/>
              <a:t>p&lt;.1</a:t>
            </a:r>
            <a:endParaRPr kumimoji="1" lang="ja-JP" altLang="en-US" sz="600" dirty="0"/>
          </a:p>
        </p:txBody>
      </p:sp>
    </p:spTree>
    <p:extLst>
      <p:ext uri="{BB962C8B-B14F-4D97-AF65-F5344CB8AC3E}">
        <p14:creationId xmlns:p14="http://schemas.microsoft.com/office/powerpoint/2010/main" val="2355736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13084"/>
          <a:stretch/>
        </p:blipFill>
        <p:spPr>
          <a:xfrm>
            <a:off x="739635" y="559724"/>
            <a:ext cx="4572396" cy="2384486"/>
          </a:xfrm>
          <a:prstGeom prst="rect">
            <a:avLst/>
          </a:prstGeom>
        </p:spPr>
      </p:pic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1040259"/>
              </p:ext>
            </p:extLst>
          </p:nvPr>
        </p:nvGraphicFramePr>
        <p:xfrm>
          <a:off x="6237317" y="39485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7387244" y="2671516"/>
            <a:ext cx="29648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smtClean="0"/>
              <a:t>Q1                                                 Q2</a:t>
            </a:r>
            <a:endParaRPr kumimoji="1" lang="ja-JP" altLang="en-US" sz="1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038109" y="2536864"/>
            <a:ext cx="3390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役割への意欲　　　　　　　　　　役割の果たしにくさ</a:t>
            </a:r>
            <a:endParaRPr kumimoji="1" lang="ja-JP" altLang="en-US" sz="1400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855" y="3272707"/>
            <a:ext cx="10327519" cy="4237087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897774" y="6639079"/>
            <a:ext cx="98949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smtClean="0"/>
              <a:t>Q3,Q4,Q5                Q6                 Q7~Q11             Q11~Q15           Q16,Q17             Q18,Q19                Q20                  Q21                     Q22                    Q23        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04445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384" y="911166"/>
            <a:ext cx="7665028" cy="511001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524000" y="123582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接続語</a:t>
            </a:r>
            <a:endParaRPr lang="en-US" altLang="ja-JP" dirty="0" smtClean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6349" y="2169623"/>
            <a:ext cx="2216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意見</a:t>
            </a:r>
            <a:r>
              <a:rPr lang="ja-JP" altLang="en-US" dirty="0" smtClean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データベースから抽出された発話</a:t>
            </a:r>
            <a:endParaRPr lang="en-US" altLang="ja-JP" dirty="0" smtClean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6348" y="3492235"/>
            <a:ext cx="2216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肯定</a:t>
            </a:r>
            <a:r>
              <a:rPr lang="en-US" altLang="ja-JP" dirty="0" smtClean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or</a:t>
            </a:r>
            <a:r>
              <a:rPr lang="ja-JP" altLang="en-US" dirty="0" smtClean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共感を表す</a:t>
            </a:r>
            <a:endParaRPr lang="en-US" altLang="ja-JP" dirty="0" smtClean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 smtClean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あいづち</a:t>
            </a:r>
            <a:endParaRPr lang="en-US" altLang="ja-JP" dirty="0" smtClean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76348" y="4703031"/>
            <a:ext cx="2216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否定</a:t>
            </a:r>
            <a:r>
              <a:rPr lang="en-US" altLang="ja-JP" dirty="0" smtClean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or</a:t>
            </a:r>
            <a:r>
              <a:rPr lang="ja-JP" altLang="en-US" dirty="0" smtClean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反論を表す</a:t>
            </a:r>
            <a:endParaRPr lang="en-US" altLang="ja-JP" dirty="0" smtClean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 smtClean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あいづち</a:t>
            </a:r>
            <a:endParaRPr lang="en-US" altLang="ja-JP" dirty="0" smtClean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997142" y="423950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「他の選択肢</a:t>
            </a:r>
            <a:r>
              <a:rPr lang="ja-JP" altLang="en-US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」</a:t>
            </a:r>
            <a:r>
              <a:rPr lang="ja-JP" altLang="en-US" dirty="0" smtClean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ボタン</a:t>
            </a:r>
            <a:endParaRPr lang="en-US" altLang="ja-JP" dirty="0" smtClean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8635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50" y="493640"/>
            <a:ext cx="9333785" cy="312751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962399" y="755378"/>
            <a:ext cx="433132" cy="2192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Q24</a:t>
            </a:r>
          </a:p>
          <a:p>
            <a:endParaRPr lang="en-US" altLang="ja-JP" sz="1050" dirty="0" smtClean="0"/>
          </a:p>
          <a:p>
            <a:endParaRPr lang="en-US" altLang="ja-JP" sz="1050" dirty="0"/>
          </a:p>
          <a:p>
            <a:r>
              <a:rPr kumimoji="1" lang="en-US" altLang="ja-JP" sz="1050" dirty="0" smtClean="0"/>
              <a:t>Q25</a:t>
            </a:r>
          </a:p>
          <a:p>
            <a:endParaRPr lang="en-US" altLang="ja-JP" sz="1050" dirty="0"/>
          </a:p>
          <a:p>
            <a:endParaRPr kumimoji="1" lang="en-US" altLang="ja-JP" sz="1050" dirty="0" smtClean="0"/>
          </a:p>
          <a:p>
            <a:r>
              <a:rPr lang="en-US" altLang="ja-JP" sz="1050" dirty="0" smtClean="0"/>
              <a:t>Q26</a:t>
            </a:r>
          </a:p>
          <a:p>
            <a:endParaRPr kumimoji="1" lang="en-US" altLang="ja-JP" sz="1050" dirty="0"/>
          </a:p>
          <a:p>
            <a:endParaRPr lang="en-US" altLang="ja-JP" sz="1050" dirty="0" smtClean="0"/>
          </a:p>
          <a:p>
            <a:r>
              <a:rPr kumimoji="1" lang="en-US" altLang="ja-JP" sz="1050" dirty="0" smtClean="0"/>
              <a:t>Q27</a:t>
            </a:r>
          </a:p>
          <a:p>
            <a:endParaRPr lang="en-US" altLang="ja-JP" sz="1050" dirty="0"/>
          </a:p>
          <a:p>
            <a:endParaRPr kumimoji="1" lang="en-US" altLang="ja-JP" sz="1050" dirty="0" smtClean="0"/>
          </a:p>
          <a:p>
            <a:r>
              <a:rPr lang="en-US" altLang="ja-JP" sz="1050" dirty="0" smtClean="0"/>
              <a:t>Q28</a:t>
            </a:r>
            <a:endParaRPr kumimoji="1" lang="ja-JP" altLang="en-US" dirty="0"/>
          </a:p>
        </p:txBody>
      </p:sp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90747"/>
              </p:ext>
            </p:extLst>
          </p:nvPr>
        </p:nvGraphicFramePr>
        <p:xfrm>
          <a:off x="499749" y="3749227"/>
          <a:ext cx="6501232" cy="2871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1494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1172712"/>
              </p:ext>
            </p:extLst>
          </p:nvPr>
        </p:nvGraphicFramePr>
        <p:xfrm>
          <a:off x="2845384" y="607761"/>
          <a:ext cx="6501232" cy="2871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2111158"/>
              </p:ext>
            </p:extLst>
          </p:nvPr>
        </p:nvGraphicFramePr>
        <p:xfrm>
          <a:off x="2857917" y="2057400"/>
          <a:ext cx="647616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グラフ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1224863"/>
              </p:ext>
            </p:extLst>
          </p:nvPr>
        </p:nvGraphicFramePr>
        <p:xfrm>
          <a:off x="755374" y="3479131"/>
          <a:ext cx="4572000" cy="2961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左大かっこ 7"/>
          <p:cNvSpPr/>
          <p:nvPr/>
        </p:nvSpPr>
        <p:spPr>
          <a:xfrm rot="16200000">
            <a:off x="1644953" y="4960108"/>
            <a:ext cx="98362" cy="174111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左大かっこ 8"/>
          <p:cNvSpPr/>
          <p:nvPr/>
        </p:nvSpPr>
        <p:spPr>
          <a:xfrm rot="16200000">
            <a:off x="3795527" y="4618851"/>
            <a:ext cx="98362" cy="2423629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916613" y="5700488"/>
            <a:ext cx="72327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 smtClean="0"/>
              <a:t>批判的思考態度</a:t>
            </a:r>
            <a:endParaRPr kumimoji="1" lang="ja-JP" altLang="en-US" sz="6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785896" y="5695181"/>
            <a:ext cx="13388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コミュニケーション・スキル尺度</a:t>
            </a:r>
            <a:endParaRPr kumimoji="1" lang="ja-JP" altLang="en-US" sz="600" dirty="0"/>
          </a:p>
        </p:txBody>
      </p:sp>
    </p:spTree>
    <p:extLst>
      <p:ext uri="{BB962C8B-B14F-4D97-AF65-F5344CB8AC3E}">
        <p14:creationId xmlns:p14="http://schemas.microsoft.com/office/powerpoint/2010/main" val="3362102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5410</TotalTime>
  <Words>1188</Words>
  <Application>Microsoft Office PowerPoint</Application>
  <PresentationFormat>ワイド画面</PresentationFormat>
  <Paragraphs>273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BIZ UDPゴシック</vt:lpstr>
      <vt:lpstr>游ゴシック</vt:lpstr>
      <vt:lpstr>游ゴシック Light</vt:lpstr>
      <vt:lpstr>游明朝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taiwajikken</dc:creator>
  <cp:lastModifiedBy>taiwajikken</cp:lastModifiedBy>
  <cp:revision>93</cp:revision>
  <dcterms:created xsi:type="dcterms:W3CDTF">2020-01-31T21:30:57Z</dcterms:created>
  <dcterms:modified xsi:type="dcterms:W3CDTF">2020-02-11T22:18:33Z</dcterms:modified>
</cp:coreProperties>
</file>