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31" d="100"/>
          <a:sy n="131" d="100"/>
        </p:scale>
        <p:origin x="48" y="-17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%20(&#22238;&#24489;&#28168;&#12415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%20(&#22238;&#24489;&#28168;&#12415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%20(&#22238;&#24489;&#28168;&#12415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%20(&#22238;&#24489;&#28168;&#12415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256999125109362E-2"/>
          <c:y val="5.0925925925925923E-2"/>
          <c:w val="0.91318744531933504"/>
          <c:h val="0.72467993584135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仮説として載せる!$AC$32</c:f>
              <c:strCache>
                <c:ptCount val="1"/>
                <c:pt idx="0">
                  <c:v>システムあり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仮説として載せる!$AD$31:$AE$31</c:f>
              <c:strCache>
                <c:ptCount val="2"/>
                <c:pt idx="0">
                  <c:v>役割を果たそうとした</c:v>
                </c:pt>
                <c:pt idx="1">
                  <c:v>役割を果たすのは難しかった</c:v>
                </c:pt>
              </c:strCache>
            </c:strRef>
          </c:cat>
          <c:val>
            <c:numRef>
              <c:f>仮説として載せる!$AD$32:$AE$32</c:f>
              <c:numCache>
                <c:formatCode>General</c:formatCode>
                <c:ptCount val="2"/>
                <c:pt idx="0">
                  <c:v>5</c:v>
                </c:pt>
                <c:pt idx="1">
                  <c:v>4.5263157894736841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D6-40DA-841F-69ECAF1A451D}"/>
            </c:ext>
          </c:extLst>
        </c:ser>
        <c:ser>
          <c:idx val="1"/>
          <c:order val="1"/>
          <c:tx>
            <c:strRef>
              <c:f>仮説として載せる!$AC$34</c:f>
              <c:strCache>
                <c:ptCount val="1"/>
                <c:pt idx="0">
                  <c:v>システムなし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仮説として載せる!$AD$31:$AE$31</c:f>
              <c:strCache>
                <c:ptCount val="2"/>
                <c:pt idx="0">
                  <c:v>役割を果たそうとした</c:v>
                </c:pt>
                <c:pt idx="1">
                  <c:v>役割を果たすのは難しかった</c:v>
                </c:pt>
              </c:strCache>
            </c:strRef>
          </c:cat>
          <c:val>
            <c:numRef>
              <c:f>仮説として載せる!$AD$34:$AE$34</c:f>
              <c:numCache>
                <c:formatCode>General</c:formatCode>
                <c:ptCount val="2"/>
                <c:pt idx="0">
                  <c:v>4.95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D6-40DA-841F-69ECAF1A4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760447"/>
        <c:axId val="453740863"/>
      </c:barChart>
      <c:catAx>
        <c:axId val="4517604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3740863"/>
        <c:crosses val="autoZero"/>
        <c:auto val="1"/>
        <c:lblAlgn val="ctr"/>
        <c:lblOffset val="100"/>
        <c:noMultiLvlLbl val="0"/>
      </c:catAx>
      <c:valAx>
        <c:axId val="453740863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176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>
                <a:effectLst/>
              </a:rPr>
              <a:t>Q29. </a:t>
            </a:r>
            <a:r>
              <a:rPr lang="ja-JP" altLang="en-US" sz="1400" b="0" i="0" u="none" strike="noStrike" baseline="0">
                <a:effectLst/>
              </a:rPr>
              <a:t>以下の話題はどちらの条件で議論したいですか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Sheet10!$C$93</c:f>
              <c:strCache>
                <c:ptCount val="1"/>
                <c:pt idx="0">
                  <c:v>ロボットがいた議論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Sheet10!$D$92:$H$92</c:f>
              <c:strCache>
                <c:ptCount val="5"/>
                <c:pt idx="0">
                  <c:v>絶対的な悪は存在するか</c:v>
                </c:pt>
                <c:pt idx="1">
                  <c:v>愛とは何か</c:v>
                </c:pt>
                <c:pt idx="2">
                  <c:v>死刑制度は存続すべきか</c:v>
                </c:pt>
                <c:pt idx="3">
                  <c:v>日本は捕鯨をやめるべきか</c:v>
                </c:pt>
                <c:pt idx="4">
                  <c:v>朝食はパンかご飯か</c:v>
                </c:pt>
              </c:strCache>
            </c:strRef>
          </c:cat>
          <c:val>
            <c:numRef>
              <c:f>Sheet10!$D$93:$H$93</c:f>
              <c:numCache>
                <c:formatCode>General</c:formatCode>
                <c:ptCount val="5"/>
                <c:pt idx="0">
                  <c:v>28</c:v>
                </c:pt>
                <c:pt idx="1">
                  <c:v>23</c:v>
                </c:pt>
                <c:pt idx="2">
                  <c:v>30</c:v>
                </c:pt>
                <c:pt idx="3">
                  <c:v>34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E-4E07-9C39-4FACCF4E7609}"/>
            </c:ext>
          </c:extLst>
        </c:ser>
        <c:ser>
          <c:idx val="1"/>
          <c:order val="1"/>
          <c:tx>
            <c:strRef>
              <c:f>Sheet10!$C$94</c:f>
              <c:strCache>
                <c:ptCount val="1"/>
                <c:pt idx="0">
                  <c:v>人だけの議論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Sheet10!$D$92:$H$92</c:f>
              <c:strCache>
                <c:ptCount val="5"/>
                <c:pt idx="0">
                  <c:v>絶対的な悪は存在するか</c:v>
                </c:pt>
                <c:pt idx="1">
                  <c:v>愛とは何か</c:v>
                </c:pt>
                <c:pt idx="2">
                  <c:v>死刑制度は存続すべきか</c:v>
                </c:pt>
                <c:pt idx="3">
                  <c:v>日本は捕鯨をやめるべきか</c:v>
                </c:pt>
                <c:pt idx="4">
                  <c:v>朝食はパンかご飯か</c:v>
                </c:pt>
              </c:strCache>
            </c:strRef>
          </c:cat>
          <c:val>
            <c:numRef>
              <c:f>Sheet10!$D$94:$H$94</c:f>
              <c:numCache>
                <c:formatCode>General</c:formatCode>
                <c:ptCount val="5"/>
                <c:pt idx="0">
                  <c:v>36</c:v>
                </c:pt>
                <c:pt idx="1">
                  <c:v>41</c:v>
                </c:pt>
                <c:pt idx="2">
                  <c:v>34</c:v>
                </c:pt>
                <c:pt idx="3">
                  <c:v>30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EE-4E07-9C39-4FACCF4E7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9330784"/>
        <c:axId val="1119332864"/>
      </c:barChart>
      <c:catAx>
        <c:axId val="111933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9332864"/>
        <c:crosses val="autoZero"/>
        <c:auto val="1"/>
        <c:lblAlgn val="ctr"/>
        <c:lblOffset val="100"/>
        <c:noMultiLvlLbl val="0"/>
      </c:catAx>
      <c:valAx>
        <c:axId val="111933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93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>
                <a:effectLst/>
              </a:rPr>
              <a:t>Q29. </a:t>
            </a:r>
            <a:r>
              <a:rPr lang="ja-JP" altLang="en-US" sz="1400" b="0" i="0" u="none" strike="noStrike" baseline="0">
                <a:effectLst/>
              </a:rPr>
              <a:t>以下の話題はどちらの条件で議論したいですか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Sheet10!$C$93</c:f>
              <c:strCache>
                <c:ptCount val="1"/>
                <c:pt idx="0">
                  <c:v>ロボットがいた議論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Sheet10!$D$92:$H$92</c:f>
              <c:strCache>
                <c:ptCount val="5"/>
                <c:pt idx="0">
                  <c:v>絶対的な悪は存在するか</c:v>
                </c:pt>
                <c:pt idx="1">
                  <c:v>愛とは何か</c:v>
                </c:pt>
                <c:pt idx="2">
                  <c:v>死刑制度は存続すべきか</c:v>
                </c:pt>
                <c:pt idx="3">
                  <c:v>日本は捕鯨をやめるべきか</c:v>
                </c:pt>
                <c:pt idx="4">
                  <c:v>朝食はパンかご飯か</c:v>
                </c:pt>
              </c:strCache>
            </c:strRef>
          </c:cat>
          <c:val>
            <c:numRef>
              <c:f>Sheet10!$D$93:$H$93</c:f>
              <c:numCache>
                <c:formatCode>General</c:formatCode>
                <c:ptCount val="5"/>
                <c:pt idx="0">
                  <c:v>28</c:v>
                </c:pt>
                <c:pt idx="1">
                  <c:v>23</c:v>
                </c:pt>
                <c:pt idx="2">
                  <c:v>30</c:v>
                </c:pt>
                <c:pt idx="3">
                  <c:v>34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BA-4639-B40C-DD9F7FC1251C}"/>
            </c:ext>
          </c:extLst>
        </c:ser>
        <c:ser>
          <c:idx val="1"/>
          <c:order val="1"/>
          <c:tx>
            <c:strRef>
              <c:f>Sheet10!$C$94</c:f>
              <c:strCache>
                <c:ptCount val="1"/>
                <c:pt idx="0">
                  <c:v>人だけの議論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Sheet10!$D$92:$H$92</c:f>
              <c:strCache>
                <c:ptCount val="5"/>
                <c:pt idx="0">
                  <c:v>絶対的な悪は存在するか</c:v>
                </c:pt>
                <c:pt idx="1">
                  <c:v>愛とは何か</c:v>
                </c:pt>
                <c:pt idx="2">
                  <c:v>死刑制度は存続すべきか</c:v>
                </c:pt>
                <c:pt idx="3">
                  <c:v>日本は捕鯨をやめるべきか</c:v>
                </c:pt>
                <c:pt idx="4">
                  <c:v>朝食はパンかご飯か</c:v>
                </c:pt>
              </c:strCache>
            </c:strRef>
          </c:cat>
          <c:val>
            <c:numRef>
              <c:f>Sheet10!$D$94:$H$94</c:f>
              <c:numCache>
                <c:formatCode>General</c:formatCode>
                <c:ptCount val="5"/>
                <c:pt idx="0">
                  <c:v>36</c:v>
                </c:pt>
                <c:pt idx="1">
                  <c:v>41</c:v>
                </c:pt>
                <c:pt idx="2">
                  <c:v>34</c:v>
                </c:pt>
                <c:pt idx="3">
                  <c:v>30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BA-4639-B40C-DD9F7FC12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9330784"/>
        <c:axId val="1119332864"/>
      </c:barChart>
      <c:catAx>
        <c:axId val="111933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9332864"/>
        <c:crosses val="autoZero"/>
        <c:auto val="1"/>
        <c:lblAlgn val="ctr"/>
        <c:lblOffset val="100"/>
        <c:noMultiLvlLbl val="0"/>
      </c:catAx>
      <c:valAx>
        <c:axId val="111933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93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100" b="0" i="0" u="none" strike="noStrike" baseline="0">
                <a:effectLst/>
              </a:rPr>
              <a:t>Q30. </a:t>
            </a:r>
            <a:r>
              <a:rPr lang="ja-JP" altLang="en-US" sz="1100" b="0" i="0" u="none" strike="noStrike" baseline="0">
                <a:effectLst/>
              </a:rPr>
              <a:t>今日話したテーマに限らず、以下の状況での様々な議論で、どちらの条件で議論したいですか</a:t>
            </a:r>
            <a:endParaRPr lang="ja-JP" altLang="en-US" sz="11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Sheet10!$C$107</c:f>
              <c:strCache>
                <c:ptCount val="1"/>
                <c:pt idx="0">
                  <c:v>ロボットがいた議論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Sheet10!$D$106:$I$106</c:f>
              <c:strCache>
                <c:ptCount val="6"/>
                <c:pt idx="0">
                  <c:v>初対面の人との議論</c:v>
                </c:pt>
                <c:pt idx="1">
                  <c:v>家族との議論</c:v>
                </c:pt>
                <c:pt idx="2">
                  <c:v>嫌いな人との議論</c:v>
                </c:pt>
                <c:pt idx="3">
                  <c:v>友達との議論</c:v>
                </c:pt>
                <c:pt idx="4">
                  <c:v>サークルや部活動での決めごとに関する議論</c:v>
                </c:pt>
                <c:pt idx="5">
                  <c:v>講義中のグループワークでの議論</c:v>
                </c:pt>
              </c:strCache>
            </c:strRef>
          </c:cat>
          <c:val>
            <c:numRef>
              <c:f>Sheet10!$D$107:$I$107</c:f>
              <c:numCache>
                <c:formatCode>General</c:formatCode>
                <c:ptCount val="6"/>
                <c:pt idx="0">
                  <c:v>46</c:v>
                </c:pt>
                <c:pt idx="1">
                  <c:v>8</c:v>
                </c:pt>
                <c:pt idx="2">
                  <c:v>56</c:v>
                </c:pt>
                <c:pt idx="3">
                  <c:v>6</c:v>
                </c:pt>
                <c:pt idx="4">
                  <c:v>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8-4437-8295-0384F6D531A0}"/>
            </c:ext>
          </c:extLst>
        </c:ser>
        <c:ser>
          <c:idx val="1"/>
          <c:order val="1"/>
          <c:tx>
            <c:strRef>
              <c:f>Sheet10!$C$108</c:f>
              <c:strCache>
                <c:ptCount val="1"/>
                <c:pt idx="0">
                  <c:v>人だけの議論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Sheet10!$D$106:$I$106</c:f>
              <c:strCache>
                <c:ptCount val="6"/>
                <c:pt idx="0">
                  <c:v>初対面の人との議論</c:v>
                </c:pt>
                <c:pt idx="1">
                  <c:v>家族との議論</c:v>
                </c:pt>
                <c:pt idx="2">
                  <c:v>嫌いな人との議論</c:v>
                </c:pt>
                <c:pt idx="3">
                  <c:v>友達との議論</c:v>
                </c:pt>
                <c:pt idx="4">
                  <c:v>サークルや部活動での決めごとに関する議論</c:v>
                </c:pt>
                <c:pt idx="5">
                  <c:v>講義中のグループワークでの議論</c:v>
                </c:pt>
              </c:strCache>
            </c:strRef>
          </c:cat>
          <c:val>
            <c:numRef>
              <c:f>Sheet10!$D$108:$I$108</c:f>
              <c:numCache>
                <c:formatCode>General</c:formatCode>
                <c:ptCount val="6"/>
                <c:pt idx="0">
                  <c:v>18</c:v>
                </c:pt>
                <c:pt idx="1">
                  <c:v>56</c:v>
                </c:pt>
                <c:pt idx="2">
                  <c:v>8</c:v>
                </c:pt>
                <c:pt idx="3">
                  <c:v>58</c:v>
                </c:pt>
                <c:pt idx="4">
                  <c:v>56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D8-4437-8295-0384F6D53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373312"/>
        <c:axId val="907374560"/>
      </c:barChart>
      <c:catAx>
        <c:axId val="90737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7374560"/>
        <c:crosses val="autoZero"/>
        <c:auto val="1"/>
        <c:lblAlgn val="ctr"/>
        <c:lblOffset val="100"/>
        <c:noMultiLvlLbl val="0"/>
      </c:catAx>
      <c:valAx>
        <c:axId val="90737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737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mouikkaiyarunara!$A$146</c:f>
              <c:strCache>
                <c:ptCount val="1"/>
                <c:pt idx="0">
                  <c:v>もう一度議論するなら「ロボットがいた議論」と回答した参加者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mouikkaiyarunara!$B$145:$K$145</c:f>
              <c:strCache>
                <c:ptCount val="10"/>
                <c:pt idx="0">
                  <c:v>思考への自信</c:v>
                </c:pt>
                <c:pt idx="1">
                  <c:v>探求心</c:v>
                </c:pt>
                <c:pt idx="2">
                  <c:v>偏りのない判断</c:v>
                </c:pt>
                <c:pt idx="3">
                  <c:v>証拠</c:v>
                </c:pt>
                <c:pt idx="4">
                  <c:v>自己統制</c:v>
                </c:pt>
                <c:pt idx="5">
                  <c:v>表現</c:v>
                </c:pt>
                <c:pt idx="6">
                  <c:v>汲み取り</c:v>
                </c:pt>
                <c:pt idx="7">
                  <c:v>自己主張</c:v>
                </c:pt>
                <c:pt idx="8">
                  <c:v>相手の理解</c:v>
                </c:pt>
                <c:pt idx="9">
                  <c:v>関係調整</c:v>
                </c:pt>
              </c:strCache>
            </c:strRef>
          </c:cat>
          <c:val>
            <c:numRef>
              <c:f>mouikkaiyarunara!$B$146:$K$146</c:f>
              <c:numCache>
                <c:formatCode>General</c:formatCode>
                <c:ptCount val="10"/>
                <c:pt idx="0">
                  <c:v>2.7241379310344827</c:v>
                </c:pt>
                <c:pt idx="1">
                  <c:v>4.2155172413793105</c:v>
                </c:pt>
                <c:pt idx="2">
                  <c:v>4.6724137931034484</c:v>
                </c:pt>
                <c:pt idx="3">
                  <c:v>3.3103448275862069</c:v>
                </c:pt>
                <c:pt idx="4">
                  <c:v>4.5862068965517242</c:v>
                </c:pt>
                <c:pt idx="5">
                  <c:v>4.1034482758620694</c:v>
                </c:pt>
                <c:pt idx="6">
                  <c:v>4.9655172413793105</c:v>
                </c:pt>
                <c:pt idx="7">
                  <c:v>4.2413793103448274</c:v>
                </c:pt>
                <c:pt idx="8">
                  <c:v>5.2413793103448274</c:v>
                </c:pt>
                <c:pt idx="9">
                  <c:v>4.5517241379310347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E-4CAB-8BD2-74F45879BEF8}"/>
            </c:ext>
          </c:extLst>
        </c:ser>
        <c:ser>
          <c:idx val="1"/>
          <c:order val="1"/>
          <c:tx>
            <c:strRef>
              <c:f>mouikkaiyarunara!$A$147</c:f>
              <c:strCache>
                <c:ptCount val="1"/>
                <c:pt idx="0">
                  <c:v>もう一度議論するなら「人だけの議論」と回答した参加者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mouikkaiyarunara!$B$145:$K$145</c:f>
              <c:strCache>
                <c:ptCount val="10"/>
                <c:pt idx="0">
                  <c:v>思考への自信</c:v>
                </c:pt>
                <c:pt idx="1">
                  <c:v>探求心</c:v>
                </c:pt>
                <c:pt idx="2">
                  <c:v>偏りのない判断</c:v>
                </c:pt>
                <c:pt idx="3">
                  <c:v>証拠</c:v>
                </c:pt>
                <c:pt idx="4">
                  <c:v>自己統制</c:v>
                </c:pt>
                <c:pt idx="5">
                  <c:v>表現</c:v>
                </c:pt>
                <c:pt idx="6">
                  <c:v>汲み取り</c:v>
                </c:pt>
                <c:pt idx="7">
                  <c:v>自己主張</c:v>
                </c:pt>
                <c:pt idx="8">
                  <c:v>相手の理解</c:v>
                </c:pt>
                <c:pt idx="9">
                  <c:v>関係調整</c:v>
                </c:pt>
              </c:strCache>
            </c:strRef>
          </c:cat>
          <c:val>
            <c:numRef>
              <c:f>mouikkaiyarunara!$B$147:$K$147</c:f>
              <c:numCache>
                <c:formatCode>General</c:formatCode>
                <c:ptCount val="10"/>
                <c:pt idx="0">
                  <c:v>3.1357142857142857</c:v>
                </c:pt>
                <c:pt idx="1">
                  <c:v>4.2285714285714286</c:v>
                </c:pt>
                <c:pt idx="2">
                  <c:v>4.7</c:v>
                </c:pt>
                <c:pt idx="3">
                  <c:v>3.5142857142857142</c:v>
                </c:pt>
                <c:pt idx="4">
                  <c:v>4.9142857142857146</c:v>
                </c:pt>
                <c:pt idx="5">
                  <c:v>4.2285714285714286</c:v>
                </c:pt>
                <c:pt idx="6">
                  <c:v>4.9428571428571431</c:v>
                </c:pt>
                <c:pt idx="7">
                  <c:v>4.2285714285714286</c:v>
                </c:pt>
                <c:pt idx="8">
                  <c:v>5.1714285714285717</c:v>
                </c:pt>
                <c:pt idx="9">
                  <c:v>5.0857142857142854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9E-4CAB-8BD2-74F45879B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9914240"/>
        <c:axId val="1149911328"/>
      </c:barChart>
      <c:catAx>
        <c:axId val="11499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9911328"/>
        <c:crosses val="autoZero"/>
        <c:auto val="1"/>
        <c:lblAlgn val="ctr"/>
        <c:lblOffset val="100"/>
        <c:noMultiLvlLbl val="0"/>
      </c:catAx>
      <c:valAx>
        <c:axId val="114991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991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50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3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9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4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9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5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4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/>
          <p:cNvSpPr/>
          <p:nvPr/>
        </p:nvSpPr>
        <p:spPr>
          <a:xfrm>
            <a:off x="7831510" y="986218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39873" y="341976"/>
            <a:ext cx="1202575" cy="28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概要説明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39873" y="871450"/>
            <a:ext cx="1202575" cy="263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自己紹介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39871" y="1363854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888316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893846" y="1831338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93846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622900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622899" y="387072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727301" y="252072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7522552" y="609946"/>
            <a:ext cx="8316" cy="1917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" idx="1"/>
          </p:cNvCxnSpPr>
          <p:nvPr/>
        </p:nvCxnSpPr>
        <p:spPr>
          <a:xfrm>
            <a:off x="7522552" y="616296"/>
            <a:ext cx="36576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8481274" y="3870727"/>
            <a:ext cx="1" cy="532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8481274" y="440274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9265453" y="627381"/>
            <a:ext cx="0" cy="3775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259911" y="616296"/>
            <a:ext cx="37130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741159" y="113966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743930" y="630855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8500665" y="3097892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8500665" y="1596060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622900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7896628" y="1064043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8499511" y="859188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9566100" y="981971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9628436" y="1827091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(2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 flipH="1">
            <a:off x="10235255" y="159181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9631218" y="105979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 flipH="1">
            <a:off x="10234101" y="85494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10224185" y="3113124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2829746" y="3326233"/>
            <a:ext cx="1651577" cy="90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議論を先導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829746" y="4284391"/>
            <a:ext cx="1651577" cy="8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750045" y="3337317"/>
            <a:ext cx="1651577" cy="176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829745" y="253342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ロボットと相談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ロボットが主張する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立場で考える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750045" y="252707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フォーム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記入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（与えられた立場で考える）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053444" y="225053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システムあり　　　　　　　システムなし</a:t>
            </a:r>
            <a:endParaRPr kumimoji="1" lang="ja-JP" altLang="en-US" sz="1200" b="1" dirty="0"/>
          </a:p>
        </p:txBody>
      </p:sp>
      <p:cxnSp>
        <p:nvCxnSpPr>
          <p:cNvPr id="99" name="直線コネクタ 98"/>
          <p:cNvCxnSpPr/>
          <p:nvPr/>
        </p:nvCxnSpPr>
        <p:spPr>
          <a:xfrm flipH="1">
            <a:off x="6401622" y="1090217"/>
            <a:ext cx="1506510" cy="1436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6401623" y="1623129"/>
            <a:ext cx="1481152" cy="15761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6401622" y="1827091"/>
            <a:ext cx="1495006" cy="15102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6412692" y="3097892"/>
            <a:ext cx="1481149" cy="2559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中かっこ 108"/>
          <p:cNvSpPr/>
          <p:nvPr/>
        </p:nvSpPr>
        <p:spPr>
          <a:xfrm>
            <a:off x="2374900" y="3362717"/>
            <a:ext cx="190500" cy="1704583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947105" y="3950624"/>
            <a:ext cx="8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20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1" name="左中かっこ 110"/>
          <p:cNvSpPr/>
          <p:nvPr/>
        </p:nvSpPr>
        <p:spPr>
          <a:xfrm>
            <a:off x="2384812" y="2548068"/>
            <a:ext cx="156987" cy="66699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957024" y="2661860"/>
            <a:ext cx="7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10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3" name="正方形/長方形 112"/>
          <p:cNvSpPr/>
          <p:nvPr/>
        </p:nvSpPr>
        <p:spPr>
          <a:xfrm>
            <a:off x="2829745" y="5176144"/>
            <a:ext cx="1651577" cy="481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結論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個別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に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紙にまとめる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4750044" y="5176144"/>
            <a:ext cx="1651577" cy="481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結論を個別に</a:t>
            </a:r>
            <a:endParaRPr lang="en-US" altLang="ja-JP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紙にまとめる</a:t>
            </a:r>
            <a:endParaRPr lang="en-US" altLang="ja-JP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569042" y="6296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569042" y="112402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実験室→待合室</a:t>
            </a:r>
            <a:endParaRPr kumimoji="1" lang="ja-JP" altLang="en-US" b="1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69041" y="17530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537224" y="865704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275428" y="859188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537224" y="1625857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0275428" y="1619341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7" name="正方形/長方形 126"/>
          <p:cNvSpPr/>
          <p:nvPr/>
        </p:nvSpPr>
        <p:spPr>
          <a:xfrm>
            <a:off x="6146796" y="1979911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の内容確認</a:t>
            </a:r>
            <a:endParaRPr kumimoji="1" lang="ja-JP" altLang="en-US" sz="14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6739741" y="2358384"/>
            <a:ext cx="1" cy="185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6743064" y="175112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中かっこ 56"/>
          <p:cNvSpPr/>
          <p:nvPr/>
        </p:nvSpPr>
        <p:spPr>
          <a:xfrm>
            <a:off x="2404930" y="5175389"/>
            <a:ext cx="156093" cy="45849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64398" y="5196543"/>
            <a:ext cx="7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5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7984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吹き出し 4"/>
          <p:cNvSpPr/>
          <p:nvPr/>
        </p:nvSpPr>
        <p:spPr>
          <a:xfrm>
            <a:off x="3193365" y="1132450"/>
            <a:ext cx="3460652" cy="654147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3193365" y="1872307"/>
            <a:ext cx="3460652" cy="85682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193365" y="2814842"/>
            <a:ext cx="3460652" cy="85682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3193365" y="3757377"/>
            <a:ext cx="3460652" cy="1067841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3193365" y="4910927"/>
            <a:ext cx="3460652" cy="126915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13159"/>
              </p:ext>
            </p:extLst>
          </p:nvPr>
        </p:nvGraphicFramePr>
        <p:xfrm>
          <a:off x="958542" y="731520"/>
          <a:ext cx="9534985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81">
                  <a:extLst>
                    <a:ext uri="{9D8B030D-6E8A-4147-A177-3AD203B41FA5}">
                      <a16:colId xmlns:a16="http://schemas.microsoft.com/office/drawing/2014/main" val="4169676883"/>
                    </a:ext>
                  </a:extLst>
                </a:gridCol>
                <a:gridCol w="721780">
                  <a:extLst>
                    <a:ext uri="{9D8B030D-6E8A-4147-A177-3AD203B41FA5}">
                      <a16:colId xmlns:a16="http://schemas.microsoft.com/office/drawing/2014/main" val="835547621"/>
                    </a:ext>
                  </a:extLst>
                </a:gridCol>
                <a:gridCol w="3638681">
                  <a:extLst>
                    <a:ext uri="{9D8B030D-6E8A-4147-A177-3AD203B41FA5}">
                      <a16:colId xmlns:a16="http://schemas.microsoft.com/office/drawing/2014/main" val="3834893522"/>
                    </a:ext>
                  </a:extLst>
                </a:gridCol>
                <a:gridCol w="3701743">
                  <a:extLst>
                    <a:ext uri="{9D8B030D-6E8A-4147-A177-3AD203B41FA5}">
                      <a16:colId xmlns:a16="http://schemas.microsoft.com/office/drawing/2014/main" val="6340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　　システムあり（ロボットの発話例）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システムなし（ワークシートの設問）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8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「（主張）」っていう考えについて、何か例を挙げてほしいって言われたらなんて言ったらいい？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「（主張）」という考えについての例を挙げてください。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詳細説明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「（主張）」という考えについて、少し根拠を説明してって言われたらどう答えたらいい？○○さんの本心とは違ってもいいから、考えてみてくれないかな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「（主張）」という主張を支持する根拠を説明してください。あなたの本心とは関係なく、説得力があると思われる内容を記入してください。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6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想定反論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じゃあ「（主張）」っていう考えに対して反論するとしたら、○○さん（実験参加者の名前）ならなんて言う？反論された時のことを考えたいんだ。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「（主張）」という主張に対して想定される反論を考えて記入してください。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想定反論へ</a:t>
                      </a:r>
                      <a:endParaRPr kumimoji="1" lang="en-US" altLang="ja-JP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の反論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なら「（想定反論）」っていう反論に対して、「（主張）」という立場からはどう返せばいいと思いますか？みんなを説得したいから、○○さんの本音とは違うかもしれないけど、助けてください。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「（想定反論）」に「（主張）」という立場から反論してください。あなたの本心とは関係なく、説得力があると思われる内容を記入してください。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25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言い換え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ぼくの「（主張）」って主張を、○○さんの一言でかっこよく言い換えると、どうなるの？今まで○○さんが教えてくれた「（例）」って例や、「（詳細説明）」っていう説明を踏まえて考えてもらえませんか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「（主張）」という主張をあなたの言葉で格好よく言い換えてください。上で回答した内容を踏まえて記入してください。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13489"/>
                  </a:ext>
                </a:extLst>
              </a:tr>
            </a:tbl>
          </a:graphicData>
        </a:graphic>
      </p:graphicFrame>
      <p:pic>
        <p:nvPicPr>
          <p:cNvPr id="1026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1119838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1869295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2698246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3671667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4761286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/>
          <p:cNvSpPr/>
          <p:nvPr/>
        </p:nvSpPr>
        <p:spPr>
          <a:xfrm>
            <a:off x="7831510" y="986218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39873" y="341976"/>
            <a:ext cx="1202575" cy="28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概要説明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39873" y="871450"/>
            <a:ext cx="1202575" cy="263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自己紹介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39871" y="1363854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888316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893846" y="1831338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93846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622900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622899" y="387072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727301" y="252072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7522552" y="609946"/>
            <a:ext cx="8316" cy="1917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" idx="1"/>
          </p:cNvCxnSpPr>
          <p:nvPr/>
        </p:nvCxnSpPr>
        <p:spPr>
          <a:xfrm>
            <a:off x="7522552" y="616296"/>
            <a:ext cx="36576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8481274" y="3870727"/>
            <a:ext cx="1" cy="532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8481274" y="440274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9265453" y="627381"/>
            <a:ext cx="0" cy="3775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259911" y="616296"/>
            <a:ext cx="37130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741159" y="113966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743930" y="630855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8500665" y="3097892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8500665" y="1596060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622900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7896628" y="1064043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8499511" y="859188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9566100" y="981971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9628436" y="1827091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 flipH="1">
            <a:off x="10235255" y="159181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9631218" y="105979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 flipH="1">
            <a:off x="10234101" y="85494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10224185" y="3113124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2829746" y="3326233"/>
            <a:ext cx="1651577" cy="90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議論を先導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829746" y="4284391"/>
            <a:ext cx="1651577" cy="8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750045" y="3337317"/>
            <a:ext cx="1651577" cy="176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829745" y="253342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ロボットと相談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ロボットが主張する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立場で考える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750045" y="252707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ワークシート記入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（与えられた立場で考える）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053444" y="225053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システムあり　　　　　　　システムなし</a:t>
            </a:r>
            <a:endParaRPr kumimoji="1" lang="ja-JP" altLang="en-US" sz="1200" b="1" dirty="0"/>
          </a:p>
        </p:txBody>
      </p:sp>
      <p:cxnSp>
        <p:nvCxnSpPr>
          <p:cNvPr id="99" name="直線コネクタ 98"/>
          <p:cNvCxnSpPr/>
          <p:nvPr/>
        </p:nvCxnSpPr>
        <p:spPr>
          <a:xfrm flipH="1">
            <a:off x="6401622" y="1090217"/>
            <a:ext cx="1506510" cy="1436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6401623" y="1623129"/>
            <a:ext cx="1481152" cy="15761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6401622" y="1827091"/>
            <a:ext cx="1495006" cy="15102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6401622" y="3097892"/>
            <a:ext cx="1492220" cy="20012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中かっこ 108"/>
          <p:cNvSpPr/>
          <p:nvPr/>
        </p:nvSpPr>
        <p:spPr>
          <a:xfrm>
            <a:off x="2374900" y="3362717"/>
            <a:ext cx="190500" cy="1704583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947105" y="3950624"/>
            <a:ext cx="8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20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1" name="左中かっこ 110"/>
          <p:cNvSpPr/>
          <p:nvPr/>
        </p:nvSpPr>
        <p:spPr>
          <a:xfrm>
            <a:off x="2384812" y="2548068"/>
            <a:ext cx="156987" cy="66699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957024" y="2661860"/>
            <a:ext cx="7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10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569042" y="6296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569042" y="112402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実験室→待合室</a:t>
            </a:r>
            <a:endParaRPr kumimoji="1" lang="ja-JP" altLang="en-US" b="1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69041" y="17530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537224" y="865704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275428" y="859188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537224" y="1625857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0275428" y="1619341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7" name="正方形/長方形 126"/>
          <p:cNvSpPr/>
          <p:nvPr/>
        </p:nvSpPr>
        <p:spPr>
          <a:xfrm>
            <a:off x="6146796" y="1979911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の内容確認</a:t>
            </a:r>
            <a:endParaRPr kumimoji="1" lang="ja-JP" altLang="en-US" sz="14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6739741" y="2358384"/>
            <a:ext cx="1" cy="185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6743064" y="175112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2"/>
          <a:srcRect t="13626"/>
          <a:stretch/>
        </p:blipFill>
        <p:spPr>
          <a:xfrm>
            <a:off x="6376380" y="3105339"/>
            <a:ext cx="7510923" cy="27171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12572"/>
          <a:stretch/>
        </p:blipFill>
        <p:spPr>
          <a:xfrm>
            <a:off x="324700" y="243840"/>
            <a:ext cx="7541406" cy="279293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13488"/>
          <a:stretch/>
        </p:blipFill>
        <p:spPr>
          <a:xfrm>
            <a:off x="324700" y="3775958"/>
            <a:ext cx="4572396" cy="2373402"/>
          </a:xfrm>
          <a:prstGeom prst="rect">
            <a:avLst/>
          </a:prstGeom>
        </p:spPr>
      </p:pic>
      <p:cxnSp>
        <p:nvCxnSpPr>
          <p:cNvPr id="11" name="直線コネクタ 10"/>
          <p:cNvCxnSpPr/>
          <p:nvPr/>
        </p:nvCxnSpPr>
        <p:spPr>
          <a:xfrm flipV="1">
            <a:off x="1314113" y="3775958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893233" y="3775958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1314113" y="3775958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444942" y="3778729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024062" y="3778729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444942" y="3778729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345429" y="354101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23362" y="35520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</a:t>
            </a:r>
            <a:endParaRPr kumimoji="1" lang="ja-JP" altLang="en-US" dirty="0"/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7073513" y="3112117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7395053" y="3112117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7070834" y="3112117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976039" y="2882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/>
        </p:nvCxnSpPr>
        <p:spPr>
          <a:xfrm flipH="1" flipV="1">
            <a:off x="8244480" y="3877873"/>
            <a:ext cx="3124" cy="206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8563686" y="3877873"/>
            <a:ext cx="2334" cy="439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241800" y="3877871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8241595" y="36486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*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9469012" y="3112117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9790552" y="3112117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9466333" y="3112117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71538" y="2882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988278" y="5370189"/>
            <a:ext cx="6478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Q6                           Q7                               Q8                            Q9                          Q10                           Q11 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27501" y="5690230"/>
            <a:ext cx="2771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Q1, Q2                                                 Q3, Q4, Q5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24633" y="336704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*** p&lt;.001</a:t>
            </a:r>
          </a:p>
          <a:p>
            <a:r>
              <a:rPr lang="en-US" altLang="ja-JP" sz="1200" dirty="0" smtClean="0"/>
              <a:t>**   p&lt;.01</a:t>
            </a:r>
            <a:endParaRPr kumimoji="1" lang="ja-JP" altLang="en-US" sz="12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941210" y="301567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*** p&lt;.001</a:t>
            </a:r>
          </a:p>
          <a:p>
            <a:r>
              <a:rPr lang="en-US" altLang="ja-JP" sz="1200" dirty="0" smtClean="0"/>
              <a:t>*     p&lt;.05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255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6" y="608716"/>
            <a:ext cx="6181880" cy="27203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48" y="3670459"/>
            <a:ext cx="4615072" cy="276172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440" y="608716"/>
            <a:ext cx="2822693" cy="257883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4094184" y="3670459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4673304" y="3670459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4094184" y="3670459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226489" y="340168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+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927278" y="814188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116057" y="814188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927278" y="814187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74161" y="608716"/>
            <a:ext cx="312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**</a:t>
            </a:r>
            <a:endParaRPr kumimoji="1" lang="ja-JP" altLang="en-US" sz="600" dirty="0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2075204" y="1275592"/>
            <a:ext cx="0" cy="176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2263983" y="1268867"/>
            <a:ext cx="0" cy="48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2075204" y="1275590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022087" y="1070119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+</a:t>
            </a:r>
            <a:endParaRPr kumimoji="1" lang="ja-JP" altLang="en-US" sz="600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1506343" y="814187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695122" y="807463"/>
            <a:ext cx="0" cy="183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506343" y="814186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453226" y="608715"/>
            <a:ext cx="312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**</a:t>
            </a:r>
            <a:endParaRPr kumimoji="1" lang="ja-JP" altLang="en-US" sz="600" dirty="0"/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4387309" y="991043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4576088" y="984319"/>
            <a:ext cx="0" cy="183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4387309" y="991042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334192" y="785571"/>
            <a:ext cx="312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**</a:t>
            </a:r>
            <a:endParaRPr kumimoji="1" lang="ja-JP" altLang="en-US" sz="600" dirty="0"/>
          </a:p>
        </p:txBody>
      </p:sp>
      <p:cxnSp>
        <p:nvCxnSpPr>
          <p:cNvPr id="31" name="直線コネクタ 30"/>
          <p:cNvCxnSpPr/>
          <p:nvPr/>
        </p:nvCxnSpPr>
        <p:spPr>
          <a:xfrm flipV="1">
            <a:off x="6139682" y="862631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6328461" y="855907"/>
            <a:ext cx="0" cy="183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6139682" y="862630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086565" y="657159"/>
            <a:ext cx="312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**</a:t>
            </a:r>
            <a:endParaRPr kumimoji="1" lang="ja-JP" altLang="en-US" sz="600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46917" y="912975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3435696" y="906251"/>
            <a:ext cx="0" cy="183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246917" y="912974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193800" y="707503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*</a:t>
            </a:r>
            <a:endParaRPr kumimoji="1" lang="ja-JP" altLang="en-US" sz="600" dirty="0"/>
          </a:p>
        </p:txBody>
      </p:sp>
      <p:cxnSp>
        <p:nvCxnSpPr>
          <p:cNvPr id="39" name="直線コネクタ 38"/>
          <p:cNvCxnSpPr/>
          <p:nvPr/>
        </p:nvCxnSpPr>
        <p:spPr>
          <a:xfrm flipV="1">
            <a:off x="8899289" y="666333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9478409" y="666333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8899289" y="666333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031594" y="39755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+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25923" y="260634"/>
            <a:ext cx="11986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/>
              <a:t>** p&lt;.01</a:t>
            </a:r>
          </a:p>
          <a:p>
            <a:r>
              <a:rPr lang="en-US" altLang="ja-JP" sz="900" dirty="0" smtClean="0"/>
              <a:t>*   p&lt;.05</a:t>
            </a:r>
          </a:p>
          <a:p>
            <a:r>
              <a:rPr kumimoji="1" lang="en-US" altLang="ja-JP" sz="700" dirty="0" smtClean="0"/>
              <a:t>+</a:t>
            </a:r>
            <a:r>
              <a:rPr kumimoji="1" lang="en-US" altLang="ja-JP" sz="600" dirty="0" smtClean="0"/>
              <a:t>    </a:t>
            </a:r>
            <a:r>
              <a:rPr kumimoji="1" lang="en-US" altLang="ja-JP" sz="900" dirty="0" smtClean="0"/>
              <a:t>p&lt;.1</a:t>
            </a:r>
            <a:endParaRPr kumimoji="1" lang="ja-JP" altLang="en-US" sz="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688011" y="723749"/>
            <a:ext cx="1198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+</a:t>
            </a:r>
            <a:r>
              <a:rPr kumimoji="1" lang="en-US" altLang="ja-JP" sz="600" dirty="0" smtClean="0"/>
              <a:t>    </a:t>
            </a:r>
            <a:r>
              <a:rPr kumimoji="1" lang="en-US" altLang="ja-JP" sz="900" dirty="0" smtClean="0"/>
              <a:t>p&lt;.1</a:t>
            </a:r>
            <a:endParaRPr kumimoji="1" lang="ja-JP" altLang="en-US" sz="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05610" y="3804848"/>
            <a:ext cx="1198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+</a:t>
            </a:r>
            <a:r>
              <a:rPr kumimoji="1" lang="en-US" altLang="ja-JP" sz="600" dirty="0" smtClean="0"/>
              <a:t>    </a:t>
            </a:r>
            <a:r>
              <a:rPr kumimoji="1" lang="en-US" altLang="ja-JP" sz="900" dirty="0" smtClean="0"/>
              <a:t>p&lt;.1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5573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3084"/>
          <a:stretch/>
        </p:blipFill>
        <p:spPr>
          <a:xfrm>
            <a:off x="739635" y="559724"/>
            <a:ext cx="4572396" cy="2384486"/>
          </a:xfrm>
          <a:prstGeom prst="rect">
            <a:avLst/>
          </a:prstGeom>
        </p:spPr>
      </p:pic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040259"/>
              </p:ext>
            </p:extLst>
          </p:nvPr>
        </p:nvGraphicFramePr>
        <p:xfrm>
          <a:off x="6237317" y="3948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7387244" y="2671516"/>
            <a:ext cx="2964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Q1                                                 Q2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38109" y="2536864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役割への意欲　　　　　　　　　　役割の果たしにくさ</a:t>
            </a:r>
            <a:endParaRPr kumimoji="1" lang="ja-JP" altLang="en-US" sz="1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55" y="3272707"/>
            <a:ext cx="10327519" cy="423708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897774" y="6639079"/>
            <a:ext cx="98949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Q3,Q4,Q5                Q6                 Q7~Q11             Q11~Q15           Q16,Q17             Q18,Q19                Q20                  Q21                     Q22                    Q23       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444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0" y="493640"/>
            <a:ext cx="9333785" cy="31275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62399" y="755378"/>
            <a:ext cx="433132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Q24</a:t>
            </a:r>
          </a:p>
          <a:p>
            <a:endParaRPr lang="en-US" altLang="ja-JP" sz="1050" dirty="0" smtClean="0"/>
          </a:p>
          <a:p>
            <a:endParaRPr lang="en-US" altLang="ja-JP" sz="1050" dirty="0"/>
          </a:p>
          <a:p>
            <a:r>
              <a:rPr kumimoji="1" lang="en-US" altLang="ja-JP" sz="1050" dirty="0" smtClean="0"/>
              <a:t>Q25</a:t>
            </a:r>
          </a:p>
          <a:p>
            <a:endParaRPr lang="en-US" altLang="ja-JP" sz="1050" dirty="0"/>
          </a:p>
          <a:p>
            <a:endParaRPr kumimoji="1" lang="en-US" altLang="ja-JP" sz="1050" dirty="0" smtClean="0"/>
          </a:p>
          <a:p>
            <a:r>
              <a:rPr lang="en-US" altLang="ja-JP" sz="1050" dirty="0" smtClean="0"/>
              <a:t>Q26</a:t>
            </a:r>
          </a:p>
          <a:p>
            <a:endParaRPr kumimoji="1" lang="en-US" altLang="ja-JP" sz="1050" dirty="0"/>
          </a:p>
          <a:p>
            <a:endParaRPr lang="en-US" altLang="ja-JP" sz="1050" dirty="0" smtClean="0"/>
          </a:p>
          <a:p>
            <a:r>
              <a:rPr kumimoji="1" lang="en-US" altLang="ja-JP" sz="1050" dirty="0" smtClean="0"/>
              <a:t>Q27</a:t>
            </a:r>
          </a:p>
          <a:p>
            <a:endParaRPr lang="en-US" altLang="ja-JP" sz="1050" dirty="0"/>
          </a:p>
          <a:p>
            <a:endParaRPr kumimoji="1" lang="en-US" altLang="ja-JP" sz="1050" dirty="0" smtClean="0"/>
          </a:p>
          <a:p>
            <a:r>
              <a:rPr lang="en-US" altLang="ja-JP" sz="1050" dirty="0" smtClean="0"/>
              <a:t>Q28</a:t>
            </a: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781348"/>
              </p:ext>
            </p:extLst>
          </p:nvPr>
        </p:nvGraphicFramePr>
        <p:xfrm>
          <a:off x="499749" y="3749227"/>
          <a:ext cx="6501232" cy="287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49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01332"/>
              </p:ext>
            </p:extLst>
          </p:nvPr>
        </p:nvGraphicFramePr>
        <p:xfrm>
          <a:off x="2845384" y="607761"/>
          <a:ext cx="6501232" cy="287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402571"/>
              </p:ext>
            </p:extLst>
          </p:nvPr>
        </p:nvGraphicFramePr>
        <p:xfrm>
          <a:off x="2857917" y="2057400"/>
          <a:ext cx="647616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832709"/>
              </p:ext>
            </p:extLst>
          </p:nvPr>
        </p:nvGraphicFramePr>
        <p:xfrm>
          <a:off x="755374" y="3479131"/>
          <a:ext cx="4572000" cy="296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左大かっこ 7"/>
          <p:cNvSpPr/>
          <p:nvPr/>
        </p:nvSpPr>
        <p:spPr>
          <a:xfrm rot="16200000">
            <a:off x="1644953" y="4960108"/>
            <a:ext cx="98362" cy="174111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/>
          <p:cNvSpPr/>
          <p:nvPr/>
        </p:nvSpPr>
        <p:spPr>
          <a:xfrm rot="16200000">
            <a:off x="3795527" y="4618851"/>
            <a:ext cx="98362" cy="242362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16613" y="5700488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批判的思考態度</a:t>
            </a:r>
            <a:endParaRPr kumimoji="1" lang="ja-JP" altLang="en-US" sz="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85896" y="5695181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コミュニケーション・スキル尺度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33621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778</Words>
  <Application>Microsoft Office PowerPoint</Application>
  <PresentationFormat>ワイド画面</PresentationFormat>
  <Paragraphs>154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游明朝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taiwajikken</dc:creator>
  <cp:lastModifiedBy>taiwajikken</cp:lastModifiedBy>
  <cp:revision>57</cp:revision>
  <dcterms:created xsi:type="dcterms:W3CDTF">2020-01-31T21:30:57Z</dcterms:created>
  <dcterms:modified xsi:type="dcterms:W3CDTF">2020-02-10T00:58:37Z</dcterms:modified>
</cp:coreProperties>
</file>