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3"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1"/>
    <p:restoredTop sz="86429"/>
  </p:normalViewPr>
  <p:slideViewPr>
    <p:cSldViewPr snapToGrid="0" snapToObjects="1">
      <p:cViewPr>
        <p:scale>
          <a:sx n="128" d="100"/>
          <a:sy n="128" d="100"/>
        </p:scale>
        <p:origin x="144" y="-13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6114E-B4BC-5D44-8EBE-D03101D588A0}"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4D335-6E14-9B42-ACC9-16B81A70466A}" type="slidenum">
              <a:rPr kumimoji="1" lang="ja-JP" altLang="en-US" smtClean="0"/>
              <a:t>‹#›</a:t>
            </a:fld>
            <a:endParaRPr kumimoji="1" lang="ja-JP" altLang="en-US"/>
          </a:p>
        </p:txBody>
      </p:sp>
    </p:spTree>
    <p:extLst>
      <p:ext uri="{BB962C8B-B14F-4D97-AF65-F5344CB8AC3E}">
        <p14:creationId xmlns:p14="http://schemas.microsoft.com/office/powerpoint/2010/main" val="2021884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gcb.15017?casa_token=hmMD9e38L5kAAAAA%3AgNZBzt8Of6EtVY3goGfMzTynB89cuhc-HuT2UrqdNgMDGMVSvEhcwgRq0CoKdzS0m6QACugwQ7oMmT9Dog#gcb15017-bib-00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onlinelibrary.wiley.com/doi/full/10.1111/gcb.15017?casa_token=hmMD9e38L5kAAAAA%3AgNZBzt8Of6EtVY3goGfMzTynB89cuhc-HuT2UrqdNgMDGMVSvEhcwgRq0CoKdzS0m6QACugwQ7oMmT9Dog#gcb15017-bib-0041" TargetMode="External"/><Relationship Id="rId4" Type="http://schemas.openxmlformats.org/officeDocument/2006/relationships/hyperlink" Target="https://onlinelibrary.wiley.com/doi/full/10.1111/gcb.15017?casa_token=hmMD9e38L5kAAAAA%3AgNZBzt8Of6EtVY3goGfMzTynB89cuhc-HuT2UrqdNgMDGMVSvEhcwgRq0CoKdzS0m6QACugwQ7oMmT9Dog#gcb15017-bib-001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2</a:t>
            </a:fld>
            <a:endParaRPr kumimoji="1" lang="ja-JP" altLang="en-US"/>
          </a:p>
        </p:txBody>
      </p:sp>
    </p:spTree>
    <p:extLst>
      <p:ext uri="{BB962C8B-B14F-4D97-AF65-F5344CB8AC3E}">
        <p14:creationId xmlns:p14="http://schemas.microsoft.com/office/powerpoint/2010/main" val="388198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11</a:t>
            </a:fld>
            <a:endParaRPr kumimoji="1" lang="ja-JP" altLang="en-US"/>
          </a:p>
        </p:txBody>
      </p:sp>
    </p:spTree>
    <p:extLst>
      <p:ext uri="{BB962C8B-B14F-4D97-AF65-F5344CB8AC3E}">
        <p14:creationId xmlns:p14="http://schemas.microsoft.com/office/powerpoint/2010/main" val="21184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12</a:t>
            </a:fld>
            <a:endParaRPr kumimoji="1" lang="ja-JP" altLang="en-US"/>
          </a:p>
        </p:txBody>
      </p:sp>
    </p:spTree>
    <p:extLst>
      <p:ext uri="{BB962C8B-B14F-4D97-AF65-F5344CB8AC3E}">
        <p14:creationId xmlns:p14="http://schemas.microsoft.com/office/powerpoint/2010/main" val="410120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While soil moisture availability increased with sown diversity in this experiment (Cowles et al., </a:t>
            </a:r>
            <a:r>
              <a:rPr kumimoji="1" lang="en" altLang="ja-JP" sz="1200" b="1" i="0" u="sng" kern="1200" dirty="0">
                <a:solidFill>
                  <a:schemeClr val="tx1"/>
                </a:solidFill>
                <a:effectLst/>
                <a:latin typeface="+mn-lt"/>
                <a:ea typeface="+mn-ea"/>
                <a:cs typeface="+mn-cs"/>
                <a:hlinkClick r:id="rId3"/>
              </a:rPr>
              <a:t>2016</a:t>
            </a:r>
            <a:r>
              <a:rPr kumimoji="1" lang="en" altLang="ja-JP" sz="1200" b="0" i="0" kern="1200" dirty="0">
                <a:solidFill>
                  <a:schemeClr val="tx1"/>
                </a:solidFill>
                <a:effectLst/>
                <a:latin typeface="+mn-lt"/>
                <a:ea typeface="+mn-ea"/>
                <a:cs typeface="+mn-cs"/>
              </a:rPr>
              <a:t>), availability of soil nitrogen (the key limiting resource at Cedar Creek) and light are lower in the more productive high diversity plots (</a:t>
            </a:r>
            <a:r>
              <a:rPr kumimoji="1" lang="en" altLang="ja-JP" sz="1200" b="0" i="0" kern="1200" dirty="0" err="1">
                <a:solidFill>
                  <a:schemeClr val="tx1"/>
                </a:solidFill>
                <a:effectLst/>
                <a:latin typeface="+mn-lt"/>
                <a:ea typeface="+mn-ea"/>
                <a:cs typeface="+mn-cs"/>
              </a:rPr>
              <a:t>Fargione</a:t>
            </a:r>
            <a:r>
              <a:rPr kumimoji="1" lang="en" altLang="ja-JP" sz="1200" b="0" i="0" kern="1200" dirty="0">
                <a:solidFill>
                  <a:schemeClr val="tx1"/>
                </a:solidFill>
                <a:effectLst/>
                <a:latin typeface="+mn-lt"/>
                <a:ea typeface="+mn-ea"/>
                <a:cs typeface="+mn-cs"/>
              </a:rPr>
              <a:t> &amp; Tilman, </a:t>
            </a:r>
            <a:r>
              <a:rPr kumimoji="1" lang="en" altLang="ja-JP" sz="1200" b="1" i="0" u="sng" kern="1200" dirty="0">
                <a:solidFill>
                  <a:schemeClr val="tx1"/>
                </a:solidFill>
                <a:effectLst/>
                <a:latin typeface="+mn-lt"/>
                <a:ea typeface="+mn-ea"/>
                <a:cs typeface="+mn-cs"/>
                <a:hlinkClick r:id="rId4"/>
              </a:rPr>
              <a:t>2005</a:t>
            </a:r>
            <a:r>
              <a:rPr kumimoji="1" lang="en" altLang="ja-JP" sz="1200" b="0" i="0" kern="1200" dirty="0">
                <a:solidFill>
                  <a:schemeClr val="tx1"/>
                </a:solidFill>
                <a:effectLst/>
                <a:latin typeface="+mn-lt"/>
                <a:ea typeface="+mn-ea"/>
                <a:cs typeface="+mn-cs"/>
              </a:rPr>
              <a:t>), </a:t>
            </a:r>
            <a:r>
              <a:rPr kumimoji="1" lang="en" altLang="ja-JP" sz="1200" b="0" i="0" kern="1200" dirty="0" err="1">
                <a:solidFill>
                  <a:schemeClr val="tx1"/>
                </a:solidFill>
                <a:effectLst/>
                <a:latin typeface="+mn-lt"/>
                <a:ea typeface="+mn-ea"/>
                <a:cs typeface="+mn-cs"/>
              </a:rPr>
              <a:t>favouring</a:t>
            </a:r>
            <a:r>
              <a:rPr kumimoji="1" lang="en" altLang="ja-JP" sz="1200" b="0" i="0" kern="1200" dirty="0">
                <a:solidFill>
                  <a:schemeClr val="tx1"/>
                </a:solidFill>
                <a:effectLst/>
                <a:latin typeface="+mn-lt"/>
                <a:ea typeface="+mn-ea"/>
                <a:cs typeface="+mn-cs"/>
              </a:rPr>
              <a:t> tall and low-SLA species, which are better able to capture light and have more conservative carbon capture strategies respectively (Reich, </a:t>
            </a:r>
            <a:r>
              <a:rPr kumimoji="1" lang="en" altLang="ja-JP" sz="1200" b="1" i="0" u="sng" kern="1200" dirty="0">
                <a:solidFill>
                  <a:schemeClr val="tx1"/>
                </a:solidFill>
                <a:effectLst/>
                <a:latin typeface="+mn-lt"/>
                <a:ea typeface="+mn-ea"/>
                <a:cs typeface="+mn-cs"/>
                <a:hlinkClick r:id="rId5"/>
              </a:rPr>
              <a:t>2014</a:t>
            </a:r>
            <a:r>
              <a:rPr kumimoji="1" lang="en" altLang="ja-JP" sz="1200" b="0" i="0" kern="1200" dirty="0">
                <a:solidFill>
                  <a:schemeClr val="tx1"/>
                </a:solidFill>
                <a:effectLst/>
                <a:latin typeface="+mn-lt"/>
                <a:ea typeface="+mn-ea"/>
                <a:cs typeface="+mn-cs"/>
              </a:rPr>
              <a:t>).</a:t>
            </a:r>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16</a:t>
            </a:fld>
            <a:endParaRPr kumimoji="1" lang="ja-JP" altLang="en-US"/>
          </a:p>
        </p:txBody>
      </p:sp>
    </p:spTree>
    <p:extLst>
      <p:ext uri="{BB962C8B-B14F-4D97-AF65-F5344CB8AC3E}">
        <p14:creationId xmlns:p14="http://schemas.microsoft.com/office/powerpoint/2010/main" val="334412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17</a:t>
            </a:fld>
            <a:endParaRPr kumimoji="1" lang="ja-JP" altLang="en-US"/>
          </a:p>
        </p:txBody>
      </p:sp>
    </p:spTree>
    <p:extLst>
      <p:ext uri="{BB962C8B-B14F-4D97-AF65-F5344CB8AC3E}">
        <p14:creationId xmlns:p14="http://schemas.microsoft.com/office/powerpoint/2010/main" val="2688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09C35-C9C4-734F-8BA1-A052B63C5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6F96781-2025-B94C-ABFA-1BCB14EF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788062-5DB2-9645-B0FB-09959071DB17}"/>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2AF589CE-F4A6-454D-95F1-D03A9A8859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91DB7-35B8-B14D-A412-7283BFDC223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98611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E9A-840C-4341-AEF7-DA8892C92D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E2C2A-A52D-5E49-B680-B5B2352F2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46947E-3569-E347-8985-A9F354255B85}"/>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B0099EF-7E9F-D04C-A864-87339628E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CE87C-30BF-7241-B023-73AFD033C1E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86176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147A9-5444-1348-96FA-B662912583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FFD405-EC5F-CE4B-BAFC-85AF6B0B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E85C9-BC5C-5C47-B68C-C8AD12A14D5C}"/>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FF1AC43-E684-954E-A565-67B48D576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4C546-21F8-1A40-88FA-174136CE951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228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4DD76-C17C-2C4E-9354-92CD053B4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EF10-9D45-0840-A441-35CDA97D71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DEB21D-7C5D-654C-A0C9-873D34A46A5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9BF6365-531B-EE42-9768-23FAFD3684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268A54-CC89-174E-AF02-07AAE4452FE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0514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07705-569D-9443-A0BB-8845CA7B71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F372E2-C7D3-574F-8208-C492525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D5E53D-6A9F-6946-BDF7-1D3EA2A68C73}"/>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8921CAEB-5A27-7443-8A7D-A8201849E9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0A5-B3C6-EB4A-8FA5-3697697D2CA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9050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15B2-B1EE-B744-83F5-A35057343F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3BB46-28AB-634A-9A2F-1A4601BF22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F27507-4B55-AE46-8A17-1A8C0AE017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30CD19-FF11-704B-AEB5-5D6869220DBA}"/>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42A37FF0-C0D2-FD46-8AD1-8312230E9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35818-0E99-524D-9575-9807AA4DADE2}"/>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1336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966-1CA3-8043-8B97-635244467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715419-530A-B14F-8863-4560FF39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A2ACF8-40C6-DA41-8213-48004CAD4B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F14C73-ED9B-CE48-80A3-655C2A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3794CE-0F4C-B046-AE8D-EC412F64AF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C347DD-2413-2847-8322-20AC82DBE47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8" name="フッター プレースホルダー 7">
            <a:extLst>
              <a:ext uri="{FF2B5EF4-FFF2-40B4-BE49-F238E27FC236}">
                <a16:creationId xmlns:a16="http://schemas.microsoft.com/office/drawing/2014/main" id="{8CDBC6B3-3291-AC4E-A999-5FEF5162E2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E8D1EB-8A28-BB4D-B3E7-9239A517617D}"/>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7184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E5A3-7E69-8D4E-99E8-C19E5A5E18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C0880A-1385-7D4F-8986-52F8C2741C8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4" name="フッター プレースホルダー 3">
            <a:extLst>
              <a:ext uri="{FF2B5EF4-FFF2-40B4-BE49-F238E27FC236}">
                <a16:creationId xmlns:a16="http://schemas.microsoft.com/office/drawing/2014/main" id="{4811698E-AEFA-0340-B50F-EE17F31787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1D4CC-960D-DB44-B13E-7C5DEC54DD9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44470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5A0E8F-0671-5A43-AF89-8A8E76F99FA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3" name="フッター プレースホルダー 2">
            <a:extLst>
              <a:ext uri="{FF2B5EF4-FFF2-40B4-BE49-F238E27FC236}">
                <a16:creationId xmlns:a16="http://schemas.microsoft.com/office/drawing/2014/main" id="{FB5A1FD9-7F25-744D-969E-D45DA0280F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DE2113-1F44-7641-A888-42F76675AE6B}"/>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7121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151F-0F00-A943-95E5-375AF728A3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42B16D-8EBA-D047-9096-83DC0CC6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9D65BB-5F00-4943-9DA9-34FE42EA4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791E-2A54-764C-9D41-B20A6292FFBE}"/>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9D01C084-2A8B-124F-A2BC-5A6EAFD7A4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8E2B2D-4341-5E4F-B1E7-5B32DC5307B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20596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4CBD3-0B27-F041-8949-4C5E3BF1D6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BF2260-D190-4E47-8103-C08741A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ABDB43-4486-9F4B-8CFC-71F6D39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33AAF-9DA0-3C4A-95FE-0E502902AD14}"/>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C199B712-6E44-1840-90EB-F5172554D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D7DB90-AA86-B04F-9CB1-B8F145DB989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3317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809E8-C8E8-9544-86AD-9CD912F4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E137B-4DBC-2C48-AC12-2534A4700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5DE3-1A2B-9441-848E-DE62E8821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2B90B23-E691-BD42-B08D-3E8BA072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4CD860-3BBA-9947-A9D3-FC130CE9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5942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4BAA9-A17A-4742-802C-9E82A604051C}"/>
              </a:ext>
            </a:extLst>
          </p:cNvPr>
          <p:cNvSpPr>
            <a:spLocks noGrp="1"/>
          </p:cNvSpPr>
          <p:nvPr>
            <p:ph type="ctrTitle"/>
          </p:nvPr>
        </p:nvSpPr>
        <p:spPr/>
        <p:txBody>
          <a:bodyPr>
            <a:noAutofit/>
          </a:bodyPr>
          <a:lstStyle/>
          <a:p>
            <a:pPr algn="l"/>
            <a:r>
              <a:rPr lang="en" altLang="ja-JP" sz="3200" dirty="0"/>
              <a:t>Catford, J. A., Wilson, J. R., </a:t>
            </a:r>
            <a:r>
              <a:rPr lang="en" altLang="ja-JP" sz="3200" dirty="0" err="1"/>
              <a:t>Pyšek</a:t>
            </a:r>
            <a:r>
              <a:rPr lang="en" altLang="ja-JP" sz="3200" dirty="0"/>
              <a:t>, P., Hulme, P. E., &amp; Duncan, R. P. (2021). Addressing context dependence in ecology. </a:t>
            </a:r>
            <a:r>
              <a:rPr lang="en" altLang="ja-JP" sz="3200" i="1" dirty="0"/>
              <a:t>Trends in Ecology &amp; Evolution</a:t>
            </a:r>
            <a:r>
              <a:rPr lang="en" altLang="ja-JP" sz="3200" dirty="0"/>
              <a:t>.</a:t>
            </a:r>
            <a:br>
              <a:rPr lang="en" altLang="ja-JP" sz="3200" b="1" dirty="0">
                <a:effectLst/>
              </a:rPr>
            </a:br>
            <a:endParaRPr kumimoji="1" lang="ja-JP" altLang="en-US" sz="3200"/>
          </a:p>
        </p:txBody>
      </p:sp>
      <p:sp>
        <p:nvSpPr>
          <p:cNvPr id="3" name="字幕 2">
            <a:extLst>
              <a:ext uri="{FF2B5EF4-FFF2-40B4-BE49-F238E27FC236}">
                <a16:creationId xmlns:a16="http://schemas.microsoft.com/office/drawing/2014/main" id="{CD417DB1-423C-F04A-950B-2D75C5C8A5B5}"/>
              </a:ext>
            </a:extLst>
          </p:cNvPr>
          <p:cNvSpPr>
            <a:spLocks noGrp="1"/>
          </p:cNvSpPr>
          <p:nvPr>
            <p:ph type="subTitle" idx="1"/>
          </p:nvPr>
        </p:nvSpPr>
        <p:spPr/>
        <p:txBody>
          <a:bodyPr/>
          <a:lstStyle/>
          <a:p>
            <a:r>
              <a:rPr lang="ja-JP" altLang="en-US"/>
              <a:t>スライド作成：五十里</a:t>
            </a:r>
            <a:r>
              <a:rPr lang="en-US" altLang="ja-JP" dirty="0"/>
              <a:t> </a:t>
            </a:r>
            <a:r>
              <a:rPr lang="ja-JP" altLang="en-US"/>
              <a:t>翔吾</a:t>
            </a:r>
            <a:endParaRPr lang="en-US" altLang="ja-JP" dirty="0"/>
          </a:p>
        </p:txBody>
      </p:sp>
    </p:spTree>
    <p:extLst>
      <p:ext uri="{BB962C8B-B14F-4D97-AF65-F5344CB8AC3E}">
        <p14:creationId xmlns:p14="http://schemas.microsoft.com/office/powerpoint/2010/main" val="86687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en-US" altLang="ja-JP" sz="2400" dirty="0">
                <a:solidFill>
                  <a:schemeClr val="accent6">
                    <a:lumMod val="75000"/>
                  </a:schemeClr>
                </a:solidFill>
              </a:rPr>
              <a:t>Apparent context-dependence</a:t>
            </a:r>
            <a:r>
              <a:rPr lang="ja-JP" altLang="en-US" sz="2400">
                <a:solidFill>
                  <a:schemeClr val="accent6">
                    <a:lumMod val="75000"/>
                  </a:schemeClr>
                </a:solidFill>
              </a:rPr>
              <a:t>をコントロールする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Metric</a:t>
            </a:r>
            <a:r>
              <a:rPr lang="ja-JP" altLang="en-US" sz="2400"/>
              <a:t>の違いを考慮</a:t>
            </a:r>
            <a:endParaRPr lang="en-US" altLang="ja-JP" sz="2400" dirty="0"/>
          </a:p>
          <a:p>
            <a:pPr marL="342900" indent="-342900">
              <a:buFont typeface="Arial" panose="020B0604020202020204" pitchFamily="34" charset="0"/>
              <a:buChar char="•"/>
            </a:pPr>
            <a:r>
              <a:rPr lang="ja-JP" altLang="en-US" sz="2400"/>
              <a:t>サンプルの時空間スケールを考慮</a:t>
            </a:r>
            <a:endParaRPr lang="en-US" altLang="ja-JP" sz="2400" dirty="0"/>
          </a:p>
          <a:p>
            <a:pPr marL="342900" indent="-342900">
              <a:buFont typeface="Arial" panose="020B0604020202020204" pitchFamily="34" charset="0"/>
              <a:buChar char="•"/>
            </a:pPr>
            <a:r>
              <a:rPr lang="ja-JP" altLang="en-US" sz="2400"/>
              <a:t>データの充実度を考慮</a:t>
            </a:r>
            <a:r>
              <a:rPr lang="en-US" altLang="ja-JP" sz="2400" dirty="0"/>
              <a:t> (rarefaction</a:t>
            </a:r>
            <a:r>
              <a:rPr lang="ja-JP" altLang="en-US" sz="2400"/>
              <a:t>を行うなど</a:t>
            </a:r>
            <a:r>
              <a:rPr lang="en-US" altLang="ja-JP" sz="2400" dirty="0"/>
              <a:t>)</a:t>
            </a:r>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14" name="正方形/長方形 13">
            <a:extLst>
              <a:ext uri="{FF2B5EF4-FFF2-40B4-BE49-F238E27FC236}">
                <a16:creationId xmlns:a16="http://schemas.microsoft.com/office/drawing/2014/main" id="{F8ACD529-79EA-A243-B840-177F291382CE}"/>
              </a:ext>
            </a:extLst>
          </p:cNvPr>
          <p:cNvSpPr/>
          <p:nvPr/>
        </p:nvSpPr>
        <p:spPr>
          <a:xfrm>
            <a:off x="660206" y="3192497"/>
            <a:ext cx="10143344" cy="461665"/>
          </a:xfrm>
          <a:prstGeom prst="rect">
            <a:avLst/>
          </a:prstGeom>
        </p:spPr>
        <p:txBody>
          <a:bodyPr wrap="square">
            <a:spAutoFit/>
          </a:bodyPr>
          <a:lstStyle/>
          <a:p>
            <a:r>
              <a:rPr lang="en-US" altLang="ja-JP" sz="2400" dirty="0">
                <a:solidFill>
                  <a:schemeClr val="accent6">
                    <a:lumMod val="75000"/>
                  </a:schemeClr>
                </a:solidFill>
              </a:rPr>
              <a:t>Design analysis</a:t>
            </a:r>
            <a:endParaRPr lang="en-US" altLang="ja-JP" sz="1600" dirty="0">
              <a:solidFill>
                <a:schemeClr val="accent6">
                  <a:lumMod val="75000"/>
                </a:schemeClr>
              </a:solidFill>
            </a:endParaRPr>
          </a:p>
        </p:txBody>
      </p:sp>
      <p:sp>
        <p:nvSpPr>
          <p:cNvPr id="15" name="テキスト ボックス 14">
            <a:extLst>
              <a:ext uri="{FF2B5EF4-FFF2-40B4-BE49-F238E27FC236}">
                <a16:creationId xmlns:a16="http://schemas.microsoft.com/office/drawing/2014/main" id="{BC698767-7C4D-6049-9F6B-A4631FF5A642}"/>
              </a:ext>
            </a:extLst>
          </p:cNvPr>
          <p:cNvSpPr txBox="1"/>
          <p:nvPr/>
        </p:nvSpPr>
        <p:spPr>
          <a:xfrm>
            <a:off x="1064938" y="3779622"/>
            <a:ext cx="10777291" cy="181588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どういう場合に統計的エラー</a:t>
            </a:r>
            <a:r>
              <a:rPr lang="en-US" altLang="ja-JP" sz="2400" dirty="0"/>
              <a:t> (type-M/S) </a:t>
            </a:r>
            <a:r>
              <a:rPr lang="ja-JP" altLang="en-US" sz="2400"/>
              <a:t>が起きやすいかを事前</a:t>
            </a:r>
            <a:endParaRPr lang="en-US" altLang="ja-JP" sz="2400" dirty="0"/>
          </a:p>
          <a:p>
            <a:r>
              <a:rPr lang="en-US" altLang="ja-JP" sz="2400" dirty="0"/>
              <a:t>     </a:t>
            </a:r>
            <a:r>
              <a:rPr lang="ja-JP" altLang="en-US" sz="2400"/>
              <a:t>にシミュレーションする</a:t>
            </a:r>
            <a:endParaRPr lang="en-US" altLang="ja-JP" sz="2400" dirty="0"/>
          </a:p>
          <a:p>
            <a:pPr marL="342900" indent="-342900">
              <a:buFont typeface="Arial" panose="020B0604020202020204" pitchFamily="34" charset="0"/>
              <a:buChar char="•"/>
            </a:pPr>
            <a:r>
              <a:rPr lang="ja-JP" altLang="en-US" sz="2400"/>
              <a:t>エラーに繋がる要因</a:t>
            </a:r>
            <a:r>
              <a:rPr lang="en-US" altLang="ja-JP" dirty="0"/>
              <a:t>(e.g., </a:t>
            </a:r>
            <a:r>
              <a:rPr lang="ja-JP" altLang="en-US"/>
              <a:t>同定ミス</a:t>
            </a:r>
            <a:r>
              <a:rPr lang="en-US" altLang="ja-JP" dirty="0"/>
              <a:t>)</a:t>
            </a:r>
            <a:r>
              <a:rPr lang="ja-JP" altLang="en-US" sz="2400"/>
              <a:t>を統制する</a:t>
            </a:r>
            <a:endParaRPr lang="en-US" altLang="ja-JP" sz="2400" dirty="0"/>
          </a:p>
          <a:p>
            <a:pPr marL="800100" lvl="1" indent="-342900">
              <a:buFont typeface="Arial" panose="020B0604020202020204" pitchFamily="34" charset="0"/>
              <a:buChar char="•"/>
            </a:pPr>
            <a:r>
              <a:rPr lang="ja-JP" altLang="en-US" sz="2000"/>
              <a:t>同定ミスを考慮したサイト占有モデルを用いることで</a:t>
            </a:r>
            <a:r>
              <a:rPr lang="en-US" altLang="ja-JP" sz="2000" dirty="0"/>
              <a:t>citizen science data</a:t>
            </a:r>
            <a:r>
              <a:rPr lang="ja-JP" altLang="en-US" sz="2000"/>
              <a:t>の偏りを</a:t>
            </a:r>
            <a:r>
              <a:rPr lang="en-US" altLang="ja-JP" sz="2000" dirty="0"/>
              <a:t>minimize</a:t>
            </a:r>
            <a:r>
              <a:rPr lang="ja-JP" altLang="en-US" sz="2000"/>
              <a:t>する</a:t>
            </a:r>
            <a:r>
              <a:rPr lang="en-US" altLang="ja-JP" sz="2000" dirty="0"/>
              <a:t> (</a:t>
            </a:r>
            <a:r>
              <a:rPr lang="en-US" altLang="ja-JP" sz="2000" dirty="0" err="1"/>
              <a:t>Louvrier</a:t>
            </a:r>
            <a:r>
              <a:rPr lang="en-US" altLang="ja-JP" sz="2000" dirty="0"/>
              <a:t> et al., 2018)</a:t>
            </a:r>
          </a:p>
        </p:txBody>
      </p:sp>
    </p:spTree>
    <p:extLst>
      <p:ext uri="{BB962C8B-B14F-4D97-AF65-F5344CB8AC3E}">
        <p14:creationId xmlns:p14="http://schemas.microsoft.com/office/powerpoint/2010/main" val="12571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交絡変数の発見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交絡に</a:t>
            </a:r>
            <a:r>
              <a:rPr lang="en-US" altLang="ja-JP" sz="2400" dirty="0"/>
              <a:t>insensitive</a:t>
            </a:r>
            <a:r>
              <a:rPr lang="ja-JP" altLang="en-US" sz="2400"/>
              <a:t>な統計手法をつかう</a:t>
            </a:r>
            <a:r>
              <a:rPr lang="en-US" altLang="ja-JP" sz="2400" dirty="0"/>
              <a:t> see </a:t>
            </a:r>
            <a:r>
              <a:rPr lang="en-US" altLang="ja-JP" sz="2400" dirty="0" err="1"/>
              <a:t>Dormann</a:t>
            </a:r>
            <a:r>
              <a:rPr lang="en-US" altLang="ja-JP" sz="2400" dirty="0"/>
              <a:t> et al., 2013</a:t>
            </a:r>
          </a:p>
          <a:p>
            <a:pPr marL="342900" indent="-342900">
              <a:buFont typeface="Arial" panose="020B0604020202020204" pitchFamily="34" charset="0"/>
              <a:buChar char="•"/>
            </a:pPr>
            <a:r>
              <a:rPr lang="ja-JP" altLang="en-US" sz="2400"/>
              <a:t>交絡変数の傾きに従ってデータを分けて分析する</a:t>
            </a:r>
            <a:endParaRPr lang="en-US" altLang="ja-JP" sz="2400" dirty="0"/>
          </a:p>
          <a:p>
            <a:pPr marL="800100" lvl="1" indent="-342900">
              <a:buFont typeface="Arial" panose="020B0604020202020204" pitchFamily="34" charset="0"/>
              <a:buChar char="•"/>
            </a:pPr>
            <a:r>
              <a:rPr lang="ja-JP" altLang="en-US" sz="2000"/>
              <a:t>緯度が交絡変数なら緯度ごとに分析するなど</a:t>
            </a:r>
            <a:endParaRPr lang="en-US" altLang="ja-JP" sz="2000" dirty="0"/>
          </a:p>
          <a:p>
            <a:pPr marL="342900" indent="-342900">
              <a:buFont typeface="Arial" panose="020B0604020202020204" pitchFamily="34" charset="0"/>
              <a:buChar char="•"/>
            </a:pPr>
            <a:r>
              <a:rPr lang="ja-JP" altLang="en-US" sz="2400"/>
              <a:t>理論、先行研究、専門家の知識によって交絡変数は特定可能</a:t>
            </a:r>
            <a:endParaRPr lang="en-US" altLang="ja-JP" sz="2400" dirty="0"/>
          </a:p>
          <a:p>
            <a:pPr marL="342900" indent="-342900">
              <a:buFont typeface="Arial" panose="020B0604020202020204" pitchFamily="34" charset="0"/>
              <a:buChar char="•"/>
            </a:pPr>
            <a:r>
              <a:rPr lang="ja-JP" altLang="en-US" sz="2400"/>
              <a:t>統計的基準</a:t>
            </a:r>
            <a:r>
              <a:rPr lang="en-US" altLang="ja-JP" sz="2400" dirty="0"/>
              <a:t> </a:t>
            </a:r>
            <a:r>
              <a:rPr lang="en-US" altLang="ja-JP" dirty="0"/>
              <a:t>e.g., </a:t>
            </a:r>
            <a:r>
              <a:rPr lang="en" altLang="ja-JP" dirty="0"/>
              <a:t>change-in-estimate</a:t>
            </a:r>
            <a:r>
              <a:rPr lang="ja-JP" altLang="en-US"/>
              <a:t>基準</a:t>
            </a:r>
            <a:r>
              <a:rPr lang="en-US" altLang="ja-JP" dirty="0"/>
              <a:t>; </a:t>
            </a:r>
            <a:r>
              <a:rPr lang="en-US" altLang="ja-JP" dirty="0" err="1"/>
              <a:t>vif</a:t>
            </a:r>
            <a:r>
              <a:rPr lang="en-US" altLang="ja-JP" dirty="0"/>
              <a:t> (</a:t>
            </a:r>
            <a:r>
              <a:rPr lang="ja-JP" altLang="en-US"/>
              <a:t>多重共線性のチェック</a:t>
            </a:r>
            <a:r>
              <a:rPr lang="en-US" altLang="ja-JP" dirty="0"/>
              <a:t>)</a:t>
            </a: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998624"/>
            <a:ext cx="10143344" cy="461665"/>
          </a:xfrm>
          <a:prstGeom prst="rect">
            <a:avLst/>
          </a:prstGeom>
        </p:spPr>
        <p:txBody>
          <a:bodyPr wrap="square">
            <a:spAutoFit/>
          </a:bodyPr>
          <a:lstStyle/>
          <a:p>
            <a:r>
              <a:rPr lang="ja-JP" altLang="en-US" sz="2400">
                <a:solidFill>
                  <a:schemeClr val="accent6">
                    <a:lumMod val="75000"/>
                  </a:schemeClr>
                </a:solidFill>
              </a:rPr>
              <a:t>交絡変数を扱う統計モデル</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4471869"/>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交互作用を入れた多変量解析</a:t>
            </a:r>
            <a:endParaRPr lang="en-US" altLang="ja-JP" sz="2400" dirty="0"/>
          </a:p>
          <a:p>
            <a:pPr marL="342900" indent="-342900">
              <a:buFont typeface="Arial" panose="020B0604020202020204" pitchFamily="34" charset="0"/>
              <a:buChar char="•"/>
            </a:pPr>
            <a:r>
              <a:rPr lang="ja-JP" altLang="en-US" sz="2400"/>
              <a:t>共分散構造分析</a:t>
            </a:r>
            <a:r>
              <a:rPr lang="en-US" altLang="ja-JP" sz="2400" dirty="0"/>
              <a:t> (SEM)</a:t>
            </a:r>
            <a:r>
              <a:rPr lang="ja-JP" altLang="en-US" sz="2400"/>
              <a:t>による</a:t>
            </a:r>
            <a:r>
              <a:rPr lang="en-US" altLang="ja-JP" sz="2400" dirty="0"/>
              <a:t>causal inference</a:t>
            </a:r>
          </a:p>
        </p:txBody>
      </p:sp>
      <p:sp>
        <p:nvSpPr>
          <p:cNvPr id="2" name="テキスト ボックス 1">
            <a:extLst>
              <a:ext uri="{FF2B5EF4-FFF2-40B4-BE49-F238E27FC236}">
                <a16:creationId xmlns:a16="http://schemas.microsoft.com/office/drawing/2014/main" id="{76A4C3F6-8728-AA46-BF23-0A080B35EE38}"/>
              </a:ext>
            </a:extLst>
          </p:cNvPr>
          <p:cNvSpPr txBox="1"/>
          <p:nvPr/>
        </p:nvSpPr>
        <p:spPr>
          <a:xfrm>
            <a:off x="457201" y="5909828"/>
            <a:ext cx="9896620" cy="707886"/>
          </a:xfrm>
          <a:prstGeom prst="rect">
            <a:avLst/>
          </a:prstGeom>
          <a:noFill/>
        </p:spPr>
        <p:txBody>
          <a:bodyPr wrap="none" rtlCol="0">
            <a:spAutoFit/>
          </a:bodyPr>
          <a:lstStyle/>
          <a:p>
            <a:r>
              <a:rPr lang="en-US" altLang="ja-JP" sz="2000" dirty="0">
                <a:solidFill>
                  <a:schemeClr val="bg1">
                    <a:lumMod val="50000"/>
                  </a:schemeClr>
                </a:solidFill>
              </a:rPr>
              <a:t>Replication</a:t>
            </a:r>
            <a:r>
              <a:rPr lang="ja-JP" altLang="en-US" sz="2000">
                <a:solidFill>
                  <a:schemeClr val="bg1">
                    <a:lumMod val="50000"/>
                  </a:schemeClr>
                </a:solidFill>
              </a:rPr>
              <a:t>に労力を割く、</a:t>
            </a:r>
            <a:r>
              <a:rPr lang="en-US" altLang="ja-JP" sz="2000" dirty="0">
                <a:solidFill>
                  <a:schemeClr val="bg1">
                    <a:lumMod val="50000"/>
                  </a:schemeClr>
                </a:solidFill>
              </a:rPr>
              <a:t>pre-registration</a:t>
            </a:r>
            <a:r>
              <a:rPr lang="ja-JP" altLang="en-US" sz="2000">
                <a:solidFill>
                  <a:schemeClr val="bg1">
                    <a:lumMod val="50000"/>
                  </a:schemeClr>
                </a:solidFill>
              </a:rPr>
              <a:t>を行うなどして研究の透明性を高めることも</a:t>
            </a:r>
            <a:endParaRPr lang="en-US" altLang="ja-JP" sz="2000" dirty="0">
              <a:solidFill>
                <a:schemeClr val="bg1">
                  <a:lumMod val="50000"/>
                </a:schemeClr>
              </a:solidFill>
            </a:endParaRPr>
          </a:p>
          <a:p>
            <a:r>
              <a:rPr lang="ja-JP" altLang="en-US" sz="2000">
                <a:solidFill>
                  <a:schemeClr val="bg1">
                    <a:lumMod val="50000"/>
                  </a:schemeClr>
                </a:solidFill>
              </a:rPr>
              <a:t>結果の一般性を高める上で重要</a:t>
            </a:r>
            <a:endParaRPr kumimoji="1" lang="ja-JP" altLang="en-US" sz="2000">
              <a:solidFill>
                <a:schemeClr val="bg1">
                  <a:lumMod val="50000"/>
                </a:schemeClr>
              </a:solidFill>
            </a:endParaRPr>
          </a:p>
        </p:txBody>
      </p:sp>
    </p:spTree>
    <p:extLst>
      <p:ext uri="{BB962C8B-B14F-4D97-AF65-F5344CB8AC3E}">
        <p14:creationId xmlns:p14="http://schemas.microsoft.com/office/powerpoint/2010/main" val="20363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交互作用の妥当性を吟味する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212365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仮説、理論、メタ分析、実験に基づいてどの交互作用を考慮するかを選び、結果の妥当性</a:t>
            </a:r>
            <a:r>
              <a:rPr lang="en-US" altLang="ja-JP" sz="1600" dirty="0"/>
              <a:t>(</a:t>
            </a:r>
            <a:r>
              <a:rPr lang="ja-JP" altLang="en-US" sz="1600"/>
              <a:t>結果にバイアスが乗っていないか</a:t>
            </a:r>
            <a:r>
              <a:rPr lang="en-US" altLang="ja-JP" sz="1600" dirty="0"/>
              <a:t>: </a:t>
            </a:r>
            <a:r>
              <a:rPr lang="ja-JP" altLang="en-US" sz="1600"/>
              <a:t>試行回数を増やしたら真の値に収束するか</a:t>
            </a:r>
            <a:r>
              <a:rPr lang="en-US" altLang="ja-JP" sz="1600" dirty="0"/>
              <a:t>)</a:t>
            </a:r>
            <a:r>
              <a:rPr lang="ja-JP" altLang="en-US" sz="2400"/>
              <a:t>を検討</a:t>
            </a:r>
            <a:endParaRPr lang="en-US" altLang="ja-JP" sz="2400" dirty="0"/>
          </a:p>
          <a:p>
            <a:pPr marL="342900" indent="-342900">
              <a:buFont typeface="Arial" panose="020B0604020202020204" pitchFamily="34" charset="0"/>
              <a:buChar char="•"/>
            </a:pPr>
            <a:r>
              <a:rPr lang="ja-JP" altLang="en-US" sz="2400"/>
              <a:t>変数の</a:t>
            </a:r>
            <a:r>
              <a:rPr lang="en-US" altLang="ja-JP" sz="2400" dirty="0"/>
              <a:t>gradient</a:t>
            </a:r>
            <a:r>
              <a:rPr lang="ja-JP" altLang="en-US" sz="2400"/>
              <a:t>に沿って実験条件を用意する</a:t>
            </a:r>
            <a:endParaRPr lang="en-US" altLang="ja-JP" sz="2400" dirty="0"/>
          </a:p>
          <a:p>
            <a:pPr marL="800100" lvl="1" indent="-342900">
              <a:buFont typeface="Arial" panose="020B0604020202020204" pitchFamily="34" charset="0"/>
              <a:buChar char="•"/>
            </a:pPr>
            <a:r>
              <a:rPr lang="en" altLang="ja-JP" dirty="0"/>
              <a:t>Coordinated distributed experiments (e.g., </a:t>
            </a:r>
            <a:r>
              <a:rPr lang="en" altLang="ja-JP" dirty="0" err="1"/>
              <a:t>NutNet</a:t>
            </a:r>
            <a:r>
              <a:rPr lang="en" altLang="ja-JP" dirty="0"/>
              <a:t>, </a:t>
            </a:r>
            <a:r>
              <a:rPr lang="en" altLang="ja-JP" dirty="0" err="1"/>
              <a:t>PlantPopNet</a:t>
            </a:r>
            <a:r>
              <a:rPr lang="en" altLang="ja-JP" dirty="0"/>
              <a:t>)</a:t>
            </a:r>
            <a:r>
              <a:rPr lang="ja-JP" altLang="en-US"/>
              <a:t>によって、実験条件が増えることによる個々の実験の信頼性の低下を補う</a:t>
            </a:r>
            <a:endParaRPr lang="en-US" altLang="ja-JP" dirty="0"/>
          </a:p>
          <a:p>
            <a:pPr marL="342900" indent="-342900">
              <a:buFont typeface="Arial" panose="020B0604020202020204" pitchFamily="34" charset="0"/>
              <a:buChar char="•"/>
            </a:pP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5555688" cy="369332"/>
          </a:xfrm>
          <a:prstGeom prst="rect">
            <a:avLst/>
          </a:prstGeom>
          <a:noFill/>
        </p:spPr>
        <p:txBody>
          <a:bodyPr wrap="none" rtlCol="0">
            <a:spAutoFit/>
          </a:bodyPr>
          <a:lstStyle/>
          <a:p>
            <a:r>
              <a:rPr kumimoji="1" lang="en-US" altLang="ja-JP" dirty="0"/>
              <a:t>Step3: mechanistic context-dependence</a:t>
            </a:r>
            <a:r>
              <a:rPr kumimoji="1" lang="ja-JP" altLang="en-US"/>
              <a:t>を深く理解する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473971"/>
            <a:ext cx="10143344" cy="461665"/>
          </a:xfrm>
          <a:prstGeom prst="rect">
            <a:avLst/>
          </a:prstGeom>
        </p:spPr>
        <p:txBody>
          <a:bodyPr wrap="square">
            <a:spAutoFit/>
          </a:bodyPr>
          <a:lstStyle/>
          <a:p>
            <a:r>
              <a:rPr lang="en-US" altLang="ja-JP" sz="2400" dirty="0">
                <a:solidFill>
                  <a:schemeClr val="accent6">
                    <a:lumMod val="75000"/>
                  </a:schemeClr>
                </a:solidFill>
              </a:rPr>
              <a:t>Mechanistic-context-dependence</a:t>
            </a:r>
            <a:r>
              <a:rPr lang="ja-JP" altLang="en-US" sz="2400">
                <a:solidFill>
                  <a:schemeClr val="accent6">
                    <a:lumMod val="75000"/>
                  </a:schemeClr>
                </a:solidFill>
              </a:rPr>
              <a:t>のモデリング</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3947216"/>
            <a:ext cx="10642748"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階層的手法を用いると異なる設定で得られた知見を統合できる</a:t>
            </a:r>
            <a:endParaRPr lang="en-US" altLang="ja-JP" sz="2400" dirty="0"/>
          </a:p>
          <a:p>
            <a:pPr marL="342900" indent="-342900">
              <a:buFont typeface="Arial" panose="020B0604020202020204" pitchFamily="34" charset="0"/>
              <a:buChar char="•"/>
            </a:pPr>
            <a:r>
              <a:rPr lang="ja-JP" altLang="en-US" sz="2400"/>
              <a:t>仮説間の関連性を図示</a:t>
            </a:r>
            <a:r>
              <a:rPr lang="en-US" altLang="ja-JP" dirty="0"/>
              <a:t>(Enders et al., 2020; </a:t>
            </a:r>
            <a:r>
              <a:rPr lang="ja-JP" altLang="en-US"/>
              <a:t>仮説間の</a:t>
            </a:r>
            <a:r>
              <a:rPr lang="en-US" altLang="ja-JP" dirty="0"/>
              <a:t>dyad</a:t>
            </a:r>
            <a:r>
              <a:rPr lang="ja-JP" altLang="en-US"/>
              <a:t>関係は</a:t>
            </a:r>
            <a:r>
              <a:rPr lang="en-US" altLang="ja-JP" dirty="0"/>
              <a:t>expert</a:t>
            </a:r>
            <a:r>
              <a:rPr lang="ja-JP" altLang="en-US"/>
              <a:t>が定義する</a:t>
            </a:r>
            <a:r>
              <a:rPr lang="en-US" altLang="ja-JP" dirty="0"/>
              <a:t>)</a:t>
            </a:r>
          </a:p>
          <a:p>
            <a:pPr marL="342900" indent="-342900">
              <a:buFont typeface="Arial" panose="020B0604020202020204" pitchFamily="34" charset="0"/>
              <a:buChar char="•"/>
            </a:pPr>
            <a:r>
              <a:rPr lang="ja-JP" altLang="en-US" sz="2400"/>
              <a:t>複数の環境変数の影響を</a:t>
            </a:r>
            <a:r>
              <a:rPr lang="en-US" altLang="ja-JP" sz="2400" dirty="0"/>
              <a:t>biological term</a:t>
            </a:r>
            <a:r>
              <a:rPr lang="ja-JP" altLang="en-US" sz="2400"/>
              <a:t>に圧縮して統制する</a:t>
            </a:r>
            <a:endParaRPr lang="en-US" altLang="ja-JP" sz="2400" dirty="0"/>
          </a:p>
          <a:p>
            <a:pPr marL="800100" lvl="1" indent="-342900">
              <a:buFont typeface="Arial" panose="020B0604020202020204" pitchFamily="34" charset="0"/>
              <a:buChar char="•"/>
            </a:pPr>
            <a:r>
              <a:rPr lang="ja-JP" altLang="en-US"/>
              <a:t>環境変数の代わりに、それらの総体から影響される「種数」を用いる</a:t>
            </a:r>
            <a:endParaRPr lang="en-US" altLang="ja-JP" dirty="0"/>
          </a:p>
        </p:txBody>
      </p:sp>
      <p:sp>
        <p:nvSpPr>
          <p:cNvPr id="3" name="正方形/長方形 2">
            <a:extLst>
              <a:ext uri="{FF2B5EF4-FFF2-40B4-BE49-F238E27FC236}">
                <a16:creationId xmlns:a16="http://schemas.microsoft.com/office/drawing/2014/main" id="{8D9F237D-F38D-8E4E-B08A-BCAF51052696}"/>
              </a:ext>
            </a:extLst>
          </p:cNvPr>
          <p:cNvSpPr/>
          <p:nvPr/>
        </p:nvSpPr>
        <p:spPr>
          <a:xfrm>
            <a:off x="170897" y="6315126"/>
            <a:ext cx="12036463" cy="523220"/>
          </a:xfrm>
          <a:prstGeom prst="rect">
            <a:avLst/>
          </a:prstGeom>
        </p:spPr>
        <p:txBody>
          <a:bodyPr wrap="square">
            <a:spAutoFit/>
          </a:bodyPr>
          <a:lstStyle/>
          <a:p>
            <a:r>
              <a:rPr lang="en" altLang="ja-JP" sz="1400" dirty="0">
                <a:solidFill>
                  <a:schemeClr val="bg1">
                    <a:lumMod val="50000"/>
                  </a:schemeClr>
                </a:solidFill>
                <a:latin typeface="Arial" panose="020B0604020202020204" pitchFamily="34" charset="0"/>
              </a:rPr>
              <a:t>Enders, M., </a:t>
            </a:r>
            <a:r>
              <a:rPr lang="en" altLang="ja-JP" sz="1400" dirty="0" err="1">
                <a:solidFill>
                  <a:schemeClr val="bg1">
                    <a:lumMod val="50000"/>
                  </a:schemeClr>
                </a:solidFill>
                <a:latin typeface="Arial" panose="020B0604020202020204" pitchFamily="34" charset="0"/>
              </a:rPr>
              <a:t>Havemann</a:t>
            </a:r>
            <a:r>
              <a:rPr lang="en" altLang="ja-JP" sz="1400" dirty="0">
                <a:solidFill>
                  <a:schemeClr val="bg1">
                    <a:lumMod val="50000"/>
                  </a:schemeClr>
                </a:solidFill>
                <a:latin typeface="Arial" panose="020B0604020202020204" pitchFamily="34" charset="0"/>
              </a:rPr>
              <a:t>, F., Ruland, F., Bernard‐</a:t>
            </a:r>
            <a:r>
              <a:rPr lang="en" altLang="ja-JP" sz="1400" dirty="0" err="1">
                <a:solidFill>
                  <a:schemeClr val="bg1">
                    <a:lumMod val="50000"/>
                  </a:schemeClr>
                </a:solidFill>
                <a:latin typeface="Arial" panose="020B0604020202020204" pitchFamily="34" charset="0"/>
              </a:rPr>
              <a:t>Verdier</a:t>
            </a:r>
            <a:r>
              <a:rPr lang="en" altLang="ja-JP" sz="1400" dirty="0">
                <a:solidFill>
                  <a:schemeClr val="bg1">
                    <a:lumMod val="50000"/>
                  </a:schemeClr>
                </a:solidFill>
                <a:latin typeface="Arial" panose="020B0604020202020204" pitchFamily="34" charset="0"/>
              </a:rPr>
              <a:t>, M., Catford, J. A., Gómez‐Aparicio, L., ... &amp; </a:t>
            </a:r>
            <a:r>
              <a:rPr lang="en" altLang="ja-JP" sz="1400" dirty="0" err="1">
                <a:solidFill>
                  <a:schemeClr val="bg1">
                    <a:lumMod val="50000"/>
                  </a:schemeClr>
                </a:solidFill>
                <a:latin typeface="Arial" panose="020B0604020202020204" pitchFamily="34" charset="0"/>
              </a:rPr>
              <a:t>Jeschke</a:t>
            </a:r>
            <a:r>
              <a:rPr lang="en" altLang="ja-JP" sz="1400" dirty="0">
                <a:solidFill>
                  <a:schemeClr val="bg1">
                    <a:lumMod val="50000"/>
                  </a:schemeClr>
                </a:solidFill>
                <a:latin typeface="Arial" panose="020B0604020202020204" pitchFamily="34" charset="0"/>
              </a:rPr>
              <a:t>, J. M. (2020). A conceptual map of invasion biology: Integrating hypotheses into a consensus network. </a:t>
            </a:r>
            <a:r>
              <a:rPr lang="en" altLang="ja-JP" sz="1400" i="1" dirty="0">
                <a:solidFill>
                  <a:schemeClr val="bg1">
                    <a:lumMod val="50000"/>
                  </a:schemeClr>
                </a:solidFill>
                <a:latin typeface="Arial" panose="020B0604020202020204" pitchFamily="34" charset="0"/>
              </a:rPr>
              <a:t>Global Ecology and Biogeography</a:t>
            </a:r>
            <a:r>
              <a:rPr lang="en" altLang="ja-JP" sz="1400" dirty="0">
                <a:solidFill>
                  <a:schemeClr val="bg1">
                    <a:lumMod val="50000"/>
                  </a:schemeClr>
                </a:solidFill>
                <a:latin typeface="Arial" panose="020B0604020202020204" pitchFamily="34" charset="0"/>
              </a:rPr>
              <a:t>, </a:t>
            </a:r>
            <a:r>
              <a:rPr lang="en" altLang="ja-JP" sz="1400" i="1" dirty="0">
                <a:solidFill>
                  <a:schemeClr val="bg1">
                    <a:lumMod val="50000"/>
                  </a:schemeClr>
                </a:solidFill>
                <a:latin typeface="Arial" panose="020B0604020202020204" pitchFamily="34" charset="0"/>
              </a:rPr>
              <a:t>29</a:t>
            </a:r>
            <a:r>
              <a:rPr lang="en" altLang="ja-JP" sz="1400" dirty="0">
                <a:solidFill>
                  <a:schemeClr val="bg1">
                    <a:lumMod val="50000"/>
                  </a:schemeClr>
                </a:solidFill>
                <a:latin typeface="Arial" panose="020B0604020202020204" pitchFamily="34" charset="0"/>
              </a:rPr>
              <a:t>(6), 978-991.</a:t>
            </a:r>
            <a:endParaRPr lang="ja-JP" altLang="en-US" sz="1400">
              <a:solidFill>
                <a:schemeClr val="bg1">
                  <a:lumMod val="50000"/>
                </a:schemeClr>
              </a:solidFill>
            </a:endParaRPr>
          </a:p>
        </p:txBody>
      </p:sp>
      <p:sp>
        <p:nvSpPr>
          <p:cNvPr id="5" name="正方形/長方形 4">
            <a:extLst>
              <a:ext uri="{FF2B5EF4-FFF2-40B4-BE49-F238E27FC236}">
                <a16:creationId xmlns:a16="http://schemas.microsoft.com/office/drawing/2014/main" id="{967A6E31-3C61-EE47-A2E3-967E6D4F1FDD}"/>
              </a:ext>
            </a:extLst>
          </p:cNvPr>
          <p:cNvSpPr/>
          <p:nvPr/>
        </p:nvSpPr>
        <p:spPr>
          <a:xfrm>
            <a:off x="922717" y="5464209"/>
            <a:ext cx="10927192" cy="646331"/>
          </a:xfrm>
          <a:prstGeom prst="rect">
            <a:avLst/>
          </a:prstGeom>
        </p:spPr>
        <p:txBody>
          <a:bodyPr wrap="square">
            <a:spAutoFit/>
          </a:bodyPr>
          <a:lstStyle/>
          <a:p>
            <a:r>
              <a:rPr lang="ja-JP" altLang="en-US"/>
              <a:t>複数の変数を考慮する重要性は実験的にも示されている</a:t>
            </a:r>
            <a:r>
              <a:rPr lang="en-US" altLang="ja-JP" dirty="0"/>
              <a:t>: </a:t>
            </a:r>
            <a:r>
              <a:rPr lang="ja-JP" altLang="en-US"/>
              <a:t>操作する環境変数を増やしていくと、</a:t>
            </a:r>
            <a:endParaRPr lang="en-US" altLang="ja-JP" dirty="0"/>
          </a:p>
          <a:p>
            <a:r>
              <a:rPr lang="ja-JP" altLang="en-US"/>
              <a:t>予測していなかったことが起きる</a:t>
            </a:r>
            <a:r>
              <a:rPr lang="en-US" altLang="ja-JP" dirty="0"/>
              <a:t> → </a:t>
            </a:r>
            <a:r>
              <a:rPr lang="ja-JP" altLang="en-US"/>
              <a:t>複数の変数による</a:t>
            </a:r>
            <a:r>
              <a:rPr lang="en-US" altLang="ja-JP" dirty="0"/>
              <a:t>interaction</a:t>
            </a:r>
            <a:r>
              <a:rPr lang="ja-JP" altLang="en-US"/>
              <a:t>が起きている</a:t>
            </a:r>
            <a:r>
              <a:rPr lang="en-US" altLang="ja-JP" dirty="0"/>
              <a:t> (</a:t>
            </a:r>
            <a:r>
              <a:rPr lang="en-US" altLang="ja-JP" dirty="0" err="1"/>
              <a:t>Rillig</a:t>
            </a:r>
            <a:r>
              <a:rPr lang="en-US" altLang="ja-JP" dirty="0"/>
              <a:t> et al., 2019 </a:t>
            </a:r>
            <a:r>
              <a:rPr lang="en-US" altLang="ja-JP" i="1" dirty="0"/>
              <a:t>Science</a:t>
            </a:r>
            <a:r>
              <a:rPr lang="en-US" altLang="ja-JP" dirty="0"/>
              <a:t>)</a:t>
            </a:r>
          </a:p>
        </p:txBody>
      </p:sp>
    </p:spTree>
    <p:extLst>
      <p:ext uri="{BB962C8B-B14F-4D97-AF65-F5344CB8AC3E}">
        <p14:creationId xmlns:p14="http://schemas.microsoft.com/office/powerpoint/2010/main" val="35385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左大かっこ 82">
            <a:extLst>
              <a:ext uri="{FF2B5EF4-FFF2-40B4-BE49-F238E27FC236}">
                <a16:creationId xmlns:a16="http://schemas.microsoft.com/office/drawing/2014/main" id="{77213B72-30F6-9243-B282-C2257FAC4010}"/>
              </a:ext>
            </a:extLst>
          </p:cNvPr>
          <p:cNvSpPr/>
          <p:nvPr/>
        </p:nvSpPr>
        <p:spPr>
          <a:xfrm>
            <a:off x="1485574" y="4158645"/>
            <a:ext cx="73819" cy="838793"/>
          </a:xfrm>
          <a:prstGeom prst="leftBracket">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695451C-EAFE-E742-8008-6C53B54125CB}"/>
              </a:ext>
            </a:extLst>
          </p:cNvPr>
          <p:cNvSpPr/>
          <p:nvPr/>
        </p:nvSpPr>
        <p:spPr>
          <a:xfrm>
            <a:off x="1547818" y="257863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2C57E453-7B69-FF46-A849-89BE6A05328A}"/>
              </a:ext>
            </a:extLst>
          </p:cNvPr>
          <p:cNvSpPr/>
          <p:nvPr/>
        </p:nvSpPr>
        <p:spPr>
          <a:xfrm>
            <a:off x="1547818" y="3058388"/>
            <a:ext cx="9320818" cy="73557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E337CB4-6391-764F-8283-0AA8F563F598}"/>
              </a:ext>
            </a:extLst>
          </p:cNvPr>
          <p:cNvSpPr/>
          <p:nvPr/>
        </p:nvSpPr>
        <p:spPr>
          <a:xfrm>
            <a:off x="1540678" y="3914022"/>
            <a:ext cx="9320818" cy="1192852"/>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E08D08AE-A855-1B45-A22A-44EFD9570EB5}"/>
              </a:ext>
            </a:extLst>
          </p:cNvPr>
          <p:cNvSpPr/>
          <p:nvPr/>
        </p:nvSpPr>
        <p:spPr>
          <a:xfrm>
            <a:off x="1548404" y="526820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6F457670-D5F1-6A46-AD44-F74B0411EC0F}"/>
              </a:ext>
            </a:extLst>
          </p:cNvPr>
          <p:cNvSpPr/>
          <p:nvPr/>
        </p:nvSpPr>
        <p:spPr>
          <a:xfrm>
            <a:off x="1551498" y="5765288"/>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9D07A63-99FC-B349-AACF-509EE069481A}"/>
              </a:ext>
            </a:extLst>
          </p:cNvPr>
          <p:cNvSpPr/>
          <p:nvPr/>
        </p:nvSpPr>
        <p:spPr>
          <a:xfrm>
            <a:off x="1553088" y="630084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0A032329-340F-CE41-8A78-D95FB345CB2A}"/>
              </a:ext>
            </a:extLst>
          </p:cNvPr>
          <p:cNvSpPr/>
          <p:nvPr/>
        </p:nvSpPr>
        <p:spPr>
          <a:xfrm>
            <a:off x="1529103" y="839535"/>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CEAC076D-28AC-C340-B1F0-164B9B5EC184}"/>
              </a:ext>
            </a:extLst>
          </p:cNvPr>
          <p:cNvSpPr/>
          <p:nvPr/>
        </p:nvSpPr>
        <p:spPr>
          <a:xfrm>
            <a:off x="1530339" y="1315616"/>
            <a:ext cx="9320818" cy="51509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B13B3A0-6328-374C-94D0-D9B9DF7F6A93}"/>
              </a:ext>
            </a:extLst>
          </p:cNvPr>
          <p:cNvSpPr/>
          <p:nvPr/>
        </p:nvSpPr>
        <p:spPr>
          <a:xfrm>
            <a:off x="1529103" y="195247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E211C2-A578-0C45-9221-E30A0DC1A6BC}"/>
              </a:ext>
            </a:extLst>
          </p:cNvPr>
          <p:cNvSpPr/>
          <p:nvPr/>
        </p:nvSpPr>
        <p:spPr>
          <a:xfrm>
            <a:off x="172886" y="103517"/>
            <a:ext cx="11337291" cy="523220"/>
          </a:xfrm>
          <a:prstGeom prst="rect">
            <a:avLst/>
          </a:prstGeom>
        </p:spPr>
        <p:txBody>
          <a:bodyPr wrap="square">
            <a:spAutoFit/>
          </a:bodyPr>
          <a:lstStyle/>
          <a:p>
            <a:r>
              <a:rPr lang="en-US" altLang="ja-JP" sz="2800" dirty="0">
                <a:solidFill>
                  <a:srgbClr val="002060"/>
                </a:solidFill>
              </a:rPr>
              <a:t>Context dependence (CD) </a:t>
            </a:r>
            <a:r>
              <a:rPr lang="ja-JP" altLang="en-US" sz="2800">
                <a:solidFill>
                  <a:srgbClr val="002060"/>
                </a:solidFill>
              </a:rPr>
              <a:t>対策マニュアル</a:t>
            </a:r>
          </a:p>
        </p:txBody>
      </p:sp>
      <p:sp>
        <p:nvSpPr>
          <p:cNvPr id="5" name="テキスト ボックス 4">
            <a:extLst>
              <a:ext uri="{FF2B5EF4-FFF2-40B4-BE49-F238E27FC236}">
                <a16:creationId xmlns:a16="http://schemas.microsoft.com/office/drawing/2014/main" id="{61AA1A0A-E53D-0341-89D7-9AE9FEDB2511}"/>
              </a:ext>
            </a:extLst>
          </p:cNvPr>
          <p:cNvSpPr txBox="1"/>
          <p:nvPr/>
        </p:nvSpPr>
        <p:spPr>
          <a:xfrm>
            <a:off x="63185" y="734952"/>
            <a:ext cx="1415772" cy="338554"/>
          </a:xfrm>
          <a:prstGeom prst="rect">
            <a:avLst/>
          </a:prstGeom>
          <a:noFill/>
        </p:spPr>
        <p:txBody>
          <a:bodyPr wrap="none" rtlCol="0">
            <a:spAutoFit/>
          </a:bodyPr>
          <a:lstStyle/>
          <a:p>
            <a:r>
              <a:rPr kumimoji="1" lang="ja-JP" altLang="en-US" sz="1600">
                <a:solidFill>
                  <a:schemeClr val="accent6">
                    <a:lumMod val="75000"/>
                  </a:schemeClr>
                </a:solidFill>
              </a:rPr>
              <a:t>研究デザイン</a:t>
            </a:r>
          </a:p>
        </p:txBody>
      </p:sp>
      <p:sp>
        <p:nvSpPr>
          <p:cNvPr id="6" name="テキスト ボックス 5">
            <a:extLst>
              <a:ext uri="{FF2B5EF4-FFF2-40B4-BE49-F238E27FC236}">
                <a16:creationId xmlns:a16="http://schemas.microsoft.com/office/drawing/2014/main" id="{7943D4D2-5EBE-714F-A217-7B9264EAB372}"/>
              </a:ext>
            </a:extLst>
          </p:cNvPr>
          <p:cNvSpPr txBox="1"/>
          <p:nvPr/>
        </p:nvSpPr>
        <p:spPr>
          <a:xfrm>
            <a:off x="1481759" y="873490"/>
            <a:ext cx="10565566" cy="1415772"/>
          </a:xfrm>
          <a:prstGeom prst="rect">
            <a:avLst/>
          </a:prstGeom>
          <a:noFill/>
        </p:spPr>
        <p:txBody>
          <a:bodyPr wrap="square" rtlCol="0">
            <a:spAutoFit/>
          </a:bodyPr>
          <a:lstStyle/>
          <a:p>
            <a:r>
              <a:rPr kumimoji="1" lang="en-US" altLang="ja-JP" sz="1600" dirty="0"/>
              <a:t>A1) X, Y</a:t>
            </a:r>
            <a:r>
              <a:rPr kumimoji="1" lang="ja-JP" altLang="en-US" sz="1600"/>
              <a:t>の測定方法、対象となるシステムで</a:t>
            </a:r>
            <a:r>
              <a:rPr kumimoji="1" lang="en-US" altLang="ja-JP" sz="1600" dirty="0"/>
              <a:t>X</a:t>
            </a:r>
            <a:r>
              <a:rPr kumimoji="1" lang="ja-JP" altLang="en-US" sz="1600"/>
              <a:t>が</a:t>
            </a:r>
            <a:r>
              <a:rPr kumimoji="1" lang="en-US" altLang="ja-JP" sz="1600" dirty="0"/>
              <a:t>gradient</a:t>
            </a:r>
            <a:r>
              <a:rPr lang="ja-JP" altLang="en-US" sz="1600"/>
              <a:t>上</a:t>
            </a:r>
            <a:r>
              <a:rPr kumimoji="1" lang="ja-JP" altLang="en-US" sz="1600"/>
              <a:t>のどこにあるか検討</a:t>
            </a:r>
            <a:r>
              <a:rPr kumimoji="1" lang="en-US" altLang="ja-JP" sz="1050" dirty="0"/>
              <a:t>(</a:t>
            </a:r>
            <a:r>
              <a:rPr kumimoji="1" lang="ja-JP" altLang="en-US" sz="1050"/>
              <a:t>温度の場合は、高温か低温か？など</a:t>
            </a:r>
            <a:r>
              <a:rPr kumimoji="1" lang="en-US" altLang="ja-JP" sz="1050" dirty="0"/>
              <a:t>)</a:t>
            </a:r>
          </a:p>
          <a:p>
            <a:endParaRPr lang="en-US" altLang="ja-JP" sz="1200" dirty="0"/>
          </a:p>
          <a:p>
            <a:r>
              <a:rPr lang="en-US" altLang="ja-JP" sz="1600" dirty="0"/>
              <a:t>A2) </a:t>
            </a:r>
            <a:r>
              <a:rPr lang="ja-JP" altLang="en-US" sz="1600"/>
              <a:t>理論、過去の結果のメタ分析や結合</a:t>
            </a:r>
            <a:r>
              <a:rPr lang="en-US" altLang="ja-JP" sz="1600" dirty="0"/>
              <a:t> </a:t>
            </a:r>
            <a:r>
              <a:rPr lang="en-US" altLang="ja-JP" sz="1200" dirty="0"/>
              <a:t>(synthesis)</a:t>
            </a:r>
            <a:r>
              <a:rPr lang="ja-JP" altLang="en-US" sz="1600"/>
              <a:t>を参照して仮説を得る。研究対象に関する知識を元に</a:t>
            </a:r>
            <a:endParaRPr lang="en-US" altLang="ja-JP" sz="1600" dirty="0"/>
          </a:p>
          <a:p>
            <a:r>
              <a:rPr lang="en-US" altLang="ja-JP" sz="1600" dirty="0"/>
              <a:t>   </a:t>
            </a:r>
            <a:r>
              <a:rPr lang="ja-JP" altLang="en-US" sz="1600"/>
              <a:t>　ありえる交互作用</a:t>
            </a:r>
            <a:r>
              <a:rPr lang="en-US" altLang="ja-JP" sz="1600" dirty="0"/>
              <a:t>Z</a:t>
            </a:r>
            <a:r>
              <a:rPr lang="ja-JP" altLang="en-US" sz="1600"/>
              <a:t>や交絡</a:t>
            </a:r>
            <a:r>
              <a:rPr lang="en-US" altLang="ja-JP" sz="1600" dirty="0"/>
              <a:t>C</a:t>
            </a:r>
            <a:r>
              <a:rPr lang="ja-JP" altLang="en-US" sz="1600"/>
              <a:t>を検討する。また、</a:t>
            </a:r>
            <a:r>
              <a:rPr lang="en-US" altLang="ja-JP" sz="1600" dirty="0"/>
              <a:t>explicit</a:t>
            </a:r>
            <a:r>
              <a:rPr lang="ja-JP" altLang="en-US" sz="1600"/>
              <a:t>に仮説に入れる</a:t>
            </a:r>
            <a:endParaRPr lang="en-US" altLang="ja-JP" sz="1600" dirty="0"/>
          </a:p>
          <a:p>
            <a:endParaRPr lang="en-US" altLang="ja-JP" sz="1050" dirty="0"/>
          </a:p>
          <a:p>
            <a:r>
              <a:rPr lang="en-US" altLang="ja-JP" sz="1600" dirty="0"/>
              <a:t>A3) Power analysis</a:t>
            </a:r>
            <a:r>
              <a:rPr lang="ja-JP" altLang="en-US" sz="1600"/>
              <a:t>や</a:t>
            </a:r>
            <a:r>
              <a:rPr lang="en-US" altLang="ja-JP" sz="1600" dirty="0"/>
              <a:t>design analysis</a:t>
            </a:r>
            <a:r>
              <a:rPr lang="ja-JP" altLang="en-US" sz="1600"/>
              <a:t>を行い、</a:t>
            </a:r>
            <a:r>
              <a:rPr lang="en-US" altLang="ja-JP" sz="1600" dirty="0"/>
              <a:t>sample size</a:t>
            </a:r>
            <a:r>
              <a:rPr lang="ja-JP" altLang="en-US" sz="1600"/>
              <a:t>や</a:t>
            </a:r>
            <a:r>
              <a:rPr lang="en-US" altLang="ja-JP" sz="1600" dirty="0"/>
              <a:t>observation</a:t>
            </a:r>
            <a:r>
              <a:rPr lang="ja-JP" altLang="en-US" sz="1600"/>
              <a:t>の戦略を立てる</a:t>
            </a:r>
            <a:endParaRPr lang="en-US" altLang="ja-JP" sz="1600" dirty="0"/>
          </a:p>
        </p:txBody>
      </p:sp>
      <p:sp>
        <p:nvSpPr>
          <p:cNvPr id="7" name="テキスト ボックス 6">
            <a:extLst>
              <a:ext uri="{FF2B5EF4-FFF2-40B4-BE49-F238E27FC236}">
                <a16:creationId xmlns:a16="http://schemas.microsoft.com/office/drawing/2014/main" id="{10F24FF6-B803-EC4D-A824-F656C8BA764B}"/>
              </a:ext>
            </a:extLst>
          </p:cNvPr>
          <p:cNvSpPr txBox="1"/>
          <p:nvPr/>
        </p:nvSpPr>
        <p:spPr>
          <a:xfrm>
            <a:off x="104932" y="2432862"/>
            <a:ext cx="1210588" cy="338554"/>
          </a:xfrm>
          <a:prstGeom prst="rect">
            <a:avLst/>
          </a:prstGeom>
          <a:noFill/>
        </p:spPr>
        <p:txBody>
          <a:bodyPr wrap="none" rtlCol="0">
            <a:spAutoFit/>
          </a:bodyPr>
          <a:lstStyle/>
          <a:p>
            <a:r>
              <a:rPr kumimoji="1" lang="ja-JP" altLang="en-US" sz="1600">
                <a:solidFill>
                  <a:schemeClr val="accent6">
                    <a:lumMod val="75000"/>
                  </a:schemeClr>
                </a:solidFill>
              </a:rPr>
              <a:t>解釈＆報告</a:t>
            </a:r>
          </a:p>
        </p:txBody>
      </p:sp>
      <p:sp>
        <p:nvSpPr>
          <p:cNvPr id="8" name="テキスト ボックス 7">
            <a:extLst>
              <a:ext uri="{FF2B5EF4-FFF2-40B4-BE49-F238E27FC236}">
                <a16:creationId xmlns:a16="http://schemas.microsoft.com/office/drawing/2014/main" id="{28088FF5-CF87-E24E-B988-66F2514BC405}"/>
              </a:ext>
            </a:extLst>
          </p:cNvPr>
          <p:cNvSpPr txBox="1"/>
          <p:nvPr/>
        </p:nvSpPr>
        <p:spPr>
          <a:xfrm>
            <a:off x="1496749" y="2601780"/>
            <a:ext cx="9563522" cy="338554"/>
          </a:xfrm>
          <a:prstGeom prst="rect">
            <a:avLst/>
          </a:prstGeom>
          <a:noFill/>
        </p:spPr>
        <p:txBody>
          <a:bodyPr wrap="square" rtlCol="0">
            <a:spAutoFit/>
          </a:bodyPr>
          <a:lstStyle/>
          <a:p>
            <a:r>
              <a:rPr lang="en-US" altLang="ja-JP" sz="1600" dirty="0"/>
              <a:t>B1) </a:t>
            </a:r>
            <a:r>
              <a:rPr lang="ja-JP" altLang="en-US" sz="1600"/>
              <a:t>研究アプローチとモデルがロバストでありモデルの性能が十分であるか？</a:t>
            </a:r>
            <a:r>
              <a:rPr lang="en-US" altLang="ja-JP" sz="16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B2</a:t>
            </a:r>
            <a:r>
              <a:rPr lang="ja-JP" altLang="en-US" sz="1400">
                <a:solidFill>
                  <a:srgbClr val="0070C0"/>
                </a:solidFill>
              </a:rPr>
              <a:t>へ</a:t>
            </a:r>
            <a:r>
              <a:rPr lang="en-US" altLang="ja-JP" sz="1400" dirty="0">
                <a:solidFill>
                  <a:srgbClr val="0070C0"/>
                </a:solidFill>
              </a:rPr>
              <a:t>]</a:t>
            </a:r>
            <a:r>
              <a:rPr lang="en-US" altLang="ja-JP" sz="16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r>
              <a:rPr lang="en-US" altLang="ja-JP" sz="1400" dirty="0">
                <a:solidFill>
                  <a:schemeClr val="bg1"/>
                </a:solidFill>
              </a:rPr>
              <a:t>[]</a:t>
            </a:r>
            <a:endParaRPr lang="en-US" altLang="ja-JP" sz="1600" dirty="0">
              <a:solidFill>
                <a:srgbClr val="0070C0"/>
              </a:solidFill>
            </a:endParaRPr>
          </a:p>
        </p:txBody>
      </p:sp>
      <p:sp>
        <p:nvSpPr>
          <p:cNvPr id="10" name="テキスト ボックス 9">
            <a:extLst>
              <a:ext uri="{FF2B5EF4-FFF2-40B4-BE49-F238E27FC236}">
                <a16:creationId xmlns:a16="http://schemas.microsoft.com/office/drawing/2014/main" id="{74509DE8-28B8-944A-93B1-013C0C7212B4}"/>
              </a:ext>
            </a:extLst>
          </p:cNvPr>
          <p:cNvSpPr txBox="1"/>
          <p:nvPr/>
        </p:nvSpPr>
        <p:spPr>
          <a:xfrm>
            <a:off x="1496749" y="3906545"/>
            <a:ext cx="10013428" cy="1200329"/>
          </a:xfrm>
          <a:prstGeom prst="rect">
            <a:avLst/>
          </a:prstGeom>
          <a:noFill/>
        </p:spPr>
        <p:txBody>
          <a:bodyPr wrap="square" rtlCol="0">
            <a:spAutoFit/>
          </a:bodyPr>
          <a:lstStyle/>
          <a:p>
            <a:r>
              <a:rPr lang="en-US" altLang="ja-JP" sz="1600" dirty="0"/>
              <a:t>B3) </a:t>
            </a:r>
            <a:r>
              <a:rPr lang="ja-JP" altLang="en-US" sz="1600"/>
              <a:t>方法の違いのせいで研究どうしを比べることが制限されるか？</a:t>
            </a:r>
            <a:r>
              <a:rPr lang="en-US" altLang="ja-JP" sz="1600" dirty="0"/>
              <a:t> </a:t>
            </a:r>
            <a:r>
              <a:rPr lang="en-US" altLang="ja-JP" sz="1600" dirty="0">
                <a:solidFill>
                  <a:srgbClr val="FF0000"/>
                </a:solidFill>
              </a:rPr>
              <a:t>[</a:t>
            </a:r>
            <a:r>
              <a:rPr lang="ja-JP" altLang="en-US" sz="1600">
                <a:solidFill>
                  <a:srgbClr val="FF0000"/>
                </a:solidFill>
              </a:rPr>
              <a:t>すべて</a:t>
            </a:r>
            <a:r>
              <a:rPr lang="en-US" altLang="ja-JP" sz="1600" dirty="0">
                <a:solidFill>
                  <a:srgbClr val="FF0000"/>
                </a:solidFill>
              </a:rPr>
              <a:t>No</a:t>
            </a:r>
            <a:r>
              <a:rPr lang="ja-JP" altLang="en-US" sz="1600">
                <a:solidFill>
                  <a:srgbClr val="FF0000"/>
                </a:solidFill>
              </a:rPr>
              <a:t>なら</a:t>
            </a:r>
            <a:r>
              <a:rPr lang="en-US" altLang="ja-JP" sz="1600" dirty="0">
                <a:solidFill>
                  <a:srgbClr val="FF0000"/>
                </a:solidFill>
              </a:rPr>
              <a:t>B4</a:t>
            </a:r>
            <a:r>
              <a:rPr lang="ja-JP" altLang="en-US" sz="1600">
                <a:solidFill>
                  <a:srgbClr val="FF0000"/>
                </a:solidFill>
              </a:rPr>
              <a:t>へ</a:t>
            </a:r>
            <a:r>
              <a:rPr lang="en-US" altLang="ja-JP" sz="1600" dirty="0">
                <a:solidFill>
                  <a:srgbClr val="FF0000"/>
                </a:solidFill>
              </a:rPr>
              <a:t>]</a:t>
            </a:r>
          </a:p>
          <a:p>
            <a:pPr marL="285750" indent="-285750">
              <a:buFont typeface="Arial" panose="020B0604020202020204" pitchFamily="34" charset="0"/>
              <a:buChar char="•"/>
            </a:pPr>
            <a:r>
              <a:rPr lang="ja-JP" altLang="en-US" sz="1400"/>
              <a:t>スケールが違うか？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scaling method</a:t>
            </a:r>
            <a:r>
              <a:rPr lang="ja-JP" altLang="en-US" sz="1400">
                <a:solidFill>
                  <a:schemeClr val="accent5">
                    <a:lumMod val="75000"/>
                  </a:schemeClr>
                </a:solidFill>
              </a:rPr>
              <a:t>を検討し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ja-JP" altLang="en-US" sz="1400"/>
              <a:t>測定方法や基準</a:t>
            </a:r>
            <a:r>
              <a:rPr lang="en-US" altLang="ja-JP" sz="1400" dirty="0"/>
              <a:t> (metrics) </a:t>
            </a:r>
            <a:r>
              <a:rPr lang="ja-JP" altLang="en-US" sz="1400"/>
              <a:t>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metric adjust</a:t>
            </a:r>
            <a:r>
              <a:rPr lang="ja-JP" altLang="en-US" sz="1400">
                <a:solidFill>
                  <a:schemeClr val="accent5">
                    <a:lumMod val="75000"/>
                  </a:schemeClr>
                </a:solidFill>
              </a:rPr>
              <a:t>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en-US" altLang="ja-JP" sz="1400" dirty="0"/>
              <a:t>X</a:t>
            </a:r>
            <a:r>
              <a:rPr lang="ja-JP" altLang="en-US" sz="1400"/>
              <a:t>の</a:t>
            </a:r>
            <a:r>
              <a:rPr lang="en-US" altLang="ja-JP" sz="1400" dirty="0"/>
              <a:t>gradient</a:t>
            </a:r>
            <a:r>
              <a:rPr lang="ja-JP" altLang="en-US" sz="1400"/>
              <a:t>上での位置が違うか？</a:t>
            </a:r>
            <a:endParaRPr lang="en-US" altLang="ja-JP" sz="1400" dirty="0"/>
          </a:p>
          <a:p>
            <a:pPr marL="285750" indent="-285750">
              <a:buFont typeface="Arial" panose="020B0604020202020204" pitchFamily="34" charset="0"/>
              <a:buChar char="•"/>
            </a:pPr>
            <a:r>
              <a:rPr lang="ja-JP" altLang="en-US" sz="1400"/>
              <a:t>非線形性が、理論</a:t>
            </a:r>
            <a:r>
              <a:rPr lang="en-US" altLang="ja-JP" sz="1400" dirty="0"/>
              <a:t>,</a:t>
            </a:r>
            <a:r>
              <a:rPr lang="ja-JP" altLang="en-US" sz="1400"/>
              <a:t>実験</a:t>
            </a:r>
            <a:r>
              <a:rPr lang="en-US" altLang="ja-JP" sz="1400" dirty="0"/>
              <a:t>,</a:t>
            </a:r>
            <a:r>
              <a:rPr lang="ja-JP" altLang="en-US" sz="1400"/>
              <a:t>メタ分析に導かれた仮説や概念枠組と異なるか？</a:t>
            </a:r>
            <a:r>
              <a:rPr lang="en-US" altLang="ja-JP" sz="1400" dirty="0">
                <a:highlight>
                  <a:srgbClr val="000000"/>
                </a:highlight>
              </a:rPr>
              <a:t> </a:t>
            </a:r>
            <a:r>
              <a:rPr lang="en-US" altLang="ja-JP" sz="1400" dirty="0">
                <a:solidFill>
                  <a:schemeClr val="bg1"/>
                </a:solidFill>
                <a:highlight>
                  <a:srgbClr val="000000"/>
                </a:highlight>
              </a:rPr>
              <a:t>[Yes</a:t>
            </a:r>
            <a:r>
              <a:rPr lang="ja-JP" altLang="en-US" sz="1400">
                <a:solidFill>
                  <a:schemeClr val="bg1"/>
                </a:solidFill>
                <a:highlight>
                  <a:srgbClr val="000000"/>
                </a:highlight>
              </a:rPr>
              <a:t>ならば検証不可能な方法論的差異</a:t>
            </a:r>
            <a:r>
              <a:rPr lang="en-US" altLang="ja-JP" sz="1400" dirty="0">
                <a:solidFill>
                  <a:schemeClr val="bg1"/>
                </a:solidFill>
                <a:highlight>
                  <a:srgbClr val="000000"/>
                </a:highlight>
              </a:rPr>
              <a:t>]</a:t>
            </a:r>
          </a:p>
        </p:txBody>
      </p:sp>
      <p:sp>
        <p:nvSpPr>
          <p:cNvPr id="11" name="テキスト ボックス 10">
            <a:extLst>
              <a:ext uri="{FF2B5EF4-FFF2-40B4-BE49-F238E27FC236}">
                <a16:creationId xmlns:a16="http://schemas.microsoft.com/office/drawing/2014/main" id="{07FE8BE3-6002-E748-8A7E-81CB8E296F7A}"/>
              </a:ext>
            </a:extLst>
          </p:cNvPr>
          <p:cNvSpPr txBox="1"/>
          <p:nvPr/>
        </p:nvSpPr>
        <p:spPr>
          <a:xfrm>
            <a:off x="1496749" y="5288196"/>
            <a:ext cx="9578714" cy="338554"/>
          </a:xfrm>
          <a:prstGeom prst="rect">
            <a:avLst/>
          </a:prstGeom>
          <a:noFill/>
        </p:spPr>
        <p:txBody>
          <a:bodyPr wrap="square" rtlCol="0">
            <a:spAutoFit/>
          </a:bodyPr>
          <a:lstStyle/>
          <a:p>
            <a:r>
              <a:rPr lang="en-US" altLang="ja-JP" sz="1600" dirty="0"/>
              <a:t>B4) Type-M</a:t>
            </a:r>
            <a:r>
              <a:rPr lang="ja-JP" altLang="en-US" sz="1600"/>
              <a:t>または</a:t>
            </a:r>
            <a:r>
              <a:rPr lang="en-US" altLang="ja-JP" sz="1600" dirty="0"/>
              <a:t>S error</a:t>
            </a:r>
            <a:r>
              <a:rPr lang="ja-JP" altLang="en-US" sz="1600"/>
              <a:t>のリスクが高いか？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B5</a:t>
            </a:r>
            <a:r>
              <a:rPr lang="ja-JP" altLang="en-US" sz="1400">
                <a:solidFill>
                  <a:srgbClr val="FF0000"/>
                </a:solidFill>
              </a:rPr>
              <a:t>へ</a:t>
            </a:r>
            <a:r>
              <a:rPr lang="en-US" altLang="ja-JP" sz="1400" dirty="0">
                <a:solidFill>
                  <a:srgbClr val="FF0000"/>
                </a:solidFill>
              </a:rPr>
              <a:t>]</a:t>
            </a:r>
            <a:r>
              <a:rPr lang="en-US" altLang="ja-JP" sz="1400" dirty="0"/>
              <a:t> </a:t>
            </a:r>
            <a:r>
              <a:rPr lang="en-US" altLang="ja-JP" sz="1400" dirty="0">
                <a:solidFill>
                  <a:schemeClr val="accent1"/>
                </a:solidFill>
              </a:rPr>
              <a:t>[Yes</a:t>
            </a:r>
            <a:r>
              <a:rPr lang="ja-JP" altLang="en-US" sz="1400">
                <a:solidFill>
                  <a:schemeClr val="accent1"/>
                </a:solidFill>
              </a:rPr>
              <a:t>ならば統計モデルと解釈を見直し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2" name="テキスト ボックス 11">
            <a:extLst>
              <a:ext uri="{FF2B5EF4-FFF2-40B4-BE49-F238E27FC236}">
                <a16:creationId xmlns:a16="http://schemas.microsoft.com/office/drawing/2014/main" id="{68E8C758-0CD6-0C41-A306-92B57E6590CA}"/>
              </a:ext>
            </a:extLst>
          </p:cNvPr>
          <p:cNvSpPr txBox="1"/>
          <p:nvPr/>
        </p:nvSpPr>
        <p:spPr>
          <a:xfrm>
            <a:off x="1496748" y="5787251"/>
            <a:ext cx="10238281" cy="338554"/>
          </a:xfrm>
          <a:prstGeom prst="rect">
            <a:avLst/>
          </a:prstGeom>
          <a:noFill/>
        </p:spPr>
        <p:txBody>
          <a:bodyPr wrap="square" rtlCol="0">
            <a:spAutoFit/>
          </a:bodyPr>
          <a:lstStyle/>
          <a:p>
            <a:r>
              <a:rPr lang="en-US" altLang="ja-JP" sz="1600" dirty="0"/>
              <a:t>B5) </a:t>
            </a:r>
            <a:r>
              <a:rPr lang="ja-JP" altLang="en-US" sz="1600"/>
              <a:t>交絡や多重共線性のシグナルがあるか？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B6</a:t>
            </a:r>
            <a:r>
              <a:rPr lang="ja-JP" altLang="en-US" sz="1400">
                <a:solidFill>
                  <a:srgbClr val="FF0000"/>
                </a:solidFill>
              </a:rPr>
              <a:t>へ</a:t>
            </a:r>
            <a:r>
              <a:rPr lang="en-US" altLang="ja-JP" sz="1400" dirty="0">
                <a:solidFill>
                  <a:srgbClr val="FF0000"/>
                </a:solidFill>
              </a:rPr>
              <a:t>]</a:t>
            </a:r>
            <a:r>
              <a:rPr lang="en-US" altLang="ja-JP" sz="1400" dirty="0">
                <a:solidFill>
                  <a:schemeClr val="accent1"/>
                </a:solidFill>
              </a:rPr>
              <a:t> [Yes</a:t>
            </a:r>
            <a:r>
              <a:rPr lang="ja-JP" altLang="en-US" sz="1400">
                <a:solidFill>
                  <a:schemeClr val="accent1"/>
                </a:solidFill>
              </a:rPr>
              <a:t>ならばこれらを扱えるモデルを採用し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3" name="テキスト ボックス 12">
            <a:extLst>
              <a:ext uri="{FF2B5EF4-FFF2-40B4-BE49-F238E27FC236}">
                <a16:creationId xmlns:a16="http://schemas.microsoft.com/office/drawing/2014/main" id="{D4DC2091-2A44-3443-9C89-91DC4DA8FD4E}"/>
              </a:ext>
            </a:extLst>
          </p:cNvPr>
          <p:cNvSpPr txBox="1"/>
          <p:nvPr/>
        </p:nvSpPr>
        <p:spPr>
          <a:xfrm>
            <a:off x="1496748" y="6325221"/>
            <a:ext cx="10550571" cy="338554"/>
          </a:xfrm>
          <a:prstGeom prst="rect">
            <a:avLst/>
          </a:prstGeom>
          <a:noFill/>
        </p:spPr>
        <p:txBody>
          <a:bodyPr wrap="square" rtlCol="0">
            <a:spAutoFit/>
          </a:bodyPr>
          <a:lstStyle/>
          <a:p>
            <a:r>
              <a:rPr lang="en-US" altLang="ja-JP" sz="1600" dirty="0"/>
              <a:t>B6) </a:t>
            </a:r>
            <a:r>
              <a:rPr lang="ja-JP" altLang="en-US" sz="1600"/>
              <a:t>重要な可能性がある全ての交互作用がモデルに含まれるか？</a:t>
            </a:r>
            <a:r>
              <a:rPr lang="en-US" altLang="ja-JP" sz="1400" dirty="0">
                <a:solidFill>
                  <a:schemeClr val="bg1"/>
                </a:solidFill>
              </a:rPr>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なら交互作用を報告</a:t>
            </a:r>
            <a:r>
              <a:rPr lang="en-US" altLang="ja-JP" sz="1400" dirty="0">
                <a:solidFill>
                  <a:schemeClr val="bg1"/>
                </a:solidFill>
                <a:highlight>
                  <a:srgbClr val="0000FF"/>
                </a:highlight>
              </a:rPr>
              <a:t>]</a:t>
            </a:r>
            <a:r>
              <a:rPr lang="en-US" altLang="ja-JP" sz="14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50A8D8F6-F38B-BE41-9D8E-9B0399DAECA4}"/>
              </a:ext>
            </a:extLst>
          </p:cNvPr>
          <p:cNvCxnSpPr/>
          <p:nvPr/>
        </p:nvCxnSpPr>
        <p:spPr>
          <a:xfrm>
            <a:off x="1185571" y="2768291"/>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A1555FB-3FC8-4D4A-8147-E8492EA8E3FA}"/>
              </a:ext>
            </a:extLst>
          </p:cNvPr>
          <p:cNvCxnSpPr>
            <a:cxnSpLocks/>
          </p:cNvCxnSpPr>
          <p:nvPr/>
        </p:nvCxnSpPr>
        <p:spPr>
          <a:xfrm>
            <a:off x="1197146" y="275589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8502FD-740A-534D-A10C-28B4D5E4FC57}"/>
              </a:ext>
            </a:extLst>
          </p:cNvPr>
          <p:cNvCxnSpPr/>
          <p:nvPr/>
        </p:nvCxnSpPr>
        <p:spPr>
          <a:xfrm>
            <a:off x="1173996" y="3163502"/>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7616993-784D-FD4C-BBBF-01BD473566FA}"/>
              </a:ext>
            </a:extLst>
          </p:cNvPr>
          <p:cNvSpPr txBox="1"/>
          <p:nvPr/>
        </p:nvSpPr>
        <p:spPr>
          <a:xfrm>
            <a:off x="811628" y="2754133"/>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21" name="直線コネクタ 20">
            <a:extLst>
              <a:ext uri="{FF2B5EF4-FFF2-40B4-BE49-F238E27FC236}">
                <a16:creationId xmlns:a16="http://schemas.microsoft.com/office/drawing/2014/main" id="{70CA609C-C6F9-3E45-A7C1-2D20433683E5}"/>
              </a:ext>
            </a:extLst>
          </p:cNvPr>
          <p:cNvCxnSpPr>
            <a:cxnSpLocks/>
          </p:cNvCxnSpPr>
          <p:nvPr/>
        </p:nvCxnSpPr>
        <p:spPr>
          <a:xfrm>
            <a:off x="981365" y="3421818"/>
            <a:ext cx="536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7FDB1A-0F1B-FD4A-90D9-776DCE64E139}"/>
              </a:ext>
            </a:extLst>
          </p:cNvPr>
          <p:cNvCxnSpPr>
            <a:cxnSpLocks/>
          </p:cNvCxnSpPr>
          <p:nvPr/>
        </p:nvCxnSpPr>
        <p:spPr>
          <a:xfrm>
            <a:off x="981365" y="3399720"/>
            <a:ext cx="0" cy="1916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7A0656A-C578-5744-AB23-20AB2A9BCF0B}"/>
              </a:ext>
            </a:extLst>
          </p:cNvPr>
          <p:cNvCxnSpPr>
            <a:cxnSpLocks/>
          </p:cNvCxnSpPr>
          <p:nvPr/>
        </p:nvCxnSpPr>
        <p:spPr>
          <a:xfrm>
            <a:off x="963874" y="5310159"/>
            <a:ext cx="553654"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1DBA25C-AF2D-9C49-B6C6-9DF43FBB08BD}"/>
              </a:ext>
            </a:extLst>
          </p:cNvPr>
          <p:cNvSpPr txBox="1"/>
          <p:nvPr/>
        </p:nvSpPr>
        <p:spPr>
          <a:xfrm>
            <a:off x="561122" y="3352645"/>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3" name="直線コネクタ 32">
            <a:extLst>
              <a:ext uri="{FF2B5EF4-FFF2-40B4-BE49-F238E27FC236}">
                <a16:creationId xmlns:a16="http://schemas.microsoft.com/office/drawing/2014/main" id="{29504E1E-858F-D34A-AD73-D5964964FCDF}"/>
              </a:ext>
            </a:extLst>
          </p:cNvPr>
          <p:cNvCxnSpPr/>
          <p:nvPr/>
        </p:nvCxnSpPr>
        <p:spPr>
          <a:xfrm>
            <a:off x="1162421" y="3659783"/>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6893575-1F40-534E-BD64-7A62ED645E10}"/>
              </a:ext>
            </a:extLst>
          </p:cNvPr>
          <p:cNvCxnSpPr>
            <a:cxnSpLocks/>
          </p:cNvCxnSpPr>
          <p:nvPr/>
        </p:nvCxnSpPr>
        <p:spPr>
          <a:xfrm>
            <a:off x="1173996" y="364738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7030C41-7356-DF48-BF63-652F28100217}"/>
              </a:ext>
            </a:extLst>
          </p:cNvPr>
          <p:cNvCxnSpPr/>
          <p:nvPr/>
        </p:nvCxnSpPr>
        <p:spPr>
          <a:xfrm>
            <a:off x="1150846" y="4043415"/>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DC4A7AC-4396-AC42-9C40-3DF25BAC6F77}"/>
              </a:ext>
            </a:extLst>
          </p:cNvPr>
          <p:cNvSpPr txBox="1"/>
          <p:nvPr/>
        </p:nvSpPr>
        <p:spPr>
          <a:xfrm>
            <a:off x="1162300" y="365658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7" name="直線コネクタ 36">
            <a:extLst>
              <a:ext uri="{FF2B5EF4-FFF2-40B4-BE49-F238E27FC236}">
                <a16:creationId xmlns:a16="http://schemas.microsoft.com/office/drawing/2014/main" id="{456D2F7C-3B33-A84B-B0B2-EA3A1C92D2BA}"/>
              </a:ext>
            </a:extLst>
          </p:cNvPr>
          <p:cNvCxnSpPr/>
          <p:nvPr/>
        </p:nvCxnSpPr>
        <p:spPr>
          <a:xfrm>
            <a:off x="1141641" y="5414970"/>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48F240B-B8E2-3945-912F-033422220D8E}"/>
              </a:ext>
            </a:extLst>
          </p:cNvPr>
          <p:cNvCxnSpPr>
            <a:cxnSpLocks/>
          </p:cNvCxnSpPr>
          <p:nvPr/>
        </p:nvCxnSpPr>
        <p:spPr>
          <a:xfrm>
            <a:off x="1153216" y="5392650"/>
            <a:ext cx="0" cy="545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17462A-25FB-8446-8FF9-ECFC77DE5DC8}"/>
              </a:ext>
            </a:extLst>
          </p:cNvPr>
          <p:cNvCxnSpPr/>
          <p:nvPr/>
        </p:nvCxnSpPr>
        <p:spPr>
          <a:xfrm>
            <a:off x="1141641" y="5914351"/>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C023E7E-549A-5644-986B-A3C97524CAF9}"/>
              </a:ext>
            </a:extLst>
          </p:cNvPr>
          <p:cNvSpPr txBox="1"/>
          <p:nvPr/>
        </p:nvSpPr>
        <p:spPr>
          <a:xfrm>
            <a:off x="779272" y="5504986"/>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2" name="直線コネクタ 41">
            <a:extLst>
              <a:ext uri="{FF2B5EF4-FFF2-40B4-BE49-F238E27FC236}">
                <a16:creationId xmlns:a16="http://schemas.microsoft.com/office/drawing/2014/main" id="{E3E2698C-32F7-034C-A825-B468CBD89E42}"/>
              </a:ext>
            </a:extLst>
          </p:cNvPr>
          <p:cNvCxnSpPr/>
          <p:nvPr/>
        </p:nvCxnSpPr>
        <p:spPr>
          <a:xfrm>
            <a:off x="1133440" y="5996809"/>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F12635-75DE-F045-AAF3-A0BD92322453}"/>
              </a:ext>
            </a:extLst>
          </p:cNvPr>
          <p:cNvCxnSpPr>
            <a:cxnSpLocks/>
          </p:cNvCxnSpPr>
          <p:nvPr/>
        </p:nvCxnSpPr>
        <p:spPr>
          <a:xfrm>
            <a:off x="1145015" y="5998651"/>
            <a:ext cx="0" cy="450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CF3BE87-6CA8-4147-B758-C41AE0C93422}"/>
              </a:ext>
            </a:extLst>
          </p:cNvPr>
          <p:cNvCxnSpPr/>
          <p:nvPr/>
        </p:nvCxnSpPr>
        <p:spPr>
          <a:xfrm>
            <a:off x="1133440" y="6461465"/>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96BEAD7-9F7C-1847-A931-455D935BDEAB}"/>
              </a:ext>
            </a:extLst>
          </p:cNvPr>
          <p:cNvSpPr txBox="1"/>
          <p:nvPr/>
        </p:nvSpPr>
        <p:spPr>
          <a:xfrm>
            <a:off x="771071" y="6063675"/>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6" name="直線コネクタ 45">
            <a:extLst>
              <a:ext uri="{FF2B5EF4-FFF2-40B4-BE49-F238E27FC236}">
                <a16:creationId xmlns:a16="http://schemas.microsoft.com/office/drawing/2014/main" id="{65071576-37D4-8E42-ACA2-0004F6D4CDCA}"/>
              </a:ext>
            </a:extLst>
          </p:cNvPr>
          <p:cNvCxnSpPr>
            <a:cxnSpLocks/>
          </p:cNvCxnSpPr>
          <p:nvPr/>
        </p:nvCxnSpPr>
        <p:spPr>
          <a:xfrm flipV="1">
            <a:off x="6408525" y="4268697"/>
            <a:ext cx="491177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705738F-4AF0-954F-9D23-64F91114D4D7}"/>
              </a:ext>
            </a:extLst>
          </p:cNvPr>
          <p:cNvCxnSpPr>
            <a:cxnSpLocks/>
          </p:cNvCxnSpPr>
          <p:nvPr/>
        </p:nvCxnSpPr>
        <p:spPr>
          <a:xfrm flipV="1">
            <a:off x="6955879" y="4506709"/>
            <a:ext cx="43644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CEB5B8B-2EBB-8E43-BC9E-DEE3E1852152}"/>
              </a:ext>
            </a:extLst>
          </p:cNvPr>
          <p:cNvCxnSpPr>
            <a:cxnSpLocks/>
          </p:cNvCxnSpPr>
          <p:nvPr/>
        </p:nvCxnSpPr>
        <p:spPr>
          <a:xfrm>
            <a:off x="10232028" y="5445975"/>
            <a:ext cx="10766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8F3361-477F-AD4D-8A5C-9BD9F8C04C3D}"/>
              </a:ext>
            </a:extLst>
          </p:cNvPr>
          <p:cNvCxnSpPr>
            <a:cxnSpLocks/>
          </p:cNvCxnSpPr>
          <p:nvPr/>
        </p:nvCxnSpPr>
        <p:spPr>
          <a:xfrm>
            <a:off x="10600458" y="5991176"/>
            <a:ext cx="71984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B25B870-350A-6644-8A3D-2D15B093F4E2}"/>
              </a:ext>
            </a:extLst>
          </p:cNvPr>
          <p:cNvCxnSpPr>
            <a:cxnSpLocks/>
          </p:cNvCxnSpPr>
          <p:nvPr/>
        </p:nvCxnSpPr>
        <p:spPr>
          <a:xfrm flipV="1">
            <a:off x="11319922" y="2842320"/>
            <a:ext cx="0" cy="31563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15A6B54-27C0-D144-9DF9-DD5C43EE099A}"/>
              </a:ext>
            </a:extLst>
          </p:cNvPr>
          <p:cNvCxnSpPr>
            <a:cxnSpLocks/>
          </p:cNvCxnSpPr>
          <p:nvPr/>
        </p:nvCxnSpPr>
        <p:spPr>
          <a:xfrm flipH="1">
            <a:off x="10868636" y="2844495"/>
            <a:ext cx="45301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4F71C24-5A33-164B-A650-8801BE38658B}"/>
              </a:ext>
            </a:extLst>
          </p:cNvPr>
          <p:cNvCxnSpPr>
            <a:cxnSpLocks/>
          </p:cNvCxnSpPr>
          <p:nvPr/>
        </p:nvCxnSpPr>
        <p:spPr>
          <a:xfrm>
            <a:off x="10881757" y="2756716"/>
            <a:ext cx="7508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F7A9FB-0E79-1A4B-B65A-9CA328F5E937}"/>
              </a:ext>
            </a:extLst>
          </p:cNvPr>
          <p:cNvCxnSpPr>
            <a:cxnSpLocks/>
          </p:cNvCxnSpPr>
          <p:nvPr/>
        </p:nvCxnSpPr>
        <p:spPr>
          <a:xfrm>
            <a:off x="11632566" y="1446078"/>
            <a:ext cx="0" cy="50559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A7A545C-C427-5E40-8DC9-5B7B1AAEEB9C}"/>
              </a:ext>
            </a:extLst>
          </p:cNvPr>
          <p:cNvCxnSpPr>
            <a:cxnSpLocks/>
            <a:stCxn id="89" idx="3"/>
          </p:cNvCxnSpPr>
          <p:nvPr/>
        </p:nvCxnSpPr>
        <p:spPr>
          <a:xfrm>
            <a:off x="10873906" y="6470117"/>
            <a:ext cx="758660"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EE38C41-F16F-144D-9DD2-9FA9F43F30CB}"/>
              </a:ext>
            </a:extLst>
          </p:cNvPr>
          <p:cNvCxnSpPr>
            <a:cxnSpLocks/>
          </p:cNvCxnSpPr>
          <p:nvPr/>
        </p:nvCxnSpPr>
        <p:spPr>
          <a:xfrm>
            <a:off x="10849921" y="1450703"/>
            <a:ext cx="781099"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2FB49BF-8581-9B48-BF28-6251AF776AD4}"/>
              </a:ext>
            </a:extLst>
          </p:cNvPr>
          <p:cNvCxnSpPr>
            <a:cxnSpLocks/>
            <a:endCxn id="10" idx="1"/>
          </p:cNvCxnSpPr>
          <p:nvPr/>
        </p:nvCxnSpPr>
        <p:spPr>
          <a:xfrm flipV="1">
            <a:off x="1153617" y="4506710"/>
            <a:ext cx="343132" cy="170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B87E9D5-D425-504A-905F-FEE1AFFEC2B9}"/>
              </a:ext>
            </a:extLst>
          </p:cNvPr>
          <p:cNvCxnSpPr>
            <a:cxnSpLocks/>
          </p:cNvCxnSpPr>
          <p:nvPr/>
        </p:nvCxnSpPr>
        <p:spPr>
          <a:xfrm>
            <a:off x="1165192" y="4662825"/>
            <a:ext cx="0" cy="5997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0989FA-56B4-4E47-AB4F-3E6B1C38C51D}"/>
              </a:ext>
            </a:extLst>
          </p:cNvPr>
          <p:cNvCxnSpPr/>
          <p:nvPr/>
        </p:nvCxnSpPr>
        <p:spPr>
          <a:xfrm>
            <a:off x="1153617" y="5258090"/>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6DF6537-5835-A642-B907-5F3C25DC8B00}"/>
              </a:ext>
            </a:extLst>
          </p:cNvPr>
          <p:cNvSpPr txBox="1"/>
          <p:nvPr/>
        </p:nvSpPr>
        <p:spPr>
          <a:xfrm>
            <a:off x="1059241" y="4326788"/>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103" name="直線コネクタ 102">
            <a:extLst>
              <a:ext uri="{FF2B5EF4-FFF2-40B4-BE49-F238E27FC236}">
                <a16:creationId xmlns:a16="http://schemas.microsoft.com/office/drawing/2014/main" id="{B4F2CA7E-763D-CB4E-854D-089FF7D672D8}"/>
              </a:ext>
            </a:extLst>
          </p:cNvPr>
          <p:cNvCxnSpPr/>
          <p:nvPr/>
        </p:nvCxnSpPr>
        <p:spPr>
          <a:xfrm>
            <a:off x="104932" y="2432862"/>
            <a:ext cx="11942387"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94DED563-ECCA-BA47-A3A4-57530787D3DA}"/>
              </a:ext>
            </a:extLst>
          </p:cNvPr>
          <p:cNvSpPr txBox="1"/>
          <p:nvPr/>
        </p:nvSpPr>
        <p:spPr>
          <a:xfrm>
            <a:off x="1496749" y="3056082"/>
            <a:ext cx="9263920" cy="769441"/>
          </a:xfrm>
          <a:prstGeom prst="rect">
            <a:avLst/>
          </a:prstGeom>
          <a:noFill/>
          <a:ln w="12700">
            <a:noFill/>
          </a:ln>
        </p:spPr>
        <p:txBody>
          <a:bodyPr wrap="square" rtlCol="0">
            <a:spAutoFit/>
          </a:bodyPr>
          <a:lstStyle/>
          <a:p>
            <a:r>
              <a:rPr lang="en-US" altLang="ja-JP" sz="1600" dirty="0"/>
              <a:t>B2) </a:t>
            </a:r>
            <a:r>
              <a:rPr lang="ja-JP" altLang="en-US" sz="1600"/>
              <a:t>説明されていない</a:t>
            </a:r>
            <a:r>
              <a:rPr lang="en-US" altLang="ja-JP" sz="1600" dirty="0"/>
              <a:t>context-dependence</a:t>
            </a:r>
            <a:r>
              <a:rPr lang="ja-JP" altLang="en-US" sz="1600"/>
              <a:t>が存在するか？</a:t>
            </a:r>
            <a:endParaRPr lang="en-US" altLang="ja-JP" sz="1600" dirty="0"/>
          </a:p>
          <a:p>
            <a:pPr marL="285750" indent="-285750">
              <a:buFont typeface="Arial" panose="020B0604020202020204" pitchFamily="34" charset="0"/>
              <a:buChar char="•"/>
            </a:pPr>
            <a:r>
              <a:rPr lang="ja-JP" altLang="en-US" sz="1400"/>
              <a:t>重要かもしれない効果の不確実性が単一の研究内で高いか？</a:t>
            </a:r>
            <a:r>
              <a:rPr lang="en-US" altLang="ja-JP" sz="14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B4</a:t>
            </a:r>
            <a:r>
              <a:rPr lang="ja-JP" altLang="en-US" sz="1400">
                <a:solidFill>
                  <a:srgbClr val="0070C0"/>
                </a:solidFill>
              </a:rPr>
              <a:t>へ</a:t>
            </a:r>
            <a:r>
              <a:rPr lang="en-US" altLang="ja-JP" sz="1400" dirty="0">
                <a:solidFill>
                  <a:srgbClr val="0070C0"/>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a:p>
            <a:pPr marL="285750" indent="-285750">
              <a:buFont typeface="Arial" panose="020B0604020202020204" pitchFamily="34" charset="0"/>
              <a:buChar char="•"/>
            </a:pPr>
            <a:r>
              <a:rPr lang="en-US" altLang="ja-JP" sz="1400" dirty="0"/>
              <a:t>X-Y</a:t>
            </a:r>
            <a:r>
              <a:rPr lang="ja-JP" altLang="en-US" sz="1400"/>
              <a:t>の関係における差異が複数の研究間で大きいか？</a:t>
            </a:r>
            <a:r>
              <a:rPr lang="en-US" altLang="ja-JP" sz="1400" dirty="0">
                <a:solidFill>
                  <a:schemeClr val="accent1"/>
                </a:solidFill>
              </a:rPr>
              <a:t> [Yes</a:t>
            </a:r>
            <a:r>
              <a:rPr lang="ja-JP" altLang="en-US" sz="1400">
                <a:solidFill>
                  <a:schemeClr val="accent1"/>
                </a:solidFill>
              </a:rPr>
              <a:t>なら</a:t>
            </a:r>
            <a:r>
              <a:rPr lang="en-US" altLang="ja-JP" sz="1400" dirty="0">
                <a:solidFill>
                  <a:schemeClr val="accent1"/>
                </a:solidFill>
              </a:rPr>
              <a:t>B3</a:t>
            </a:r>
            <a:r>
              <a:rPr lang="ja-JP" altLang="en-US" sz="1400">
                <a:solidFill>
                  <a:schemeClr val="accent1"/>
                </a:solidFill>
              </a:rPr>
              <a:t>へ</a:t>
            </a:r>
            <a:r>
              <a:rPr lang="en-US" altLang="ja-JP" sz="1400" dirty="0">
                <a:solidFill>
                  <a:schemeClr val="accent1"/>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p:txBody>
      </p:sp>
      <p:sp>
        <p:nvSpPr>
          <p:cNvPr id="57" name="テキスト ボックス 56">
            <a:extLst>
              <a:ext uri="{FF2B5EF4-FFF2-40B4-BE49-F238E27FC236}">
                <a16:creationId xmlns:a16="http://schemas.microsoft.com/office/drawing/2014/main" id="{3522DD09-576E-B044-AEF1-9FF27501AB11}"/>
              </a:ext>
            </a:extLst>
          </p:cNvPr>
          <p:cNvSpPr txBox="1"/>
          <p:nvPr/>
        </p:nvSpPr>
        <p:spPr>
          <a:xfrm>
            <a:off x="11596661" y="2581560"/>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sp>
        <p:nvSpPr>
          <p:cNvPr id="58" name="テキスト ボックス 57">
            <a:extLst>
              <a:ext uri="{FF2B5EF4-FFF2-40B4-BE49-F238E27FC236}">
                <a16:creationId xmlns:a16="http://schemas.microsoft.com/office/drawing/2014/main" id="{06A401D4-9C76-8A46-945B-634B58888DB4}"/>
              </a:ext>
            </a:extLst>
          </p:cNvPr>
          <p:cNvSpPr txBox="1"/>
          <p:nvPr/>
        </p:nvSpPr>
        <p:spPr>
          <a:xfrm>
            <a:off x="10907062" y="394863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spTree>
    <p:extLst>
      <p:ext uri="{BB962C8B-B14F-4D97-AF65-F5344CB8AC3E}">
        <p14:creationId xmlns:p14="http://schemas.microsoft.com/office/powerpoint/2010/main" val="22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584775"/>
          </a:xfrm>
          <a:prstGeom prst="rect">
            <a:avLst/>
          </a:prstGeom>
        </p:spPr>
        <p:txBody>
          <a:bodyPr wrap="square">
            <a:spAutoFit/>
          </a:bodyPr>
          <a:lstStyle/>
          <a:p>
            <a:r>
              <a:rPr lang="en-US" altLang="ja-JP" sz="3200" dirty="0" err="1">
                <a:solidFill>
                  <a:srgbClr val="002060"/>
                </a:solidFill>
              </a:rPr>
              <a:t>Cupples</a:t>
            </a:r>
            <a:r>
              <a:rPr lang="en-US" altLang="ja-JP" sz="3200" dirty="0">
                <a:solidFill>
                  <a:srgbClr val="002060"/>
                </a:solidFill>
              </a:rPr>
              <a:t> et al., 2011. </a:t>
            </a:r>
            <a:r>
              <a:rPr lang="en-US" altLang="ja-JP" sz="3200" dirty="0" err="1">
                <a:solidFill>
                  <a:srgbClr val="002060"/>
                </a:solidFill>
              </a:rPr>
              <a:t>Mesopredator</a:t>
            </a:r>
            <a:r>
              <a:rPr lang="en-US" altLang="ja-JP" sz="3200" dirty="0">
                <a:solidFill>
                  <a:srgbClr val="002060"/>
                </a:solidFill>
              </a:rPr>
              <a:t> Release Hypothesis (MRH)</a:t>
            </a: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err="1"/>
              <a:t>Cupples</a:t>
            </a:r>
            <a:r>
              <a:rPr lang="en" altLang="ja-JP" sz="1200" dirty="0"/>
              <a:t>, J. B., Crowther, M. S., Story, G., &amp; </a:t>
            </a:r>
            <a:r>
              <a:rPr lang="en" altLang="ja-JP" sz="1200" dirty="0" err="1"/>
              <a:t>Letnic</a:t>
            </a:r>
            <a:r>
              <a:rPr lang="en" altLang="ja-JP" sz="1200" dirty="0"/>
              <a:t>, M. (2011). Dietary overlap and prey selectivity among sympatric carnivores: could dingoes suppress foxes through competition for prey?. Journal of Mammalogy, 92(3), 590-600.</a:t>
            </a:r>
            <a:endParaRPr lang="ja-JP" altLang="en-US" sz="1200"/>
          </a:p>
        </p:txBody>
      </p:sp>
      <p:sp>
        <p:nvSpPr>
          <p:cNvPr id="9" name="正方形/長方形 8">
            <a:extLst>
              <a:ext uri="{FF2B5EF4-FFF2-40B4-BE49-F238E27FC236}">
                <a16:creationId xmlns:a16="http://schemas.microsoft.com/office/drawing/2014/main" id="{169C3B40-5035-8849-B816-92691164D463}"/>
              </a:ext>
            </a:extLst>
          </p:cNvPr>
          <p:cNvSpPr/>
          <p:nvPr/>
        </p:nvSpPr>
        <p:spPr>
          <a:xfrm>
            <a:off x="878152" y="1400940"/>
            <a:ext cx="10259540" cy="2286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89876" y="1415930"/>
            <a:ext cx="10352554" cy="4893647"/>
          </a:xfrm>
          <a:prstGeom prst="rect">
            <a:avLst/>
          </a:prstGeom>
          <a:noFill/>
        </p:spPr>
        <p:txBody>
          <a:bodyPr wrap="square" rtlCol="0">
            <a:spAutoFit/>
          </a:bodyPr>
          <a:lstStyle/>
          <a:p>
            <a:r>
              <a:rPr lang="en-US" altLang="ja-JP" sz="2400" b="1" dirty="0" err="1">
                <a:solidFill>
                  <a:schemeClr val="accent6">
                    <a:lumMod val="75000"/>
                  </a:schemeClr>
                </a:solidFill>
              </a:rPr>
              <a:t>Mesopredator</a:t>
            </a:r>
            <a:r>
              <a:rPr lang="en-US" altLang="ja-JP" sz="2400" b="1" dirty="0">
                <a:solidFill>
                  <a:schemeClr val="accent6">
                    <a:lumMod val="75000"/>
                  </a:schemeClr>
                </a:solidFill>
              </a:rPr>
              <a:t> release hypothesis </a:t>
            </a:r>
            <a:r>
              <a:rPr lang="ja-JP" altLang="en-US" sz="2400" b="1">
                <a:solidFill>
                  <a:schemeClr val="accent6">
                    <a:lumMod val="75000"/>
                  </a:schemeClr>
                </a:solidFill>
              </a:rPr>
              <a:t>の予測</a:t>
            </a:r>
            <a:endParaRPr lang="en-US" altLang="ja-JP" sz="2400" b="1" dirty="0">
              <a:solidFill>
                <a:schemeClr val="accent6">
                  <a:lumMod val="75000"/>
                </a:schemeClr>
              </a:solidFill>
            </a:endParaRPr>
          </a:p>
          <a:p>
            <a:r>
              <a:rPr lang="ja-JP" altLang="en-US" sz="2400">
                <a:solidFill>
                  <a:schemeClr val="accent6">
                    <a:lumMod val="75000"/>
                  </a:schemeClr>
                </a:solidFill>
              </a:rPr>
              <a:t>　・最上位の捕食者</a:t>
            </a:r>
            <a:r>
              <a:rPr lang="en-US" altLang="ja-JP" sz="2400" dirty="0">
                <a:solidFill>
                  <a:schemeClr val="accent6">
                    <a:lumMod val="75000"/>
                  </a:schemeClr>
                </a:solidFill>
              </a:rPr>
              <a:t>(apex predator)</a:t>
            </a:r>
            <a:r>
              <a:rPr lang="ja-JP" altLang="en-US" sz="2400">
                <a:solidFill>
                  <a:schemeClr val="accent6">
                    <a:lumMod val="75000"/>
                  </a:schemeClr>
                </a:solidFill>
              </a:rPr>
              <a:t>が減ると、</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a:t>
            </a:r>
            <a:r>
              <a:rPr lang="ja-JP" altLang="en-US" sz="2400">
                <a:solidFill>
                  <a:schemeClr val="accent6">
                    <a:lumMod val="75000"/>
                  </a:schemeClr>
                </a:solidFill>
              </a:rPr>
              <a:t>下位の</a:t>
            </a:r>
            <a:r>
              <a:rPr lang="en-US" altLang="ja-JP" sz="2400" dirty="0">
                <a:solidFill>
                  <a:schemeClr val="accent6">
                    <a:lumMod val="75000"/>
                  </a:schemeClr>
                </a:solidFill>
              </a:rPr>
              <a:t>predator</a:t>
            </a:r>
            <a:r>
              <a:rPr lang="ja-JP" altLang="en-US" sz="2400">
                <a:solidFill>
                  <a:schemeClr val="accent6">
                    <a:lumMod val="75000"/>
                  </a:schemeClr>
                </a:solidFill>
              </a:rPr>
              <a:t>に対する直接の捕食、</a:t>
            </a:r>
            <a:r>
              <a:rPr lang="en-US" altLang="ja-JP" sz="2400" dirty="0">
                <a:solidFill>
                  <a:schemeClr val="accent6">
                    <a:lumMod val="75000"/>
                  </a:schemeClr>
                </a:solidFill>
              </a:rPr>
              <a:t>(b)</a:t>
            </a:r>
            <a:r>
              <a:rPr lang="ja-JP" altLang="en-US" sz="2400">
                <a:solidFill>
                  <a:schemeClr val="accent6">
                    <a:lumMod val="75000"/>
                  </a:schemeClr>
                </a:solidFill>
              </a:rPr>
              <a:t>資源競争が抑制され、</a:t>
            </a:r>
            <a:r>
              <a:rPr lang="en-US" altLang="ja-JP" sz="2400" dirty="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の数が増える。</a:t>
            </a:r>
            <a:endParaRPr lang="en-US" altLang="ja-JP" sz="1400" dirty="0">
              <a:solidFill>
                <a:schemeClr val="accent6">
                  <a:lumMod val="75000"/>
                </a:schemeClr>
              </a:solidFill>
            </a:endParaRPr>
          </a:p>
          <a:p>
            <a:r>
              <a:rPr lang="ja-JP" altLang="en-US" sz="240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に捕食される小さな</a:t>
            </a:r>
            <a:r>
              <a:rPr lang="en-US" altLang="ja-JP" sz="2400" dirty="0">
                <a:solidFill>
                  <a:schemeClr val="accent6">
                    <a:lumMod val="75000"/>
                  </a:schemeClr>
                </a:solidFill>
              </a:rPr>
              <a:t>prey</a:t>
            </a:r>
            <a:r>
              <a:rPr lang="ja-JP" altLang="en-US" sz="2400">
                <a:solidFill>
                  <a:schemeClr val="accent6">
                    <a:lumMod val="75000"/>
                  </a:schemeClr>
                </a:solidFill>
              </a:rPr>
              <a:t>はそれにより減少する</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(=apex predator</a:t>
            </a:r>
            <a:r>
              <a:rPr lang="ja-JP" altLang="en-US" sz="2400">
                <a:solidFill>
                  <a:schemeClr val="accent6">
                    <a:lumMod val="75000"/>
                  </a:schemeClr>
                </a:solidFill>
              </a:rPr>
              <a:t>による圧により個体数が多くなる</a:t>
            </a:r>
            <a:r>
              <a:rPr lang="en-US" altLang="ja-JP" sz="2400" dirty="0">
                <a:solidFill>
                  <a:schemeClr val="accent6">
                    <a:lumMod val="75000"/>
                  </a:schemeClr>
                </a:solidFill>
              </a:rPr>
              <a:t>)</a:t>
            </a:r>
          </a:p>
          <a:p>
            <a:endParaRPr lang="en-US" altLang="ja-JP" sz="2400" dirty="0"/>
          </a:p>
          <a:p>
            <a:r>
              <a:rPr lang="ja-JP" altLang="en-US" sz="2400">
                <a:solidFill>
                  <a:schemeClr val="accent2">
                    <a:lumMod val="50000"/>
                  </a:schemeClr>
                </a:solidFill>
              </a:rPr>
              <a:t>オーストラリアの在来野犬</a:t>
            </a:r>
            <a:r>
              <a:rPr lang="en-US" altLang="ja-JP" sz="2400" dirty="0">
                <a:solidFill>
                  <a:schemeClr val="accent2">
                    <a:lumMod val="50000"/>
                  </a:schemeClr>
                </a:solidFill>
              </a:rPr>
              <a:t>(Dingo)</a:t>
            </a:r>
            <a:r>
              <a:rPr lang="ja-JP" altLang="en-US" sz="2400">
                <a:solidFill>
                  <a:schemeClr val="accent2">
                    <a:lumMod val="50000"/>
                  </a:schemeClr>
                </a:solidFill>
              </a:rPr>
              <a:t>と外来キツネ</a:t>
            </a:r>
            <a:r>
              <a:rPr lang="en-US" altLang="ja-JP" sz="2400" dirty="0">
                <a:solidFill>
                  <a:schemeClr val="accent2">
                    <a:lumMod val="50000"/>
                  </a:schemeClr>
                </a:solidFill>
              </a:rPr>
              <a:t>(V. vulpes)</a:t>
            </a:r>
            <a:r>
              <a:rPr lang="ja-JP" altLang="en-US" sz="2400">
                <a:solidFill>
                  <a:schemeClr val="accent2">
                    <a:lumMod val="50000"/>
                  </a:schemeClr>
                </a:solidFill>
              </a:rPr>
              <a:t>の糞の分析で、</a:t>
            </a:r>
            <a:endParaRPr lang="en-US" altLang="ja-JP" sz="2400" dirty="0">
              <a:solidFill>
                <a:schemeClr val="accent2">
                  <a:lumMod val="50000"/>
                </a:schemeClr>
              </a:solidFill>
            </a:endParaRPr>
          </a:p>
          <a:p>
            <a:r>
              <a:rPr lang="ja-JP" altLang="en-US" sz="2400">
                <a:solidFill>
                  <a:schemeClr val="accent2">
                    <a:lumMod val="50000"/>
                  </a:schemeClr>
                </a:solidFill>
              </a:rPr>
              <a:t>この仮説をサポートする結果が得られた。</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はより大きい</a:t>
            </a:r>
            <a:r>
              <a:rPr lang="en-US" altLang="ja-JP" sz="2400" dirty="0">
                <a:solidFill>
                  <a:schemeClr val="accent2">
                    <a:lumMod val="50000"/>
                  </a:schemeClr>
                </a:solidFill>
              </a:rPr>
              <a:t>prey</a:t>
            </a:r>
            <a:r>
              <a:rPr lang="ja-JP" altLang="en-US" sz="2400">
                <a:solidFill>
                  <a:schemeClr val="accent2">
                    <a:lumMod val="50000"/>
                  </a:schemeClr>
                </a:solidFill>
              </a:rPr>
              <a:t>を、</a:t>
            </a:r>
            <a:r>
              <a:rPr lang="en-US" altLang="ja-JP" sz="2400" dirty="0">
                <a:solidFill>
                  <a:schemeClr val="accent2">
                    <a:lumMod val="50000"/>
                  </a:schemeClr>
                </a:solidFill>
              </a:rPr>
              <a:t>V. vulpes</a:t>
            </a:r>
            <a:r>
              <a:rPr lang="ja-JP" altLang="en-US" sz="2400">
                <a:solidFill>
                  <a:schemeClr val="accent2">
                    <a:lumMod val="50000"/>
                  </a:schemeClr>
                </a:solidFill>
              </a:rPr>
              <a:t>はより小さい</a:t>
            </a:r>
            <a:r>
              <a:rPr lang="en-US" altLang="ja-JP" sz="2400" dirty="0">
                <a:solidFill>
                  <a:schemeClr val="accent2">
                    <a:lumMod val="50000"/>
                  </a:schemeClr>
                </a:solidFill>
              </a:rPr>
              <a:t>prey</a:t>
            </a:r>
            <a:r>
              <a:rPr lang="ja-JP" altLang="en-US" sz="2400">
                <a:solidFill>
                  <a:schemeClr val="accent2">
                    <a:lumMod val="50000"/>
                  </a:schemeClr>
                </a:solidFill>
              </a:rPr>
              <a:t>を好む</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Dietary overlap</a:t>
            </a:r>
            <a:r>
              <a:rPr lang="ja-JP" altLang="en-US" sz="2400">
                <a:solidFill>
                  <a:schemeClr val="accent2">
                    <a:lumMod val="50000"/>
                  </a:schemeClr>
                </a:solidFill>
              </a:rPr>
              <a:t>は</a:t>
            </a:r>
            <a:r>
              <a:rPr lang="en-US" altLang="ja-JP" sz="2400" dirty="0">
                <a:solidFill>
                  <a:schemeClr val="accent2">
                    <a:lumMod val="50000"/>
                  </a:schemeClr>
                </a:solidFill>
              </a:rPr>
              <a:t>85% [competition</a:t>
            </a:r>
            <a:r>
              <a:rPr lang="ja-JP" altLang="en-US" sz="2400">
                <a:solidFill>
                  <a:schemeClr val="accent2">
                    <a:lumMod val="50000"/>
                  </a:schemeClr>
                </a:solidFill>
              </a:rPr>
              <a:t>の証拠</a:t>
            </a:r>
            <a:r>
              <a:rPr lang="en-US" altLang="ja-JP" sz="2400" dirty="0">
                <a:solidFill>
                  <a:schemeClr val="accent2">
                    <a:lumMod val="50000"/>
                  </a:schemeClr>
                </a:solidFill>
              </a:rPr>
              <a:t>]</a:t>
            </a: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による</a:t>
            </a:r>
            <a:r>
              <a:rPr lang="en-US" altLang="ja-JP" sz="2400" dirty="0">
                <a:solidFill>
                  <a:schemeClr val="accent2">
                    <a:lumMod val="50000"/>
                  </a:schemeClr>
                </a:solidFill>
              </a:rPr>
              <a:t>direct killing</a:t>
            </a:r>
            <a:r>
              <a:rPr lang="ja-JP" altLang="en-US" sz="2400">
                <a:solidFill>
                  <a:schemeClr val="accent2">
                    <a:lumMod val="50000"/>
                  </a:schemeClr>
                </a:solidFill>
              </a:rPr>
              <a:t>も発見</a:t>
            </a:r>
            <a:r>
              <a:rPr lang="en-US" altLang="ja-JP" sz="2400" dirty="0">
                <a:solidFill>
                  <a:schemeClr val="accent2">
                    <a:lumMod val="50000"/>
                  </a:schemeClr>
                </a:solidFill>
              </a:rPr>
              <a:t> [intraguild predation</a:t>
            </a:r>
            <a:r>
              <a:rPr lang="ja-JP" altLang="en-US" sz="2400">
                <a:solidFill>
                  <a:schemeClr val="accent2">
                    <a:lumMod val="50000"/>
                  </a:schemeClr>
                </a:solidFill>
              </a:rPr>
              <a:t>の証拠</a:t>
            </a:r>
            <a:r>
              <a:rPr lang="en-US" altLang="ja-JP" sz="2400" dirty="0">
                <a:solidFill>
                  <a:schemeClr val="accent2">
                    <a:lumMod val="50000"/>
                  </a:schemeClr>
                </a:solidFill>
              </a:rPr>
              <a:t>]</a:t>
            </a:r>
          </a:p>
          <a:p>
            <a:endParaRPr lang="en-US" altLang="ja-JP" sz="2400" dirty="0"/>
          </a:p>
        </p:txBody>
      </p:sp>
      <p:sp>
        <p:nvSpPr>
          <p:cNvPr id="11" name="正方形/長方形 10">
            <a:extLst>
              <a:ext uri="{FF2B5EF4-FFF2-40B4-BE49-F238E27FC236}">
                <a16:creationId xmlns:a16="http://schemas.microsoft.com/office/drawing/2014/main" id="{236B6EAE-51E4-8147-8076-673F8A343B73}"/>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42655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err="1">
                <a:solidFill>
                  <a:srgbClr val="002060"/>
                </a:solidFill>
              </a:rPr>
              <a:t>Feit</a:t>
            </a:r>
            <a:r>
              <a:rPr lang="en-US" altLang="ja-JP" sz="3600" dirty="0">
                <a:solidFill>
                  <a:srgbClr val="002060"/>
                </a:solidFill>
              </a:rPr>
              <a:t> et al., 2019. MRH + EEH</a:t>
            </a:r>
            <a:r>
              <a:rPr lang="ja-JP" altLang="en-US" sz="3600">
                <a:solidFill>
                  <a:srgbClr val="002060"/>
                </a:solidFill>
              </a:rPr>
              <a:t>の検証</a:t>
            </a:r>
            <a:endParaRPr lang="en-US" altLang="ja-JP" sz="36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276999"/>
          </a:xfrm>
          <a:prstGeom prst="rect">
            <a:avLst/>
          </a:prstGeom>
        </p:spPr>
        <p:txBody>
          <a:bodyPr wrap="square">
            <a:spAutoFit/>
          </a:bodyPr>
          <a:lstStyle/>
          <a:p>
            <a:r>
              <a:rPr lang="en" altLang="ja-JP" sz="1200" dirty="0" err="1"/>
              <a:t>Feit</a:t>
            </a:r>
            <a:r>
              <a:rPr lang="en" altLang="ja-JP" sz="1200" dirty="0"/>
              <a:t>, B., </a:t>
            </a:r>
            <a:r>
              <a:rPr lang="en" altLang="ja-JP" sz="1200" dirty="0" err="1"/>
              <a:t>Feit</a:t>
            </a:r>
            <a:r>
              <a:rPr lang="en" altLang="ja-JP" sz="1200" dirty="0"/>
              <a:t>, A., &amp; </a:t>
            </a:r>
            <a:r>
              <a:rPr lang="en" altLang="ja-JP" sz="1200" dirty="0" err="1"/>
              <a:t>Letnic</a:t>
            </a:r>
            <a:r>
              <a:rPr lang="en" altLang="ja-JP" sz="1200" dirty="0"/>
              <a:t>, M. (2019). Apex predators decouple population dynamics between </a:t>
            </a:r>
            <a:r>
              <a:rPr lang="en" altLang="ja-JP" sz="1200" dirty="0" err="1"/>
              <a:t>mesopredators</a:t>
            </a:r>
            <a:r>
              <a:rPr lang="en" altLang="ja-JP" sz="1200" dirty="0"/>
              <a:t> and their prey. Ecosystems, 22(7), 1606-1617.</a:t>
            </a:r>
            <a:endParaRPr lang="ja-JP" altLang="en-US" sz="1200"/>
          </a:p>
        </p:txBody>
      </p:sp>
      <p:sp>
        <p:nvSpPr>
          <p:cNvPr id="5" name="正方形/長方形 4">
            <a:extLst>
              <a:ext uri="{FF2B5EF4-FFF2-40B4-BE49-F238E27FC236}">
                <a16:creationId xmlns:a16="http://schemas.microsoft.com/office/drawing/2014/main" id="{84559554-DEA1-DC41-975A-CE2984AF7763}"/>
              </a:ext>
            </a:extLst>
          </p:cNvPr>
          <p:cNvSpPr/>
          <p:nvPr/>
        </p:nvSpPr>
        <p:spPr>
          <a:xfrm>
            <a:off x="878152" y="2258272"/>
            <a:ext cx="10259540" cy="1444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2" y="1488831"/>
            <a:ext cx="10486831" cy="4539704"/>
          </a:xfrm>
          <a:prstGeom prst="rect">
            <a:avLst/>
          </a:prstGeom>
          <a:noFill/>
        </p:spPr>
        <p:txBody>
          <a:bodyPr wrap="square" rtlCol="0">
            <a:spAutoFit/>
          </a:bodyPr>
          <a:lstStyle/>
          <a:p>
            <a:r>
              <a:rPr lang="en-US" altLang="ja-JP" sz="2400" dirty="0"/>
              <a:t>MRH</a:t>
            </a:r>
            <a:r>
              <a:rPr lang="ja-JP" altLang="en-US" sz="2400"/>
              <a:t>に加え、</a:t>
            </a:r>
            <a:r>
              <a:rPr lang="en" altLang="ja-JP" sz="2400" dirty="0"/>
              <a:t> Exploitation Ecosystems Hypothesis (EEH)</a:t>
            </a:r>
            <a:r>
              <a:rPr lang="ja-JP" altLang="en-US" sz="2400"/>
              <a:t>を考慮した仮説検証を行う。対象はオーストラリアの</a:t>
            </a:r>
            <a:r>
              <a:rPr lang="en-US" altLang="ja-JP" sz="2400" dirty="0"/>
              <a:t>Dingo</a:t>
            </a:r>
            <a:r>
              <a:rPr lang="ja-JP" altLang="en-US" sz="2400"/>
              <a:t>と</a:t>
            </a:r>
            <a:r>
              <a:rPr lang="en-US" altLang="ja-JP" sz="2400" dirty="0"/>
              <a:t>Feral cat (</a:t>
            </a:r>
            <a:r>
              <a:rPr lang="ja-JP" altLang="en-US" sz="2400"/>
              <a:t>野猫</a:t>
            </a:r>
            <a:r>
              <a:rPr lang="en-US" altLang="ja-JP" sz="2400" dirty="0"/>
              <a:t>)</a:t>
            </a:r>
            <a:r>
              <a:rPr lang="ja-JP" altLang="en-US" sz="2400"/>
              <a:t>。</a:t>
            </a:r>
            <a:endParaRPr lang="en-US" altLang="ja-JP" sz="2400" dirty="0"/>
          </a:p>
          <a:p>
            <a:r>
              <a:rPr lang="en" altLang="ja-JP" b="1" dirty="0">
                <a:solidFill>
                  <a:schemeClr val="accent6">
                    <a:lumMod val="75000"/>
                  </a:schemeClr>
                </a:solidFill>
              </a:rPr>
              <a:t>Exploitation Ecosystems Hypothesis</a:t>
            </a:r>
            <a:endParaRPr lang="en-US" altLang="ja-JP" b="1" dirty="0">
              <a:solidFill>
                <a:schemeClr val="accent6">
                  <a:lumMod val="75000"/>
                </a:schemeClr>
              </a:solidFill>
            </a:endParaRPr>
          </a:p>
          <a:p>
            <a:pPr marL="342900" indent="-342900">
              <a:buFont typeface="Arial" panose="020B0604020202020204" pitchFamily="34" charset="0"/>
              <a:buChar char="•"/>
            </a:pPr>
            <a:r>
              <a:rPr lang="en-US" altLang="ja-JP" dirty="0">
                <a:solidFill>
                  <a:schemeClr val="accent6">
                    <a:lumMod val="75000"/>
                  </a:schemeClr>
                </a:solidFill>
              </a:rPr>
              <a:t>2</a:t>
            </a:r>
            <a:r>
              <a:rPr lang="ja-JP" altLang="en-US">
                <a:solidFill>
                  <a:schemeClr val="accent6">
                    <a:lumMod val="75000"/>
                  </a:schemeClr>
                </a:solidFill>
              </a:rPr>
              <a:t>種系</a:t>
            </a:r>
            <a:r>
              <a:rPr lang="en-US" altLang="ja-JP" dirty="0">
                <a:solidFill>
                  <a:schemeClr val="accent6">
                    <a:lumMod val="75000"/>
                  </a:schemeClr>
                </a:solidFill>
              </a:rPr>
              <a:t>(herbivore-plant)</a:t>
            </a:r>
            <a:r>
              <a:rPr lang="ja-JP" altLang="en-US">
                <a:solidFill>
                  <a:schemeClr val="accent6">
                    <a:lumMod val="75000"/>
                  </a:schemeClr>
                </a:solidFill>
              </a:rPr>
              <a:t>においては、</a:t>
            </a:r>
            <a:r>
              <a:rPr lang="en-US" altLang="ja-JP" dirty="0">
                <a:solidFill>
                  <a:schemeClr val="accent6">
                    <a:lumMod val="75000"/>
                  </a:schemeClr>
                </a:solidFill>
              </a:rPr>
              <a:t>productivity(≒plant abundance)</a:t>
            </a:r>
            <a:r>
              <a:rPr lang="ja-JP" altLang="en-US">
                <a:solidFill>
                  <a:schemeClr val="accent6">
                    <a:lumMod val="75000"/>
                  </a:schemeClr>
                </a:solidFill>
              </a:rPr>
              <a:t>の増加は上位種</a:t>
            </a:r>
            <a:r>
              <a:rPr lang="en-US" altLang="ja-JP" dirty="0">
                <a:solidFill>
                  <a:schemeClr val="accent6">
                    <a:lumMod val="75000"/>
                  </a:schemeClr>
                </a:solidFill>
              </a:rPr>
              <a:t>herbivore</a:t>
            </a:r>
            <a:r>
              <a:rPr lang="ja-JP" altLang="en-US">
                <a:solidFill>
                  <a:schemeClr val="accent6">
                    <a:lumMod val="75000"/>
                  </a:schemeClr>
                </a:solidFill>
              </a:rPr>
              <a:t>の　　　個体数増に帰結する</a:t>
            </a:r>
            <a:r>
              <a:rPr lang="en-US" altLang="ja-JP" dirty="0">
                <a:solidFill>
                  <a:schemeClr val="accent6">
                    <a:lumMod val="75000"/>
                  </a:schemeClr>
                </a:solidFill>
              </a:rPr>
              <a:t> [bottom-up control]</a:t>
            </a:r>
          </a:p>
          <a:p>
            <a:pPr marL="342900" indent="-342900">
              <a:buFont typeface="Arial" panose="020B0604020202020204" pitchFamily="34" charset="0"/>
              <a:buChar char="•"/>
            </a:pPr>
            <a:r>
              <a:rPr lang="en-US" altLang="ja-JP" dirty="0">
                <a:solidFill>
                  <a:schemeClr val="accent6">
                    <a:lumMod val="75000"/>
                  </a:schemeClr>
                </a:solidFill>
              </a:rPr>
              <a:t>3</a:t>
            </a:r>
            <a:r>
              <a:rPr lang="ja-JP" altLang="en-US">
                <a:solidFill>
                  <a:schemeClr val="accent6">
                    <a:lumMod val="75000"/>
                  </a:schemeClr>
                </a:solidFill>
              </a:rPr>
              <a:t>種系</a:t>
            </a:r>
            <a:r>
              <a:rPr lang="en-US" altLang="ja-JP" dirty="0">
                <a:solidFill>
                  <a:schemeClr val="accent6">
                    <a:lumMod val="75000"/>
                  </a:schemeClr>
                </a:solidFill>
              </a:rPr>
              <a:t>(apex-herbivore-plant)</a:t>
            </a:r>
            <a:r>
              <a:rPr lang="ja-JP" altLang="en-US">
                <a:solidFill>
                  <a:schemeClr val="accent6">
                    <a:lumMod val="75000"/>
                  </a:schemeClr>
                </a:solidFill>
              </a:rPr>
              <a:t>では、</a:t>
            </a:r>
            <a:r>
              <a:rPr lang="en-US" altLang="ja-JP" dirty="0">
                <a:solidFill>
                  <a:schemeClr val="accent6">
                    <a:lumMod val="75000"/>
                  </a:schemeClr>
                </a:solidFill>
              </a:rPr>
              <a:t> productivity</a:t>
            </a:r>
            <a:r>
              <a:rPr lang="ja-JP" altLang="en-US">
                <a:solidFill>
                  <a:schemeClr val="accent6">
                    <a:lumMod val="75000"/>
                  </a:schemeClr>
                </a:solidFill>
              </a:rPr>
              <a:t>上昇は</a:t>
            </a:r>
            <a:r>
              <a:rPr lang="en-US" altLang="ja-JP" dirty="0">
                <a:solidFill>
                  <a:schemeClr val="accent6">
                    <a:lumMod val="75000"/>
                  </a:schemeClr>
                </a:solidFill>
              </a:rPr>
              <a:t>apex</a:t>
            </a:r>
            <a:r>
              <a:rPr lang="ja-JP" altLang="en-US">
                <a:solidFill>
                  <a:schemeClr val="accent6">
                    <a:lumMod val="75000"/>
                  </a:schemeClr>
                </a:solidFill>
              </a:rPr>
              <a:t>を増加させるが、</a:t>
            </a:r>
            <a:r>
              <a:rPr lang="en-US" altLang="ja-JP" dirty="0">
                <a:solidFill>
                  <a:schemeClr val="accent6">
                    <a:lumMod val="75000"/>
                  </a:schemeClr>
                </a:solidFill>
              </a:rPr>
              <a:t>herbivore</a:t>
            </a:r>
            <a:r>
              <a:rPr lang="ja-JP" altLang="en-US">
                <a:solidFill>
                  <a:schemeClr val="accent6">
                    <a:lumMod val="75000"/>
                  </a:schemeClr>
                </a:solidFill>
              </a:rPr>
              <a:t>の個体数は　最上位種である</a:t>
            </a:r>
            <a:r>
              <a:rPr lang="en-US" altLang="ja-JP" dirty="0">
                <a:solidFill>
                  <a:schemeClr val="accent6">
                    <a:lumMod val="75000"/>
                  </a:schemeClr>
                </a:solidFill>
              </a:rPr>
              <a:t>apex</a:t>
            </a:r>
            <a:r>
              <a:rPr lang="ja-JP" altLang="en-US">
                <a:solidFill>
                  <a:schemeClr val="accent6">
                    <a:lumMod val="75000"/>
                  </a:schemeClr>
                </a:solidFill>
              </a:rPr>
              <a:t>に</a:t>
            </a:r>
            <a:r>
              <a:rPr lang="en-US" altLang="ja-JP" dirty="0">
                <a:solidFill>
                  <a:schemeClr val="accent6">
                    <a:lumMod val="75000"/>
                  </a:schemeClr>
                </a:solidFill>
              </a:rPr>
              <a:t>control</a:t>
            </a:r>
            <a:r>
              <a:rPr lang="ja-JP" altLang="en-US">
                <a:solidFill>
                  <a:schemeClr val="accent6">
                    <a:lumMod val="75000"/>
                  </a:schemeClr>
                </a:solidFill>
              </a:rPr>
              <a:t>され増加しない</a:t>
            </a:r>
            <a:r>
              <a:rPr lang="en-US" altLang="ja-JP" dirty="0">
                <a:solidFill>
                  <a:schemeClr val="accent6">
                    <a:lumMod val="75000"/>
                  </a:schemeClr>
                </a:solidFill>
              </a:rPr>
              <a:t> [top-down control]</a:t>
            </a:r>
          </a:p>
          <a:p>
            <a:endParaRPr lang="en-US" altLang="ja-JP" sz="1400" dirty="0"/>
          </a:p>
          <a:p>
            <a:r>
              <a:rPr lang="ja-JP" altLang="en-US" sz="2400">
                <a:solidFill>
                  <a:schemeClr val="accent2">
                    <a:lumMod val="50000"/>
                  </a:schemeClr>
                </a:solidFill>
              </a:rPr>
              <a:t>以下のように、</a:t>
            </a:r>
            <a:r>
              <a:rPr lang="en-US" altLang="ja-JP" sz="2400" dirty="0">
                <a:solidFill>
                  <a:schemeClr val="accent2">
                    <a:lumMod val="50000"/>
                  </a:schemeClr>
                </a:solidFill>
              </a:rPr>
              <a:t>apex</a:t>
            </a:r>
            <a:r>
              <a:rPr lang="ja-JP" altLang="en-US" sz="2400">
                <a:solidFill>
                  <a:schemeClr val="accent2">
                    <a:lumMod val="50000"/>
                  </a:schemeClr>
                </a:solidFill>
              </a:rPr>
              <a:t>が</a:t>
            </a:r>
            <a:r>
              <a:rPr lang="en-US" altLang="ja-JP" sz="2400" dirty="0">
                <a:solidFill>
                  <a:schemeClr val="accent2">
                    <a:lumMod val="50000"/>
                  </a:schemeClr>
                </a:solidFill>
              </a:rPr>
              <a:t>meso</a:t>
            </a:r>
            <a:r>
              <a:rPr lang="ja-JP" altLang="en-US" sz="2400">
                <a:solidFill>
                  <a:schemeClr val="accent2">
                    <a:lumMod val="50000"/>
                  </a:schemeClr>
                </a:solidFill>
              </a:rPr>
              <a:t>を抑制することを示す相関構造が得られた</a:t>
            </a:r>
            <a:endParaRPr lang="en-US" altLang="ja-JP" sz="2400"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が少ない環境では</a:t>
            </a:r>
            <a:r>
              <a:rPr lang="en-US" altLang="ja-JP" dirty="0">
                <a:solidFill>
                  <a:schemeClr val="accent2">
                    <a:lumMod val="50000"/>
                  </a:schemeClr>
                </a:solidFill>
              </a:rPr>
              <a:t>Cat abundance</a:t>
            </a:r>
            <a:r>
              <a:rPr lang="ja-JP" altLang="en-US">
                <a:solidFill>
                  <a:schemeClr val="accent2">
                    <a:lumMod val="50000"/>
                  </a:schemeClr>
                </a:solidFill>
              </a:rPr>
              <a:t>は</a:t>
            </a:r>
            <a:r>
              <a:rPr lang="en-US" altLang="ja-JP" dirty="0">
                <a:solidFill>
                  <a:schemeClr val="accent2">
                    <a:lumMod val="50000"/>
                  </a:schemeClr>
                </a:solidFill>
              </a:rPr>
              <a:t>prey abundance</a:t>
            </a:r>
            <a:r>
              <a:rPr lang="ja-JP" altLang="en-US">
                <a:solidFill>
                  <a:schemeClr val="accent2">
                    <a:lumMod val="50000"/>
                  </a:schemeClr>
                </a:solidFill>
              </a:rPr>
              <a:t>と相関していた</a:t>
            </a:r>
            <a:r>
              <a:rPr lang="en-US" altLang="ja-JP" baseline="30000" dirty="0">
                <a:solidFill>
                  <a:schemeClr val="accent2">
                    <a:lumMod val="50000"/>
                  </a:schemeClr>
                </a:solidFill>
              </a:rPr>
              <a:t>*</a:t>
            </a:r>
            <a:r>
              <a:rPr lang="en-US" altLang="ja-JP" dirty="0">
                <a:solidFill>
                  <a:schemeClr val="accent2">
                    <a:lumMod val="50000"/>
                  </a:schemeClr>
                </a:solidFill>
              </a:rPr>
              <a:t> [bottom-up control primacy]</a:t>
            </a:r>
            <a:r>
              <a:rPr lang="ja-JP" altLang="en-US">
                <a:solidFill>
                  <a:schemeClr val="accent2">
                    <a:lumMod val="50000"/>
                  </a:schemeClr>
                </a:solidFill>
              </a:rPr>
              <a:t>。</a:t>
            </a:r>
            <a:endParaRPr lang="en-US" altLang="ja-JP"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が多い環境では、そのような相関関係がなかった</a:t>
            </a:r>
            <a:r>
              <a:rPr lang="en-US" altLang="ja-JP" dirty="0">
                <a:solidFill>
                  <a:schemeClr val="accent2">
                    <a:lumMod val="50000"/>
                  </a:schemeClr>
                </a:solidFill>
              </a:rPr>
              <a:t> [top-down control primacy] </a:t>
            </a:r>
            <a:r>
              <a:rPr lang="ja-JP" altLang="en-US">
                <a:solidFill>
                  <a:schemeClr val="accent2">
                    <a:lumMod val="50000"/>
                  </a:schemeClr>
                </a:solidFill>
              </a:rPr>
              <a:t>。　　　　　　そして、</a:t>
            </a:r>
            <a:r>
              <a:rPr lang="en-US" altLang="ja-JP" dirty="0">
                <a:solidFill>
                  <a:schemeClr val="accent2">
                    <a:lumMod val="50000"/>
                  </a:schemeClr>
                </a:solidFill>
              </a:rPr>
              <a:t>Dingo</a:t>
            </a:r>
            <a:r>
              <a:rPr lang="ja-JP" altLang="en-US">
                <a:solidFill>
                  <a:schemeClr val="accent2">
                    <a:lumMod val="50000"/>
                  </a:schemeClr>
                </a:solidFill>
              </a:rPr>
              <a:t>と</a:t>
            </a:r>
            <a:r>
              <a:rPr lang="en-US" altLang="ja-JP" dirty="0">
                <a:solidFill>
                  <a:schemeClr val="accent2">
                    <a:lumMod val="50000"/>
                  </a:schemeClr>
                </a:solidFill>
              </a:rPr>
              <a:t>Cat</a:t>
            </a:r>
            <a:r>
              <a:rPr lang="ja-JP" altLang="en-US">
                <a:solidFill>
                  <a:schemeClr val="accent2">
                    <a:lumMod val="50000"/>
                  </a:schemeClr>
                </a:solidFill>
              </a:rPr>
              <a:t>の</a:t>
            </a:r>
            <a:r>
              <a:rPr lang="en-US" altLang="ja-JP" dirty="0">
                <a:solidFill>
                  <a:schemeClr val="accent2">
                    <a:lumMod val="50000"/>
                  </a:schemeClr>
                </a:solidFill>
              </a:rPr>
              <a:t>abundance</a:t>
            </a:r>
            <a:r>
              <a:rPr lang="ja-JP" altLang="en-US">
                <a:solidFill>
                  <a:schemeClr val="accent2">
                    <a:lumMod val="50000"/>
                  </a:schemeClr>
                </a:solidFill>
              </a:rPr>
              <a:t>には負の相関があった</a:t>
            </a:r>
            <a:r>
              <a:rPr lang="en-US" altLang="ja-JP" dirty="0">
                <a:solidFill>
                  <a:schemeClr val="accent2">
                    <a:lumMod val="50000"/>
                  </a:schemeClr>
                </a:solidFill>
              </a:rPr>
              <a:t> </a:t>
            </a:r>
            <a:r>
              <a:rPr lang="ja-JP" altLang="en-US">
                <a:solidFill>
                  <a:schemeClr val="accent2">
                    <a:lumMod val="50000"/>
                  </a:schemeClr>
                </a:solidFill>
              </a:rPr>
              <a:t>。</a:t>
            </a:r>
            <a:endParaRPr lang="en-US" altLang="ja-JP" dirty="0">
              <a:solidFill>
                <a:schemeClr val="accent2">
                  <a:lumMod val="50000"/>
                </a:schemeClr>
              </a:solidFill>
            </a:endParaRPr>
          </a:p>
          <a:p>
            <a:endParaRPr lang="en-US" altLang="ja-JP" sz="500" dirty="0"/>
          </a:p>
          <a:p>
            <a:r>
              <a:rPr lang="en-US" altLang="ja-JP" dirty="0"/>
              <a:t>(</a:t>
            </a:r>
            <a:r>
              <a:rPr lang="ja-JP" altLang="en-US"/>
              <a:t>また、糞の分析でも、</a:t>
            </a:r>
            <a:r>
              <a:rPr lang="en-US" altLang="ja-JP" dirty="0"/>
              <a:t>Ding-Cat</a:t>
            </a:r>
            <a:r>
              <a:rPr lang="ja-JP" altLang="en-US"/>
              <a:t>間の高い</a:t>
            </a:r>
            <a:r>
              <a:rPr lang="en-US" altLang="ja-JP" dirty="0"/>
              <a:t>Dietary overlap</a:t>
            </a:r>
            <a:r>
              <a:rPr lang="ja-JP" altLang="en-US"/>
              <a:t>、</a:t>
            </a:r>
            <a:r>
              <a:rPr lang="en-US" altLang="ja-JP" dirty="0"/>
              <a:t>Dingo</a:t>
            </a:r>
            <a:r>
              <a:rPr lang="ja-JP" altLang="en-US"/>
              <a:t>による</a:t>
            </a:r>
            <a:r>
              <a:rPr lang="en-US" altLang="ja-JP" dirty="0"/>
              <a:t>Cat</a:t>
            </a:r>
            <a:r>
              <a:rPr lang="ja-JP" altLang="en-US"/>
              <a:t>捕食が示された</a:t>
            </a:r>
            <a:r>
              <a:rPr lang="en-US" altLang="ja-JP" dirty="0"/>
              <a:t>)</a:t>
            </a:r>
          </a:p>
          <a:p>
            <a:endParaRPr lang="en-US" altLang="ja-JP" sz="2000" dirty="0"/>
          </a:p>
          <a:p>
            <a:r>
              <a:rPr lang="en-US" altLang="ja-JP" sz="1600" dirty="0">
                <a:solidFill>
                  <a:schemeClr val="bg1">
                    <a:lumMod val="50000"/>
                  </a:schemeClr>
                </a:solidFill>
              </a:rPr>
              <a:t>*</a:t>
            </a:r>
            <a:r>
              <a:rPr lang="ja-JP" altLang="en-US" sz="1600">
                <a:solidFill>
                  <a:schemeClr val="bg1">
                    <a:lumMod val="50000"/>
                  </a:schemeClr>
                </a:solidFill>
              </a:rPr>
              <a:t>ここでは</a:t>
            </a:r>
            <a:r>
              <a:rPr lang="en-US" altLang="ja-JP" sz="1600" dirty="0">
                <a:solidFill>
                  <a:schemeClr val="bg1">
                    <a:lumMod val="50000"/>
                  </a:schemeClr>
                </a:solidFill>
              </a:rPr>
              <a:t>prey</a:t>
            </a:r>
            <a:r>
              <a:rPr lang="ja-JP" altLang="en-US" sz="1600">
                <a:solidFill>
                  <a:schemeClr val="bg1">
                    <a:lumMod val="50000"/>
                  </a:schemeClr>
                </a:solidFill>
              </a:rPr>
              <a:t>が</a:t>
            </a:r>
            <a:r>
              <a:rPr lang="en-US" altLang="ja-JP" sz="1600" dirty="0">
                <a:solidFill>
                  <a:schemeClr val="bg1">
                    <a:lumMod val="50000"/>
                  </a:schemeClr>
                </a:solidFill>
              </a:rPr>
              <a:t>productivity</a:t>
            </a:r>
            <a:r>
              <a:rPr lang="ja-JP" altLang="en-US" sz="1600">
                <a:solidFill>
                  <a:schemeClr val="bg1">
                    <a:lumMod val="50000"/>
                  </a:schemeClr>
                </a:solidFill>
              </a:rPr>
              <a:t>の</a:t>
            </a:r>
            <a:r>
              <a:rPr lang="en-US" altLang="ja-JP" sz="1600" dirty="0">
                <a:solidFill>
                  <a:schemeClr val="bg1">
                    <a:lumMod val="50000"/>
                  </a:schemeClr>
                </a:solidFill>
              </a:rPr>
              <a:t>substitute</a:t>
            </a:r>
            <a:r>
              <a:rPr lang="ja-JP" altLang="en-US" sz="1600">
                <a:solidFill>
                  <a:schemeClr val="bg1">
                    <a:lumMod val="50000"/>
                  </a:schemeClr>
                </a:solidFill>
              </a:rPr>
              <a:t>として用いられている。</a:t>
            </a:r>
            <a:endParaRPr lang="en-US" altLang="ja-JP" sz="1600" dirty="0">
              <a:solidFill>
                <a:schemeClr val="bg1">
                  <a:lumMod val="50000"/>
                </a:schemeClr>
              </a:solidFill>
            </a:endParaRPr>
          </a:p>
        </p:txBody>
      </p:sp>
      <p:sp>
        <p:nvSpPr>
          <p:cNvPr id="2" name="正方形/長方形 1">
            <a:extLst>
              <a:ext uri="{FF2B5EF4-FFF2-40B4-BE49-F238E27FC236}">
                <a16:creationId xmlns:a16="http://schemas.microsoft.com/office/drawing/2014/main" id="{1A4AD48C-909C-AF41-8560-618C3450FA7D}"/>
              </a:ext>
            </a:extLst>
          </p:cNvPr>
          <p:cNvSpPr/>
          <p:nvPr/>
        </p:nvSpPr>
        <p:spPr>
          <a:xfrm>
            <a:off x="4430245" y="2258272"/>
            <a:ext cx="3979744" cy="338554"/>
          </a:xfrm>
          <a:prstGeom prst="rect">
            <a:avLst/>
          </a:prstGeom>
        </p:spPr>
        <p:txBody>
          <a:bodyPr wrap="none">
            <a:spAutoFit/>
          </a:bodyPr>
          <a:lstStyle/>
          <a:p>
            <a:r>
              <a:rPr lang="en-US" altLang="ja-JP" sz="1600" dirty="0"/>
              <a:t>(</a:t>
            </a:r>
            <a:r>
              <a:rPr lang="ja-JP" altLang="en-US" sz="1600"/>
              <a:t>Rosenzweig 1971; Oksanen and others 1981</a:t>
            </a:r>
            <a:r>
              <a:rPr lang="en-US" altLang="ja-JP" sz="1600" dirty="0"/>
              <a:t>)</a:t>
            </a:r>
            <a:endParaRPr lang="ja-JP" altLang="en-US" sz="1600"/>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341446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Catford, 2020. </a:t>
            </a:r>
            <a:r>
              <a:rPr lang="ja-JP" altLang="en-US" sz="3200">
                <a:solidFill>
                  <a:srgbClr val="002060"/>
                </a:solidFill>
              </a:rPr>
              <a:t>侵略種と資源競争</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a:t>Catford, J. A., Dwyer, J. M., Palma, E., Cowles, J. M., &amp; Tilman, D. (2020). Community diversity outweighs effect of warming on plant colonization. Global change biology, 26(5), 3079-3090.</a:t>
            </a:r>
            <a:endParaRPr lang="ja-JP" altLang="en-US" sz="1200"/>
          </a:p>
        </p:txBody>
      </p:sp>
      <p:sp>
        <p:nvSpPr>
          <p:cNvPr id="9" name="正方形/長方形 8">
            <a:extLst>
              <a:ext uri="{FF2B5EF4-FFF2-40B4-BE49-F238E27FC236}">
                <a16:creationId xmlns:a16="http://schemas.microsoft.com/office/drawing/2014/main" id="{A8111274-6316-654D-9A2C-7597C8C6B5DE}"/>
              </a:ext>
            </a:extLst>
          </p:cNvPr>
          <p:cNvSpPr/>
          <p:nvPr/>
        </p:nvSpPr>
        <p:spPr>
          <a:xfrm>
            <a:off x="878152" y="2258272"/>
            <a:ext cx="10259540" cy="1324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3" y="1488831"/>
            <a:ext cx="10352554" cy="4339650"/>
          </a:xfrm>
          <a:prstGeom prst="rect">
            <a:avLst/>
          </a:prstGeom>
          <a:noFill/>
        </p:spPr>
        <p:txBody>
          <a:bodyPr wrap="square" rtlCol="0">
            <a:spAutoFit/>
          </a:bodyPr>
          <a:lstStyle/>
          <a:p>
            <a:r>
              <a:rPr lang="ja-JP" altLang="en-US" sz="2400"/>
              <a:t>草原の植物を対象に、温度変化と受け皿群集の多様性を操作した実験環境でどのような侵略種がどれだけ定着するかを検証。</a:t>
            </a:r>
            <a:endParaRPr lang="en-US" altLang="ja-JP" sz="2400" dirty="0"/>
          </a:p>
          <a:p>
            <a:endParaRPr lang="en-US" altLang="ja-JP" sz="800" dirty="0"/>
          </a:p>
          <a:p>
            <a:r>
              <a:rPr lang="ja-JP" altLang="en-US">
                <a:solidFill>
                  <a:schemeClr val="accent6">
                    <a:lumMod val="75000"/>
                  </a:schemeClr>
                </a:solidFill>
              </a:rPr>
              <a:t>資源競争に関する先行研究</a:t>
            </a:r>
            <a:r>
              <a:rPr lang="en-US" altLang="ja-JP" dirty="0">
                <a:solidFill>
                  <a:schemeClr val="accent6">
                    <a:lumMod val="75000"/>
                  </a:schemeClr>
                </a:solidFill>
              </a:rPr>
              <a:t> (</a:t>
            </a:r>
            <a:r>
              <a:rPr lang="ja-JP" altLang="en-US">
                <a:solidFill>
                  <a:schemeClr val="accent6">
                    <a:lumMod val="75000"/>
                  </a:schemeClr>
                </a:solidFill>
              </a:rPr>
              <a:t>例</a:t>
            </a:r>
            <a:r>
              <a:rPr lang="en-US" altLang="ja-JP" dirty="0">
                <a:solidFill>
                  <a:schemeClr val="accent6">
                    <a:lumMod val="75000"/>
                  </a:schemeClr>
                </a:solidFill>
              </a:rPr>
              <a:t>: Reich, 2014) </a:t>
            </a:r>
            <a:r>
              <a:rPr lang="ja-JP" altLang="en-US">
                <a:solidFill>
                  <a:schemeClr val="accent6">
                    <a:lumMod val="75000"/>
                  </a:schemeClr>
                </a:solidFill>
              </a:rPr>
              <a:t>から導かれた視点</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多様性が高い群集は侵略されにくい</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エネルギー消費戦略</a:t>
            </a:r>
            <a:r>
              <a:rPr lang="en-US" altLang="ja-JP" dirty="0">
                <a:solidFill>
                  <a:schemeClr val="accent6">
                    <a:lumMod val="75000"/>
                  </a:schemeClr>
                </a:solidFill>
              </a:rPr>
              <a:t> (high specific leaf area (SLA), light seeds, short heights) </a:t>
            </a:r>
            <a:r>
              <a:rPr lang="ja-JP" altLang="en-US">
                <a:solidFill>
                  <a:schemeClr val="accent6">
                    <a:lumMod val="75000"/>
                  </a:schemeClr>
                </a:solidFill>
              </a:rPr>
              <a:t>と保守戦略</a:t>
            </a:r>
            <a:r>
              <a:rPr lang="en-US" altLang="ja-JP" dirty="0">
                <a:solidFill>
                  <a:schemeClr val="accent6">
                    <a:lumMod val="75000"/>
                  </a:schemeClr>
                </a:solidFill>
              </a:rPr>
              <a:t> (</a:t>
            </a:r>
            <a:r>
              <a:rPr lang="ja-JP" altLang="en-US">
                <a:solidFill>
                  <a:schemeClr val="accent6">
                    <a:lumMod val="75000"/>
                  </a:schemeClr>
                </a:solidFill>
              </a:rPr>
              <a:t>←の逆</a:t>
            </a:r>
            <a:r>
              <a:rPr lang="en-US" altLang="ja-JP" dirty="0">
                <a:solidFill>
                  <a:schemeClr val="accent6">
                    <a:lumMod val="75000"/>
                  </a:schemeClr>
                </a:solidFill>
              </a:rPr>
              <a:t>)</a:t>
            </a:r>
            <a:r>
              <a:rPr lang="ja-JP" altLang="en-US">
                <a:solidFill>
                  <a:schemeClr val="accent6">
                    <a:lumMod val="75000"/>
                  </a:schemeClr>
                </a:solidFill>
              </a:rPr>
              <a:t>では、　　侵略しやすい受け皿群集の特性が異なる</a:t>
            </a:r>
            <a:r>
              <a:rPr lang="en-US" altLang="ja-JP" dirty="0">
                <a:solidFill>
                  <a:schemeClr val="accent6">
                    <a:lumMod val="75000"/>
                  </a:schemeClr>
                </a:solidFill>
              </a:rPr>
              <a:t> </a:t>
            </a:r>
          </a:p>
          <a:p>
            <a:pPr marL="342900" indent="-342900">
              <a:buFont typeface="Arial" panose="020B0604020202020204" pitchFamily="34" charset="0"/>
              <a:buChar char="•"/>
            </a:pPr>
            <a:endParaRPr lang="en-US" altLang="ja-JP" sz="2400" dirty="0"/>
          </a:p>
          <a:p>
            <a:r>
              <a:rPr lang="ja-JP" altLang="en-US" sz="2400">
                <a:solidFill>
                  <a:schemeClr val="accent2">
                    <a:lumMod val="50000"/>
                  </a:schemeClr>
                </a:solidFill>
              </a:rPr>
              <a:t>受け皿群集の多様性による交互作用が検出</a:t>
            </a:r>
            <a:endParaRPr lang="en-US" altLang="ja-JP" sz="2400" dirty="0">
              <a:solidFill>
                <a:schemeClr val="accent2">
                  <a:lumMod val="50000"/>
                </a:schemeClr>
              </a:solidFill>
            </a:endParaRPr>
          </a:p>
          <a:p>
            <a:pPr marL="342900" indent="-342900">
              <a:buFont typeface="Arial" panose="020B0604020202020204" pitchFamily="34" charset="0"/>
              <a:buChar char="•"/>
            </a:pPr>
            <a:r>
              <a:rPr lang="ja-JP" altLang="en-US" sz="2000">
                <a:solidFill>
                  <a:schemeClr val="accent2">
                    <a:lumMod val="50000"/>
                  </a:schemeClr>
                </a:solidFill>
              </a:rPr>
              <a:t>多様性が高い群集は侵略されにくい主効果</a:t>
            </a:r>
            <a:r>
              <a:rPr lang="en-US" altLang="ja-JP" sz="2000" dirty="0">
                <a:solidFill>
                  <a:schemeClr val="accent2">
                    <a:lumMod val="50000"/>
                  </a:schemeClr>
                </a:solidFill>
              </a:rPr>
              <a:t> </a:t>
            </a:r>
            <a:r>
              <a:rPr lang="en-US" altLang="ja-JP" sz="2000" b="1" dirty="0">
                <a:solidFill>
                  <a:schemeClr val="accent2">
                    <a:lumMod val="50000"/>
                  </a:schemeClr>
                </a:solidFill>
              </a:rPr>
              <a:t>[</a:t>
            </a:r>
            <a:r>
              <a:rPr lang="ja-JP" altLang="en-US" sz="2000" b="1">
                <a:solidFill>
                  <a:schemeClr val="accent2">
                    <a:lumMod val="50000"/>
                  </a:schemeClr>
                </a:solidFill>
              </a:rPr>
              <a:t>既存の研究と一致</a:t>
            </a:r>
            <a:r>
              <a:rPr lang="en-US" altLang="ja-JP" sz="2000" b="1" dirty="0">
                <a:solidFill>
                  <a:schemeClr val="accent2">
                    <a:lumMod val="50000"/>
                  </a:schemeClr>
                </a:solidFill>
              </a:rPr>
              <a:t>]</a:t>
            </a:r>
          </a:p>
          <a:p>
            <a:pPr marL="342900" indent="-342900">
              <a:buFont typeface="Arial" panose="020B0604020202020204" pitchFamily="34" charset="0"/>
              <a:buChar char="•"/>
            </a:pPr>
            <a:r>
              <a:rPr lang="ja-JP" altLang="en-US" sz="2000">
                <a:solidFill>
                  <a:schemeClr val="accent2">
                    <a:lumMod val="50000"/>
                  </a:schemeClr>
                </a:solidFill>
              </a:rPr>
              <a:t>エネルギー消費戦略の侵略種は多様性が低い群集によく侵略し、保守戦略の侵略種は多様性が高い群集によく侵略した</a:t>
            </a:r>
            <a:endParaRPr lang="en-US" altLang="ja-JP" sz="2000" dirty="0">
              <a:solidFill>
                <a:schemeClr val="accent2">
                  <a:lumMod val="50000"/>
                </a:schemeClr>
              </a:solidFill>
            </a:endParaRPr>
          </a:p>
          <a:p>
            <a:pPr marL="800100" lvl="1" indent="-342900">
              <a:buFont typeface="Arial" panose="020B0604020202020204" pitchFamily="34" charset="0"/>
              <a:buChar char="•"/>
            </a:pPr>
            <a:r>
              <a:rPr lang="ja-JP" altLang="en-US">
                <a:solidFill>
                  <a:schemeClr val="accent2">
                    <a:lumMod val="50000"/>
                  </a:schemeClr>
                </a:solidFill>
              </a:rPr>
              <a:t>多様性が高い群集の</a:t>
            </a:r>
            <a:r>
              <a:rPr lang="en-US" altLang="ja-JP" dirty="0">
                <a:solidFill>
                  <a:schemeClr val="accent2">
                    <a:lumMod val="50000"/>
                  </a:schemeClr>
                </a:solidFill>
              </a:rPr>
              <a:t>field</a:t>
            </a:r>
            <a:r>
              <a:rPr lang="ja-JP" altLang="en-US">
                <a:solidFill>
                  <a:schemeClr val="accent2">
                    <a:lumMod val="50000"/>
                  </a:schemeClr>
                </a:solidFill>
              </a:rPr>
              <a:t>ほど窒素が少なく</a:t>
            </a:r>
            <a:r>
              <a:rPr lang="en-US" altLang="ja-JP" dirty="0">
                <a:solidFill>
                  <a:schemeClr val="accent2">
                    <a:lumMod val="50000"/>
                  </a:schemeClr>
                </a:solidFill>
              </a:rPr>
              <a:t>(</a:t>
            </a:r>
            <a:r>
              <a:rPr lang="ja-JP" altLang="en-US">
                <a:solidFill>
                  <a:schemeClr val="accent2">
                    <a:lumMod val="50000"/>
                  </a:schemeClr>
                </a:solidFill>
              </a:rPr>
              <a:t>貧栄養</a:t>
            </a:r>
            <a:r>
              <a:rPr lang="en-US" altLang="ja-JP" dirty="0">
                <a:solidFill>
                  <a:schemeClr val="accent2">
                    <a:lumMod val="50000"/>
                  </a:schemeClr>
                </a:solidFill>
              </a:rPr>
              <a:t>)</a:t>
            </a:r>
            <a:r>
              <a:rPr lang="ja-JP" altLang="en-US">
                <a:solidFill>
                  <a:schemeClr val="accent2">
                    <a:lumMod val="50000"/>
                  </a:schemeClr>
                </a:solidFill>
              </a:rPr>
              <a:t>、光量が弱くなっていた</a:t>
            </a:r>
            <a:endParaRPr lang="en-US" altLang="ja-JP" dirty="0">
              <a:solidFill>
                <a:schemeClr val="accent2">
                  <a:lumMod val="50000"/>
                </a:schemeClr>
              </a:solidFill>
            </a:endParaRPr>
          </a:p>
          <a:p>
            <a:pPr lvl="1"/>
            <a:r>
              <a:rPr lang="en-US" altLang="ja-JP" dirty="0">
                <a:solidFill>
                  <a:schemeClr val="accent2">
                    <a:lumMod val="50000"/>
                  </a:schemeClr>
                </a:solidFill>
              </a:rPr>
              <a:t>	→</a:t>
            </a:r>
            <a:r>
              <a:rPr lang="ja-JP" altLang="en-US">
                <a:solidFill>
                  <a:schemeClr val="accent2">
                    <a:lumMod val="50000"/>
                  </a:schemeClr>
                </a:solidFill>
              </a:rPr>
              <a:t>保守戦略に有利な条件</a:t>
            </a:r>
            <a:r>
              <a:rPr lang="en-US" altLang="ja-JP" dirty="0">
                <a:solidFill>
                  <a:schemeClr val="accent2">
                    <a:lumMod val="50000"/>
                  </a:schemeClr>
                </a:solidFill>
              </a:rPr>
              <a:t> </a:t>
            </a:r>
            <a:r>
              <a:rPr lang="en-US" altLang="ja-JP" sz="1400" dirty="0">
                <a:solidFill>
                  <a:schemeClr val="accent2">
                    <a:lumMod val="50000"/>
                  </a:schemeClr>
                </a:solidFill>
              </a:rPr>
              <a:t>(</a:t>
            </a:r>
            <a:r>
              <a:rPr lang="ja-JP" altLang="en-US" sz="1400">
                <a:solidFill>
                  <a:schemeClr val="accent2">
                    <a:lumMod val="50000"/>
                  </a:schemeClr>
                </a:solidFill>
              </a:rPr>
              <a:t>背を高くして</a:t>
            </a:r>
            <a:r>
              <a:rPr lang="en-US" altLang="ja-JP" sz="1400" dirty="0">
                <a:solidFill>
                  <a:schemeClr val="accent2">
                    <a:lumMod val="50000"/>
                  </a:schemeClr>
                </a:solidFill>
              </a:rPr>
              <a:t>Carbon</a:t>
            </a:r>
            <a:r>
              <a:rPr lang="ja-JP" altLang="en-US" sz="1400">
                <a:solidFill>
                  <a:schemeClr val="accent2">
                    <a:lumMod val="50000"/>
                  </a:schemeClr>
                </a:solidFill>
              </a:rPr>
              <a:t>を貯める</a:t>
            </a:r>
            <a:r>
              <a:rPr lang="en-US" altLang="ja-JP" sz="1400" dirty="0">
                <a:solidFill>
                  <a:schemeClr val="accent2">
                    <a:lumMod val="50000"/>
                  </a:schemeClr>
                </a:solidFill>
              </a:rPr>
              <a:t>&amp;</a:t>
            </a:r>
            <a:r>
              <a:rPr lang="ja-JP" altLang="en-US" sz="1400">
                <a:solidFill>
                  <a:schemeClr val="accent2">
                    <a:lumMod val="50000"/>
                  </a:schemeClr>
                </a:solidFill>
              </a:rPr>
              <a:t>光合成よりエネルギー備蓄</a:t>
            </a:r>
            <a:r>
              <a:rPr lang="en-US" altLang="ja-JP" sz="1400" dirty="0">
                <a:solidFill>
                  <a:schemeClr val="accent2">
                    <a:lumMod val="50000"/>
                  </a:schemeClr>
                </a:solidFill>
              </a:rPr>
              <a:t>)</a:t>
            </a:r>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195028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Palma et al., 2021. </a:t>
            </a:r>
            <a:r>
              <a:rPr lang="en-US" altLang="ja-JP" sz="2400" dirty="0">
                <a:solidFill>
                  <a:srgbClr val="002060"/>
                </a:solidFill>
              </a:rPr>
              <a:t>invasiveness</a:t>
            </a:r>
            <a:r>
              <a:rPr lang="ja-JP" altLang="en-US" sz="2400">
                <a:solidFill>
                  <a:srgbClr val="002060"/>
                </a:solidFill>
              </a:rPr>
              <a:t>の測定法によって関連する機能特性が異なる</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6044643"/>
            <a:ext cx="10621108" cy="461665"/>
          </a:xfrm>
          <a:prstGeom prst="rect">
            <a:avLst/>
          </a:prstGeom>
        </p:spPr>
        <p:txBody>
          <a:bodyPr wrap="square">
            <a:spAutoFit/>
          </a:bodyPr>
          <a:lstStyle/>
          <a:p>
            <a:r>
              <a:rPr lang="en" altLang="ja-JP" sz="1200" dirty="0"/>
              <a:t>Palma, E., </a:t>
            </a:r>
            <a:r>
              <a:rPr lang="en" altLang="ja-JP" sz="1200" dirty="0" err="1"/>
              <a:t>Vesk</a:t>
            </a:r>
            <a:r>
              <a:rPr lang="en" altLang="ja-JP" sz="1200" dirty="0"/>
              <a:t>, P. A., White, M., Baumgartner, J. B., &amp; Catford, J. A. (2021). Plant functional traits reflect different dimensions of species invasiveness. Ecology, 102(5), e03317.</a:t>
            </a:r>
            <a:endParaRPr lang="ja-JP" altLang="en-US" sz="1200"/>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781390" y="1399520"/>
            <a:ext cx="10352554" cy="923330"/>
          </a:xfrm>
          <a:prstGeom prst="rect">
            <a:avLst/>
          </a:prstGeom>
          <a:noFill/>
        </p:spPr>
        <p:txBody>
          <a:bodyPr wrap="square" rtlCol="0">
            <a:spAutoFit/>
          </a:bodyPr>
          <a:lstStyle/>
          <a:p>
            <a:r>
              <a:rPr lang="ja-JP" altLang="en-US"/>
              <a:t>オーストラリアの外来</a:t>
            </a:r>
            <a:r>
              <a:rPr lang="en-US" altLang="ja-JP" dirty="0"/>
              <a:t>herb</a:t>
            </a:r>
            <a:r>
              <a:rPr lang="ja-JP" altLang="en-US"/>
              <a:t>について、</a:t>
            </a:r>
            <a:r>
              <a:rPr lang="en-US" altLang="ja-JP" dirty="0"/>
              <a:t>10</a:t>
            </a:r>
            <a:r>
              <a:rPr lang="ja-JP" altLang="en-US"/>
              <a:t>通りの</a:t>
            </a:r>
            <a:r>
              <a:rPr lang="en-US" altLang="ja-JP" dirty="0"/>
              <a:t>invasiveness metric</a:t>
            </a:r>
            <a:r>
              <a:rPr lang="ja-JP" altLang="en-US"/>
              <a:t>に対してどんな機能特性が相関するかを検証</a:t>
            </a:r>
            <a:endParaRPr lang="en-US" altLang="ja-JP" dirty="0"/>
          </a:p>
          <a:p>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Methodological context-dependence</a:t>
            </a:r>
            <a:r>
              <a:rPr lang="ja-JP" altLang="en-US" sz="2000">
                <a:solidFill>
                  <a:srgbClr val="002060"/>
                </a:solidFill>
              </a:rPr>
              <a:t>の例</a:t>
            </a:r>
          </a:p>
        </p:txBody>
      </p:sp>
      <p:sp>
        <p:nvSpPr>
          <p:cNvPr id="12" name="正方形/長方形 11">
            <a:extLst>
              <a:ext uri="{FF2B5EF4-FFF2-40B4-BE49-F238E27FC236}">
                <a16:creationId xmlns:a16="http://schemas.microsoft.com/office/drawing/2014/main" id="{134AB7F7-7E7B-8B46-BCA3-4D025328083B}"/>
              </a:ext>
            </a:extLst>
          </p:cNvPr>
          <p:cNvSpPr/>
          <p:nvPr/>
        </p:nvSpPr>
        <p:spPr>
          <a:xfrm>
            <a:off x="873687" y="4730890"/>
            <a:ext cx="10121068" cy="1354217"/>
          </a:xfrm>
          <a:prstGeom prst="rect">
            <a:avLst/>
          </a:prstGeom>
        </p:spPr>
        <p:txBody>
          <a:bodyPr wrap="square">
            <a:spAutoFit/>
          </a:bodyPr>
          <a:lstStyle/>
          <a:p>
            <a:r>
              <a:rPr lang="ja-JP" altLang="en-US" sz="1600">
                <a:solidFill>
                  <a:schemeClr val="accent2">
                    <a:lumMod val="50000"/>
                  </a:schemeClr>
                </a:solidFill>
              </a:rPr>
              <a:t>その結果、</a:t>
            </a:r>
            <a:r>
              <a:rPr lang="en" altLang="ja-JP" sz="1600" dirty="0">
                <a:solidFill>
                  <a:schemeClr val="accent2">
                    <a:lumMod val="50000"/>
                  </a:schemeClr>
                </a:solidFill>
              </a:rPr>
              <a:t>invasiveness</a:t>
            </a:r>
            <a:r>
              <a:rPr lang="ja-JP" altLang="en-US" sz="1600">
                <a:solidFill>
                  <a:schemeClr val="accent2">
                    <a:lumMod val="50000"/>
                  </a:schemeClr>
                </a:solidFill>
              </a:rPr>
              <a:t>の測定法によって相関する機能特性が異なることが明らかになった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ja-JP" altLang="en-US" sz="1600">
                <a:solidFill>
                  <a:schemeClr val="accent2">
                    <a:lumMod val="50000"/>
                  </a:schemeClr>
                </a:solidFill>
              </a:rPr>
              <a:t>拡散が早い種の種子は、</a:t>
            </a:r>
            <a:r>
              <a:rPr lang="en-US" altLang="ja-JP" sz="1600" dirty="0">
                <a:solidFill>
                  <a:schemeClr val="accent2">
                    <a:lumMod val="50000"/>
                  </a:schemeClr>
                </a:solidFill>
              </a:rPr>
              <a:t>[</a:t>
            </a:r>
            <a:r>
              <a:rPr lang="ja-JP" altLang="en-US" sz="1600">
                <a:solidFill>
                  <a:schemeClr val="accent2">
                    <a:lumMod val="50000"/>
                  </a:schemeClr>
                </a:solidFill>
              </a:rPr>
              <a:t>全長が大きく軽い</a:t>
            </a:r>
            <a:r>
              <a:rPr lang="en-US" altLang="ja-JP" sz="1600" dirty="0">
                <a:solidFill>
                  <a:schemeClr val="accent2">
                    <a:lumMod val="50000"/>
                  </a:schemeClr>
                </a:solidFill>
              </a:rPr>
              <a:t>] </a:t>
            </a:r>
            <a:r>
              <a:rPr lang="en-US" altLang="ja-JP" sz="1600">
                <a:solidFill>
                  <a:schemeClr val="accent2">
                    <a:lumMod val="50000"/>
                  </a:schemeClr>
                </a:solidFill>
              </a:rPr>
              <a:t>or[</a:t>
            </a:r>
            <a:r>
              <a:rPr lang="ja-JP" altLang="en-US" sz="1600">
                <a:solidFill>
                  <a:schemeClr val="accent2">
                    <a:lumMod val="50000"/>
                  </a:schemeClr>
                </a:solidFill>
              </a:rPr>
              <a:t>重くて動物拡散</a:t>
            </a:r>
            <a:r>
              <a:rPr lang="en-US" altLang="ja-JP" sz="1600" dirty="0">
                <a:solidFill>
                  <a:schemeClr val="accent2">
                    <a:lumMod val="50000"/>
                  </a:schemeClr>
                </a:solidFill>
              </a:rPr>
              <a:t>]</a:t>
            </a:r>
          </a:p>
          <a:p>
            <a:pPr marL="342900" indent="-342900">
              <a:buFont typeface="Arial" panose="020B0604020202020204" pitchFamily="34" charset="0"/>
              <a:buChar char="•"/>
            </a:pPr>
            <a:r>
              <a:rPr lang="en-US" altLang="ja-JP" sz="1600" dirty="0">
                <a:solidFill>
                  <a:schemeClr val="accent2">
                    <a:lumMod val="50000"/>
                  </a:schemeClr>
                </a:solidFill>
              </a:rPr>
              <a:t>Environmental range</a:t>
            </a:r>
            <a:r>
              <a:rPr lang="ja-JP" altLang="en-US" sz="1600">
                <a:solidFill>
                  <a:schemeClr val="accent2">
                    <a:lumMod val="50000"/>
                  </a:schemeClr>
                </a:solidFill>
              </a:rPr>
              <a:t>が広い種は</a:t>
            </a:r>
            <a:r>
              <a:rPr lang="en-US" altLang="ja-JP" sz="1600" dirty="0">
                <a:solidFill>
                  <a:schemeClr val="accent2">
                    <a:lumMod val="50000"/>
                  </a:schemeClr>
                </a:solidFill>
              </a:rPr>
              <a:t>SLA</a:t>
            </a:r>
            <a:r>
              <a:rPr lang="ja-JP" altLang="en-US" sz="1600">
                <a:solidFill>
                  <a:schemeClr val="accent2">
                    <a:lumMod val="50000"/>
                  </a:schemeClr>
                </a:solidFill>
              </a:rPr>
              <a:t>が低く</a:t>
            </a:r>
            <a:r>
              <a:rPr lang="en-US" altLang="ja-JP" sz="1200" dirty="0">
                <a:solidFill>
                  <a:schemeClr val="accent2">
                    <a:lumMod val="50000"/>
                  </a:schemeClr>
                </a:solidFill>
              </a:rPr>
              <a:t>(</a:t>
            </a:r>
            <a:r>
              <a:rPr lang="ja-JP" altLang="en-US" sz="1200">
                <a:solidFill>
                  <a:schemeClr val="accent2">
                    <a:lumMod val="50000"/>
                  </a:schemeClr>
                </a:solidFill>
              </a:rPr>
              <a:t>エネルギー保守戦略</a:t>
            </a:r>
            <a:r>
              <a:rPr lang="en-US" altLang="ja-JP" sz="1200" dirty="0">
                <a:solidFill>
                  <a:schemeClr val="accent2">
                    <a:lumMod val="50000"/>
                  </a:schemeClr>
                </a:solidFill>
              </a:rPr>
              <a:t>)</a:t>
            </a:r>
            <a:r>
              <a:rPr lang="ja-JP" altLang="en-US" sz="1600">
                <a:solidFill>
                  <a:schemeClr val="accent2">
                    <a:lumMod val="50000"/>
                  </a:schemeClr>
                </a:solidFill>
              </a:rPr>
              <a:t>、重い種子であった。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Geographic range</a:t>
            </a:r>
            <a:r>
              <a:rPr lang="ja-JP" altLang="en-US" sz="1600">
                <a:solidFill>
                  <a:schemeClr val="accent2">
                    <a:lumMod val="50000"/>
                  </a:schemeClr>
                </a:solidFill>
              </a:rPr>
              <a:t>は動物による拡散と関連していた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6</a:t>
            </a:r>
            <a:r>
              <a:rPr lang="ja-JP" altLang="en-US" sz="1600">
                <a:solidFill>
                  <a:schemeClr val="accent2">
                    <a:lumMod val="50000"/>
                  </a:schemeClr>
                </a:solidFill>
              </a:rPr>
              <a:t>つの</a:t>
            </a:r>
            <a:r>
              <a:rPr lang="en-US" altLang="ja-JP" sz="1600" dirty="0">
                <a:solidFill>
                  <a:schemeClr val="accent2">
                    <a:lumMod val="50000"/>
                  </a:schemeClr>
                </a:solidFill>
              </a:rPr>
              <a:t>binary metric</a:t>
            </a:r>
            <a:r>
              <a:rPr lang="ja-JP" altLang="en-US" sz="1600">
                <a:solidFill>
                  <a:schemeClr val="accent2">
                    <a:lumMod val="50000"/>
                  </a:schemeClr>
                </a:solidFill>
              </a:rPr>
              <a:t>全てと一貫する変数はなかった</a:t>
            </a:r>
            <a:endParaRPr lang="en-US" altLang="ja-JP" sz="1600" dirty="0">
              <a:solidFill>
                <a:schemeClr val="accent2">
                  <a:lumMod val="50000"/>
                </a:schemeClr>
              </a:solidFill>
            </a:endParaRPr>
          </a:p>
        </p:txBody>
      </p:sp>
      <p:pic>
        <p:nvPicPr>
          <p:cNvPr id="14" name="図 13" descr="グラフィカル ユーザー インターフェイス&#10;&#10;低い精度で自動的に生成された説明">
            <a:extLst>
              <a:ext uri="{FF2B5EF4-FFF2-40B4-BE49-F238E27FC236}">
                <a16:creationId xmlns:a16="http://schemas.microsoft.com/office/drawing/2014/main" id="{44CD158B-7449-B246-9CCD-258EA2D49BB3}"/>
              </a:ext>
            </a:extLst>
          </p:cNvPr>
          <p:cNvPicPr>
            <a:picLocks noChangeAspect="1"/>
          </p:cNvPicPr>
          <p:nvPr/>
        </p:nvPicPr>
        <p:blipFill>
          <a:blip r:embed="rId3"/>
          <a:stretch>
            <a:fillRect/>
          </a:stretch>
        </p:blipFill>
        <p:spPr>
          <a:xfrm>
            <a:off x="2324268" y="1846645"/>
            <a:ext cx="7722316" cy="2782911"/>
          </a:xfrm>
          <a:prstGeom prst="rect">
            <a:avLst/>
          </a:prstGeom>
        </p:spPr>
      </p:pic>
      <p:sp>
        <p:nvSpPr>
          <p:cNvPr id="15" name="テキスト ボックス 14">
            <a:extLst>
              <a:ext uri="{FF2B5EF4-FFF2-40B4-BE49-F238E27FC236}">
                <a16:creationId xmlns:a16="http://schemas.microsoft.com/office/drawing/2014/main" id="{7A966483-808C-4F43-9F2D-18E9473C3622}"/>
              </a:ext>
            </a:extLst>
          </p:cNvPr>
          <p:cNvSpPr txBox="1"/>
          <p:nvPr/>
        </p:nvSpPr>
        <p:spPr>
          <a:xfrm>
            <a:off x="2381334" y="2108514"/>
            <a:ext cx="650434" cy="307777"/>
          </a:xfrm>
          <a:prstGeom prst="rect">
            <a:avLst/>
          </a:prstGeom>
          <a:solidFill>
            <a:schemeClr val="bg1"/>
          </a:solidFill>
        </p:spPr>
        <p:txBody>
          <a:bodyPr wrap="none" rtlCol="0">
            <a:spAutoFit/>
          </a:bodyPr>
          <a:lstStyle/>
          <a:p>
            <a:r>
              <a:rPr kumimoji="1" lang="en-US" altLang="ja-JP" sz="1400" dirty="0"/>
              <a:t>Binary</a:t>
            </a:r>
            <a:endParaRPr kumimoji="1" lang="ja-JP" altLang="en-US" sz="1400"/>
          </a:p>
        </p:txBody>
      </p:sp>
      <p:sp>
        <p:nvSpPr>
          <p:cNvPr id="17" name="テキスト ボックス 16">
            <a:extLst>
              <a:ext uri="{FF2B5EF4-FFF2-40B4-BE49-F238E27FC236}">
                <a16:creationId xmlns:a16="http://schemas.microsoft.com/office/drawing/2014/main" id="{773A2636-31C8-CA43-9371-58F658DD0A0B}"/>
              </a:ext>
            </a:extLst>
          </p:cNvPr>
          <p:cNvSpPr txBox="1"/>
          <p:nvPr/>
        </p:nvSpPr>
        <p:spPr>
          <a:xfrm>
            <a:off x="2381334" y="3367927"/>
            <a:ext cx="1019766" cy="307777"/>
          </a:xfrm>
          <a:prstGeom prst="rect">
            <a:avLst/>
          </a:prstGeom>
          <a:solidFill>
            <a:schemeClr val="bg1"/>
          </a:solidFill>
        </p:spPr>
        <p:txBody>
          <a:bodyPr wrap="none" rtlCol="0">
            <a:spAutoFit/>
          </a:bodyPr>
          <a:lstStyle/>
          <a:p>
            <a:r>
              <a:rPr kumimoji="1" lang="en-US" altLang="ja-JP" sz="1400" dirty="0"/>
              <a:t>Continuous</a:t>
            </a:r>
            <a:endParaRPr kumimoji="1" lang="ja-JP" altLang="en-US" sz="1400"/>
          </a:p>
        </p:txBody>
      </p:sp>
    </p:spTree>
    <p:extLst>
      <p:ext uri="{BB962C8B-B14F-4D97-AF65-F5344CB8AC3E}">
        <p14:creationId xmlns:p14="http://schemas.microsoft.com/office/powerpoint/2010/main" val="22937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ja-JP" altLang="en-US" sz="3600">
                <a:solidFill>
                  <a:srgbClr val="002060"/>
                </a:solidFill>
              </a:rPr>
              <a:t>生態学データ分析における</a:t>
            </a:r>
            <a:r>
              <a:rPr lang="en-US" altLang="ja-JP" sz="3600" dirty="0">
                <a:solidFill>
                  <a:srgbClr val="002060"/>
                </a:solidFill>
              </a:rPr>
              <a:t>Context dependence</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21158" y="1430215"/>
            <a:ext cx="10549683" cy="3539430"/>
          </a:xfrm>
          <a:prstGeom prst="rect">
            <a:avLst/>
          </a:prstGeom>
          <a:noFill/>
        </p:spPr>
        <p:txBody>
          <a:bodyPr wrap="none" rtlCol="0">
            <a:spAutoFit/>
          </a:bodyPr>
          <a:lstStyle/>
          <a:p>
            <a:r>
              <a:rPr lang="en-US" altLang="ja-JP" sz="2800" dirty="0">
                <a:solidFill>
                  <a:schemeClr val="accent6">
                    <a:lumMod val="75000"/>
                  </a:schemeClr>
                </a:solidFill>
              </a:rPr>
              <a:t>2</a:t>
            </a:r>
            <a:r>
              <a:rPr lang="ja-JP" altLang="en-US" sz="2800">
                <a:solidFill>
                  <a:schemeClr val="accent6">
                    <a:lumMod val="75000"/>
                  </a:schemeClr>
                </a:solidFill>
              </a:rPr>
              <a:t>つの概念的に異なる</a:t>
            </a:r>
            <a:r>
              <a:rPr lang="en-US" altLang="ja-JP" sz="2800" dirty="0">
                <a:solidFill>
                  <a:schemeClr val="accent6">
                    <a:lumMod val="75000"/>
                  </a:schemeClr>
                </a:solidFill>
              </a:rPr>
              <a:t>context-dependence</a:t>
            </a:r>
            <a:r>
              <a:rPr lang="ja-JP" altLang="en-US" sz="2800">
                <a:solidFill>
                  <a:schemeClr val="accent6">
                    <a:lumMod val="75000"/>
                  </a:schemeClr>
                </a:solidFill>
              </a:rPr>
              <a:t>があり、</a:t>
            </a:r>
            <a:endParaRPr lang="en-US" altLang="ja-JP" sz="2800" dirty="0">
              <a:solidFill>
                <a:schemeClr val="accent6">
                  <a:lumMod val="75000"/>
                </a:schemeClr>
              </a:solidFill>
            </a:endParaRPr>
          </a:p>
          <a:p>
            <a:r>
              <a:rPr lang="ja-JP" altLang="en-US" sz="2800">
                <a:solidFill>
                  <a:schemeClr val="accent6">
                    <a:lumMod val="75000"/>
                  </a:schemeClr>
                </a:solidFill>
              </a:rPr>
              <a:t>生じ方は</a:t>
            </a:r>
            <a:r>
              <a:rPr lang="en-US" altLang="ja-JP" sz="2800" dirty="0">
                <a:solidFill>
                  <a:schemeClr val="accent6">
                    <a:lumMod val="75000"/>
                  </a:schemeClr>
                </a:solidFill>
              </a:rPr>
              <a:t>4</a:t>
            </a:r>
            <a:r>
              <a:rPr lang="ja-JP" altLang="en-US" sz="2800">
                <a:solidFill>
                  <a:schemeClr val="accent6">
                    <a:lumMod val="75000"/>
                  </a:schemeClr>
                </a:solidFill>
              </a:rPr>
              <a:t>通りある</a:t>
            </a:r>
            <a:endParaRPr lang="en-US" altLang="ja-JP" sz="2800" dirty="0">
              <a:solidFill>
                <a:schemeClr val="accent6">
                  <a:lumMod val="75000"/>
                </a:schemeClr>
              </a:solidFill>
            </a:endParaRPr>
          </a:p>
          <a:p>
            <a:endParaRPr kumimoji="1" lang="en-US" altLang="ja-JP" sz="2800" dirty="0"/>
          </a:p>
          <a:p>
            <a:r>
              <a:rPr lang="en-US" altLang="ja-JP" sz="2800" u="sng" dirty="0"/>
              <a:t>Mechanistic context-dependence</a:t>
            </a:r>
            <a:r>
              <a:rPr lang="en-US" altLang="ja-JP" sz="2800" dirty="0"/>
              <a:t> [</a:t>
            </a:r>
            <a:r>
              <a:rPr lang="ja-JP" altLang="en-US" sz="2800"/>
              <a:t>生態学的プロセスを反映</a:t>
            </a:r>
            <a:r>
              <a:rPr lang="en-US" altLang="ja-JP" sz="2800" dirty="0"/>
              <a:t>]</a:t>
            </a:r>
          </a:p>
          <a:p>
            <a:r>
              <a:rPr lang="ja-JP" altLang="en-US" sz="2800"/>
              <a:t>　</a:t>
            </a:r>
            <a:r>
              <a:rPr lang="en-US" altLang="ja-JP" sz="2800" dirty="0"/>
              <a:t>(</a:t>
            </a:r>
            <a:r>
              <a:rPr lang="en-US" altLang="ja-JP" sz="2800" dirty="0" err="1"/>
              <a:t>i</a:t>
            </a:r>
            <a:r>
              <a:rPr lang="en-US" altLang="ja-JP" sz="2800" dirty="0"/>
              <a:t>) </a:t>
            </a:r>
            <a:r>
              <a:rPr lang="ja-JP" altLang="en-US" sz="2800"/>
              <a:t>交互作用に起因</a:t>
            </a:r>
            <a:endParaRPr lang="en-US" altLang="ja-JP" sz="2800" dirty="0"/>
          </a:p>
          <a:p>
            <a:endParaRPr kumimoji="1" lang="en-US" altLang="ja-JP" sz="2800" dirty="0"/>
          </a:p>
          <a:p>
            <a:r>
              <a:rPr kumimoji="1" lang="en-US" altLang="ja-JP" sz="2800" u="sng" dirty="0"/>
              <a:t>Apparent context-dependence</a:t>
            </a:r>
            <a:r>
              <a:rPr kumimoji="1" lang="en-US" altLang="ja-JP" sz="2800" dirty="0"/>
              <a:t> [</a:t>
            </a:r>
            <a:r>
              <a:rPr kumimoji="1" lang="ja-JP" altLang="en-US" sz="2800"/>
              <a:t>研究デザインの違いを反映</a:t>
            </a:r>
            <a:r>
              <a:rPr kumimoji="1" lang="en-US" altLang="ja-JP" sz="2800" dirty="0"/>
              <a:t>]</a:t>
            </a:r>
          </a:p>
          <a:p>
            <a:r>
              <a:rPr lang="ja-JP" altLang="en-US" sz="2800"/>
              <a:t>　</a:t>
            </a:r>
            <a:r>
              <a:rPr lang="en-US" altLang="ja-JP" sz="2800" dirty="0"/>
              <a:t>(ii) </a:t>
            </a:r>
            <a:r>
              <a:rPr lang="ja-JP" altLang="en-US" sz="2800"/>
              <a:t>交絡に起因、</a:t>
            </a:r>
            <a:r>
              <a:rPr lang="en-US" altLang="ja-JP" sz="2800" dirty="0"/>
              <a:t>(iii)</a:t>
            </a:r>
            <a:r>
              <a:rPr lang="ja-JP" altLang="en-US" sz="2800"/>
              <a:t>統計推論の問題、</a:t>
            </a:r>
            <a:r>
              <a:rPr lang="en-US" altLang="ja-JP" sz="2800" dirty="0"/>
              <a:t>(iv)</a:t>
            </a:r>
            <a:r>
              <a:rPr lang="ja-JP" altLang="en-US" sz="2800"/>
              <a:t>研究手法の違いに起因</a:t>
            </a:r>
            <a:endParaRPr kumimoji="1" lang="ja-JP" altLang="en-US" sz="2800"/>
          </a:p>
        </p:txBody>
      </p:sp>
    </p:spTree>
    <p:extLst>
      <p:ext uri="{BB962C8B-B14F-4D97-AF65-F5344CB8AC3E}">
        <p14:creationId xmlns:p14="http://schemas.microsoft.com/office/powerpoint/2010/main" val="36953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Mechanistic context-dependence</a:t>
            </a:r>
            <a:r>
              <a:rPr lang="ja-JP" altLang="en-US" sz="3600">
                <a:solidFill>
                  <a:srgbClr val="002060"/>
                </a:solidFill>
              </a:rPr>
              <a:t>の例</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796092" y="1676400"/>
            <a:ext cx="6354984" cy="2677656"/>
          </a:xfrm>
          <a:prstGeom prst="rect">
            <a:avLst/>
          </a:prstGeom>
          <a:noFill/>
        </p:spPr>
        <p:txBody>
          <a:bodyPr wrap="square" rtlCol="0">
            <a:spAutoFit/>
          </a:bodyPr>
          <a:lstStyle/>
          <a:p>
            <a:r>
              <a:rPr lang="ja-JP" altLang="en-US" sz="2800"/>
              <a:t>オーストラリアにおける外来キツネ</a:t>
            </a:r>
            <a:endParaRPr lang="en-US" altLang="ja-JP" sz="2800" dirty="0"/>
          </a:p>
          <a:p>
            <a:r>
              <a:rPr lang="en-US" altLang="ja-JP" sz="2800" dirty="0"/>
              <a:t>(</a:t>
            </a:r>
            <a:r>
              <a:rPr lang="ja-JP" altLang="en-US" sz="2800"/>
              <a:t>アカギツネ</a:t>
            </a:r>
            <a:r>
              <a:rPr lang="en-US" altLang="ja-JP" sz="2800" dirty="0"/>
              <a:t>; Vulpes vulpes)</a:t>
            </a:r>
            <a:r>
              <a:rPr lang="ja-JP" altLang="en-US" sz="2800"/>
              <a:t>が在来種</a:t>
            </a:r>
            <a:endParaRPr lang="en-US" altLang="ja-JP" sz="2800" dirty="0"/>
          </a:p>
          <a:p>
            <a:r>
              <a:rPr lang="ja-JP" altLang="en-US" sz="2800"/>
              <a:t>に与える影響は、より高位の</a:t>
            </a:r>
            <a:r>
              <a:rPr lang="en-US" altLang="ja-JP" sz="2800" dirty="0" err="1"/>
              <a:t>Predetor</a:t>
            </a:r>
            <a:r>
              <a:rPr lang="ja-JP" altLang="en-US" sz="2800"/>
              <a:t>である野犬</a:t>
            </a:r>
            <a:r>
              <a:rPr lang="en-US" altLang="ja-JP" sz="2800" dirty="0"/>
              <a:t>(Dingo; Canis familiars)</a:t>
            </a:r>
            <a:r>
              <a:rPr lang="ja-JP" altLang="en-US" sz="2800"/>
              <a:t>の</a:t>
            </a:r>
            <a:endParaRPr lang="en-US" altLang="ja-JP" sz="2800" dirty="0"/>
          </a:p>
          <a:p>
            <a:r>
              <a:rPr lang="ja-JP" altLang="en-US" sz="2800"/>
              <a:t>数によって左右される</a:t>
            </a:r>
            <a:endParaRPr lang="en-US" altLang="ja-JP" sz="2800" dirty="0"/>
          </a:p>
          <a:p>
            <a:pPr marL="457200" indent="-457200">
              <a:buFont typeface="Arial" panose="020B0604020202020204" pitchFamily="34" charset="0"/>
              <a:buChar char="•"/>
            </a:pPr>
            <a:endParaRPr lang="en-US" altLang="ja-JP" sz="2800" dirty="0"/>
          </a:p>
        </p:txBody>
      </p:sp>
      <p:pic>
        <p:nvPicPr>
          <p:cNvPr id="1026" name="Picture 2">
            <a:extLst>
              <a:ext uri="{FF2B5EF4-FFF2-40B4-BE49-F238E27FC236}">
                <a16:creationId xmlns:a16="http://schemas.microsoft.com/office/drawing/2014/main" id="{3BFA98F1-797D-7F46-996C-B07CCBB2B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31" y="1416492"/>
            <a:ext cx="3237524" cy="34633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E08FEA7-A884-0242-B502-8C55D23EFBAD}"/>
              </a:ext>
            </a:extLst>
          </p:cNvPr>
          <p:cNvSpPr txBox="1"/>
          <p:nvPr/>
        </p:nvSpPr>
        <p:spPr>
          <a:xfrm>
            <a:off x="796092" y="5547039"/>
            <a:ext cx="964916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理論的に説明したり、その結果から理論を与えることが可能</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796092" y="3984724"/>
            <a:ext cx="2028504" cy="369332"/>
          </a:xfrm>
          <a:prstGeom prst="rect">
            <a:avLst/>
          </a:prstGeom>
        </p:spPr>
        <p:txBody>
          <a:bodyPr wrap="none">
            <a:spAutoFit/>
          </a:bodyPr>
          <a:lstStyle/>
          <a:p>
            <a:r>
              <a:rPr lang="ja-JP" altLang="en-US"/>
              <a:t>Cupples et al., 2011</a:t>
            </a:r>
          </a:p>
        </p:txBody>
      </p:sp>
      <p:sp>
        <p:nvSpPr>
          <p:cNvPr id="3" name="テキスト ボックス 2">
            <a:extLst>
              <a:ext uri="{FF2B5EF4-FFF2-40B4-BE49-F238E27FC236}">
                <a16:creationId xmlns:a16="http://schemas.microsoft.com/office/drawing/2014/main" id="{C6EBEFC8-756C-7B4F-ABB9-2A22A11C68F7}"/>
              </a:ext>
            </a:extLst>
          </p:cNvPr>
          <p:cNvSpPr txBox="1"/>
          <p:nvPr/>
        </p:nvSpPr>
        <p:spPr>
          <a:xfrm>
            <a:off x="10200343" y="2446318"/>
            <a:ext cx="1526380" cy="261610"/>
          </a:xfrm>
          <a:prstGeom prst="rect">
            <a:avLst/>
          </a:prstGeom>
          <a:noFill/>
        </p:spPr>
        <p:txBody>
          <a:bodyPr wrap="none" rtlCol="0">
            <a:spAutoFit/>
          </a:bodyPr>
          <a:lstStyle/>
          <a:p>
            <a:r>
              <a:rPr kumimoji="1" lang="en-US" altLang="ja-JP" sz="1100" dirty="0">
                <a:latin typeface="Times New Roman" panose="02020603050405020304" pitchFamily="18" charset="0"/>
                <a:cs typeface="Times New Roman" panose="02020603050405020304" pitchFamily="18" charset="0"/>
              </a:rPr>
              <a:t>(if Dingo is not present)</a:t>
            </a:r>
            <a:endParaRPr kumimoji="1" lang="ja-JP" alt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5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5BCB2B1A-DD9C-F94F-9E8F-91D734F86E37}"/>
              </a:ext>
            </a:extLst>
          </p:cNvPr>
          <p:cNvSpPr/>
          <p:nvPr/>
        </p:nvSpPr>
        <p:spPr>
          <a:xfrm>
            <a:off x="7230793" y="4110181"/>
            <a:ext cx="4575721" cy="165757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の例：交絡</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397508" y="1539124"/>
            <a:ext cx="7142544" cy="1200329"/>
          </a:xfrm>
          <a:prstGeom prst="rect">
            <a:avLst/>
          </a:prstGeom>
          <a:noFill/>
        </p:spPr>
        <p:txBody>
          <a:bodyPr wrap="square" rtlCol="0">
            <a:spAutoFit/>
          </a:bodyPr>
          <a:lstStyle/>
          <a:p>
            <a:r>
              <a:rPr lang="ja-JP" altLang="en-US" sz="2400"/>
              <a:t>中国の外来ウシガエル侵略と在来種の種多様性に負の相関があるように見えるが、</a:t>
            </a:r>
            <a:endParaRPr lang="en-US" altLang="ja-JP" sz="2400" dirty="0"/>
          </a:p>
          <a:p>
            <a:r>
              <a:rPr lang="ja-JP" altLang="en-US" sz="2400"/>
              <a:t>この関係は人による</a:t>
            </a:r>
            <a:r>
              <a:rPr lang="en" altLang="ja-JP" sz="2400" dirty="0"/>
              <a:t>hunting</a:t>
            </a:r>
            <a:r>
              <a:rPr lang="ja-JP" altLang="en-US" sz="2400"/>
              <a:t>を考慮すると消える</a:t>
            </a:r>
            <a:endParaRPr lang="en-US" altLang="ja-JP" sz="2400" dirty="0"/>
          </a:p>
        </p:txBody>
      </p:sp>
      <p:sp>
        <p:nvSpPr>
          <p:cNvPr id="6" name="テキスト ボックス 5">
            <a:extLst>
              <a:ext uri="{FF2B5EF4-FFF2-40B4-BE49-F238E27FC236}">
                <a16:creationId xmlns:a16="http://schemas.microsoft.com/office/drawing/2014/main" id="{DE08FEA7-A884-0242-B502-8C55D23EFBAD}"/>
              </a:ext>
            </a:extLst>
          </p:cNvPr>
          <p:cNvSpPr txBox="1"/>
          <p:nvPr/>
        </p:nvSpPr>
        <p:spPr>
          <a:xfrm>
            <a:off x="271475" y="5635006"/>
            <a:ext cx="1164904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観察研究</a:t>
            </a:r>
            <a:r>
              <a:rPr lang="en-US" altLang="ja-JP" sz="2400" dirty="0">
                <a:solidFill>
                  <a:schemeClr val="accent6">
                    <a:lumMod val="50000"/>
                  </a:schemeClr>
                </a:solidFill>
              </a:rPr>
              <a:t> (</a:t>
            </a:r>
            <a:r>
              <a:rPr lang="ja-JP" altLang="en-US" sz="2400">
                <a:solidFill>
                  <a:schemeClr val="accent6">
                    <a:lumMod val="50000"/>
                  </a:schemeClr>
                </a:solidFill>
              </a:rPr>
              <a:t>交絡変数を統制しにくい</a:t>
            </a:r>
            <a:r>
              <a:rPr lang="en-US" altLang="ja-JP" sz="2400" dirty="0">
                <a:solidFill>
                  <a:schemeClr val="accent6">
                    <a:lumMod val="50000"/>
                  </a:schemeClr>
                </a:solidFill>
              </a:rPr>
              <a:t>)</a:t>
            </a:r>
            <a:r>
              <a:rPr lang="ja-JP" altLang="en-US" sz="2400">
                <a:solidFill>
                  <a:schemeClr val="accent6">
                    <a:lumMod val="50000"/>
                  </a:schemeClr>
                </a:solidFill>
              </a:rPr>
              <a:t>、条件が多い研究、メタ分析で特に問題になる。</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574621" y="2663792"/>
            <a:ext cx="1911101" cy="369332"/>
          </a:xfrm>
          <a:prstGeom prst="rect">
            <a:avLst/>
          </a:prstGeom>
        </p:spPr>
        <p:txBody>
          <a:bodyPr wrap="none">
            <a:spAutoFit/>
          </a:bodyPr>
          <a:lstStyle/>
          <a:p>
            <a:r>
              <a:rPr lang="en-US" altLang="ja-JP" dirty="0" err="1"/>
              <a:t>Yiming</a:t>
            </a:r>
            <a:r>
              <a:rPr lang="ja-JP" altLang="en-US"/>
              <a:t> et al., 20</a:t>
            </a:r>
            <a:r>
              <a:rPr lang="en-US" altLang="ja-JP" dirty="0"/>
              <a:t>06</a:t>
            </a:r>
            <a:endParaRPr lang="ja-JP" altLang="en-US"/>
          </a:p>
        </p:txBody>
      </p:sp>
      <p:pic>
        <p:nvPicPr>
          <p:cNvPr id="10" name="図 9" descr="動物, カエル, 座る, 立つ が含まれている画像&#10;&#10;自動的に生成された説明">
            <a:extLst>
              <a:ext uri="{FF2B5EF4-FFF2-40B4-BE49-F238E27FC236}">
                <a16:creationId xmlns:a16="http://schemas.microsoft.com/office/drawing/2014/main" id="{7DCCBB68-8823-7941-BA85-446792D60860}"/>
              </a:ext>
            </a:extLst>
          </p:cNvPr>
          <p:cNvPicPr>
            <a:picLocks noChangeAspect="1"/>
          </p:cNvPicPr>
          <p:nvPr/>
        </p:nvPicPr>
        <p:blipFill rotWithShape="1">
          <a:blip r:embed="rId2"/>
          <a:srcRect r="3153"/>
          <a:stretch/>
        </p:blipFill>
        <p:spPr>
          <a:xfrm>
            <a:off x="9195158" y="259844"/>
            <a:ext cx="2539642" cy="3558966"/>
          </a:xfrm>
          <a:prstGeom prst="rect">
            <a:avLst/>
          </a:prstGeom>
        </p:spPr>
      </p:pic>
      <p:sp>
        <p:nvSpPr>
          <p:cNvPr id="12" name="テキスト ボックス 11">
            <a:extLst>
              <a:ext uri="{FF2B5EF4-FFF2-40B4-BE49-F238E27FC236}">
                <a16:creationId xmlns:a16="http://schemas.microsoft.com/office/drawing/2014/main" id="{1271C5CA-3FEF-E642-B0F8-31F2D39BFD3E}"/>
              </a:ext>
            </a:extLst>
          </p:cNvPr>
          <p:cNvSpPr txBox="1"/>
          <p:nvPr/>
        </p:nvSpPr>
        <p:spPr>
          <a:xfrm>
            <a:off x="397508" y="3355526"/>
            <a:ext cx="7142544" cy="1200329"/>
          </a:xfrm>
          <a:prstGeom prst="rect">
            <a:avLst/>
          </a:prstGeom>
          <a:noFill/>
        </p:spPr>
        <p:txBody>
          <a:bodyPr wrap="square" rtlCol="0">
            <a:spAutoFit/>
          </a:bodyPr>
          <a:lstStyle/>
          <a:p>
            <a:r>
              <a:rPr lang="ja-JP" altLang="en-US" sz="2400"/>
              <a:t>アメリカで、外来クロウメモドキの侵入に伴い</a:t>
            </a:r>
            <a:r>
              <a:rPr lang="en-US" altLang="ja-JP" sz="2400" dirty="0"/>
              <a:t>Litter</a:t>
            </a:r>
            <a:r>
              <a:rPr lang="ja-JP" altLang="en-US" sz="2400"/>
              <a:t>のカルシウムが増えるという関係は、</a:t>
            </a:r>
            <a:endParaRPr lang="en-US" altLang="ja-JP" sz="2400" dirty="0"/>
          </a:p>
          <a:p>
            <a:r>
              <a:rPr lang="ja-JP" altLang="en-US" sz="2400"/>
              <a:t>土壌タイプや撹乱などの変数を入れると消える。</a:t>
            </a:r>
            <a:endParaRPr lang="en-US" altLang="ja-JP" sz="2400" dirty="0"/>
          </a:p>
        </p:txBody>
      </p:sp>
      <p:sp>
        <p:nvSpPr>
          <p:cNvPr id="13" name="正方形/長方形 12">
            <a:extLst>
              <a:ext uri="{FF2B5EF4-FFF2-40B4-BE49-F238E27FC236}">
                <a16:creationId xmlns:a16="http://schemas.microsoft.com/office/drawing/2014/main" id="{CBEF44E7-737F-9E44-9071-7EB1FA110610}"/>
              </a:ext>
            </a:extLst>
          </p:cNvPr>
          <p:cNvSpPr/>
          <p:nvPr/>
        </p:nvSpPr>
        <p:spPr>
          <a:xfrm>
            <a:off x="574622" y="4480194"/>
            <a:ext cx="2017284" cy="369332"/>
          </a:xfrm>
          <a:prstGeom prst="rect">
            <a:avLst/>
          </a:prstGeom>
        </p:spPr>
        <p:txBody>
          <a:bodyPr wrap="none">
            <a:spAutoFit/>
          </a:bodyPr>
          <a:lstStyle/>
          <a:p>
            <a:r>
              <a:rPr lang="en-US" altLang="ja-JP" dirty="0"/>
              <a:t>Mueller</a:t>
            </a:r>
            <a:r>
              <a:rPr lang="ja-JP" altLang="en-US"/>
              <a:t> et al., 20</a:t>
            </a:r>
            <a:r>
              <a:rPr lang="en-US" altLang="ja-JP" dirty="0"/>
              <a:t>17</a:t>
            </a:r>
            <a:endParaRPr lang="ja-JP" altLang="en-US"/>
          </a:p>
        </p:txBody>
      </p:sp>
      <p:sp>
        <p:nvSpPr>
          <p:cNvPr id="11" name="角丸四角形 10">
            <a:extLst>
              <a:ext uri="{FF2B5EF4-FFF2-40B4-BE49-F238E27FC236}">
                <a16:creationId xmlns:a16="http://schemas.microsoft.com/office/drawing/2014/main" id="{0D884556-51A4-434C-BD0F-E39F7989FCD1}"/>
              </a:ext>
            </a:extLst>
          </p:cNvPr>
          <p:cNvSpPr/>
          <p:nvPr/>
        </p:nvSpPr>
        <p:spPr>
          <a:xfrm>
            <a:off x="7389230"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x</a:t>
            </a:r>
            <a:endParaRPr kumimoji="1" lang="ja-JP" altLang="en-US">
              <a:solidFill>
                <a:sysClr val="windowText" lastClr="000000"/>
              </a:solidFill>
            </a:endParaRPr>
          </a:p>
        </p:txBody>
      </p:sp>
      <p:sp>
        <p:nvSpPr>
          <p:cNvPr id="15" name="角丸四角形 14">
            <a:extLst>
              <a:ext uri="{FF2B5EF4-FFF2-40B4-BE49-F238E27FC236}">
                <a16:creationId xmlns:a16="http://schemas.microsoft.com/office/drawing/2014/main" id="{84791CAE-E5C7-794C-A14C-ACDBF5171821}"/>
              </a:ext>
            </a:extLst>
          </p:cNvPr>
          <p:cNvSpPr/>
          <p:nvPr/>
        </p:nvSpPr>
        <p:spPr>
          <a:xfrm>
            <a:off x="8590942"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y</a:t>
            </a:r>
            <a:endParaRPr kumimoji="1" lang="ja-JP" altLang="en-US">
              <a:solidFill>
                <a:sysClr val="windowText" lastClr="000000"/>
              </a:solidFill>
            </a:endParaRPr>
          </a:p>
        </p:txBody>
      </p:sp>
      <p:sp>
        <p:nvSpPr>
          <p:cNvPr id="16" name="角丸四角形 15">
            <a:extLst>
              <a:ext uri="{FF2B5EF4-FFF2-40B4-BE49-F238E27FC236}">
                <a16:creationId xmlns:a16="http://schemas.microsoft.com/office/drawing/2014/main" id="{DAB023A8-1A12-754E-8125-9D3DA4A986B1}"/>
              </a:ext>
            </a:extLst>
          </p:cNvPr>
          <p:cNvSpPr/>
          <p:nvPr/>
        </p:nvSpPr>
        <p:spPr>
          <a:xfrm>
            <a:off x="7978423" y="5038535"/>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c</a:t>
            </a:r>
            <a:endParaRPr kumimoji="1" lang="ja-JP" altLang="en-US">
              <a:solidFill>
                <a:sysClr val="windowText" lastClr="000000"/>
              </a:solidFill>
            </a:endParaRPr>
          </a:p>
        </p:txBody>
      </p:sp>
      <p:cxnSp>
        <p:nvCxnSpPr>
          <p:cNvPr id="17" name="直線矢印コネクタ 16">
            <a:extLst>
              <a:ext uri="{FF2B5EF4-FFF2-40B4-BE49-F238E27FC236}">
                <a16:creationId xmlns:a16="http://schemas.microsoft.com/office/drawing/2014/main" id="{AFD8E494-425F-8D47-910A-44121422B370}"/>
              </a:ext>
            </a:extLst>
          </p:cNvPr>
          <p:cNvCxnSpPr>
            <a:cxnSpLocks/>
            <a:stCxn id="11" idx="2"/>
            <a:endCxn id="16" idx="1"/>
          </p:cNvCxnSpPr>
          <p:nvPr/>
        </p:nvCxnSpPr>
        <p:spPr>
          <a:xfrm>
            <a:off x="7599228" y="4784857"/>
            <a:ext cx="379195"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ABDB88A-64DA-7B48-AB83-853077E3B89A}"/>
              </a:ext>
            </a:extLst>
          </p:cNvPr>
          <p:cNvCxnSpPr>
            <a:cxnSpLocks/>
            <a:stCxn id="15" idx="2"/>
            <a:endCxn id="16" idx="3"/>
          </p:cNvCxnSpPr>
          <p:nvPr/>
        </p:nvCxnSpPr>
        <p:spPr>
          <a:xfrm flipH="1">
            <a:off x="8398418" y="4784857"/>
            <a:ext cx="402522"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F2CD647-0B59-D84C-B6C9-4289A8A57E24}"/>
              </a:ext>
            </a:extLst>
          </p:cNvPr>
          <p:cNvSpPr txBox="1"/>
          <p:nvPr/>
        </p:nvSpPr>
        <p:spPr>
          <a:xfrm>
            <a:off x="7353005" y="5009040"/>
            <a:ext cx="492443" cy="276999"/>
          </a:xfrm>
          <a:prstGeom prst="rect">
            <a:avLst/>
          </a:prstGeom>
          <a:noFill/>
        </p:spPr>
        <p:txBody>
          <a:bodyPr wrap="none" rtlCol="0">
            <a:spAutoFit/>
          </a:bodyPr>
          <a:lstStyle/>
          <a:p>
            <a:r>
              <a:rPr kumimoji="1" lang="ja-JP" altLang="en-US" sz="1200"/>
              <a:t>相関</a:t>
            </a:r>
          </a:p>
        </p:txBody>
      </p:sp>
      <p:sp>
        <p:nvSpPr>
          <p:cNvPr id="25" name="テキスト ボックス 24">
            <a:extLst>
              <a:ext uri="{FF2B5EF4-FFF2-40B4-BE49-F238E27FC236}">
                <a16:creationId xmlns:a16="http://schemas.microsoft.com/office/drawing/2014/main" id="{8E24D765-CC97-9645-A756-6F4D44F71958}"/>
              </a:ext>
            </a:extLst>
          </p:cNvPr>
          <p:cNvSpPr txBox="1"/>
          <p:nvPr/>
        </p:nvSpPr>
        <p:spPr>
          <a:xfrm>
            <a:off x="8590942" y="4999622"/>
            <a:ext cx="492443" cy="276999"/>
          </a:xfrm>
          <a:prstGeom prst="rect">
            <a:avLst/>
          </a:prstGeom>
          <a:noFill/>
        </p:spPr>
        <p:txBody>
          <a:bodyPr wrap="none" rtlCol="0">
            <a:spAutoFit/>
          </a:bodyPr>
          <a:lstStyle/>
          <a:p>
            <a:r>
              <a:rPr kumimoji="1" lang="ja-JP" altLang="en-US" sz="1200"/>
              <a:t>相関</a:t>
            </a:r>
            <a:endParaRPr kumimoji="1" lang="en-US" altLang="ja-JP" sz="1200" dirty="0"/>
          </a:p>
        </p:txBody>
      </p:sp>
      <p:cxnSp>
        <p:nvCxnSpPr>
          <p:cNvPr id="26" name="直線矢印コネクタ 25">
            <a:extLst>
              <a:ext uri="{FF2B5EF4-FFF2-40B4-BE49-F238E27FC236}">
                <a16:creationId xmlns:a16="http://schemas.microsoft.com/office/drawing/2014/main" id="{3F759B10-45F0-984F-A661-EAB0D879899C}"/>
              </a:ext>
            </a:extLst>
          </p:cNvPr>
          <p:cNvCxnSpPr>
            <a:cxnSpLocks/>
            <a:stCxn id="11" idx="3"/>
            <a:endCxn id="15" idx="1"/>
          </p:cNvCxnSpPr>
          <p:nvPr/>
        </p:nvCxnSpPr>
        <p:spPr>
          <a:xfrm>
            <a:off x="7809225" y="4561502"/>
            <a:ext cx="7817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76244D-9061-2A48-BDC8-734E61FDDC37}"/>
              </a:ext>
            </a:extLst>
          </p:cNvPr>
          <p:cNvSpPr txBox="1"/>
          <p:nvPr/>
        </p:nvSpPr>
        <p:spPr>
          <a:xfrm>
            <a:off x="7876918" y="4259385"/>
            <a:ext cx="646331" cy="276999"/>
          </a:xfrm>
          <a:prstGeom prst="rect">
            <a:avLst/>
          </a:prstGeom>
          <a:noFill/>
        </p:spPr>
        <p:txBody>
          <a:bodyPr wrap="none" rtlCol="0">
            <a:spAutoFit/>
          </a:bodyPr>
          <a:lstStyle/>
          <a:p>
            <a:r>
              <a:rPr lang="ja-JP" altLang="en-US" sz="1200"/>
              <a:t>因果？</a:t>
            </a:r>
            <a:endParaRPr kumimoji="1" lang="ja-JP" altLang="en-US" sz="1200"/>
          </a:p>
        </p:txBody>
      </p:sp>
      <p:sp>
        <p:nvSpPr>
          <p:cNvPr id="29" name="テキスト ボックス 28">
            <a:extLst>
              <a:ext uri="{FF2B5EF4-FFF2-40B4-BE49-F238E27FC236}">
                <a16:creationId xmlns:a16="http://schemas.microsoft.com/office/drawing/2014/main" id="{DE83351A-C36C-EC46-AD90-0010B2C14963}"/>
              </a:ext>
            </a:extLst>
          </p:cNvPr>
          <p:cNvSpPr txBox="1"/>
          <p:nvPr/>
        </p:nvSpPr>
        <p:spPr>
          <a:xfrm>
            <a:off x="9432506" y="4180519"/>
            <a:ext cx="2359941" cy="1477328"/>
          </a:xfrm>
          <a:prstGeom prst="rect">
            <a:avLst/>
          </a:prstGeom>
          <a:noFill/>
        </p:spPr>
        <p:txBody>
          <a:bodyPr wrap="none" rtlCol="0">
            <a:spAutoFit/>
          </a:bodyPr>
          <a:lstStyle/>
          <a:p>
            <a:r>
              <a:rPr lang="ja-JP" altLang="en-US"/>
              <a:t>回帰モデル</a:t>
            </a:r>
            <a:r>
              <a:rPr lang="en-US" altLang="ja-JP" dirty="0"/>
              <a:t>y ~ x</a:t>
            </a:r>
          </a:p>
          <a:p>
            <a:r>
              <a:rPr lang="en-US" altLang="ja-JP" dirty="0"/>
              <a:t>x</a:t>
            </a:r>
            <a:r>
              <a:rPr lang="ja-JP" altLang="en-US"/>
              <a:t>は説明力を持つ</a:t>
            </a:r>
            <a:endParaRPr lang="en-US" altLang="ja-JP" dirty="0"/>
          </a:p>
          <a:p>
            <a:endParaRPr kumimoji="1" lang="en-US" altLang="ja-JP" dirty="0"/>
          </a:p>
          <a:p>
            <a:r>
              <a:rPr lang="ja-JP" altLang="en-US"/>
              <a:t>回帰モデル</a:t>
            </a:r>
            <a:r>
              <a:rPr kumimoji="1" lang="en-US" altLang="ja-JP" dirty="0"/>
              <a:t>y ~ x + c</a:t>
            </a:r>
          </a:p>
          <a:p>
            <a:r>
              <a:rPr kumimoji="1" lang="en-US" altLang="ja-JP" dirty="0"/>
              <a:t>c</a:t>
            </a:r>
            <a:r>
              <a:rPr kumimoji="1" lang="ja-JP" altLang="en-US"/>
              <a:t>のみ</a:t>
            </a:r>
            <a:r>
              <a:rPr lang="ja-JP" altLang="en-US"/>
              <a:t>が説明力を持つ</a:t>
            </a:r>
            <a:endParaRPr kumimoji="1" lang="ja-JP" altLang="en-US"/>
          </a:p>
        </p:txBody>
      </p:sp>
    </p:spTree>
    <p:extLst>
      <p:ext uri="{BB962C8B-B14F-4D97-AF65-F5344CB8AC3E}">
        <p14:creationId xmlns:p14="http://schemas.microsoft.com/office/powerpoint/2010/main" val="7655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：統計推論</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32222" y="1149381"/>
            <a:ext cx="11174899" cy="5139869"/>
          </a:xfrm>
          <a:prstGeom prst="rect">
            <a:avLst/>
          </a:prstGeom>
          <a:noFill/>
        </p:spPr>
        <p:txBody>
          <a:bodyPr wrap="square" rtlCol="0">
            <a:spAutoFit/>
          </a:bodyPr>
          <a:lstStyle/>
          <a:p>
            <a:r>
              <a:rPr lang="en-US" altLang="ja-JP" sz="2400" dirty="0"/>
              <a:t>(a)</a:t>
            </a:r>
            <a:r>
              <a:rPr lang="ja-JP" altLang="en-US" sz="2400"/>
              <a:t>以下の要因が個別にあるいは組み合わさって作用することで、</a:t>
            </a:r>
            <a:endParaRPr lang="en-US" altLang="ja-JP" sz="2400" dirty="0"/>
          </a:p>
          <a:p>
            <a:r>
              <a:rPr lang="en-US" altLang="ja-JP" sz="2400" dirty="0"/>
              <a:t>    </a:t>
            </a:r>
            <a:r>
              <a:rPr lang="ja-JP" altLang="en-US" sz="2400"/>
              <a:t>研究によって変数</a:t>
            </a:r>
            <a:r>
              <a:rPr lang="en-US" altLang="ja-JP" sz="2400" dirty="0"/>
              <a:t>X</a:t>
            </a:r>
            <a:r>
              <a:rPr lang="ja-JP" altLang="en-US" sz="2400"/>
              <a:t>と</a:t>
            </a:r>
            <a:r>
              <a:rPr lang="en-US" altLang="ja-JP" sz="2400" dirty="0"/>
              <a:t>Y</a:t>
            </a:r>
            <a:r>
              <a:rPr lang="ja-JP" altLang="en-US" sz="2400"/>
              <a:t>の関係が一貫しないことがある。</a:t>
            </a:r>
            <a:endParaRPr lang="en-US" altLang="ja-JP" sz="2400" dirty="0"/>
          </a:p>
          <a:p>
            <a:pPr marL="342900" indent="-342900">
              <a:buFont typeface="Arial" panose="020B0604020202020204" pitchFamily="34" charset="0"/>
              <a:buChar char="•"/>
            </a:pPr>
            <a:r>
              <a:rPr lang="en-US" altLang="ja-JP" sz="2400" dirty="0"/>
              <a:t>X</a:t>
            </a:r>
            <a:r>
              <a:rPr lang="ja-JP" altLang="en-US" sz="2400"/>
              <a:t>、</a:t>
            </a:r>
            <a:r>
              <a:rPr lang="en-US" altLang="ja-JP" sz="2400" dirty="0"/>
              <a:t>Y</a:t>
            </a:r>
            <a:r>
              <a:rPr lang="ja-JP" altLang="en-US" sz="2400"/>
              <a:t>の測定が正確ではない</a:t>
            </a:r>
            <a:endParaRPr lang="en-US" altLang="ja-JP" sz="2400" dirty="0"/>
          </a:p>
          <a:p>
            <a:pPr marL="342900" indent="-342900">
              <a:buFont typeface="Arial" panose="020B0604020202020204" pitchFamily="34" charset="0"/>
              <a:buChar char="•"/>
            </a:pPr>
            <a:r>
              <a:rPr lang="en-US" altLang="ja-JP" sz="2400" dirty="0"/>
              <a:t>X</a:t>
            </a:r>
            <a:r>
              <a:rPr lang="ja-JP" altLang="en-US" sz="2400"/>
              <a:t>と</a:t>
            </a:r>
            <a:r>
              <a:rPr lang="en-US" altLang="ja-JP" sz="2400" dirty="0"/>
              <a:t>Y</a:t>
            </a:r>
            <a:r>
              <a:rPr lang="ja-JP" altLang="en-US" sz="2400"/>
              <a:t>の関係が弱い</a:t>
            </a:r>
            <a:endParaRPr lang="en-US" altLang="ja-JP" sz="2400" dirty="0"/>
          </a:p>
          <a:p>
            <a:pPr marL="342900" indent="-342900">
              <a:buFont typeface="Arial" panose="020B0604020202020204" pitchFamily="34" charset="0"/>
              <a:buChar char="•"/>
            </a:pPr>
            <a:r>
              <a:rPr lang="ja-JP" altLang="en-US" sz="2400"/>
              <a:t>サンプルサイズが小さいのに複数回の検定をする</a:t>
            </a:r>
            <a:endParaRPr lang="en-US" altLang="ja-JP" sz="2400" dirty="0"/>
          </a:p>
          <a:p>
            <a:pPr marL="342900" indent="-342900">
              <a:buFont typeface="Arial" panose="020B0604020202020204" pitchFamily="34" charset="0"/>
              <a:buChar char="•"/>
            </a:pPr>
            <a:r>
              <a:rPr lang="ja-JP" altLang="en-US" sz="2400"/>
              <a:t>統計的結果が誤って解釈される</a:t>
            </a:r>
            <a:endParaRPr lang="en-US" altLang="ja-JP" sz="2400" dirty="0"/>
          </a:p>
          <a:p>
            <a:endParaRPr lang="en-US" altLang="ja-JP" sz="2400" dirty="0"/>
          </a:p>
          <a:p>
            <a:r>
              <a:rPr lang="en-US" altLang="ja-JP" sz="2400" dirty="0"/>
              <a:t>(b)</a:t>
            </a:r>
            <a:r>
              <a:rPr lang="ja-JP" altLang="en-US" sz="2400"/>
              <a:t>検定に基づき関係がある</a:t>
            </a:r>
            <a:r>
              <a:rPr lang="en-US" altLang="ja-JP" sz="2400" dirty="0"/>
              <a:t>/</a:t>
            </a:r>
            <a:r>
              <a:rPr lang="ja-JP" altLang="en-US" sz="2400"/>
              <a:t>ないを判断するという</a:t>
            </a:r>
            <a:r>
              <a:rPr lang="en-US" altLang="ja-JP" sz="2400" dirty="0"/>
              <a:t>binary</a:t>
            </a:r>
            <a:r>
              <a:rPr lang="ja-JP" altLang="en-US" sz="2400"/>
              <a:t>な前提で研究する際、</a:t>
            </a:r>
            <a:endParaRPr lang="en-US" altLang="ja-JP" sz="2400" dirty="0"/>
          </a:p>
          <a:p>
            <a:r>
              <a:rPr lang="en-US" altLang="ja-JP" sz="2400" dirty="0"/>
              <a:t>     </a:t>
            </a:r>
            <a:r>
              <a:rPr lang="ja-JP" altLang="en-US" sz="2400"/>
              <a:t>検出力が低い</a:t>
            </a:r>
            <a:r>
              <a:rPr lang="en-US" altLang="ja-JP" dirty="0"/>
              <a:t>(</a:t>
            </a:r>
            <a:r>
              <a:rPr lang="ja-JP" altLang="en-US"/>
              <a:t>偽陽性を出しやすい</a:t>
            </a:r>
            <a:r>
              <a:rPr lang="en-US" altLang="ja-JP" dirty="0"/>
              <a:t>)</a:t>
            </a:r>
            <a:r>
              <a:rPr lang="ja-JP" altLang="en-US" sz="2400"/>
              <a:t>場合に誤った関係を報告してしまうことがある。</a:t>
            </a:r>
            <a:endParaRPr lang="en-US" altLang="ja-JP" sz="2400" dirty="0"/>
          </a:p>
          <a:p>
            <a:r>
              <a:rPr lang="en-US" altLang="ja-JP" sz="1600" dirty="0"/>
              <a:t>	Type-M error: </a:t>
            </a:r>
            <a:r>
              <a:rPr lang="ja-JP" altLang="en-US" sz="1600"/>
              <a:t>効果の</a:t>
            </a:r>
            <a:r>
              <a:rPr lang="en-US" altLang="ja-JP" sz="1600" dirty="0"/>
              <a:t>Magnitude</a:t>
            </a:r>
            <a:r>
              <a:rPr lang="ja-JP" altLang="en-US" sz="1600"/>
              <a:t>に関するエラー、</a:t>
            </a:r>
            <a:r>
              <a:rPr lang="en-US" altLang="ja-JP" sz="1600" dirty="0"/>
              <a:t> Type-S error: </a:t>
            </a:r>
            <a:r>
              <a:rPr lang="ja-JP" altLang="en-US" sz="1600"/>
              <a:t>効果の</a:t>
            </a:r>
            <a:r>
              <a:rPr lang="en-US" altLang="ja-JP" sz="1600" dirty="0"/>
              <a:t>Direction (sign) </a:t>
            </a:r>
            <a:r>
              <a:rPr lang="ja-JP" altLang="en-US" sz="1600"/>
              <a:t>に関するエラー</a:t>
            </a:r>
            <a:endParaRPr lang="en-US" altLang="ja-JP" sz="1600" dirty="0"/>
          </a:p>
          <a:p>
            <a:endParaRPr lang="en-US" altLang="ja-JP" sz="2400" dirty="0"/>
          </a:p>
          <a:p>
            <a:r>
              <a:rPr lang="en-US" altLang="ja-JP" sz="2400" dirty="0"/>
              <a:t>(c)</a:t>
            </a:r>
            <a:r>
              <a:rPr lang="ja-JP" altLang="en-US" sz="2400"/>
              <a:t>データのバイアスに起因する場合もある</a:t>
            </a:r>
            <a:endParaRPr lang="en-US" altLang="ja-JP" sz="2400" dirty="0"/>
          </a:p>
          <a:p>
            <a:pPr marL="342900" indent="-342900">
              <a:buFont typeface="Arial" panose="020B0604020202020204" pitchFamily="34" charset="0"/>
              <a:buChar char="•"/>
            </a:pPr>
            <a:r>
              <a:rPr lang="en-US" altLang="ja-JP" sz="2400" dirty="0"/>
              <a:t>1%</a:t>
            </a:r>
            <a:r>
              <a:rPr lang="ja-JP" altLang="en-US" sz="2400"/>
              <a:t>の同定ミスが結果を歪めうる</a:t>
            </a:r>
            <a:r>
              <a:rPr lang="en-US" altLang="ja-JP" sz="2400" dirty="0"/>
              <a:t> (McClintock et al., 2010)</a:t>
            </a:r>
          </a:p>
          <a:p>
            <a:pPr marL="342900" indent="-342900">
              <a:buFont typeface="Arial" panose="020B0604020202020204" pitchFamily="34" charset="0"/>
              <a:buChar char="•"/>
            </a:pPr>
            <a:r>
              <a:rPr lang="ja-JP" altLang="en-US" sz="2400"/>
              <a:t>調査努力が増えると種が見つかりやすくなる</a:t>
            </a:r>
            <a:r>
              <a:rPr lang="en-US" altLang="ja-JP" sz="2400" dirty="0"/>
              <a:t> (Moore et al., 2011)</a:t>
            </a:r>
          </a:p>
        </p:txBody>
      </p:sp>
    </p:spTree>
    <p:extLst>
      <p:ext uri="{BB962C8B-B14F-4D97-AF65-F5344CB8AC3E}">
        <p14:creationId xmlns:p14="http://schemas.microsoft.com/office/powerpoint/2010/main" val="32198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1</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122032" y="3104734"/>
            <a:ext cx="11549653" cy="830997"/>
          </a:xfrm>
          <a:prstGeom prst="rect">
            <a:avLst/>
          </a:prstGeom>
          <a:noFill/>
        </p:spPr>
        <p:txBody>
          <a:bodyPr wrap="square" rtlCol="0">
            <a:spAutoFit/>
          </a:bodyPr>
          <a:lstStyle/>
          <a:p>
            <a:r>
              <a:rPr lang="en-US" altLang="ja-JP" sz="2400" dirty="0"/>
              <a:t>Occupancy</a:t>
            </a:r>
            <a:r>
              <a:rPr lang="ja-JP" altLang="en-US" sz="2400"/>
              <a:t>と</a:t>
            </a:r>
            <a:r>
              <a:rPr lang="en-US" altLang="ja-JP" sz="2400" dirty="0"/>
              <a:t>abundance</a:t>
            </a:r>
            <a:r>
              <a:rPr lang="ja-JP" altLang="en-US" sz="2400"/>
              <a:t>は共に外来種の侵略を定量化する指標である。</a:t>
            </a:r>
            <a:endParaRPr lang="en-US" altLang="ja-JP" sz="2400" dirty="0"/>
          </a:p>
          <a:p>
            <a:r>
              <a:rPr lang="ja-JP" altLang="en-US" sz="2400"/>
              <a:t>しかし、それぞれの要素と結びつく変数は異なる場合がある。</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1623935" y="4071618"/>
            <a:ext cx="10143344" cy="1077218"/>
          </a:xfrm>
          <a:prstGeom prst="rect">
            <a:avLst/>
          </a:prstGeom>
        </p:spPr>
        <p:txBody>
          <a:bodyPr wrap="square">
            <a:spAutoFit/>
          </a:bodyPr>
          <a:lstStyle/>
          <a:p>
            <a:r>
              <a:rPr lang="ja-JP" altLang="en-US" sz="2400"/>
              <a:t>オーストラリアの外来植物において、異なる侵略度の指標が異なる</a:t>
            </a:r>
            <a:endParaRPr lang="en-US" altLang="ja-JP" sz="2400" dirty="0"/>
          </a:p>
          <a:p>
            <a:r>
              <a:rPr lang="ja-JP" altLang="en-US" sz="2400"/>
              <a:t>機能特性と相関することが示されている</a:t>
            </a:r>
            <a:endParaRPr lang="en-US" altLang="ja-JP" sz="2400" dirty="0"/>
          </a:p>
          <a:p>
            <a:r>
              <a:rPr lang="en-US" altLang="ja-JP" sz="1600" dirty="0"/>
              <a:t> (Palma et al., 2021)</a:t>
            </a: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1384995"/>
          </a:xfrm>
          <a:prstGeom prst="rect">
            <a:avLst/>
          </a:prstGeom>
        </p:spPr>
        <p:txBody>
          <a:bodyPr wrap="square">
            <a:spAutoFit/>
          </a:bodyPr>
          <a:lstStyle/>
          <a:p>
            <a:r>
              <a:rPr lang="ja-JP" altLang="en-US" sz="2400">
                <a:solidFill>
                  <a:schemeClr val="accent6">
                    <a:lumMod val="75000"/>
                  </a:schemeClr>
                </a:solidFill>
              </a:rPr>
              <a:t>複数の指標で測定される概念を含む仮説検証は、指標の違いによって</a:t>
            </a:r>
            <a:endParaRPr lang="en-US" altLang="ja-JP" sz="2400" dirty="0">
              <a:solidFill>
                <a:schemeClr val="accent6">
                  <a:lumMod val="75000"/>
                </a:schemeClr>
              </a:solidFill>
            </a:endParaRPr>
          </a:p>
          <a:p>
            <a:r>
              <a:rPr lang="ja-JP" altLang="en-US" sz="2400">
                <a:solidFill>
                  <a:schemeClr val="accent6">
                    <a:lumMod val="75000"/>
                  </a:schemeClr>
                </a:solidFill>
              </a:rPr>
              <a:t>異なる結果を導く場合がある。</a:t>
            </a:r>
            <a:endParaRPr lang="en-US" altLang="ja-JP" sz="2400" dirty="0">
              <a:solidFill>
                <a:schemeClr val="accent6">
                  <a:lumMod val="75000"/>
                </a:schemeClr>
              </a:solidFill>
            </a:endParaRPr>
          </a:p>
          <a:p>
            <a:r>
              <a:rPr lang="ja-JP" altLang="en-US" sz="2000">
                <a:solidFill>
                  <a:schemeClr val="accent6">
                    <a:lumMod val="75000"/>
                  </a:schemeClr>
                </a:solidFill>
              </a:rPr>
              <a:t>(e.g., diversity, resilience and stability, ecosystem services</a:t>
            </a:r>
            <a:r>
              <a:rPr lang="en-US" altLang="ja-JP" sz="2000" dirty="0">
                <a:solidFill>
                  <a:schemeClr val="accent6">
                    <a:lumMod val="75000"/>
                  </a:schemeClr>
                </a:solidFill>
              </a:rPr>
              <a:t>, invasiveness</a:t>
            </a:r>
            <a:r>
              <a:rPr lang="ja-JP" altLang="en-US" sz="2000">
                <a:solidFill>
                  <a:schemeClr val="accent6">
                    <a:lumMod val="75000"/>
                  </a:schemeClr>
                </a:solidFill>
              </a:rPr>
              <a:t>)</a:t>
            </a:r>
          </a:p>
          <a:p>
            <a:endParaRPr lang="en-US" altLang="ja-JP" sz="1600" dirty="0">
              <a:solidFill>
                <a:schemeClr val="accent6">
                  <a:lumMod val="75000"/>
                </a:schemeClr>
              </a:solidFill>
            </a:endParaRPr>
          </a:p>
        </p:txBody>
      </p:sp>
    </p:spTree>
    <p:extLst>
      <p:ext uri="{BB962C8B-B14F-4D97-AF65-F5344CB8AC3E}">
        <p14:creationId xmlns:p14="http://schemas.microsoft.com/office/powerpoint/2010/main" val="2778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2</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830997"/>
          </a:xfrm>
          <a:prstGeom prst="rect">
            <a:avLst/>
          </a:prstGeom>
          <a:noFill/>
        </p:spPr>
        <p:txBody>
          <a:bodyPr wrap="square" rtlCol="0">
            <a:spAutoFit/>
          </a:bodyPr>
          <a:lstStyle/>
          <a:p>
            <a:r>
              <a:rPr lang="en-US" altLang="ja-JP" sz="2400" dirty="0"/>
              <a:t>Seed mass</a:t>
            </a:r>
            <a:r>
              <a:rPr lang="ja-JP" altLang="en-US" sz="2400"/>
              <a:t>、</a:t>
            </a:r>
            <a:r>
              <a:rPr lang="en-US" altLang="ja-JP" sz="2400" dirty="0"/>
              <a:t>SLA</a:t>
            </a:r>
            <a:r>
              <a:rPr lang="ja-JP" altLang="en-US" sz="2400"/>
              <a:t>、</a:t>
            </a:r>
            <a:r>
              <a:rPr lang="en-US" altLang="ja-JP" sz="2400" dirty="0"/>
              <a:t>Residence time</a:t>
            </a:r>
            <a:r>
              <a:rPr lang="ja-JP" altLang="en-US" sz="2400"/>
              <a:t>は、外来植物の帰化とは相関したが、</a:t>
            </a:r>
            <a:endParaRPr lang="en-US" altLang="ja-JP" sz="2400" dirty="0"/>
          </a:p>
          <a:p>
            <a:r>
              <a:rPr lang="ja-JP" altLang="en-US" sz="2400"/>
              <a:t>拡散とは相関しなかった</a:t>
            </a:r>
            <a:r>
              <a:rPr lang="en-US" altLang="ja-JP" sz="2400" dirty="0"/>
              <a:t> </a:t>
            </a:r>
            <a:r>
              <a:rPr lang="ja-JP" altLang="en-US" sz="2400"/>
              <a:t>。</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687318" y="3303097"/>
            <a:ext cx="10143344" cy="461665"/>
          </a:xfrm>
          <a:prstGeom prst="rect">
            <a:avLst/>
          </a:prstGeom>
        </p:spPr>
        <p:txBody>
          <a:bodyPr wrap="square">
            <a:spAutoFit/>
          </a:bodyPr>
          <a:lstStyle/>
          <a:p>
            <a:r>
              <a:rPr lang="ja-JP" altLang="en-US" sz="2400">
                <a:solidFill>
                  <a:schemeClr val="accent6">
                    <a:lumMod val="75000"/>
                  </a:schemeClr>
                </a:solidFill>
              </a:rPr>
              <a:t>測定している変数の幅が結果に影響する場合がある。</a:t>
            </a:r>
            <a:endParaRPr lang="en-US" altLang="ja-JP" sz="1600" dirty="0">
              <a:solidFill>
                <a:schemeClr val="accent6">
                  <a:lumMod val="75000"/>
                </a:schemeClr>
              </a:solidFill>
            </a:endParaRP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ある現象の最初とそれ以外で</a:t>
            </a:r>
            <a:r>
              <a:rPr lang="en-US" altLang="ja-JP" sz="2400" dirty="0">
                <a:solidFill>
                  <a:schemeClr val="accent6">
                    <a:lumMod val="75000"/>
                  </a:schemeClr>
                </a:solidFill>
              </a:rPr>
              <a:t>Driver</a:t>
            </a:r>
            <a:r>
              <a:rPr lang="ja-JP" altLang="en-US" sz="2400">
                <a:solidFill>
                  <a:schemeClr val="accent6">
                    <a:lumMod val="75000"/>
                  </a:schemeClr>
                </a:solidFill>
              </a:rPr>
              <a:t>の作用が異なる場合がある。</a:t>
            </a:r>
            <a:endParaRPr lang="en-US" altLang="ja-JP" sz="1600" dirty="0">
              <a:solidFill>
                <a:schemeClr val="accent6">
                  <a:lumMod val="75000"/>
                </a:schemeClr>
              </a:solidFill>
            </a:endParaRPr>
          </a:p>
        </p:txBody>
      </p:sp>
      <p:pic>
        <p:nvPicPr>
          <p:cNvPr id="7" name="図 6" descr="ダイアグラム&#10;&#10;自動的に生成された説明">
            <a:extLst>
              <a:ext uri="{FF2B5EF4-FFF2-40B4-BE49-F238E27FC236}">
                <a16:creationId xmlns:a16="http://schemas.microsoft.com/office/drawing/2014/main" id="{BFBDBB81-0653-C04D-A26E-2E6C69F312E7}"/>
              </a:ext>
            </a:extLst>
          </p:cNvPr>
          <p:cNvPicPr>
            <a:picLocks noChangeAspect="1"/>
          </p:cNvPicPr>
          <p:nvPr/>
        </p:nvPicPr>
        <p:blipFill>
          <a:blip r:embed="rId2"/>
          <a:stretch>
            <a:fillRect/>
          </a:stretch>
        </p:blipFill>
        <p:spPr>
          <a:xfrm>
            <a:off x="9338872" y="3190703"/>
            <a:ext cx="2395927" cy="1966312"/>
          </a:xfrm>
          <a:prstGeom prst="rect">
            <a:avLst/>
          </a:prstGeom>
        </p:spPr>
      </p:pic>
      <p:sp>
        <p:nvSpPr>
          <p:cNvPr id="8" name="テキスト ボックス 7">
            <a:extLst>
              <a:ext uri="{FF2B5EF4-FFF2-40B4-BE49-F238E27FC236}">
                <a16:creationId xmlns:a16="http://schemas.microsoft.com/office/drawing/2014/main" id="{DCE484A4-4B8B-EB40-8FE2-534633EF7D82}"/>
              </a:ext>
            </a:extLst>
          </p:cNvPr>
          <p:cNvSpPr txBox="1"/>
          <p:nvPr/>
        </p:nvSpPr>
        <p:spPr>
          <a:xfrm>
            <a:off x="1092051" y="3892149"/>
            <a:ext cx="10642748" cy="2308324"/>
          </a:xfrm>
          <a:prstGeom prst="rect">
            <a:avLst/>
          </a:prstGeom>
          <a:noFill/>
        </p:spPr>
        <p:txBody>
          <a:bodyPr wrap="square" rtlCol="0">
            <a:spAutoFit/>
          </a:bodyPr>
          <a:lstStyle/>
          <a:p>
            <a:r>
              <a:rPr lang="ja-JP" altLang="en-US" sz="2400"/>
              <a:t>ヨーロッパクロマツ</a:t>
            </a:r>
            <a:r>
              <a:rPr lang="en-US" altLang="ja-JP" sz="2400" dirty="0"/>
              <a:t> (P. nigra) </a:t>
            </a:r>
            <a:r>
              <a:rPr lang="ja-JP" altLang="en-US" sz="2400"/>
              <a:t>の</a:t>
            </a:r>
            <a:r>
              <a:rPr lang="en-US" altLang="ja-JP" sz="2400" dirty="0"/>
              <a:t>biomass</a:t>
            </a:r>
            <a:r>
              <a:rPr lang="ja-JP" altLang="en-US" sz="2400"/>
              <a:t>と草原の種数は、</a:t>
            </a:r>
            <a:endParaRPr lang="en-US" altLang="ja-JP" sz="2400" dirty="0"/>
          </a:p>
          <a:p>
            <a:r>
              <a:rPr lang="en-US" altLang="ja-JP" sz="2400" dirty="0"/>
              <a:t>P. nigra biomass</a:t>
            </a:r>
            <a:r>
              <a:rPr lang="ja-JP" altLang="en-US" sz="2400"/>
              <a:t>が低いサイトでは正に相関するが、</a:t>
            </a:r>
            <a:r>
              <a:rPr lang="en-US" altLang="ja-JP" sz="2400" dirty="0"/>
              <a:t> </a:t>
            </a:r>
          </a:p>
          <a:p>
            <a:r>
              <a:rPr lang="en-US" altLang="ja-JP" sz="2400" dirty="0"/>
              <a:t>P. nigra biomass</a:t>
            </a:r>
            <a:r>
              <a:rPr lang="ja-JP" altLang="en-US" sz="2400"/>
              <a:t>が高いサイトでは負の相関を持つ</a:t>
            </a:r>
            <a:r>
              <a:rPr lang="en-US" altLang="ja-JP" sz="2400" dirty="0"/>
              <a:t> </a:t>
            </a:r>
            <a:r>
              <a:rPr lang="ja-JP" altLang="en-US" sz="2400"/>
              <a:t>。</a:t>
            </a:r>
            <a:endParaRPr lang="en-US" altLang="ja-JP" sz="2400" dirty="0"/>
          </a:p>
          <a:p>
            <a:endParaRPr lang="en-US" altLang="ja-JP" sz="2400" dirty="0"/>
          </a:p>
          <a:p>
            <a:r>
              <a:rPr lang="ja-JP" altLang="en-US" sz="2400"/>
              <a:t>このような変数のスケール依存性は多様性</a:t>
            </a:r>
            <a:r>
              <a:rPr lang="en-US" altLang="ja-JP" sz="2400" dirty="0"/>
              <a:t>-</a:t>
            </a:r>
            <a:r>
              <a:rPr lang="ja-JP" altLang="en-US" sz="2400"/>
              <a:t>生産性の関係においても</a:t>
            </a:r>
            <a:endParaRPr lang="en-US" altLang="ja-JP" sz="2400" dirty="0"/>
          </a:p>
          <a:p>
            <a:r>
              <a:rPr lang="ja-JP" altLang="en-US" sz="2400"/>
              <a:t>知られている。</a:t>
            </a:r>
            <a:endParaRPr lang="en-US" altLang="ja-JP" sz="2400" dirty="0"/>
          </a:p>
        </p:txBody>
      </p:sp>
      <p:sp>
        <p:nvSpPr>
          <p:cNvPr id="9" name="正方形/長方形 8">
            <a:extLst>
              <a:ext uri="{FF2B5EF4-FFF2-40B4-BE49-F238E27FC236}">
                <a16:creationId xmlns:a16="http://schemas.microsoft.com/office/drawing/2014/main" id="{6B5A158A-91AA-2C40-A0F0-57706C4BE496}"/>
              </a:ext>
            </a:extLst>
          </p:cNvPr>
          <p:cNvSpPr/>
          <p:nvPr/>
        </p:nvSpPr>
        <p:spPr>
          <a:xfrm>
            <a:off x="1493159" y="6021937"/>
            <a:ext cx="2610010" cy="369332"/>
          </a:xfrm>
          <a:prstGeom prst="rect">
            <a:avLst/>
          </a:prstGeom>
        </p:spPr>
        <p:txBody>
          <a:bodyPr wrap="none">
            <a:spAutoFit/>
          </a:bodyPr>
          <a:lstStyle/>
          <a:p>
            <a:r>
              <a:rPr lang="en-US" altLang="ja-JP" dirty="0"/>
              <a:t>(Chase and </a:t>
            </a:r>
            <a:r>
              <a:rPr lang="en-US" altLang="ja-JP" dirty="0" err="1"/>
              <a:t>Leibold</a:t>
            </a:r>
            <a:r>
              <a:rPr lang="en-US" altLang="ja-JP" dirty="0"/>
              <a:t>, 2002)</a:t>
            </a:r>
            <a:endParaRPr lang="ja-JP" altLang="en-US"/>
          </a:p>
        </p:txBody>
      </p:sp>
      <p:sp>
        <p:nvSpPr>
          <p:cNvPr id="10" name="正方形/長方形 9">
            <a:extLst>
              <a:ext uri="{FF2B5EF4-FFF2-40B4-BE49-F238E27FC236}">
                <a16:creationId xmlns:a16="http://schemas.microsoft.com/office/drawing/2014/main" id="{E4A5007A-A57D-DD41-860B-74CB221861E6}"/>
              </a:ext>
            </a:extLst>
          </p:cNvPr>
          <p:cNvSpPr/>
          <p:nvPr/>
        </p:nvSpPr>
        <p:spPr>
          <a:xfrm>
            <a:off x="1493159" y="4960880"/>
            <a:ext cx="4069447" cy="369332"/>
          </a:xfrm>
          <a:prstGeom prst="rect">
            <a:avLst/>
          </a:prstGeom>
        </p:spPr>
        <p:txBody>
          <a:bodyPr wrap="none">
            <a:spAutoFit/>
          </a:bodyPr>
          <a:lstStyle/>
          <a:p>
            <a:r>
              <a:rPr lang="en-US" altLang="ja-JP" dirty="0"/>
              <a:t>(Dickie et al., 2011; Sapsford, et al., 2020)</a:t>
            </a:r>
            <a:endParaRPr lang="ja-JP" altLang="en-US"/>
          </a:p>
        </p:txBody>
      </p:sp>
      <p:sp>
        <p:nvSpPr>
          <p:cNvPr id="11" name="正方形/長方形 10">
            <a:extLst>
              <a:ext uri="{FF2B5EF4-FFF2-40B4-BE49-F238E27FC236}">
                <a16:creationId xmlns:a16="http://schemas.microsoft.com/office/drawing/2014/main" id="{436FBB70-176D-7443-BF10-F84941DD95BB}"/>
              </a:ext>
            </a:extLst>
          </p:cNvPr>
          <p:cNvSpPr/>
          <p:nvPr/>
        </p:nvSpPr>
        <p:spPr>
          <a:xfrm>
            <a:off x="1493159" y="2451923"/>
            <a:ext cx="2140714" cy="369332"/>
          </a:xfrm>
          <a:prstGeom prst="rect">
            <a:avLst/>
          </a:prstGeom>
        </p:spPr>
        <p:txBody>
          <a:bodyPr wrap="none">
            <a:spAutoFit/>
          </a:bodyPr>
          <a:lstStyle/>
          <a:p>
            <a:r>
              <a:rPr lang="en-US" altLang="ja-JP" dirty="0"/>
              <a:t>(</a:t>
            </a:r>
            <a:r>
              <a:rPr lang="en-US" altLang="ja-JP" dirty="0" err="1"/>
              <a:t>Junaedi</a:t>
            </a:r>
            <a:r>
              <a:rPr lang="en-US" altLang="ja-JP" dirty="0"/>
              <a:t> et al., 2021)</a:t>
            </a:r>
            <a:endParaRPr lang="ja-JP" altLang="en-US"/>
          </a:p>
        </p:txBody>
      </p:sp>
    </p:spTree>
    <p:extLst>
      <p:ext uri="{BB962C8B-B14F-4D97-AF65-F5344CB8AC3E}">
        <p14:creationId xmlns:p14="http://schemas.microsoft.com/office/powerpoint/2010/main" val="59266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3</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4632037"/>
          </a:xfrm>
          <a:prstGeom prst="rect">
            <a:avLst/>
          </a:prstGeom>
          <a:noFill/>
        </p:spPr>
        <p:txBody>
          <a:bodyPr wrap="square" rtlCol="0">
            <a:spAutoFit/>
          </a:bodyPr>
          <a:lstStyle/>
          <a:p>
            <a:r>
              <a:rPr lang="ja-JP" altLang="en-US" sz="2400"/>
              <a:t>外来種数</a:t>
            </a:r>
            <a:r>
              <a:rPr lang="en-US" altLang="ja-JP" sz="2400" dirty="0"/>
              <a:t>-</a:t>
            </a:r>
            <a:r>
              <a:rPr lang="ja-JP" altLang="en-US" sz="2400"/>
              <a:t>在来種数の相関が、実験研究では負だが観察研究では正になる</a:t>
            </a:r>
            <a:endParaRPr lang="en-US" altLang="ja-JP" sz="2400" dirty="0"/>
          </a:p>
          <a:p>
            <a:r>
              <a:rPr lang="ja-JP" altLang="en-US" sz="2400"/>
              <a:t>というパラドックス</a:t>
            </a:r>
            <a:endParaRPr lang="en-US" altLang="ja-JP" sz="2400" dirty="0"/>
          </a:p>
          <a:p>
            <a:pPr marL="342900" indent="-342900">
              <a:buFont typeface="Arial" panose="020B0604020202020204" pitchFamily="34" charset="0"/>
              <a:buChar char="•"/>
            </a:pPr>
            <a:r>
              <a:rPr lang="en-US" altLang="ja-JP" sz="2400" dirty="0"/>
              <a:t>Environment heterogeneity</a:t>
            </a:r>
            <a:r>
              <a:rPr lang="ja-JP" altLang="en-US" sz="2400"/>
              <a:t>が実験環境でふつう低く、自然環境で高いことが</a:t>
            </a:r>
            <a:endParaRPr lang="en-US" altLang="ja-JP" sz="2400" dirty="0"/>
          </a:p>
          <a:p>
            <a:r>
              <a:rPr lang="ja-JP" altLang="en-US" sz="2400"/>
              <a:t>　影響しているという説が一般的</a:t>
            </a:r>
            <a:endParaRPr lang="en-US" altLang="ja-JP" sz="2400" dirty="0"/>
          </a:p>
          <a:p>
            <a:endParaRPr lang="en-US" altLang="ja-JP" sz="2400" dirty="0"/>
          </a:p>
          <a:p>
            <a:pPr marL="342900" indent="-342900">
              <a:buFont typeface="Arial" panose="020B0604020202020204" pitchFamily="34" charset="0"/>
              <a:buChar char="•"/>
            </a:pPr>
            <a:r>
              <a:rPr lang="ja-JP" altLang="en-US" sz="2400"/>
              <a:t>一方、結果の分散が著者の違いで説明できてしまうという結果もある。</a:t>
            </a:r>
            <a:endParaRPr lang="en-US" altLang="ja-JP" sz="2400" dirty="0"/>
          </a:p>
          <a:p>
            <a:pPr marL="800100" lvl="1" indent="-342900">
              <a:buFont typeface="Arial" panose="020B0604020202020204" pitchFamily="34" charset="0"/>
              <a:buChar char="•"/>
            </a:pPr>
            <a:r>
              <a:rPr lang="en-US" altLang="ja-JP" sz="2000" dirty="0"/>
              <a:t>Study system</a:t>
            </a:r>
            <a:r>
              <a:rPr lang="ja-JP" altLang="en-US" sz="2000"/>
              <a:t>など研究環境に関する選択が結果を左右している可能性あり</a:t>
            </a:r>
            <a:endParaRPr lang="en-US" altLang="ja-JP" sz="2000" dirty="0"/>
          </a:p>
          <a:p>
            <a:endParaRPr lang="en-US" altLang="ja-JP" sz="2400" dirty="0"/>
          </a:p>
          <a:p>
            <a:endParaRPr lang="en-US" altLang="ja-JP" sz="1100" dirty="0"/>
          </a:p>
          <a:p>
            <a:r>
              <a:rPr lang="ja-JP" altLang="en-US" sz="2400"/>
              <a:t>このような研究者依存の差異は、変数選択や統計推論の違いといった他の原因に還元できる場合がある。</a:t>
            </a:r>
            <a:endParaRPr lang="en-US" altLang="ja-JP" sz="2400" dirty="0"/>
          </a:p>
          <a:p>
            <a:r>
              <a:rPr lang="ja-JP" altLang="en-US" sz="2400"/>
              <a:t>しかし、研究環境に関する意思決定が可視化されていなければ、</a:t>
            </a:r>
            <a:endParaRPr lang="en-US" altLang="ja-JP" sz="2400" dirty="0"/>
          </a:p>
          <a:p>
            <a:r>
              <a:rPr lang="ja-JP" altLang="en-US" sz="2400"/>
              <a:t>手法の違いとみなされることになる。</a:t>
            </a:r>
            <a:endParaRPr lang="en-US" altLang="ja-JP" sz="2400" dirty="0"/>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実験環境や観察者の違いによるバイアス</a:t>
            </a:r>
            <a:endParaRPr lang="en-US" altLang="ja-JP" sz="1600" dirty="0">
              <a:solidFill>
                <a:schemeClr val="accent6">
                  <a:lumMod val="75000"/>
                </a:schemeClr>
              </a:solidFill>
            </a:endParaRPr>
          </a:p>
        </p:txBody>
      </p:sp>
      <p:sp>
        <p:nvSpPr>
          <p:cNvPr id="3" name="正方形/長方形 2">
            <a:extLst>
              <a:ext uri="{FF2B5EF4-FFF2-40B4-BE49-F238E27FC236}">
                <a16:creationId xmlns:a16="http://schemas.microsoft.com/office/drawing/2014/main" id="{BFA63430-3755-9B40-B515-362BB89C24A6}"/>
              </a:ext>
            </a:extLst>
          </p:cNvPr>
          <p:cNvSpPr/>
          <p:nvPr/>
        </p:nvSpPr>
        <p:spPr>
          <a:xfrm>
            <a:off x="1796586" y="3244334"/>
            <a:ext cx="2054280" cy="369332"/>
          </a:xfrm>
          <a:prstGeom prst="rect">
            <a:avLst/>
          </a:prstGeom>
        </p:spPr>
        <p:txBody>
          <a:bodyPr wrap="none">
            <a:spAutoFit/>
          </a:bodyPr>
          <a:lstStyle/>
          <a:p>
            <a:r>
              <a:rPr lang="en-US" altLang="ja-JP" dirty="0"/>
              <a:t>(</a:t>
            </a:r>
            <a:r>
              <a:rPr lang="ja-JP" altLang="en-US"/>
              <a:t>Fridley et al., 2007</a:t>
            </a:r>
            <a:r>
              <a:rPr lang="en-US" altLang="ja-JP" dirty="0"/>
              <a:t>)</a:t>
            </a:r>
            <a:endParaRPr lang="ja-JP" altLang="en-US"/>
          </a:p>
        </p:txBody>
      </p:sp>
      <p:sp>
        <p:nvSpPr>
          <p:cNvPr id="13" name="正方形/長方形 12">
            <a:extLst>
              <a:ext uri="{FF2B5EF4-FFF2-40B4-BE49-F238E27FC236}">
                <a16:creationId xmlns:a16="http://schemas.microsoft.com/office/drawing/2014/main" id="{221840FF-47BF-EC45-8B70-B3D5865A2324}"/>
              </a:ext>
            </a:extLst>
          </p:cNvPr>
          <p:cNvSpPr/>
          <p:nvPr/>
        </p:nvSpPr>
        <p:spPr>
          <a:xfrm>
            <a:off x="1796586" y="4235771"/>
            <a:ext cx="2405210" cy="369332"/>
          </a:xfrm>
          <a:prstGeom prst="rect">
            <a:avLst/>
          </a:prstGeom>
        </p:spPr>
        <p:txBody>
          <a:bodyPr wrap="none">
            <a:spAutoFit/>
          </a:bodyPr>
          <a:lstStyle/>
          <a:p>
            <a:r>
              <a:rPr lang="en-US" altLang="ja-JP" dirty="0"/>
              <a:t>(</a:t>
            </a:r>
            <a:r>
              <a:rPr lang="ja-JP" altLang="en-US"/>
              <a:t>Tomasetto et al., 2019</a:t>
            </a:r>
            <a:r>
              <a:rPr lang="en-US" altLang="ja-JP" dirty="0"/>
              <a:t>)</a:t>
            </a:r>
            <a:endParaRPr lang="ja-JP" altLang="en-US"/>
          </a:p>
        </p:txBody>
      </p:sp>
    </p:spTree>
    <p:extLst>
      <p:ext uri="{BB962C8B-B14F-4D97-AF65-F5344CB8AC3E}">
        <p14:creationId xmlns:p14="http://schemas.microsoft.com/office/powerpoint/2010/main" val="34810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5" name="正方形/長方形 4">
            <a:extLst>
              <a:ext uri="{FF2B5EF4-FFF2-40B4-BE49-F238E27FC236}">
                <a16:creationId xmlns:a16="http://schemas.microsoft.com/office/drawing/2014/main" id="{993BBEBE-8D37-C34A-A286-965FFD14309E}"/>
              </a:ext>
            </a:extLst>
          </p:cNvPr>
          <p:cNvSpPr/>
          <p:nvPr/>
        </p:nvSpPr>
        <p:spPr>
          <a:xfrm>
            <a:off x="687317" y="1620642"/>
            <a:ext cx="10143344" cy="461665"/>
          </a:xfrm>
          <a:prstGeom prst="rect">
            <a:avLst/>
          </a:prstGeom>
        </p:spPr>
        <p:txBody>
          <a:bodyPr wrap="square">
            <a:spAutoFit/>
          </a:bodyPr>
          <a:lstStyle/>
          <a:p>
            <a:r>
              <a:rPr lang="ja-JP" altLang="en-US" sz="2400">
                <a:solidFill>
                  <a:schemeClr val="accent6">
                    <a:lumMod val="75000"/>
                  </a:schemeClr>
                </a:solidFill>
              </a:rPr>
              <a:t>意味を見出すべき変異を見つける</a:t>
            </a:r>
            <a:endParaRPr lang="en-US" altLang="ja-JP" sz="1600"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F25F2F5-1973-CB42-94FB-80408ACB356C}"/>
              </a:ext>
            </a:extLst>
          </p:cNvPr>
          <p:cNvSpPr txBox="1"/>
          <p:nvPr/>
        </p:nvSpPr>
        <p:spPr>
          <a:xfrm>
            <a:off x="1092051" y="2082307"/>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サンプル数に対して信頼区間が大きい</a:t>
            </a:r>
            <a:r>
              <a:rPr lang="en-US" altLang="ja-JP" sz="2400" dirty="0"/>
              <a:t>→</a:t>
            </a:r>
            <a:r>
              <a:rPr lang="ja-JP" altLang="en-US" sz="2400"/>
              <a:t>考慮すべき変数が他にある示唆</a:t>
            </a:r>
            <a:endParaRPr lang="en-US" altLang="ja-JP" sz="2400" dirty="0"/>
          </a:p>
          <a:p>
            <a:pPr marL="342900" indent="-342900">
              <a:buFont typeface="Arial" panose="020B0604020202020204" pitchFamily="34" charset="0"/>
              <a:buChar char="•"/>
            </a:pPr>
            <a:r>
              <a:rPr lang="ja-JP" altLang="en-US" sz="2400"/>
              <a:t>決定係数が低い</a:t>
            </a:r>
            <a:r>
              <a:rPr lang="en-US" altLang="ja-JP" sz="2400" dirty="0"/>
              <a:t>→</a:t>
            </a:r>
            <a:r>
              <a:rPr lang="ja-JP" altLang="en-US" sz="2400"/>
              <a:t>他のモデルを考える必要を示唆</a:t>
            </a:r>
            <a:endParaRPr lang="en-US" altLang="ja-JP" sz="2400" dirty="0"/>
          </a:p>
        </p:txBody>
      </p:sp>
      <p:sp>
        <p:nvSpPr>
          <p:cNvPr id="7" name="正方形/長方形 6">
            <a:extLst>
              <a:ext uri="{FF2B5EF4-FFF2-40B4-BE49-F238E27FC236}">
                <a16:creationId xmlns:a16="http://schemas.microsoft.com/office/drawing/2014/main" id="{CA41037E-DF4A-1142-9C57-7283C6AEDA9A}"/>
              </a:ext>
            </a:extLst>
          </p:cNvPr>
          <p:cNvSpPr/>
          <p:nvPr/>
        </p:nvSpPr>
        <p:spPr>
          <a:xfrm>
            <a:off x="687317" y="3002235"/>
            <a:ext cx="10143344" cy="461665"/>
          </a:xfrm>
          <a:prstGeom prst="rect">
            <a:avLst/>
          </a:prstGeom>
        </p:spPr>
        <p:txBody>
          <a:bodyPr wrap="square">
            <a:spAutoFit/>
          </a:bodyPr>
          <a:lstStyle/>
          <a:p>
            <a:r>
              <a:rPr lang="ja-JP" altLang="en-US" sz="2400">
                <a:solidFill>
                  <a:schemeClr val="accent6">
                    <a:lumMod val="75000"/>
                  </a:schemeClr>
                </a:solidFill>
              </a:rPr>
              <a:t>研究の透明性を確保</a:t>
            </a:r>
            <a:endParaRPr lang="en-US" altLang="ja-JP" sz="1600"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B6D16544-62A7-AE4E-9CD7-CEE62AAB393E}"/>
              </a:ext>
            </a:extLst>
          </p:cNvPr>
          <p:cNvSpPr txBox="1"/>
          <p:nvPr/>
        </p:nvSpPr>
        <p:spPr>
          <a:xfrm>
            <a:off x="1092051" y="3463900"/>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安易な</a:t>
            </a:r>
            <a:r>
              <a:rPr lang="en-US" altLang="ja-JP" sz="2400" dirty="0"/>
              <a:t>p</a:t>
            </a:r>
            <a:r>
              <a:rPr lang="ja-JP" altLang="en-US" sz="2400"/>
              <a:t>値の使用を控える</a:t>
            </a:r>
            <a:endParaRPr lang="en-US" altLang="ja-JP" sz="2400" dirty="0"/>
          </a:p>
          <a:p>
            <a:pPr marL="342900" indent="-342900">
              <a:buFont typeface="Arial" panose="020B0604020202020204" pitchFamily="34" charset="0"/>
              <a:buChar char="•"/>
            </a:pPr>
            <a:r>
              <a:rPr lang="en-US" altLang="ja-JP" sz="2400" dirty="0"/>
              <a:t>Design analysis</a:t>
            </a:r>
          </a:p>
          <a:p>
            <a:pPr marL="342900" indent="-342900">
              <a:buFont typeface="Arial" panose="020B0604020202020204" pitchFamily="34" charset="0"/>
              <a:buChar char="•"/>
            </a:pPr>
            <a:r>
              <a:rPr lang="ja-JP" altLang="en-US" sz="2400"/>
              <a:t>変数の分散を確保するようにデータを集める</a:t>
            </a:r>
            <a:endParaRPr lang="en-US" altLang="ja-JP" sz="2400" dirty="0"/>
          </a:p>
        </p:txBody>
      </p:sp>
      <p:sp>
        <p:nvSpPr>
          <p:cNvPr id="12" name="テキスト ボックス 11">
            <a:extLst>
              <a:ext uri="{FF2B5EF4-FFF2-40B4-BE49-F238E27FC236}">
                <a16:creationId xmlns:a16="http://schemas.microsoft.com/office/drawing/2014/main" id="{0088D921-A386-5E41-B367-DD530ECD4A50}"/>
              </a:ext>
            </a:extLst>
          </p:cNvPr>
          <p:cNvSpPr txBox="1"/>
          <p:nvPr/>
        </p:nvSpPr>
        <p:spPr>
          <a:xfrm>
            <a:off x="397508" y="1013592"/>
            <a:ext cx="2912079" cy="369332"/>
          </a:xfrm>
          <a:prstGeom prst="rect">
            <a:avLst/>
          </a:prstGeom>
          <a:noFill/>
        </p:spPr>
        <p:txBody>
          <a:bodyPr wrap="none" rtlCol="0">
            <a:spAutoFit/>
          </a:bodyPr>
          <a:lstStyle/>
          <a:p>
            <a:r>
              <a:rPr kumimoji="1" lang="en-US" altLang="ja-JP" dirty="0"/>
              <a:t>Step1: </a:t>
            </a:r>
            <a:r>
              <a:rPr kumimoji="1" lang="ja-JP" altLang="en-US"/>
              <a:t>研究のプラクティス</a:t>
            </a:r>
          </a:p>
        </p:txBody>
      </p:sp>
    </p:spTree>
    <p:extLst>
      <p:ext uri="{BB962C8B-B14F-4D97-AF65-F5344CB8AC3E}">
        <p14:creationId xmlns:p14="http://schemas.microsoft.com/office/powerpoint/2010/main" val="4278795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5170</TotalTime>
  <Words>2955</Words>
  <Application>Microsoft Macintosh PowerPoint</Application>
  <PresentationFormat>ワイド画面</PresentationFormat>
  <Paragraphs>231</Paragraphs>
  <Slides>17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Times New Roman</vt:lpstr>
      <vt:lpstr>Office テーマ</vt:lpstr>
      <vt:lpstr>Catford, J. A., Wilson, J. R., Pyšek, P., Hulme, P. E., &amp; Duncan, R. P. (2021). Addressing context dependence in ecology. Trends in Ecology &amp; Evolution.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213</cp:revision>
  <dcterms:created xsi:type="dcterms:W3CDTF">2022-01-20T10:18:57Z</dcterms:created>
  <dcterms:modified xsi:type="dcterms:W3CDTF">2022-02-15T11:26:59Z</dcterms:modified>
</cp:coreProperties>
</file>