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66" r:id="rId10"/>
    <p:sldId id="270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5"/>
    <p:restoredTop sz="94654"/>
  </p:normalViewPr>
  <p:slideViewPr>
    <p:cSldViewPr snapToGrid="0" snapToObjects="1">
      <p:cViewPr>
        <p:scale>
          <a:sx n="94" d="100"/>
          <a:sy n="94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45E0A-F508-3947-91D2-CCCC088BDB0F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1D417-5F4A-F64F-900C-302EB4831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5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いろいろやったが</a:t>
            </a:r>
            <a:r>
              <a:rPr lang="en-US" altLang="ja-JP" dirty="0"/>
              <a:t>EVI</a:t>
            </a:r>
            <a:r>
              <a:rPr lang="ja-JP" altLang="en-US"/>
              <a:t>と気温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1D417-5F4A-F64F-900C-302EB4831E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2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D3148-B5A8-2D4D-840A-43ED8378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0D06DB-5D7A-5747-9138-0D440C63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D62BD3-8030-6F43-AB53-CCBAC91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1C0EE-6935-4B44-A375-573A9CA5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CA5AB-9232-3540-8968-E6760DA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2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6E4B0-EC59-F341-9503-EBBB3993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FE2EB8-39DE-0D42-B693-CACE1550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1FB93-0FB9-8141-A157-0066472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8D0C5-81F7-EF4D-919F-D85DEAC0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82DAD-484F-0C47-81BE-5632CD5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7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E72152-B30E-1A44-AEE4-B97AA688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E77E3-8A65-7542-96CC-2206E993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30EFF-1608-1A47-96BD-8DE7B634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05C9E-D13F-B744-801E-D750756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79665-31DB-464F-A80E-FDE0CFCB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8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6BE8B-4D7D-5547-95D3-283BC64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158A9-1A40-5B42-83D2-D210B236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07E69-16A4-0C49-BE11-C067E8C8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53FDC6-CF7E-8747-B3E4-72DEA6A6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B09E7-855A-4742-9AD5-CE784C87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8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4DCC7-A82D-1E4B-B9F0-0D98B8A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1F657B-44D0-D54F-8C52-16EEF487D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410EF0-4188-FD4F-AC38-DDAB4672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CD4E7-D0A2-B34C-9A02-BD0E2A4E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3BE122-749E-6A44-AC2D-F71A8388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1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F2942-B004-6940-8616-70ECA6B8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DAB23-2790-5B43-A2C5-D373570F2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D97BAE-4A02-F34B-AA0D-DE1F2348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9F043-3C38-1A44-B204-0AF30A52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32A9BB-0F22-ED49-9F7A-503FB36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BD977-B28D-4C46-99CD-6C2D667D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1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93D90-CF84-F245-AB13-62A049EC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40C3A2-C88D-4141-8EF4-45981B06A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FD180B-B77C-3540-B487-D5CC7B11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2AA104-0A69-0442-A231-07A28F217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11E32-61D5-324B-95CA-6B50DA9FC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29D6BE-75A2-8C41-84CA-0B0A6E57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531513-B8B9-AD48-9B56-4AD8157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17D357-8A5B-5646-8D72-6C6AF8C3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FE289-51E9-3444-8752-335E256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D28497-559D-114B-9CF5-E583E3BF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F3885-E28D-304E-A440-2299B7B1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1E4784-8902-F146-AB04-6E4C5660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7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35DEFF-C48E-9049-92E7-8187D1A3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ED3251-5095-DF4D-AB32-ADC4F5F6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AEA444-DBC8-6A40-A50C-580582BF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6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360D9-F236-0041-ACDC-3533A14B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522738-201A-7F44-91A3-0C02D47A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36308-A3F8-B145-A884-95E15349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87EE35-2560-0041-8032-27469680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03E13-6409-6E45-8409-F10A07B1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8AFBE-C939-614C-8070-D871E89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ECAFA-6544-2143-9247-EFA24830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193BA7-30DD-A040-BBBC-FE9ECB759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EA8698-AED3-1740-9DA9-7E0987C35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5F170-F2D9-3143-A464-3CA8E204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7CFF4-7AA7-354E-AA45-8390823C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F97C52-1526-274C-B3E4-6C06EA3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5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80046F-A519-5544-804F-DDA570CC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79C268-4D1B-EB4B-AA3F-6C1CF3F0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C0EAD2-BFE5-944B-AEA2-459224873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47E6-B606-D044-997E-0C04CDAF929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53CD7-E9CB-A34B-996E-3468C48D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06F4-053D-EE4E-92E8-235145A5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CAF5-C209-2E49-B062-CB9DF0DA2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716926-CFB9-D54A-8A3B-67DD907AAA67}"/>
              </a:ext>
            </a:extLst>
          </p:cNvPr>
          <p:cNvSpPr txBox="1"/>
          <p:nvPr/>
        </p:nvSpPr>
        <p:spPr>
          <a:xfrm>
            <a:off x="1954941" y="1752770"/>
            <a:ext cx="82821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Does climate limit species richness by limiting individual species’ ranges?</a:t>
            </a:r>
            <a:endParaRPr lang="ja-JP" altLang="en-US" sz="320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19182B-ECE5-8846-80B6-C5E5CA8207F2}"/>
              </a:ext>
            </a:extLst>
          </p:cNvPr>
          <p:cNvSpPr txBox="1"/>
          <p:nvPr/>
        </p:nvSpPr>
        <p:spPr>
          <a:xfrm>
            <a:off x="1954941" y="3059668"/>
            <a:ext cx="8282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dirty="0" err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Véronique</a:t>
            </a:r>
            <a:r>
              <a:rPr lang="en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Boucher-Lalonde, Jeremy T. Kerr and David J. Currie (2014)</a:t>
            </a:r>
          </a:p>
          <a:p>
            <a:pPr algn="r"/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スライド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:</a:t>
            </a:r>
            <a:r>
              <a:rPr lang="en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五十里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217314-58CB-D84D-9926-B88895A89EFB}"/>
              </a:ext>
            </a:extLst>
          </p:cNvPr>
          <p:cNvSpPr txBox="1"/>
          <p:nvPr/>
        </p:nvSpPr>
        <p:spPr>
          <a:xfrm>
            <a:off x="5214551" y="5905669"/>
            <a:ext cx="662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Boucher-Lalonde V, Kerr JT, Currie DJ. 2014 Does climate limit species richness by limiting individual species’ ranges? Proc. R. Soc. B 281: 20132695. http://</a:t>
            </a:r>
            <a:r>
              <a:rPr lang="en" altLang="ja-JP" sz="14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dx.doi.org</a:t>
            </a:r>
            <a:r>
              <a:rPr lang="en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/10.1098/rspb.2013.2695</a:t>
            </a:r>
            <a:endParaRPr lang="ja-JP" altLang="en-US" sz="14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99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31B39-53C6-3A44-B403-A03CC9C8C003}"/>
              </a:ext>
            </a:extLst>
          </p:cNvPr>
          <p:cNvSpPr txBox="1"/>
          <p:nvPr/>
        </p:nvSpPr>
        <p:spPr>
          <a:xfrm>
            <a:off x="264621" y="256366"/>
            <a:ext cx="11082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結果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2</a:t>
            </a:r>
            <a:endParaRPr lang="ja-JP" altLang="en-US" sz="2400">
              <a:solidFill>
                <a:schemeClr val="accent6">
                  <a:lumMod val="75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105E8D-1F59-CE4B-B96C-B0C03A3D9608}"/>
              </a:ext>
            </a:extLst>
          </p:cNvPr>
          <p:cNvSpPr txBox="1"/>
          <p:nvPr/>
        </p:nvSpPr>
        <p:spPr>
          <a:xfrm>
            <a:off x="420313" y="71803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c</a:t>
            </a:r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ニッチの重なり</a:t>
            </a:r>
          </a:p>
        </p:txBody>
      </p:sp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A05A7CA9-43A6-834D-95BB-6FABFBD6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06" y="318361"/>
            <a:ext cx="8989948" cy="653599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F29052-4D13-1E40-87AE-7223455626B1}"/>
              </a:ext>
            </a:extLst>
          </p:cNvPr>
          <p:cNvSpPr txBox="1"/>
          <p:nvPr/>
        </p:nvSpPr>
        <p:spPr>
          <a:xfrm>
            <a:off x="5208577" y="2909689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ニッチの重なり度合い</a:t>
            </a:r>
            <a:endParaRPr kumimoji="1" lang="en-US" altLang="ja-JP" sz="12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sz="12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	</a:t>
            </a:r>
            <a:r>
              <a:rPr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  </a:t>
            </a:r>
            <a:r>
              <a:rPr lang="en-US" altLang="ja-JP" sz="12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→</a:t>
            </a:r>
            <a:r>
              <a:rPr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高い</a:t>
            </a:r>
            <a:endParaRPr kumimoji="1" lang="ja-JP" altLang="en-US" sz="120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86B3AE-4916-A743-8D23-9FCB0FC99644}"/>
              </a:ext>
            </a:extLst>
          </p:cNvPr>
          <p:cNvSpPr txBox="1"/>
          <p:nvPr/>
        </p:nvSpPr>
        <p:spPr>
          <a:xfrm>
            <a:off x="2980840" y="2873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chemeClr val="accent1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気温</a:t>
            </a:r>
            <a:endParaRPr kumimoji="1" lang="en-US" altLang="ja-JP" sz="1600" dirty="0">
              <a:solidFill>
                <a:schemeClr val="accent1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2E83DC-FE55-B540-89AF-BC6374854358}"/>
              </a:ext>
            </a:extLst>
          </p:cNvPr>
          <p:cNvSpPr txBox="1"/>
          <p:nvPr/>
        </p:nvSpPr>
        <p:spPr>
          <a:xfrm>
            <a:off x="3016907" y="2847696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1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EVI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AA1906-C091-544E-8508-C5DB16A3BCFE}"/>
              </a:ext>
            </a:extLst>
          </p:cNvPr>
          <p:cNvSpPr txBox="1"/>
          <p:nvPr/>
        </p:nvSpPr>
        <p:spPr>
          <a:xfrm>
            <a:off x="4405676" y="164251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chemeClr val="accent1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オーバーラップ</a:t>
            </a:r>
            <a:endParaRPr kumimoji="1" lang="en-US" altLang="ja-JP" sz="1600" dirty="0">
              <a:solidFill>
                <a:schemeClr val="accent1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600">
                <a:solidFill>
                  <a:schemeClr val="accent1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重なっている部分の総和</a:t>
            </a:r>
            <a:endParaRPr kumimoji="1" lang="ja-JP" altLang="en-US" sz="1600">
              <a:solidFill>
                <a:schemeClr val="accent1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F567E5-D3A6-374C-B559-01AD9A48C218}"/>
              </a:ext>
            </a:extLst>
          </p:cNvPr>
          <p:cNvSpPr txBox="1"/>
          <p:nvPr/>
        </p:nvSpPr>
        <p:spPr>
          <a:xfrm>
            <a:off x="7299612" y="152394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chemeClr val="accent2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ネスト</a:t>
            </a:r>
            <a:endParaRPr lang="en-US" altLang="ja-JP" sz="1600" dirty="0">
              <a:solidFill>
                <a:schemeClr val="accent2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kumimoji="1" lang="ja-JP" altLang="en-US" sz="1600">
                <a:solidFill>
                  <a:schemeClr val="accent2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一方の曲線</a:t>
            </a:r>
            <a:r>
              <a:rPr lang="ja-JP" altLang="en-US" sz="1600">
                <a:solidFill>
                  <a:schemeClr val="accent2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に</a:t>
            </a:r>
            <a:r>
              <a:rPr kumimoji="1" lang="ja-JP" altLang="en-US" sz="1600">
                <a:solidFill>
                  <a:schemeClr val="accent2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覆われている部分の総和</a:t>
            </a:r>
          </a:p>
        </p:txBody>
      </p:sp>
      <p:pic>
        <p:nvPicPr>
          <p:cNvPr id="23" name="図 2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F0179755-43C6-D04D-9506-0A7C9C87B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1" b="37603"/>
          <a:stretch/>
        </p:blipFill>
        <p:spPr>
          <a:xfrm>
            <a:off x="165536" y="1623401"/>
            <a:ext cx="3112821" cy="2787143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E3D0E2F-06BD-A146-96BF-517649B85F08}"/>
              </a:ext>
            </a:extLst>
          </p:cNvPr>
          <p:cNvCxnSpPr>
            <a:cxnSpLocks/>
          </p:cNvCxnSpPr>
          <p:nvPr/>
        </p:nvCxnSpPr>
        <p:spPr>
          <a:xfrm>
            <a:off x="1890794" y="2505090"/>
            <a:ext cx="62175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E805B4-7C79-504F-8A1D-4F04920954C9}"/>
              </a:ext>
            </a:extLst>
          </p:cNvPr>
          <p:cNvCxnSpPr>
            <a:cxnSpLocks/>
          </p:cNvCxnSpPr>
          <p:nvPr/>
        </p:nvCxnSpPr>
        <p:spPr>
          <a:xfrm>
            <a:off x="1969368" y="3429000"/>
            <a:ext cx="290057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90269D-0D89-544E-9939-B48062635E18}"/>
              </a:ext>
            </a:extLst>
          </p:cNvPr>
          <p:cNvCxnSpPr/>
          <p:nvPr/>
        </p:nvCxnSpPr>
        <p:spPr>
          <a:xfrm>
            <a:off x="1890794" y="1730829"/>
            <a:ext cx="0" cy="223157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C88B75-4629-2F4F-A901-5455346EDB6A}"/>
              </a:ext>
            </a:extLst>
          </p:cNvPr>
          <p:cNvCxnSpPr/>
          <p:nvPr/>
        </p:nvCxnSpPr>
        <p:spPr>
          <a:xfrm>
            <a:off x="2512552" y="1730829"/>
            <a:ext cx="0" cy="223157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7C32F8D-061C-7440-878D-1D9B787255F0}"/>
              </a:ext>
            </a:extLst>
          </p:cNvPr>
          <p:cNvCxnSpPr>
            <a:cxnSpLocks/>
          </p:cNvCxnSpPr>
          <p:nvPr/>
        </p:nvCxnSpPr>
        <p:spPr>
          <a:xfrm>
            <a:off x="1999253" y="3016972"/>
            <a:ext cx="0" cy="94542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6CD2-836F-914A-AEF9-CBB3BE733A25}"/>
              </a:ext>
            </a:extLst>
          </p:cNvPr>
          <p:cNvCxnSpPr>
            <a:cxnSpLocks/>
          </p:cNvCxnSpPr>
          <p:nvPr/>
        </p:nvCxnSpPr>
        <p:spPr>
          <a:xfrm>
            <a:off x="2230421" y="3016972"/>
            <a:ext cx="0" cy="94542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2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62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0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8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522790-7CF5-FC49-A0E0-AF2A75A95DC6}"/>
              </a:ext>
            </a:extLst>
          </p:cNvPr>
          <p:cNvSpPr txBox="1"/>
          <p:nvPr/>
        </p:nvSpPr>
        <p:spPr>
          <a:xfrm>
            <a:off x="554906" y="457370"/>
            <a:ext cx="11082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気候と種多様性の関係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DFBDC3-98A0-4F47-90CC-641455D19846}"/>
              </a:ext>
            </a:extLst>
          </p:cNvPr>
          <p:cNvSpPr txBox="1"/>
          <p:nvPr/>
        </p:nvSpPr>
        <p:spPr>
          <a:xfrm>
            <a:off x="1004815" y="1842825"/>
            <a:ext cx="101823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気候と種多様性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は多くの分類群で強く相関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大陸間でも一貫</a:t>
            </a:r>
            <a:endParaRPr lang="en-US" altLang="ja-JP" sz="2800" b="1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歴史的要因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の影響が指摘されている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8D9687-1B47-6F49-9E03-77C1E8DE25F9}"/>
              </a:ext>
            </a:extLst>
          </p:cNvPr>
          <p:cNvSpPr txBox="1"/>
          <p:nvPr/>
        </p:nvSpPr>
        <p:spPr>
          <a:xfrm>
            <a:off x="2978725" y="3590585"/>
            <a:ext cx="8658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Currie DJ, Francis AP. 2004 Taxon richness and climate in angiosperms: is there a globally consistent relationship that precludes region effects? Reply. Am. Nat. 163, 780– 785. (doi:10.1086/383596)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060017-B343-3C49-BA8F-90528D9BACB5}"/>
              </a:ext>
            </a:extLst>
          </p:cNvPr>
          <p:cNvSpPr txBox="1"/>
          <p:nvPr/>
        </p:nvSpPr>
        <p:spPr>
          <a:xfrm>
            <a:off x="2978725" y="2275968"/>
            <a:ext cx="7910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Currie DJ. 1991 Energy and large-scale patterns of animal-species and plant-species richness. Am. Nat. 137, 27 – 49. (doi:10.1086/285144)</a:t>
            </a:r>
            <a:b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</a:b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Field R et al. 2009 Spatial species-richness gradients across scales: a meta-analysis. J.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Biogeogr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. 36, 132– 147. (doi:10.1111/j.1365-2699.2008.01963.x)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B57F7A-95D8-5F44-91EB-6DBAD4EA0C0E}"/>
              </a:ext>
            </a:extLst>
          </p:cNvPr>
          <p:cNvSpPr txBox="1"/>
          <p:nvPr/>
        </p:nvSpPr>
        <p:spPr>
          <a:xfrm>
            <a:off x="2978724" y="4951368"/>
            <a:ext cx="79109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Latham RE,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Ricklefs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RE. 1993 Global patterns of tree species richness in moist forests—energy-diversity theory does not account for variation in species richness. Oikos 67, 325– 333. (doi:10.2307/3545479)</a:t>
            </a:r>
            <a:b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</a:b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Fine PVA,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Ree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RH. 2006 Evidence for a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timeintegrated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species-area effect on the latitudinal gradient in tree diversity. Am. Nat. 168, 796– 804. (doi:10.1086/508635)</a:t>
            </a:r>
          </a:p>
        </p:txBody>
      </p:sp>
    </p:spTree>
    <p:extLst>
      <p:ext uri="{BB962C8B-B14F-4D97-AF65-F5344CB8AC3E}">
        <p14:creationId xmlns:p14="http://schemas.microsoft.com/office/powerpoint/2010/main" val="24886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F734A6-3F60-7643-BB46-497509EB5AD5}"/>
              </a:ext>
            </a:extLst>
          </p:cNvPr>
          <p:cNvSpPr txBox="1"/>
          <p:nvPr/>
        </p:nvSpPr>
        <p:spPr>
          <a:xfrm>
            <a:off x="554906" y="457370"/>
            <a:ext cx="11082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気候と種多様性の関係：因果関係がある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F58512-60A6-814C-BB7E-3E417B6857B8}"/>
              </a:ext>
            </a:extLst>
          </p:cNvPr>
          <p:cNvSpPr txBox="1"/>
          <p:nvPr/>
        </p:nvSpPr>
        <p:spPr>
          <a:xfrm>
            <a:off x="1004815" y="1842825"/>
            <a:ext cx="106322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環境変数と種数の間の関係は，</a:t>
            </a:r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夏と冬で同じ</a:t>
            </a:r>
            <a:endParaRPr lang="en-US" altLang="ja-JP" sz="2800" b="1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ちょうちょの種数と環境変数の（空間的）関係を使って，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気候変動下での種多様性の変化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を予測することができる</a:t>
            </a:r>
            <a:r>
              <a:rPr lang="en-US" altLang="ja-JP" sz="20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@</a:t>
            </a:r>
            <a:r>
              <a:rPr lang="ja-JP" altLang="en-US" sz="20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カナダ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水</a:t>
            </a:r>
            <a:r>
              <a:rPr lang="en-US" altLang="ja-JP" sz="28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-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エネルギーに関する変数と木の種数の</a:t>
            </a:r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間の関係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は，過去</a:t>
            </a:r>
            <a:r>
              <a:rPr lang="en-US" altLang="ja-JP" sz="28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320,000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年間で一定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（その間に激しい気候変動があったにもかかわらず）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@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ハンガリー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8CC99F-0242-B54B-8699-BFBC40295DA8}"/>
              </a:ext>
            </a:extLst>
          </p:cNvPr>
          <p:cNvSpPr txBox="1"/>
          <p:nvPr/>
        </p:nvSpPr>
        <p:spPr>
          <a:xfrm>
            <a:off x="4502001" y="5813143"/>
            <a:ext cx="7579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Willis KJ,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Kleczkowski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A, New M, Whittaker RJ. 2007 Testing the impact of climate variability on European plant diversity: 320 000 years of water-energy dynamics and its long-term influence on plant taxonomic richness. Ecol. Lett. 10, 673 – 679. (doi:10.1111/j.1461-0248.2007.01056.x)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1C5985-7599-4A40-9133-8383289347B2}"/>
              </a:ext>
            </a:extLst>
          </p:cNvPr>
          <p:cNvSpPr txBox="1"/>
          <p:nvPr/>
        </p:nvSpPr>
        <p:spPr>
          <a:xfrm>
            <a:off x="4502001" y="3996801"/>
            <a:ext cx="7454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Algar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AC,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Kharouba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HM, Young ER, Kerr JT. 2009 Predicting the future of species diversity: macroecological theory, climate change, and direct tests of alternative forecasting methods. </a:t>
            </a:r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Ecography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effectLst/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32, 22–33. (doi:10.1111/j.1600-0587.2009.05832.x)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19FE763-CEFF-F045-B455-5EDE9E4BA5B5}"/>
              </a:ext>
            </a:extLst>
          </p:cNvPr>
          <p:cNvSpPr txBox="1"/>
          <p:nvPr/>
        </p:nvSpPr>
        <p:spPr>
          <a:xfrm>
            <a:off x="4502001" y="2319649"/>
            <a:ext cx="7135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Hurlbert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AH, Haskell JP. 2003 The effect of energy and seasonality on avian species richness and community composition. Am. Nat. 161, 83– 97. (doi:10.1086/345459)</a:t>
            </a:r>
            <a:endParaRPr lang="ja-JP" altLang="en-US" sz="12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34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8806C-EACD-6645-90C4-899712324043}"/>
              </a:ext>
            </a:extLst>
          </p:cNvPr>
          <p:cNvSpPr txBox="1"/>
          <p:nvPr/>
        </p:nvSpPr>
        <p:spPr>
          <a:xfrm>
            <a:off x="3076434" y="3167390"/>
            <a:ext cx="6247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なぜこのような関係が生じるのか？</a:t>
            </a:r>
          </a:p>
        </p:txBody>
      </p:sp>
    </p:spTree>
    <p:extLst>
      <p:ext uri="{BB962C8B-B14F-4D97-AF65-F5344CB8AC3E}">
        <p14:creationId xmlns:p14="http://schemas.microsoft.com/office/powerpoint/2010/main" val="333372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>
            <a:extLst>
              <a:ext uri="{FF2B5EF4-FFF2-40B4-BE49-F238E27FC236}">
                <a16:creationId xmlns:a16="http://schemas.microsoft.com/office/drawing/2014/main" id="{B0ADB70B-AB54-BB40-A429-27FB284E8BE4}"/>
              </a:ext>
            </a:extLst>
          </p:cNvPr>
          <p:cNvSpPr/>
          <p:nvPr/>
        </p:nvSpPr>
        <p:spPr>
          <a:xfrm>
            <a:off x="319015" y="105781"/>
            <a:ext cx="5810896" cy="5098527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20553-740A-0A49-B34A-F6B69B210535}"/>
              </a:ext>
            </a:extLst>
          </p:cNvPr>
          <p:cNvSpPr/>
          <p:nvPr/>
        </p:nvSpPr>
        <p:spPr>
          <a:xfrm>
            <a:off x="6137565" y="138651"/>
            <a:ext cx="5797765" cy="5098527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057587-2E19-5A43-90A2-B4547D538DB0}"/>
              </a:ext>
            </a:extLst>
          </p:cNvPr>
          <p:cNvSpPr txBox="1"/>
          <p:nvPr/>
        </p:nvSpPr>
        <p:spPr>
          <a:xfrm>
            <a:off x="575690" y="469296"/>
            <a:ext cx="5457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トップダウン仮説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algn="ctr"/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環境によって</a:t>
            </a:r>
            <a:r>
              <a:rPr lang="ja-JP" altLang="en-US" sz="2000" b="1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種数の限界値</a:t>
            </a:r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が決まる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4D2C70-A70C-8140-ACD3-130FE528D091}"/>
              </a:ext>
            </a:extLst>
          </p:cNvPr>
          <p:cNvSpPr txBox="1"/>
          <p:nvPr/>
        </p:nvSpPr>
        <p:spPr>
          <a:xfrm>
            <a:off x="1216280" y="1517038"/>
            <a:ext cx="3916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一次生産量が生物量の限界を課し，その結果種数も制約される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環境が代謝率に影響し，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それによって種数が左右される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環境が移入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-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絶滅率をコントロール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</a:t>
            </a:r>
            <a:r>
              <a:rPr lang="en-US" altLang="ja-JP" sz="11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c.f. Island biogeography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9EC5E7-E062-B54C-A189-24E7610FC024}"/>
              </a:ext>
            </a:extLst>
          </p:cNvPr>
          <p:cNvSpPr txBox="1"/>
          <p:nvPr/>
        </p:nvSpPr>
        <p:spPr>
          <a:xfrm>
            <a:off x="990966" y="5251721"/>
            <a:ext cx="1044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いずれにせよ，気候と種数の間の関係は時間・空間を通じて一貫するはず</a:t>
            </a:r>
            <a:endParaRPr lang="en-US" altLang="ja-JP" sz="2400" dirty="0">
              <a:solidFill>
                <a:srgbClr val="FF0000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A0EFDC-23EC-6E48-A4CF-A6D98C6CD9A9}"/>
              </a:ext>
            </a:extLst>
          </p:cNvPr>
          <p:cNvSpPr txBox="1"/>
          <p:nvPr/>
        </p:nvSpPr>
        <p:spPr>
          <a:xfrm>
            <a:off x="990966" y="6078746"/>
            <a:ext cx="50569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Brown JH, Ernest SKM, Parody JM, Haskell JP. 2001 Regulation of diversity: maintenance of species richness in changing environments. </a:t>
            </a:r>
            <a:r>
              <a:rPr lang="en" altLang="ja-JP" sz="9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Oecologia</a:t>
            </a:r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126, 321– 332. (doi:10.1007/s004420000536)</a:t>
            </a:r>
            <a:endParaRPr lang="ja-JP" altLang="en-US" sz="9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8EAE6B-8FAD-CF49-985A-53F78BA30839}"/>
              </a:ext>
            </a:extLst>
          </p:cNvPr>
          <p:cNvSpPr txBox="1"/>
          <p:nvPr/>
        </p:nvSpPr>
        <p:spPr>
          <a:xfrm>
            <a:off x="2071255" y="3149248"/>
            <a:ext cx="33010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Brown JH, </a:t>
            </a:r>
            <a:r>
              <a:rPr lang="en" altLang="ja-JP" sz="9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Gillooly</a:t>
            </a:r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JF, Allen AP, Savage VM, West GB. 2004 Toward a metabolic theory of ecology. Ecology 85, 1771– 1789. (doi:10.1890/03-9000)</a:t>
            </a:r>
            <a:endParaRPr lang="ja-JP" altLang="en-US" sz="9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707395-F8FC-9D40-A040-98BEE35EE817}"/>
              </a:ext>
            </a:extLst>
          </p:cNvPr>
          <p:cNvSpPr txBox="1"/>
          <p:nvPr/>
        </p:nvSpPr>
        <p:spPr>
          <a:xfrm>
            <a:off x="2071255" y="2039870"/>
            <a:ext cx="3422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Wright DH. 1983 Species-energy theory—an extension of species-area theory. Oikos 41, 496– 506. (doi:10.2307/3544109)</a:t>
            </a:r>
            <a:endParaRPr lang="ja-JP" altLang="en-US" sz="9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3D0460-48D3-DC4B-BCF7-1FCE647E0D93}"/>
              </a:ext>
            </a:extLst>
          </p:cNvPr>
          <p:cNvSpPr txBox="1"/>
          <p:nvPr/>
        </p:nvSpPr>
        <p:spPr>
          <a:xfrm>
            <a:off x="6026369" y="35455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ボトムアップ仮説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algn="ctr"/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環境が</a:t>
            </a:r>
            <a:r>
              <a:rPr lang="ja-JP" altLang="en-US" sz="2000" b="1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個々の種の分布域</a:t>
            </a:r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を左右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algn="ctr"/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→</a:t>
            </a:r>
            <a:r>
              <a:rPr lang="ja-JP" altLang="en-US" sz="20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多様性パターンに影響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63E40B-715F-1D4A-B2D8-F0E49F95BA5C}"/>
              </a:ext>
            </a:extLst>
          </p:cNvPr>
          <p:cNvSpPr txBox="1"/>
          <p:nvPr/>
        </p:nvSpPr>
        <p:spPr>
          <a:xfrm>
            <a:off x="7335260" y="1766422"/>
            <a:ext cx="351941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種の環境ニッチは時間を通じて一貫する（はず）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熱帯ニッチ保守性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（祖先の環境，特に温度耐性を受け継ぐ）</a:t>
            </a:r>
            <a:endParaRPr lang="en-US" altLang="ja-JP" sz="16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619C0F-D38A-7648-ADDA-632D0BEADA44}"/>
              </a:ext>
            </a:extLst>
          </p:cNvPr>
          <p:cNvSpPr txBox="1"/>
          <p:nvPr/>
        </p:nvSpPr>
        <p:spPr>
          <a:xfrm>
            <a:off x="1239616" y="5614223"/>
            <a:ext cx="434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仮定されているプロセスが時空間と独立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8B71CE-1F42-6748-945E-EA8F626ECA77}"/>
              </a:ext>
            </a:extLst>
          </p:cNvPr>
          <p:cNvSpPr txBox="1"/>
          <p:nvPr/>
        </p:nvSpPr>
        <p:spPr>
          <a:xfrm>
            <a:off x="7726829" y="3428415"/>
            <a:ext cx="376843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Wiens JJ et al. 2010 Niche conservatism as an emerging principle in ecology and conservation biology. Ecol. Lett. 13, 1310– 1324. (doi:10.1111/j. 1461-0248.2010.01515.x)</a:t>
            </a:r>
            <a:endParaRPr lang="ja-JP" altLang="en-US" sz="9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4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4FD6A5-3F7B-F349-B3CD-5C454D9AB7BB}"/>
              </a:ext>
            </a:extLst>
          </p:cNvPr>
          <p:cNvSpPr txBox="1"/>
          <p:nvPr/>
        </p:nvSpPr>
        <p:spPr>
          <a:xfrm>
            <a:off x="554906" y="457370"/>
            <a:ext cx="11082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相対的重要性をテストする方法は？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E37DCE-4C74-634A-8CAC-42108BC17AD8}"/>
              </a:ext>
            </a:extLst>
          </p:cNvPr>
          <p:cNvSpPr txBox="1"/>
          <p:nvPr/>
        </p:nvSpPr>
        <p:spPr>
          <a:xfrm>
            <a:off x="880123" y="1364843"/>
            <a:ext cx="10632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環境変数が時間変動するケースに着目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 b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種多様性パターンは環境の時間変動を追いかける</a:t>
            </a:r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が，このとき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D9C8FB-F5A4-1544-B726-571587651192}"/>
              </a:ext>
            </a:extLst>
          </p:cNvPr>
          <p:cNvSpPr txBox="1"/>
          <p:nvPr/>
        </p:nvSpPr>
        <p:spPr>
          <a:xfrm>
            <a:off x="1044194" y="2786330"/>
            <a:ext cx="1084446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chemeClr val="accent2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ボトムアッププロセスが卓越しているならば，</a:t>
            </a:r>
            <a:endParaRPr lang="en-US" altLang="ja-JP" sz="2800" dirty="0">
              <a:solidFill>
                <a:schemeClr val="accent2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種が同じニッチを追いかけて移動しているはず</a:t>
            </a:r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 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なので環境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-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種数の関係は一定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28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>
                <a:solidFill>
                  <a:schemeClr val="accent1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トップダウンプロセスが卓越しているならば，</a:t>
            </a:r>
            <a:endParaRPr lang="en-US" altLang="ja-JP" sz="2800" dirty="0">
              <a:solidFill>
                <a:schemeClr val="accent1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8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種はそれぞれ別のハビタットを利用する</a:t>
            </a:r>
            <a:r>
              <a:rPr lang="ja-JP" altLang="en-US" sz="20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（ニッチを時間変動させる）</a:t>
            </a:r>
            <a:endParaRPr lang="en-US" altLang="ja-JP" sz="20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 一方で種数は環境によって制約されるため環境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-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種数の関係は一定</a:t>
            </a:r>
            <a:endParaRPr lang="en-US" altLang="ja-JP" sz="2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E4E183-3716-F944-9BB5-DE820AC0797D}"/>
              </a:ext>
            </a:extLst>
          </p:cNvPr>
          <p:cNvSpPr txBox="1"/>
          <p:nvPr/>
        </p:nvSpPr>
        <p:spPr>
          <a:xfrm>
            <a:off x="6466427" y="6200575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渡り鳥の夏</a:t>
            </a:r>
            <a:r>
              <a:rPr lang="ja-JP" altLang="en-US" sz="20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・</a:t>
            </a:r>
            <a:r>
              <a:rPr kumimoji="1" lang="ja-JP" altLang="en-US" sz="20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冬の分布データを使って検証する</a:t>
            </a:r>
          </a:p>
        </p:txBody>
      </p:sp>
    </p:spTree>
    <p:extLst>
      <p:ext uri="{BB962C8B-B14F-4D97-AF65-F5344CB8AC3E}">
        <p14:creationId xmlns:p14="http://schemas.microsoft.com/office/powerpoint/2010/main" val="115166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93C0F5-DE49-F04E-B16D-B3EB46A2E6C1}"/>
              </a:ext>
            </a:extLst>
          </p:cNvPr>
          <p:cNvSpPr txBox="1"/>
          <p:nvPr/>
        </p:nvSpPr>
        <p:spPr>
          <a:xfrm>
            <a:off x="6196261" y="1428256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Hurlbert</a:t>
            </a:r>
            <a:r>
              <a:rPr lang="en" altLang="ja-JP" sz="12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AH, Haskell JP. 2003 The effect of energy and seasonality on avian species richness and community composition. Am. Nat. 161, 83– 97. (doi:10.1086/345459)</a:t>
            </a:r>
            <a:endParaRPr lang="ja-JP" altLang="en-US" sz="12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B3AE20-4221-F74A-B84C-9617A56B155E}"/>
              </a:ext>
            </a:extLst>
          </p:cNvPr>
          <p:cNvSpPr txBox="1"/>
          <p:nvPr/>
        </p:nvSpPr>
        <p:spPr>
          <a:xfrm>
            <a:off x="554906" y="457370"/>
            <a:ext cx="11082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渡り鳥の種多様性パターン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B2DB5B-3184-454C-A4E6-F02B57E1607B}"/>
              </a:ext>
            </a:extLst>
          </p:cNvPr>
          <p:cNvSpPr txBox="1"/>
          <p:nvPr/>
        </p:nvSpPr>
        <p:spPr>
          <a:xfrm>
            <a:off x="880123" y="1060043"/>
            <a:ext cx="10632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環境が季節変動すると多様性のホットスポットは移動する</a:t>
            </a:r>
            <a:endParaRPr lang="en-US" altLang="ja-JP" sz="2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2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しかし，環境</a:t>
            </a:r>
            <a:r>
              <a:rPr lang="en-US" altLang="ja-JP" sz="2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-</a:t>
            </a:r>
            <a:r>
              <a:rPr lang="ja-JP" altLang="en-US" sz="2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種数の関係は一貫する</a:t>
            </a:r>
            <a:endParaRPr lang="en-US" altLang="ja-JP" sz="2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pic>
        <p:nvPicPr>
          <p:cNvPr id="1028" name="Picture 4" descr="The Effect of Energy and Seasonality on Avian Species Richness and Community  Composition | The American Naturalist: Vol 161, No 1">
            <a:extLst>
              <a:ext uri="{FF2B5EF4-FFF2-40B4-BE49-F238E27FC236}">
                <a16:creationId xmlns:a16="http://schemas.microsoft.com/office/drawing/2014/main" id="{1F5D2525-D38D-8E4C-B63A-DEB240B3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51" y="2074587"/>
            <a:ext cx="3584137" cy="26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Effect of Energy and Seasonality on Avian Species Richness and Community  Composition | The American Naturalist: Vol 161, No 1">
            <a:extLst>
              <a:ext uri="{FF2B5EF4-FFF2-40B4-BE49-F238E27FC236}">
                <a16:creationId xmlns:a16="http://schemas.microsoft.com/office/drawing/2014/main" id="{782C4602-9FD0-A746-8458-4E22FDC1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39" y="2026768"/>
            <a:ext cx="3281554" cy="31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A3EFEF-97FD-064F-93FC-7B245EC7D8A2}"/>
              </a:ext>
            </a:extLst>
          </p:cNvPr>
          <p:cNvSpPr txBox="1"/>
          <p:nvPr/>
        </p:nvSpPr>
        <p:spPr>
          <a:xfrm>
            <a:off x="9103358" y="457901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NDVI: </a:t>
            </a:r>
            <a:r>
              <a:rPr kumimoji="1"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植生指数</a:t>
            </a:r>
            <a:endParaRPr kumimoji="1"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kumimoji="1"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（環境変数；植生の豊かさを近似）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F2F88D-CB64-1A4A-8223-660B251C41F0}"/>
              </a:ext>
            </a:extLst>
          </p:cNvPr>
          <p:cNvSpPr txBox="1"/>
          <p:nvPr/>
        </p:nvSpPr>
        <p:spPr>
          <a:xfrm>
            <a:off x="515688" y="5429744"/>
            <a:ext cx="11121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☆種のレンジに強く影響するのは温度耐性（</a:t>
            </a:r>
            <a:r>
              <a:rPr lang="ja-JP" altLang="en-US" sz="24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季節ごとの温度で測る）</a:t>
            </a:r>
            <a:endParaRPr lang="en-US" altLang="ja-JP" sz="2400" dirty="0">
              <a:solidFill>
                <a:srgbClr val="C00000"/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kumimoji="1" lang="en-US" altLang="ja-JP" sz="2400" dirty="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 </a:t>
            </a:r>
            <a:r>
              <a:rPr kumimoji="1" lang="ja-JP" altLang="en-US" sz="24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と餌などの資源（植生指数で近似する</a:t>
            </a:r>
            <a:r>
              <a:rPr lang="ja-JP" altLang="en-US" sz="24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ことが多い</a:t>
            </a:r>
            <a:r>
              <a:rPr kumimoji="1" lang="ja-JP" altLang="en-US" sz="2400">
                <a:solidFill>
                  <a:srgbClr val="C0000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4C2E68-C661-5C4D-A627-C2B4856D5CB1}"/>
              </a:ext>
            </a:extLst>
          </p:cNvPr>
          <p:cNvSpPr txBox="1"/>
          <p:nvPr/>
        </p:nvSpPr>
        <p:spPr>
          <a:xfrm>
            <a:off x="137620" y="6551020"/>
            <a:ext cx="1049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EVD: enhanced vegetation index </a:t>
            </a:r>
            <a:r>
              <a:rPr kumimoji="1" lang="ja-JP" altLang="en-US" sz="14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は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NDVI : nor</a:t>
            </a:r>
            <a:r>
              <a:rPr lang="en" altLang="ja-JP" sz="14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malized</a:t>
            </a:r>
            <a:r>
              <a:rPr lang="en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difference vegetation index 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と違い，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saturate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しにくい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66C849-1974-C54E-A8A1-0FFC1B5D990C}"/>
              </a:ext>
            </a:extLst>
          </p:cNvPr>
          <p:cNvSpPr txBox="1"/>
          <p:nvPr/>
        </p:nvSpPr>
        <p:spPr>
          <a:xfrm>
            <a:off x="7962856" y="5833351"/>
            <a:ext cx="367423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1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Root T. 1988 Energy constraints on avian distributions and abundances. Ecology 69, 330– 339. (doi:10.2307/1940431)</a:t>
            </a:r>
            <a:endParaRPr lang="ja-JP" altLang="en-US" sz="11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81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2854EF-2320-1643-8604-9E8C2D884D25}"/>
              </a:ext>
            </a:extLst>
          </p:cNvPr>
          <p:cNvSpPr txBox="1"/>
          <p:nvPr/>
        </p:nvSpPr>
        <p:spPr>
          <a:xfrm>
            <a:off x="264621" y="256366"/>
            <a:ext cx="11082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628BA9-8942-9946-A1B7-D34079DC919A}"/>
              </a:ext>
            </a:extLst>
          </p:cNvPr>
          <p:cNvSpPr txBox="1"/>
          <p:nvPr/>
        </p:nvSpPr>
        <p:spPr>
          <a:xfrm>
            <a:off x="885372" y="4006447"/>
            <a:ext cx="49203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種数は対数変換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説明変数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気温（平均，分散）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降水量（平均，分散）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植生指数（</a:t>
            </a:r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NDVI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，</a:t>
            </a:r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EVI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）</a:t>
            </a:r>
            <a:endParaRPr lang="en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標高（平均，範囲）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季節（カテゴリカル変数）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これらの</a:t>
            </a:r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2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次以下の交互作用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気温のみ，</a:t>
            </a:r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2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，</a:t>
            </a:r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3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乗の多項式を考慮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AB022D-FEE4-0D47-A4B6-E07990880A6D}"/>
              </a:ext>
            </a:extLst>
          </p:cNvPr>
          <p:cNvSpPr txBox="1"/>
          <p:nvPr/>
        </p:nvSpPr>
        <p:spPr>
          <a:xfrm>
            <a:off x="540392" y="1245273"/>
            <a:ext cx="4920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100km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四方グリッド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分布データ：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NatureServe</a:t>
            </a: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環境変数：</a:t>
            </a:r>
            <a:r>
              <a:rPr lang="en-US" altLang="ja-JP" dirty="0" err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WorldClim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etc.</a:t>
            </a:r>
          </a:p>
          <a:p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	   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植生指数は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MODIS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7AD921-EBC2-A647-9ED4-C4B0D44FD9A4}"/>
              </a:ext>
            </a:extLst>
          </p:cNvPr>
          <p:cNvSpPr txBox="1"/>
          <p:nvPr/>
        </p:nvSpPr>
        <p:spPr>
          <a:xfrm>
            <a:off x="1626619" y="1833103"/>
            <a:ext cx="3982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8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Ridgely RS, </a:t>
            </a:r>
            <a:r>
              <a:rPr lang="en" altLang="ja-JP" sz="8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Allnutt</a:t>
            </a:r>
            <a:r>
              <a:rPr lang="en" altLang="ja-JP" sz="8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TF, Brooks T, </a:t>
            </a:r>
            <a:r>
              <a:rPr lang="en" altLang="ja-JP" sz="800" dirty="0" err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McNicol</a:t>
            </a:r>
            <a:r>
              <a:rPr lang="en" altLang="ja-JP" sz="8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DK, Mehlman DW, Young BE, Zook JR. 2007 Digital distribution maps of the birds of the Western Hemisphere, version 3.0. Arlington, VA: Nature Serve.</a:t>
            </a:r>
            <a:endParaRPr lang="ja-JP" altLang="en-US" sz="8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3E5B0A-1E88-9F49-96A3-066453EB9D6B}"/>
              </a:ext>
            </a:extLst>
          </p:cNvPr>
          <p:cNvSpPr txBox="1"/>
          <p:nvPr/>
        </p:nvSpPr>
        <p:spPr>
          <a:xfrm>
            <a:off x="391885" y="87594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a</a:t>
            </a:r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データ整備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CDE8D7-7D46-0543-AE29-791F75AF996C}"/>
              </a:ext>
            </a:extLst>
          </p:cNvPr>
          <p:cNvSpPr txBox="1"/>
          <p:nvPr/>
        </p:nvSpPr>
        <p:spPr>
          <a:xfrm>
            <a:off x="1626619" y="2921339"/>
            <a:ext cx="3668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</a:rPr>
              <a:t>Justice CO et al. 1998 The Moderate Resolution Imaging Spectroradiometer (MODIS): land remote sensing for global change research. </a:t>
            </a:r>
            <a:r>
              <a:rPr lang="en" altLang="ja-JP" sz="900" dirty="0" err="1">
                <a:solidFill>
                  <a:schemeClr val="bg1">
                    <a:lumMod val="50000"/>
                  </a:schemeClr>
                </a:solidFill>
              </a:rPr>
              <a:t>Ieee</a:t>
            </a:r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</a:rPr>
              <a:t> T. </a:t>
            </a:r>
            <a:r>
              <a:rPr lang="en" altLang="ja-JP" sz="900" dirty="0" err="1">
                <a:solidFill>
                  <a:schemeClr val="bg1">
                    <a:lumMod val="50000"/>
                  </a:schemeClr>
                </a:solidFill>
              </a:rPr>
              <a:t>Geosci</a:t>
            </a:r>
            <a:r>
              <a:rPr lang="en" altLang="ja-JP" sz="900" dirty="0">
                <a:solidFill>
                  <a:schemeClr val="bg1">
                    <a:lumMod val="50000"/>
                  </a:schemeClr>
                </a:solidFill>
              </a:rPr>
              <a:t>. Remote Sens. 36, 1228–1249. (doi:10.1109/36.701075)</a:t>
            </a:r>
            <a:endParaRPr lang="ja-JP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406AA-222C-2948-A95B-7F996B8BC1D7}"/>
              </a:ext>
            </a:extLst>
          </p:cNvPr>
          <p:cNvSpPr txBox="1"/>
          <p:nvPr/>
        </p:nvSpPr>
        <p:spPr>
          <a:xfrm>
            <a:off x="391885" y="367146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b)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種数の回帰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8205CA-A1D9-EA49-A2F6-8B27CFCF3F42}"/>
              </a:ext>
            </a:extLst>
          </p:cNvPr>
          <p:cNvSpPr txBox="1"/>
          <p:nvPr/>
        </p:nvSpPr>
        <p:spPr>
          <a:xfrm>
            <a:off x="612961" y="6029370"/>
            <a:ext cx="3918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変数選択：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partial </a:t>
            </a:r>
            <a:r>
              <a:rPr lang="en-US" altLang="ja-JP" sz="1400" i="1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r</a:t>
            </a:r>
            <a:r>
              <a:rPr lang="en-US" altLang="ja-JP" sz="1400" baseline="300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2 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が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0.01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以下のものを除く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kumimoji="1" lang="ja-JP" altLang="en-US" sz="105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（</a:t>
            </a:r>
            <a:r>
              <a:rPr kumimoji="1" lang="en-US" altLang="ja-JP" sz="105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AIC</a:t>
            </a:r>
            <a:r>
              <a:rPr kumimoji="1" lang="ja-JP" altLang="en-US" sz="105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や回帰係数の有意性は，</a:t>
            </a:r>
            <a:endParaRPr kumimoji="1" lang="en-US" altLang="ja-JP" sz="1050" dirty="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kumimoji="1" lang="ja-JP" altLang="en-US" sz="105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サンプルが多くにせの有意を生みやすいので使わなかった）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02EF99-08F5-1F41-9F21-00574E88D4A3}"/>
              </a:ext>
            </a:extLst>
          </p:cNvPr>
          <p:cNvSpPr txBox="1"/>
          <p:nvPr/>
        </p:nvSpPr>
        <p:spPr>
          <a:xfrm>
            <a:off x="5805715" y="30897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c</a:t>
            </a:r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ニッチの重なり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827569-7C54-AA47-9010-E6AFDBE74216}"/>
              </a:ext>
            </a:extLst>
          </p:cNvPr>
          <p:cNvSpPr txBox="1"/>
          <p:nvPr/>
        </p:nvSpPr>
        <p:spPr>
          <a:xfrm>
            <a:off x="6432394" y="679071"/>
            <a:ext cx="39180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植生指数と気温に対して，在</a:t>
            </a:r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-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不在を正規分布でフィッテング（二項モデルを仮定）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6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季節間のオーバーラップ性，ネスト性を評価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4F55AF-0EA7-6249-A0C2-872AC9096402}"/>
              </a:ext>
            </a:extLst>
          </p:cNvPr>
          <p:cNvSpPr txBox="1"/>
          <p:nvPr/>
        </p:nvSpPr>
        <p:spPr>
          <a:xfrm>
            <a:off x="7213834" y="1438405"/>
            <a:ext cx="36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Extreme condition</a:t>
            </a:r>
            <a:r>
              <a:rPr lang="ja-JP" altLang="en-US" sz="12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で在になっている種の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200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場合はフィッテング不可なので，分析から除いた</a:t>
            </a:r>
            <a:endParaRPr kumimoji="1" lang="ja-JP" altLang="en-US" sz="1000">
              <a:solidFill>
                <a:schemeClr val="bg1">
                  <a:lumMod val="50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F24600-4629-B242-90CD-8499D5731AA7}"/>
              </a:ext>
            </a:extLst>
          </p:cNvPr>
          <p:cNvSpPr txBox="1"/>
          <p:nvPr/>
        </p:nvSpPr>
        <p:spPr>
          <a:xfrm>
            <a:off x="5805715" y="2596610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d)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ニッチの重なり：</a:t>
            </a:r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Null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モデルで検定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97235F-BE03-A84C-B187-B73D6E49D581}"/>
              </a:ext>
            </a:extLst>
          </p:cNvPr>
          <p:cNvSpPr txBox="1"/>
          <p:nvPr/>
        </p:nvSpPr>
        <p:spPr>
          <a:xfrm>
            <a:off x="6432394" y="2999599"/>
            <a:ext cx="41681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季節感のニッチが独立だとしても，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ニッチの重なりは生じうる．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→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「種の夏季のニッチと別の種の冬季のニッチの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     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重なりを見る」というランダム化により，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sz="1400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Null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モデル下でのニッチの重なりを算出し，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それからの逸脱度をもとに，ニッチの重なりが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有意に生じているかを検定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ニッチモデリングは，ガウス分布だけでなく，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en-US" altLang="ja-JP" sz="1400" dirty="0" err="1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MaxEnt</a:t>
            </a:r>
            <a:r>
              <a:rPr lang="ja-JP" altLang="en-US" sz="14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モデルでも行って，結果が変わらないことを確認した</a:t>
            </a:r>
            <a:endParaRPr lang="en-US" altLang="ja-JP" sz="1400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641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31B39-53C6-3A44-B403-A03CC9C8C003}"/>
              </a:ext>
            </a:extLst>
          </p:cNvPr>
          <p:cNvSpPr txBox="1"/>
          <p:nvPr/>
        </p:nvSpPr>
        <p:spPr>
          <a:xfrm>
            <a:off x="264621" y="256366"/>
            <a:ext cx="11082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結果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1</a:t>
            </a:r>
            <a:endParaRPr lang="ja-JP" altLang="en-US" sz="2400">
              <a:solidFill>
                <a:schemeClr val="accent6">
                  <a:lumMod val="75000"/>
                </a:schemeClr>
              </a:solidFill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131008C6-28C7-2841-AF83-1F17B8AAF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07"/>
          <a:stretch/>
        </p:blipFill>
        <p:spPr>
          <a:xfrm>
            <a:off x="368323" y="718032"/>
            <a:ext cx="5727677" cy="45203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40B6E2-EDAF-3A4B-B489-340DE5D57C8A}"/>
              </a:ext>
            </a:extLst>
          </p:cNvPr>
          <p:cNvSpPr txBox="1"/>
          <p:nvPr/>
        </p:nvSpPr>
        <p:spPr>
          <a:xfrm>
            <a:off x="368323" y="63034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b)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種数の回帰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623296-9D69-E940-9283-945FC85EE6B4}"/>
              </a:ext>
            </a:extLst>
          </p:cNvPr>
          <p:cNvSpPr txBox="1"/>
          <p:nvPr/>
        </p:nvSpPr>
        <p:spPr>
          <a:xfrm>
            <a:off x="757518" y="5423763"/>
            <a:ext cx="519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レンジマップ重ね合わせによる種数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(observed)</a:t>
            </a: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と回帰分析に基づく種数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 (predicted)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◯が夏，</a:t>
            </a:r>
            <a:r>
              <a:rPr kumimoji="1"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×</a:t>
            </a:r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印が冬</a:t>
            </a:r>
          </a:p>
        </p:txBody>
      </p:sp>
      <p:pic>
        <p:nvPicPr>
          <p:cNvPr id="8" name="図 7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840A18E-AD0F-624D-AEAB-F8CD74268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03"/>
          <a:stretch/>
        </p:blipFill>
        <p:spPr>
          <a:xfrm>
            <a:off x="6628553" y="718031"/>
            <a:ext cx="4598324" cy="36679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105E8D-1F59-CE4B-B96C-B0C03A3D9608}"/>
              </a:ext>
            </a:extLst>
          </p:cNvPr>
          <p:cNvSpPr txBox="1"/>
          <p:nvPr/>
        </p:nvSpPr>
        <p:spPr>
          <a:xfrm>
            <a:off x="6573140" y="54194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c</a:t>
            </a:r>
            <a:r>
              <a:rPr kumimoji="1" lang="en-US" altLang="ja-JP" dirty="0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 </a:t>
            </a:r>
            <a:r>
              <a:rPr kumimoji="1" lang="ja-JP" altLang="en-US">
                <a:solidFill>
                  <a:srgbClr val="002060"/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ニッチの重なり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9ED630-E26E-FC40-AC1F-4064824B6B1E}"/>
              </a:ext>
            </a:extLst>
          </p:cNvPr>
          <p:cNvSpPr txBox="1"/>
          <p:nvPr/>
        </p:nvSpPr>
        <p:spPr>
          <a:xfrm>
            <a:off x="8867883" y="37425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灰色の点が冬，黒い点が夏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5710A6-9374-5344-B4C2-FD1BA6FB3FE7}"/>
              </a:ext>
            </a:extLst>
          </p:cNvPr>
          <p:cNvSpPr txBox="1"/>
          <p:nvPr/>
        </p:nvSpPr>
        <p:spPr>
          <a:xfrm>
            <a:off x="6983088" y="4861374"/>
            <a:ext cx="4842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夏の分布，夏の気温に対するフィッティング（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黒</a:t>
            </a:r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の実線），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冬が灰色の実線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夏</a:t>
            </a:r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と分布が変わらなかった場合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冬の気温に対するフィッティング</a:t>
            </a:r>
            <a:endParaRPr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（黒の点線），その逆が灰色の点線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AEDFF2-38BA-0743-8B91-EC2601CB3D91}"/>
              </a:ext>
            </a:extLst>
          </p:cNvPr>
          <p:cNvSpPr txBox="1"/>
          <p:nvPr/>
        </p:nvSpPr>
        <p:spPr>
          <a:xfrm>
            <a:off x="6983088" y="443903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クーパーハイタカの例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3BAC1A-0486-BD41-B587-67DCFD53ADEC}"/>
              </a:ext>
            </a:extLst>
          </p:cNvPr>
          <p:cNvSpPr txBox="1"/>
          <p:nvPr/>
        </p:nvSpPr>
        <p:spPr>
          <a:xfrm>
            <a:off x="8852385" y="8886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在（冬）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533EFA-602A-E449-BAC9-D81A61CEB37B}"/>
              </a:ext>
            </a:extLst>
          </p:cNvPr>
          <p:cNvSpPr txBox="1"/>
          <p:nvPr/>
        </p:nvSpPr>
        <p:spPr>
          <a:xfrm>
            <a:off x="9792431" y="8786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在（夏）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218106-D972-E94A-94F5-6FC240BE474F}"/>
              </a:ext>
            </a:extLst>
          </p:cNvPr>
          <p:cNvSpPr txBox="1"/>
          <p:nvPr/>
        </p:nvSpPr>
        <p:spPr>
          <a:xfrm>
            <a:off x="7711272" y="31510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不</a:t>
            </a:r>
            <a:r>
              <a:rPr kumimoji="1"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在（冬）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5BA79B-4877-5D46-A7BB-2303A7EEB182}"/>
              </a:ext>
            </a:extLst>
          </p:cNvPr>
          <p:cNvSpPr txBox="1"/>
          <p:nvPr/>
        </p:nvSpPr>
        <p:spPr>
          <a:xfrm>
            <a:off x="8992020" y="31344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不在（夏）</a:t>
            </a:r>
          </a:p>
        </p:txBody>
      </p:sp>
    </p:spTree>
    <p:extLst>
      <p:ext uri="{BB962C8B-B14F-4D97-AF65-F5344CB8AC3E}">
        <p14:creationId xmlns:p14="http://schemas.microsoft.com/office/powerpoint/2010/main" val="14503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1570</Words>
  <Application>Microsoft Macintosh PowerPoint</Application>
  <PresentationFormat>ワイド画面</PresentationFormat>
  <Paragraphs>144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A-OTF UD Shin Go Pr6N L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103</cp:revision>
  <dcterms:created xsi:type="dcterms:W3CDTF">2022-10-31T13:26:06Z</dcterms:created>
  <dcterms:modified xsi:type="dcterms:W3CDTF">2022-11-02T08:02:12Z</dcterms:modified>
</cp:coreProperties>
</file>