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五十里　翔吾" initials="五十里　翔吾" lastIdx="1" clrIdx="0">
    <p:extLst>
      <p:ext uri="{19B8F6BF-5375-455C-9EA6-DF929625EA0E}">
        <p15:presenceInfo xmlns:p15="http://schemas.microsoft.com/office/powerpoint/2012/main" userId="S::u765277j@ecs.osaka-u.ac.jp::0d8f8784-6dd6-49ba-8cab-cec3e6287b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 snapToObjects="1">
      <p:cViewPr>
        <p:scale>
          <a:sx n="78" d="100"/>
          <a:sy n="78" d="100"/>
        </p:scale>
        <p:origin x="185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010E-D212-1747-B849-7CB681C0090B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EAAF-001F-A046-A689-E0A72DB96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69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腹足綱は軟体動物門のなかで最も種数が多い綱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EAAF-001F-A046-A689-E0A72DB96F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9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EAAF-001F-A046-A689-E0A72DB96F4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61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05E75-9B6B-774C-BDC7-E79ADB6C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C007DE-7D1F-834F-B83E-C73978E48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957AC1-B1DE-9745-A7F1-6BA87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EE182-E256-0C4D-A48D-94F846E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EAF30-901B-C04D-AC0C-4E6DB2D5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0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582AE-DCCF-BA4E-9024-52AE20F4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3D5100-D046-E14B-B19F-A1C50F23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09B44-9DB3-3F49-BFE4-7717F50C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2F0F9-1E55-6F43-BFAB-1EAD2853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B6328-8578-0B43-985D-F56DBF3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6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D38F4-58AC-0E44-9173-26430413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DACFA5-563D-E34C-BEEA-C4D449287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96527-354B-E541-B38B-5F931CC4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FE490F-A2AD-AC46-A09D-922B295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393DE-3295-7B4D-89F6-DE95FF5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8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04515-F013-F34E-96FE-9052695C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B737C-4173-4B41-8D53-FC2CD0F5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FA988-F30E-DB4B-BB32-A30B5E01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9B23F-7239-444C-8E90-235D4DB1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50065-A807-6347-BF0B-76E33ED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1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06F4-8B31-3A49-8346-9ECEED01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45C28-EBC6-7340-B7BF-07860681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0B235-23B2-2143-9A47-AE21E3C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7F93AF-C642-394F-B38D-AA60E89E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28579-744B-3D4E-9285-07B01D8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11746-E0E0-E647-B6AF-28C0330F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8E78F-0F11-F44F-911C-3546E80A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E15DFC-F9A2-2348-BEA1-D555179A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6CFF74-3119-834F-B099-AC0E7FB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5588AC-F874-AF40-8265-8DE2FD21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F7DF2-9EB3-2541-B186-84C1B43B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619C1-F77E-AF4B-AC57-09D48A05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C0A2B-BB1B-0C40-8F5D-DE63A31F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EEC5F2-465C-854B-8C1F-0F723730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62E026-0559-1648-82B5-EDB319B2B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DDB57D-A989-4F47-9669-C9F25C16E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ACB9A-7E62-B340-9378-C15061A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D8C8D3-E924-8743-A7E8-E0CDD7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29FC7E-2AED-EC44-97AA-5CFF897F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335EA-811C-2D4A-B89C-BDC92AD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05603E-00ED-084D-B54C-08105700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F992D-F225-D849-8F91-E267224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E76677-8619-CE47-844F-C7B126A5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9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0EB9ED-7F93-3D47-B279-4B788D8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944079-2D18-0A4C-8C83-596C0E49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CA923-CF28-F04A-BCE1-06C807D3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1E51E-6DA8-1B4A-858E-C5E5E443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0406-B8E8-4142-AFB2-105D0D03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E664F8-EE85-3C4F-AF24-531328E8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4ABAC-19D7-A842-8EA9-06D5CB8E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A495F-76CD-1846-837E-6A4A9A2B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A57305-0877-134A-BBAD-74DE0B15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0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2F587-AC8E-9C48-A9AD-262A25EB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F43648-0AD9-9645-9B05-D1890CCB8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45134C-3A33-8540-BE84-10FCE7B4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FF95D9-76D6-9947-8B84-92E8F52A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9811E5-33C0-8445-8922-C825CE8E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22FDE-B728-684C-8EB6-3208CEBF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8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860580-CCF6-2B47-AE80-E3F6E796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8CF8E-A947-BB48-8BA7-7DECED7B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7E2AC-F0B3-1C4D-B562-85DA8563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3E6C-3AC6-004B-89E5-461483EBA49C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F4AD5-B8D1-3F45-B166-F63D0120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C13088-5B40-B146-AF08-612ACC630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F33E-D2DA-4740-A35F-BCC9FB98B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6FA1D-6F83-EC4F-921B-F03222EE4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2022/02/28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スライド作成 五十里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A8B40-D6D1-8447-B555-2524C41F47AA}"/>
              </a:ext>
            </a:extLst>
          </p:cNvPr>
          <p:cNvSpPr/>
          <p:nvPr/>
        </p:nvSpPr>
        <p:spPr>
          <a:xfrm>
            <a:off x="1524000" y="205563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24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Chaudhary, C., </a:t>
            </a:r>
            <a:r>
              <a:rPr lang="en" altLang="ja-JP" sz="2400" dirty="0" err="1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Saeedi</a:t>
            </a:r>
            <a:r>
              <a:rPr lang="en" altLang="ja-JP" sz="24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 H., &amp; Costello, M. J. (2016).</a:t>
            </a:r>
          </a:p>
          <a:p>
            <a:pPr algn="ctr"/>
            <a:r>
              <a:rPr lang="en" altLang="ja-JP" sz="24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Bimodality of latitudinal gradients in marine species richness. </a:t>
            </a:r>
            <a:r>
              <a:rPr lang="en" altLang="ja-JP" sz="2400" i="1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Trends in Ecology &amp; Evolution</a:t>
            </a:r>
            <a:r>
              <a:rPr lang="en" altLang="ja-JP" sz="24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 </a:t>
            </a:r>
            <a:r>
              <a:rPr lang="en" altLang="ja-JP" sz="2400" i="1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31</a:t>
            </a:r>
            <a:r>
              <a:rPr lang="en" altLang="ja-JP" sz="24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(9), 670-676.</a:t>
            </a:r>
            <a:endParaRPr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92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A815E6-F331-0C45-BF59-4476A7EAE369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Bimodality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が認識されてこなかった理由は？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0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3BF48C-69D6-454D-A2EC-941F5D79C07E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Latitudinal</a:t>
            </a:r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diversity gradient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03D20-6506-1341-8E8B-9192724D45BB}"/>
              </a:ext>
            </a:extLst>
          </p:cNvPr>
          <p:cNvSpPr txBox="1"/>
          <p:nvPr/>
        </p:nvSpPr>
        <p:spPr>
          <a:xfrm>
            <a:off x="716071" y="917966"/>
            <a:ext cx="1077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LDG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高緯度になるに従い種多様性が減少するパターン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E2D9BF-BED5-D74A-B696-1497B44DF197}"/>
              </a:ext>
            </a:extLst>
          </p:cNvPr>
          <p:cNvSpPr txBox="1"/>
          <p:nvPr/>
        </p:nvSpPr>
        <p:spPr>
          <a:xfrm>
            <a:off x="716071" y="4880820"/>
            <a:ext cx="1077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ほぼすべての陸の生物にあてはまる，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unimodal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（単峰性）なパターン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044CB-3B00-5D46-9FC3-6944236F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 t="16600" r="65762" b="42113"/>
          <a:stretch/>
        </p:blipFill>
        <p:spPr bwMode="auto">
          <a:xfrm>
            <a:off x="4020656" y="1617981"/>
            <a:ext cx="2069543" cy="30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F8F0572-4F76-304C-A118-632EF73A9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58341" r="66144"/>
          <a:stretch/>
        </p:blipFill>
        <p:spPr bwMode="auto">
          <a:xfrm>
            <a:off x="6064073" y="1745532"/>
            <a:ext cx="2069543" cy="30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E5A5859-F368-BD4E-AAB2-DD4F3F93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95916" r="66144" b="-1"/>
          <a:stretch/>
        </p:blipFill>
        <p:spPr bwMode="auto">
          <a:xfrm>
            <a:off x="3994530" y="4510786"/>
            <a:ext cx="2069543" cy="3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1402837-B6DA-C448-9501-215FB346D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 t="476" r="65762" b="82429"/>
          <a:stretch/>
        </p:blipFill>
        <p:spPr bwMode="auto">
          <a:xfrm>
            <a:off x="679988" y="2141483"/>
            <a:ext cx="3314542" cy="20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9A7E40-E099-6D4E-B81C-9EC9C77B8388}"/>
              </a:ext>
            </a:extLst>
          </p:cNvPr>
          <p:cNvSpPr/>
          <p:nvPr/>
        </p:nvSpPr>
        <p:spPr>
          <a:xfrm>
            <a:off x="1234468" y="4156513"/>
            <a:ext cx="2238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Ceballos et al., 2017</a:t>
            </a:r>
          </a:p>
        </p:txBody>
      </p:sp>
      <p:pic>
        <p:nvPicPr>
          <p:cNvPr id="1028" name="Picture 4" descr="The latitudinal species richness gradient in New World woody angiosperms is  consistent with the tropical conservatism hypothesis | PNAS">
            <a:extLst>
              <a:ext uri="{FF2B5EF4-FFF2-40B4-BE49-F238E27FC236}">
                <a16:creationId xmlns:a16="http://schemas.microsoft.com/office/drawing/2014/main" id="{566DF623-DEB6-A14F-872D-9AD8655B0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0"/>
          <a:stretch/>
        </p:blipFill>
        <p:spPr bwMode="auto">
          <a:xfrm>
            <a:off x="8133616" y="1834798"/>
            <a:ext cx="3787231" cy="22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27ADA-0246-674B-B2B1-B29753FBC62C}"/>
              </a:ext>
            </a:extLst>
          </p:cNvPr>
          <p:cNvSpPr txBox="1"/>
          <p:nvPr/>
        </p:nvSpPr>
        <p:spPr>
          <a:xfrm>
            <a:off x="8650510" y="4112089"/>
            <a:ext cx="3350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Kerkhoff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et al., 2014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New World woody angiosperms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06984A-1217-4641-865A-D597ECEE2A70}"/>
              </a:ext>
            </a:extLst>
          </p:cNvPr>
          <p:cNvSpPr txBox="1"/>
          <p:nvPr/>
        </p:nvSpPr>
        <p:spPr>
          <a:xfrm>
            <a:off x="716071" y="5670689"/>
            <a:ext cx="1077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海の生物についても当てはまると思われてきた．</a:t>
            </a:r>
          </a:p>
        </p:txBody>
      </p:sp>
    </p:spTree>
    <p:extLst>
      <p:ext uri="{BB962C8B-B14F-4D97-AF65-F5344CB8AC3E}">
        <p14:creationId xmlns:p14="http://schemas.microsoft.com/office/powerpoint/2010/main" val="245338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EC1F8D-F8C2-E441-BACE-D454AD552061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本当に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unimodal</a:t>
            </a:r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8E50E-4274-6647-80BE-A20BED014EAC}"/>
              </a:ext>
            </a:extLst>
          </p:cNvPr>
          <p:cNvSpPr txBox="1"/>
          <p:nvPr/>
        </p:nvSpPr>
        <p:spPr>
          <a:xfrm>
            <a:off x="716071" y="917966"/>
            <a:ext cx="10770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大西洋の有孔虫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マテガイ科（</a:t>
            </a:r>
            <a:r>
              <a:rPr lang="en" altLang="ja-JP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Solenidae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クモヒトデ綱（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Ophiuroidea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などでは，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bimodal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なパターンが知られている．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これまで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18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の研究のうち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9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つでは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unimodal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な分類群が報告され，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9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つでは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not unimodal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な分類群が，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つでは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bimodal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な分類群が報告されている．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B417FA-FE82-244D-90D5-4D7E23A89DAC}"/>
              </a:ext>
            </a:extLst>
          </p:cNvPr>
          <p:cNvSpPr txBox="1"/>
          <p:nvPr/>
        </p:nvSpPr>
        <p:spPr>
          <a:xfrm>
            <a:off x="619410" y="4599534"/>
            <a:ext cx="11215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以下では，これらのパターンを精査し，</a:t>
            </a:r>
            <a:endParaRPr kumimoji="1" lang="en-US" altLang="ja-JP" sz="28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実際には</a:t>
            </a:r>
            <a:r>
              <a:rPr kumimoji="1" lang="en-US" altLang="ja-JP" sz="28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bimodal</a:t>
            </a:r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ではないかという考え</a:t>
            </a:r>
            <a:r>
              <a:rPr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を検証する．</a:t>
            </a:r>
            <a:endParaRPr kumimoji="1" lang="ja-JP" altLang="en-US" sz="280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008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1832FA-9A70-CF4D-9617-C159F958D871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Unimodal pattern 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の根拠となっている理論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2E093E-9264-3E4B-B057-3B0CBA72F7C2}"/>
              </a:ext>
            </a:extLst>
          </p:cNvPr>
          <p:cNvSpPr txBox="1"/>
          <p:nvPr/>
        </p:nvSpPr>
        <p:spPr>
          <a:xfrm>
            <a:off x="710852" y="1270663"/>
            <a:ext cx="1077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Rapoport’s rule</a:t>
            </a: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種の分布域は高緯度ほど広いという性質のために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LDG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が生じる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Mid Domain Effect (MDE)</a:t>
            </a: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ランダムに分布が決まっていれば，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domain (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対象となる領域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 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の中心に最も多くの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種分布が重なる場所が現れるはず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8951C-4137-2445-881B-1363563CE614}"/>
              </a:ext>
            </a:extLst>
          </p:cNvPr>
          <p:cNvSpPr txBox="1"/>
          <p:nvPr/>
        </p:nvSpPr>
        <p:spPr>
          <a:xfrm>
            <a:off x="710852" y="4498318"/>
            <a:ext cx="10770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もしも，</a:t>
            </a:r>
            <a:r>
              <a:rPr kumimoji="1" lang="en-US" altLang="ja-JP" sz="28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unimodal</a:t>
            </a:r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なパターンが一般的ではないならば，</a:t>
            </a:r>
            <a:endParaRPr kumimoji="1" lang="en-US" altLang="ja-JP" sz="28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8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以上の仮説は退けられるか，大幅な修正を迫られることになる．</a:t>
            </a:r>
            <a:endParaRPr kumimoji="1" lang="en-US" altLang="ja-JP" sz="28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77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A3BFFE-1690-E04A-ADEE-F94EECE70975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現在＆過去のデータを用いてパターンを（再）検証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D70A1F-853E-2A46-BE21-1918D8F029F5}"/>
              </a:ext>
            </a:extLst>
          </p:cNvPr>
          <p:cNvSpPr txBox="1"/>
          <p:nvPr/>
        </p:nvSpPr>
        <p:spPr>
          <a:xfrm>
            <a:off x="710852" y="1074720"/>
            <a:ext cx="107702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対象とした分類群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硬骨魚類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Bony fish 2600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腹足綱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gastropods 1036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ヒドロ虫綱</a:t>
            </a: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Hydrozoa 237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先行研究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or OBIS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のデータを使用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OBIS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データは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5°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グリッドで区切ったものを緯度ごとに集計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2877A7-BD1F-5545-BC0E-76BDEB66EEB9}"/>
              </a:ext>
            </a:extLst>
          </p:cNvPr>
          <p:cNvSpPr/>
          <p:nvPr/>
        </p:nvSpPr>
        <p:spPr>
          <a:xfrm>
            <a:off x="710852" y="3542363"/>
            <a:ext cx="10770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Paleobiology database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 から化石のデータも取得；</a:t>
            </a:r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World Register of Marine Species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の分類と対応させてデータ整理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Paleozoic: 23,106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Mesozoic: 15,882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Cenozoic: 11,181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9C9940-1661-6E44-B007-879E21D3D182}"/>
              </a:ext>
            </a:extLst>
          </p:cNvPr>
          <p:cNvSpPr/>
          <p:nvPr/>
        </p:nvSpPr>
        <p:spPr>
          <a:xfrm>
            <a:off x="4302037" y="13852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クモヒトデ綱</a:t>
            </a: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Ophiuroids 69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紅藻</a:t>
            </a:r>
            <a:r>
              <a:rPr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Red algae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183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サメとエイ 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132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AC6F3F-3C2D-4848-A7AD-15D089DD7723}"/>
              </a:ext>
            </a:extLst>
          </p:cNvPr>
          <p:cNvSpPr/>
          <p:nvPr/>
        </p:nvSpPr>
        <p:spPr>
          <a:xfrm>
            <a:off x="7933510" y="13908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海綿動物門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Porifera 184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イシサンゴ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213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端脚類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Amphipods 250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95290-E06B-3049-8338-20E85335B708}"/>
              </a:ext>
            </a:extLst>
          </p:cNvPr>
          <p:cNvSpPr txBox="1"/>
          <p:nvPr/>
        </p:nvSpPr>
        <p:spPr>
          <a:xfrm>
            <a:off x="710852" y="5412893"/>
            <a:ext cx="1121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カーネル密度検定により，</a:t>
            </a:r>
            <a:r>
              <a:rPr kumimoji="1" lang="en-US" altLang="ja-JP" sz="2400" dirty="0" err="1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/bi-modal</a:t>
            </a:r>
            <a:r>
              <a:rPr kumimoji="1" lang="ja-JP" altLang="en-US" sz="24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をテストする．</a:t>
            </a:r>
          </a:p>
        </p:txBody>
      </p:sp>
    </p:spTree>
    <p:extLst>
      <p:ext uri="{BB962C8B-B14F-4D97-AF65-F5344CB8AC3E}">
        <p14:creationId xmlns:p14="http://schemas.microsoft.com/office/powerpoint/2010/main" val="410435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95C520-6C59-4D46-B4D7-E9B969220A75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imodal dominance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BBF78A-EB15-8E40-A3E7-089B22F4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1211"/>
            <a:ext cx="12192000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2E226C-8CCF-B745-9724-EE3766E9E927}"/>
              </a:ext>
            </a:extLst>
          </p:cNvPr>
          <p:cNvSpPr txBox="1"/>
          <p:nvPr/>
        </p:nvSpPr>
        <p:spPr>
          <a:xfrm>
            <a:off x="337248" y="4719631"/>
            <a:ext cx="107702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検証したすべての</a:t>
            </a:r>
            <a:r>
              <a:rPr kumimoji="1" lang="en-US" altLang="ja-JP" sz="2400" dirty="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Globa</a:t>
            </a:r>
            <a:r>
              <a:rPr lang="en-US" altLang="ja-JP" sz="2400" dirty="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 scale</a:t>
            </a:r>
            <a:r>
              <a:rPr kumimoji="1" lang="ja-JP" altLang="en-US" sz="240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kumimoji="1" lang="en-US" altLang="ja-JP" sz="2400" dirty="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Bimodal</a:t>
            </a:r>
            <a:r>
              <a:rPr kumimoji="1" lang="ja-JP" altLang="en-US" sz="2400">
                <a:solidFill>
                  <a:srgbClr val="7030A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なパターンが検出された．</a:t>
            </a:r>
            <a:endParaRPr kumimoji="1" lang="en-US" altLang="ja-JP" sz="2400" dirty="0">
              <a:solidFill>
                <a:srgbClr val="7030A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黒いところがピークで，灰色のところがくぼみ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(dip)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のケースで，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5〜-15°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dip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がある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一方で，ピークの位置は分散が大きい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硬骨＆軟骨魚類以外は，北半球のほうが種数が多い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asymmetric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なパターン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C55F97-E466-9447-A948-63A99132C473}"/>
              </a:ext>
            </a:extLst>
          </p:cNvPr>
          <p:cNvSpPr txBox="1"/>
          <p:nvPr/>
        </p:nvSpPr>
        <p:spPr>
          <a:xfrm>
            <a:off x="-12514" y="8218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文献データ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97B1A3-F278-5249-957E-5BB27075BAF8}"/>
              </a:ext>
            </a:extLst>
          </p:cNvPr>
          <p:cNvSpPr txBox="1"/>
          <p:nvPr/>
        </p:nvSpPr>
        <p:spPr>
          <a:xfrm>
            <a:off x="11802079" y="848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2B1D7-AEBA-AF42-9323-797CFC0F7578}"/>
              </a:ext>
            </a:extLst>
          </p:cNvPr>
          <p:cNvSpPr txBox="1"/>
          <p:nvPr/>
        </p:nvSpPr>
        <p:spPr>
          <a:xfrm>
            <a:off x="1935268" y="874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5638C8-E1C9-9A4D-A0F9-D0034AFB5A85}"/>
              </a:ext>
            </a:extLst>
          </p:cNvPr>
          <p:cNvSpPr txBox="1"/>
          <p:nvPr/>
        </p:nvSpPr>
        <p:spPr>
          <a:xfrm>
            <a:off x="6270171" y="5093802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Local</a:t>
            </a:r>
            <a:r>
              <a:rPr kumimoji="1"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なものも含めたパターンは次スライド</a:t>
            </a:r>
          </a:p>
        </p:txBody>
      </p:sp>
    </p:spTree>
    <p:extLst>
      <p:ext uri="{BB962C8B-B14F-4D97-AF65-F5344CB8AC3E}">
        <p14:creationId xmlns:p14="http://schemas.microsoft.com/office/powerpoint/2010/main" val="35132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>
            <a:extLst>
              <a:ext uri="{FF2B5EF4-FFF2-40B4-BE49-F238E27FC236}">
                <a16:creationId xmlns:a16="http://schemas.microsoft.com/office/drawing/2014/main" id="{23C04E87-CDB6-9543-9A3E-75A9993D54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06" y="533400"/>
            <a:ext cx="4123476" cy="5414682"/>
          </a:xfrm>
          <a:prstGeom prst="rect">
            <a:avLst/>
          </a:prstGeom>
        </p:spPr>
      </p:pic>
      <p:pic>
        <p:nvPicPr>
          <p:cNvPr id="9" name="Picture 23">
            <a:extLst>
              <a:ext uri="{FF2B5EF4-FFF2-40B4-BE49-F238E27FC236}">
                <a16:creationId xmlns:a16="http://schemas.microsoft.com/office/drawing/2014/main" id="{54FCD78F-6D4A-D944-A177-0C9B8485CF4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" r="3996" b="2220"/>
          <a:stretch/>
        </p:blipFill>
        <p:spPr bwMode="auto">
          <a:xfrm>
            <a:off x="0" y="495301"/>
            <a:ext cx="4307206" cy="5414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9C7578F2-2468-A449-8D85-B117417ABA5E}"/>
              </a:ext>
            </a:extLst>
          </p:cNvPr>
          <p:cNvPicPr/>
          <p:nvPr/>
        </p:nvPicPr>
        <p:blipFill rotWithShape="1">
          <a:blip r:embed="rId5"/>
          <a:srcRect l="4764"/>
          <a:stretch/>
        </p:blipFill>
        <p:spPr>
          <a:xfrm>
            <a:off x="8278282" y="508001"/>
            <a:ext cx="3913718" cy="54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95C520-6C59-4D46-B4D7-E9B969220A75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imodal dominance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DE12B9-8033-EC4A-A5A8-D61AFBD1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86" y="0"/>
            <a:ext cx="6164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416BC9-29BF-0649-BE2D-0B01E34B6CE8}"/>
              </a:ext>
            </a:extLst>
          </p:cNvPr>
          <p:cNvSpPr/>
          <p:nvPr/>
        </p:nvSpPr>
        <p:spPr>
          <a:xfrm>
            <a:off x="488515" y="1644257"/>
            <a:ext cx="4812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ここでも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bimodal pattern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(A)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黒丸が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record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数，白丸が種数の</a:t>
            </a:r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Mean±SD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(B)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カーネル密度推定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56ED4F-D505-7F4D-BAAE-19C28DDA7538}"/>
              </a:ext>
            </a:extLst>
          </p:cNvPr>
          <p:cNvSpPr txBox="1"/>
          <p:nvPr/>
        </p:nvSpPr>
        <p:spPr>
          <a:xfrm>
            <a:off x="310651" y="126333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OBIS</a:t>
            </a:r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36658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997949A-E159-2A40-8ECA-B6ED10BC3D3B}"/>
              </a:ext>
            </a:extLst>
          </p:cNvPr>
          <p:cNvPicPr/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3" y="473698"/>
            <a:ext cx="7812859" cy="5433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58681A-7AC5-EC47-84E7-055ABF70A359}"/>
              </a:ext>
            </a:extLst>
          </p:cNvPr>
          <p:cNvSpPr txBox="1"/>
          <p:nvPr/>
        </p:nvSpPr>
        <p:spPr>
          <a:xfrm>
            <a:off x="488515" y="400833"/>
            <a:ext cx="107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imodal dominance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8D43E1-8598-0D4E-A2CF-E6DC4489B48F}"/>
              </a:ext>
            </a:extLst>
          </p:cNvPr>
          <p:cNvSpPr/>
          <p:nvPr/>
        </p:nvSpPr>
        <p:spPr>
          <a:xfrm>
            <a:off x="488515" y="1644257"/>
            <a:ext cx="4812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Paleozoic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でのみ二次ピークが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顕著ではないが，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それ以外では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bimodal pattern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2B2BF-D7AC-3342-B611-E3C5994B29F8}"/>
              </a:ext>
            </a:extLst>
          </p:cNvPr>
          <p:cNvSpPr txBox="1"/>
          <p:nvPr/>
        </p:nvSpPr>
        <p:spPr>
          <a:xfrm>
            <a:off x="310651" y="12633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化石データ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2A2F3-A0CF-2F4A-8E50-3B9C20DB7C79}"/>
              </a:ext>
            </a:extLst>
          </p:cNvPr>
          <p:cNvSpPr/>
          <p:nvPr/>
        </p:nvSpPr>
        <p:spPr>
          <a:xfrm>
            <a:off x="6413863" y="5761300"/>
            <a:ext cx="1031965" cy="145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88EF2F-CA39-D04B-8135-EE016AD88071}"/>
              </a:ext>
            </a:extLst>
          </p:cNvPr>
          <p:cNvSpPr/>
          <p:nvPr/>
        </p:nvSpPr>
        <p:spPr>
          <a:xfrm>
            <a:off x="9613815" y="5761300"/>
            <a:ext cx="1031965" cy="145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B57FB2-642F-BB4F-9CE2-6D8A5236D577}"/>
              </a:ext>
            </a:extLst>
          </p:cNvPr>
          <p:cNvSpPr txBox="1"/>
          <p:nvPr/>
        </p:nvSpPr>
        <p:spPr>
          <a:xfrm>
            <a:off x="488515" y="5938531"/>
            <a:ext cx="10167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c.f. 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腕足動物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brachiopod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においても，最近まで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unimodal pattern (Powell, 2009)</a:t>
            </a:r>
          </a:p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 latitudinal diversity gradient of brachiopods over the past 530 million years J. Geol., 117 (2009), pp. 585-594</a:t>
            </a:r>
          </a:p>
        </p:txBody>
      </p:sp>
    </p:spTree>
    <p:extLst>
      <p:ext uri="{BB962C8B-B14F-4D97-AF65-F5344CB8AC3E}">
        <p14:creationId xmlns:p14="http://schemas.microsoft.com/office/powerpoint/2010/main" val="401750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608</Words>
  <Application>Microsoft Macintosh PowerPoint</Application>
  <PresentationFormat>ワイド画面</PresentationFormat>
  <Paragraphs>78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69</cp:revision>
  <dcterms:created xsi:type="dcterms:W3CDTF">2022-02-28T08:21:52Z</dcterms:created>
  <dcterms:modified xsi:type="dcterms:W3CDTF">2022-02-28T13:03:53Z</dcterms:modified>
</cp:coreProperties>
</file>