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34"/>
    <p:restoredTop sz="94695"/>
  </p:normalViewPr>
  <p:slideViewPr>
    <p:cSldViewPr snapToGrid="0" snapToObjects="1">
      <p:cViewPr>
        <p:scale>
          <a:sx n="59" d="100"/>
          <a:sy n="59" d="100"/>
        </p:scale>
        <p:origin x="1864"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E096A-7AF9-424A-8C75-BC3E27539620}" type="datetimeFigureOut">
              <a:rPr kumimoji="1" lang="ja-JP" altLang="en-US" smtClean="0"/>
              <a:t>2022/2/3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F5263-708C-DF48-AA97-140F6CCE780E}" type="slidenum">
              <a:rPr kumimoji="1" lang="ja-JP" altLang="en-US" smtClean="0"/>
              <a:t>‹#›</a:t>
            </a:fld>
            <a:endParaRPr kumimoji="1" lang="ja-JP" altLang="en-US"/>
          </a:p>
        </p:txBody>
      </p:sp>
    </p:spTree>
    <p:extLst>
      <p:ext uri="{BB962C8B-B14F-4D97-AF65-F5344CB8AC3E}">
        <p14:creationId xmlns:p14="http://schemas.microsoft.com/office/powerpoint/2010/main" val="5770925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8AF5263-708C-DF48-AA97-140F6CCE780E}" type="slidenum">
              <a:rPr kumimoji="1" lang="ja-JP" altLang="en-US" smtClean="0"/>
              <a:t>5</a:t>
            </a:fld>
            <a:endParaRPr kumimoji="1" lang="ja-JP" altLang="en-US"/>
          </a:p>
        </p:txBody>
      </p:sp>
    </p:spTree>
    <p:extLst>
      <p:ext uri="{BB962C8B-B14F-4D97-AF65-F5344CB8AC3E}">
        <p14:creationId xmlns:p14="http://schemas.microsoft.com/office/powerpoint/2010/main" val="2660401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a:t>
            </a:r>
            <a:r>
              <a:rPr kumimoji="1" lang="en" altLang="ja-JP" dirty="0" err="1"/>
              <a:t>MacKenzie</a:t>
            </a:r>
            <a:r>
              <a:rPr kumimoji="1" lang="en" altLang="ja-JP" dirty="0"/>
              <a:t> et al., 2009)</a:t>
            </a:r>
            <a:endParaRPr kumimoji="1" lang="ja-JP" altLang="en-US"/>
          </a:p>
        </p:txBody>
      </p:sp>
      <p:sp>
        <p:nvSpPr>
          <p:cNvPr id="4" name="スライド番号プレースホルダー 3"/>
          <p:cNvSpPr>
            <a:spLocks noGrp="1"/>
          </p:cNvSpPr>
          <p:nvPr>
            <p:ph type="sldNum" sz="quarter" idx="5"/>
          </p:nvPr>
        </p:nvSpPr>
        <p:spPr/>
        <p:txBody>
          <a:bodyPr/>
          <a:lstStyle/>
          <a:p>
            <a:fld id="{88AF5263-708C-DF48-AA97-140F6CCE780E}" type="slidenum">
              <a:rPr kumimoji="1" lang="ja-JP" altLang="en-US" smtClean="0"/>
              <a:t>6</a:t>
            </a:fld>
            <a:endParaRPr kumimoji="1" lang="ja-JP" altLang="en-US"/>
          </a:p>
        </p:txBody>
      </p:sp>
    </p:spTree>
    <p:extLst>
      <p:ext uri="{BB962C8B-B14F-4D97-AF65-F5344CB8AC3E}">
        <p14:creationId xmlns:p14="http://schemas.microsoft.com/office/powerpoint/2010/main" val="4251551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a:t>
            </a:r>
            <a:r>
              <a:rPr kumimoji="1" lang="en" altLang="ja-JP" dirty="0" err="1"/>
              <a:t>MacKenzie</a:t>
            </a:r>
            <a:r>
              <a:rPr kumimoji="1" lang="en" altLang="ja-JP" dirty="0"/>
              <a:t> et al., 2009)</a:t>
            </a:r>
            <a:endParaRPr kumimoji="1" lang="ja-JP" altLang="en-US"/>
          </a:p>
        </p:txBody>
      </p:sp>
      <p:sp>
        <p:nvSpPr>
          <p:cNvPr id="4" name="スライド番号プレースホルダー 3"/>
          <p:cNvSpPr>
            <a:spLocks noGrp="1"/>
          </p:cNvSpPr>
          <p:nvPr>
            <p:ph type="sldNum" sz="quarter" idx="5"/>
          </p:nvPr>
        </p:nvSpPr>
        <p:spPr/>
        <p:txBody>
          <a:bodyPr/>
          <a:lstStyle/>
          <a:p>
            <a:fld id="{88AF5263-708C-DF48-AA97-140F6CCE780E}" type="slidenum">
              <a:rPr kumimoji="1" lang="ja-JP" altLang="en-US" smtClean="0"/>
              <a:t>7</a:t>
            </a:fld>
            <a:endParaRPr kumimoji="1" lang="ja-JP" altLang="en-US"/>
          </a:p>
        </p:txBody>
      </p:sp>
    </p:spTree>
    <p:extLst>
      <p:ext uri="{BB962C8B-B14F-4D97-AF65-F5344CB8AC3E}">
        <p14:creationId xmlns:p14="http://schemas.microsoft.com/office/powerpoint/2010/main" val="499881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82C233-394A-2744-B958-D8049421A4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16BE2F8-B0E1-3243-A565-37068A587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7D7195-551C-3B45-9C96-8943453182A2}"/>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5" name="フッター プレースホルダー 4">
            <a:extLst>
              <a:ext uri="{FF2B5EF4-FFF2-40B4-BE49-F238E27FC236}">
                <a16:creationId xmlns:a16="http://schemas.microsoft.com/office/drawing/2014/main" id="{385FBDF3-3F9C-8749-AF3A-1557AEEF21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9FAE42-94D7-7842-847B-ECEBA9E7DD73}"/>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3482959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6FA513-69DC-5C40-BE3D-136C7C63925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6A2483-C859-CB45-A0AA-39EAA07D530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38D856-3EA6-FE4F-ABCB-8B76321D2B0E}"/>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5" name="フッター プレースホルダー 4">
            <a:extLst>
              <a:ext uri="{FF2B5EF4-FFF2-40B4-BE49-F238E27FC236}">
                <a16:creationId xmlns:a16="http://schemas.microsoft.com/office/drawing/2014/main" id="{86221732-9B0B-3E46-9A35-47AB094465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49AEDF-887D-2F45-A6E4-108DDB7BDA87}"/>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179339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59DB306-785B-BC41-A69B-755D65B054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CBF8833-36D3-0242-A24E-C9F758DF22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16095B-D418-464F-A576-AD2B7ADC6D19}"/>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5" name="フッター プレースホルダー 4">
            <a:extLst>
              <a:ext uri="{FF2B5EF4-FFF2-40B4-BE49-F238E27FC236}">
                <a16:creationId xmlns:a16="http://schemas.microsoft.com/office/drawing/2014/main" id="{243094F6-8326-8245-B08E-0B079C5ADB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B66201-DA8C-3547-9501-35743214D912}"/>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409647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024E8-216E-CA44-BC7A-75804B636F3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AFC243-E738-094C-AE32-ED515949447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30257A-B9E5-9C4F-AD4C-0C9DDA2D69F6}"/>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5" name="フッター プレースホルダー 4">
            <a:extLst>
              <a:ext uri="{FF2B5EF4-FFF2-40B4-BE49-F238E27FC236}">
                <a16:creationId xmlns:a16="http://schemas.microsoft.com/office/drawing/2014/main" id="{09ACA9E2-B1B2-5244-AF9B-23A2587EB5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3319CE-8CD0-6A4D-BC5B-A40A8FBC793B}"/>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231543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D368C-AC47-A24A-8EBB-4CA36BA052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91CA203-51DE-5B45-852A-B0C363B8B1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76D53FF-4611-DD4E-A610-2BC9EAAFB535}"/>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5" name="フッター プレースホルダー 4">
            <a:extLst>
              <a:ext uri="{FF2B5EF4-FFF2-40B4-BE49-F238E27FC236}">
                <a16:creationId xmlns:a16="http://schemas.microsoft.com/office/drawing/2014/main" id="{37ECF723-6745-884F-A200-4BC6361872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62B2D9-7EF1-1E48-ADD2-BC37BF092FD9}"/>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53622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EE212-A9B7-7848-AEF8-597CED94885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DF01623-A979-5F4B-ACE7-70909DCF26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F4D9DB1-34AC-1F48-8247-8F07DA53FC8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916B2B7-A181-2246-BFD3-4B176C2D055C}"/>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6" name="フッター プレースホルダー 5">
            <a:extLst>
              <a:ext uri="{FF2B5EF4-FFF2-40B4-BE49-F238E27FC236}">
                <a16:creationId xmlns:a16="http://schemas.microsoft.com/office/drawing/2014/main" id="{5754B7BF-C4A3-2244-B41D-6279B5136AD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303527-AAAA-0346-A0B2-9CB19FDE5B30}"/>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271399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70FCD-6740-D646-9D3D-D0A1A6FE5EE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9F9F40-047C-BE45-BF6E-7E26CBF03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3FF7BDB-AC58-1D4A-9CAD-C35235CB18D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4DA98BC-739E-2E4C-B6C5-D2EC64EE1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74ECB73-DAF4-EA49-A171-B2AC0FC184E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5F5C5DC-0C95-4C4B-9083-10920E6EC63F}"/>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8" name="フッター プレースホルダー 7">
            <a:extLst>
              <a:ext uri="{FF2B5EF4-FFF2-40B4-BE49-F238E27FC236}">
                <a16:creationId xmlns:a16="http://schemas.microsoft.com/office/drawing/2014/main" id="{3AB69905-EA55-4B40-A1B9-2ECF488E3AD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8553AA-623D-D84F-873E-FB8A33C709B2}"/>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186395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016DD4-4472-2440-9122-EF59D26D78E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3232B67-4405-354E-A1B2-DF1AD3028D24}"/>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4" name="フッター プレースホルダー 3">
            <a:extLst>
              <a:ext uri="{FF2B5EF4-FFF2-40B4-BE49-F238E27FC236}">
                <a16:creationId xmlns:a16="http://schemas.microsoft.com/office/drawing/2014/main" id="{7C6B1F40-D1D2-E34C-A8EF-1568252509E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7F4A51D-D171-A94B-A773-A1E0F8573FAC}"/>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86819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14C03B4-56EB-6F46-967D-CC9FA442368C}"/>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3" name="フッター プレースホルダー 2">
            <a:extLst>
              <a:ext uri="{FF2B5EF4-FFF2-40B4-BE49-F238E27FC236}">
                <a16:creationId xmlns:a16="http://schemas.microsoft.com/office/drawing/2014/main" id="{3AD41EF2-2EFE-1545-BD57-1A775CBEB95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1A964AA-6458-A243-BD7A-3F2E83B0A1E3}"/>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78586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E5992-73C4-854C-820C-44FE7A5727F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BEC764-B349-2C4E-BC27-294F09B59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E9942AC-5934-3648-98D3-2F56BDBF5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A281244-AE3C-AB4C-AA2D-33B57B283268}"/>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6" name="フッター プレースホルダー 5">
            <a:extLst>
              <a:ext uri="{FF2B5EF4-FFF2-40B4-BE49-F238E27FC236}">
                <a16:creationId xmlns:a16="http://schemas.microsoft.com/office/drawing/2014/main" id="{28C3925D-C745-4D47-8F02-49E96E49721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EAEE5D-332C-5248-A316-8D36A26CA910}"/>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2577471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3CF9E1-0C99-3A4C-820D-0DA21427C9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D6C5036-C282-2049-9515-1BF43A9D28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7502C8D-414E-4C4E-B8DB-9B1098B6E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21B5F5B-2D29-D349-A021-14D0C5CA5CEE}"/>
              </a:ext>
            </a:extLst>
          </p:cNvPr>
          <p:cNvSpPr>
            <a:spLocks noGrp="1"/>
          </p:cNvSpPr>
          <p:nvPr>
            <p:ph type="dt" sz="half" idx="10"/>
          </p:nvPr>
        </p:nvSpPr>
        <p:spPr/>
        <p:txBody>
          <a:bodyPr/>
          <a:lstStyle/>
          <a:p>
            <a:fld id="{EE9D1890-226B-B24E-B63D-9C248A431255}" type="datetimeFigureOut">
              <a:rPr kumimoji="1" lang="ja-JP" altLang="en-US" smtClean="0"/>
              <a:t>2022/2/3</a:t>
            </a:fld>
            <a:endParaRPr kumimoji="1" lang="ja-JP" altLang="en-US"/>
          </a:p>
        </p:txBody>
      </p:sp>
      <p:sp>
        <p:nvSpPr>
          <p:cNvPr id="6" name="フッター プレースホルダー 5">
            <a:extLst>
              <a:ext uri="{FF2B5EF4-FFF2-40B4-BE49-F238E27FC236}">
                <a16:creationId xmlns:a16="http://schemas.microsoft.com/office/drawing/2014/main" id="{46137058-F552-BD41-9BFE-0E88F261D7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2BEEAE-4C8B-3449-BB86-2463543F3EB0}"/>
              </a:ext>
            </a:extLst>
          </p:cNvPr>
          <p:cNvSpPr>
            <a:spLocks noGrp="1"/>
          </p:cNvSpPr>
          <p:nvPr>
            <p:ph type="sldNum" sz="quarter" idx="12"/>
          </p:nvPr>
        </p:nvSpPr>
        <p:spPr/>
        <p:txBody>
          <a:body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162004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AEC6D0D-D12C-7F40-8A85-B2BFF5631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9FABE9-25E0-4849-9171-94F92C0E4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79215B-447B-3540-A684-4BF8E65144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D1890-226B-B24E-B63D-9C248A431255}" type="datetimeFigureOut">
              <a:rPr kumimoji="1" lang="ja-JP" altLang="en-US" smtClean="0"/>
              <a:t>2022/2/3</a:t>
            </a:fld>
            <a:endParaRPr kumimoji="1" lang="ja-JP" altLang="en-US"/>
          </a:p>
        </p:txBody>
      </p:sp>
      <p:sp>
        <p:nvSpPr>
          <p:cNvPr id="5" name="フッター プレースホルダー 4">
            <a:extLst>
              <a:ext uri="{FF2B5EF4-FFF2-40B4-BE49-F238E27FC236}">
                <a16:creationId xmlns:a16="http://schemas.microsoft.com/office/drawing/2014/main" id="{E9E731A7-5356-7C4A-8212-994620845D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3DFB08B-95D4-E648-A32D-0EF798792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FCA73-9E6D-8F47-9EF5-0E0B12ED1563}" type="slidenum">
              <a:rPr kumimoji="1" lang="ja-JP" altLang="en-US" smtClean="0"/>
              <a:t>‹#›</a:t>
            </a:fld>
            <a:endParaRPr kumimoji="1" lang="ja-JP" altLang="en-US"/>
          </a:p>
        </p:txBody>
      </p:sp>
    </p:spTree>
    <p:extLst>
      <p:ext uri="{BB962C8B-B14F-4D97-AF65-F5344CB8AC3E}">
        <p14:creationId xmlns:p14="http://schemas.microsoft.com/office/powerpoint/2010/main" val="3632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4A958-0E90-5D40-ACD7-795D23DD3EAC}"/>
              </a:ext>
            </a:extLst>
          </p:cNvPr>
          <p:cNvSpPr>
            <a:spLocks noGrp="1"/>
          </p:cNvSpPr>
          <p:nvPr>
            <p:ph type="ctrTitle"/>
          </p:nvPr>
        </p:nvSpPr>
        <p:spPr/>
        <p:txBody>
          <a:bodyPr>
            <a:normAutofit/>
          </a:bodyPr>
          <a:lstStyle/>
          <a:p>
            <a:r>
              <a:rPr lang="ja-JP" altLang="en-US" sz="3600">
                <a:latin typeface="Hiragino Sans W4" panose="020B0400000000000000" pitchFamily="34" charset="-128"/>
                <a:ea typeface="Hiragino Sans W4" panose="020B0400000000000000" pitchFamily="34" charset="-128"/>
              </a:rPr>
              <a:t>深谷肇一</a:t>
            </a:r>
            <a:r>
              <a:rPr lang="en-US" altLang="ja-JP" sz="3600" dirty="0">
                <a:latin typeface="Hiragino Sans W4" panose="020B0400000000000000" pitchFamily="34" charset="-128"/>
                <a:ea typeface="Hiragino Sans W4" panose="020B0400000000000000" pitchFamily="34" charset="-128"/>
              </a:rPr>
              <a:t>. (2016). </a:t>
            </a:r>
            <a:r>
              <a:rPr lang="ja-JP" altLang="en-US" sz="3600">
                <a:latin typeface="Hiragino Sans W4" panose="020B0400000000000000" pitchFamily="34" charset="-128"/>
                <a:ea typeface="Hiragino Sans W4" panose="020B0400000000000000" pitchFamily="34" charset="-128"/>
              </a:rPr>
              <a:t>動的サイト占有モデル</a:t>
            </a:r>
            <a:r>
              <a:rPr lang="en-US" altLang="ja-JP" sz="3600" dirty="0">
                <a:latin typeface="Hiragino Sans W4" panose="020B0400000000000000" pitchFamily="34" charset="-128"/>
                <a:ea typeface="Hiragino Sans W4" panose="020B0400000000000000" pitchFamily="34" charset="-128"/>
              </a:rPr>
              <a:t>. </a:t>
            </a:r>
            <a:r>
              <a:rPr lang="ja-JP" altLang="en-US" sz="3600" i="1">
                <a:latin typeface="Hiragino Sans W4" panose="020B0400000000000000" pitchFamily="34" charset="-128"/>
                <a:ea typeface="Hiragino Sans W4" panose="020B0400000000000000" pitchFamily="34" charset="-128"/>
              </a:rPr>
              <a:t>統計数理</a:t>
            </a:r>
            <a:r>
              <a:rPr lang="en-US" altLang="ja-JP" sz="3600" dirty="0">
                <a:latin typeface="Hiragino Sans W4" panose="020B0400000000000000" pitchFamily="34" charset="-128"/>
                <a:ea typeface="Hiragino Sans W4" panose="020B0400000000000000" pitchFamily="34" charset="-128"/>
              </a:rPr>
              <a:t>, </a:t>
            </a:r>
            <a:r>
              <a:rPr lang="en-US" altLang="ja-JP" sz="3600" i="1" dirty="0">
                <a:latin typeface="Hiragino Sans W4" panose="020B0400000000000000" pitchFamily="34" charset="-128"/>
                <a:ea typeface="Hiragino Sans W4" panose="020B0400000000000000" pitchFamily="34" charset="-128"/>
              </a:rPr>
              <a:t>64</a:t>
            </a:r>
            <a:r>
              <a:rPr lang="en-US" altLang="ja-JP" sz="3600" dirty="0">
                <a:latin typeface="Hiragino Sans W4" panose="020B0400000000000000" pitchFamily="34" charset="-128"/>
                <a:ea typeface="Hiragino Sans W4" panose="020B0400000000000000" pitchFamily="34" charset="-128"/>
              </a:rPr>
              <a:t>(1), 3-22.</a:t>
            </a:r>
            <a:endParaRPr kumimoji="1" lang="ja-JP" altLang="en-US" sz="2400">
              <a:latin typeface="Hiragino Sans W4" panose="020B0400000000000000" pitchFamily="34" charset="-128"/>
              <a:ea typeface="Hiragino Sans W4" panose="020B0400000000000000" pitchFamily="34" charset="-128"/>
            </a:endParaRPr>
          </a:p>
        </p:txBody>
      </p:sp>
      <p:sp>
        <p:nvSpPr>
          <p:cNvPr id="3" name="字幕 2">
            <a:extLst>
              <a:ext uri="{FF2B5EF4-FFF2-40B4-BE49-F238E27FC236}">
                <a16:creationId xmlns:a16="http://schemas.microsoft.com/office/drawing/2014/main" id="{DA3EC099-C5D7-CD46-8B85-CE6027130F8D}"/>
              </a:ext>
            </a:extLst>
          </p:cNvPr>
          <p:cNvSpPr>
            <a:spLocks noGrp="1"/>
          </p:cNvSpPr>
          <p:nvPr>
            <p:ph type="subTitle" idx="1"/>
          </p:nvPr>
        </p:nvSpPr>
        <p:spPr/>
        <p:txBody>
          <a:bodyPr/>
          <a:lstStyle/>
          <a:p>
            <a:r>
              <a:rPr kumimoji="1" lang="ja-JP" altLang="en-US">
                <a:latin typeface="Hiragino Sans W4" panose="020B0400000000000000" pitchFamily="34" charset="-128"/>
                <a:ea typeface="Hiragino Sans W4" panose="020B0400000000000000" pitchFamily="34" charset="-128"/>
              </a:rPr>
              <a:t>スライド作成　五十里翔吾</a:t>
            </a:r>
          </a:p>
        </p:txBody>
      </p:sp>
    </p:spTree>
    <p:extLst>
      <p:ext uri="{BB962C8B-B14F-4D97-AF65-F5344CB8AC3E}">
        <p14:creationId xmlns:p14="http://schemas.microsoft.com/office/powerpoint/2010/main" val="201254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6C26103-DD9F-B44D-BA03-DAFC714B0CE0}"/>
              </a:ext>
            </a:extLst>
          </p:cNvPr>
          <p:cNvSpPr txBox="1"/>
          <p:nvPr/>
        </p:nvSpPr>
        <p:spPr>
          <a:xfrm>
            <a:off x="689548" y="524656"/>
            <a:ext cx="10807908" cy="584775"/>
          </a:xfrm>
          <a:prstGeom prst="rect">
            <a:avLst/>
          </a:prstGeom>
          <a:noFill/>
        </p:spPr>
        <p:txBody>
          <a:bodyPr wrap="square" rtlCol="0">
            <a:spAutoFit/>
          </a:bodyPr>
          <a:lstStyle/>
          <a:p>
            <a:r>
              <a:rPr kumimoji="1" lang="ja-JP" altLang="en-US" sz="3200" b="1">
                <a:latin typeface="Hiragino Sans W4" panose="020B0400000000000000" pitchFamily="34" charset="-128"/>
                <a:ea typeface="Hiragino Sans W4" panose="020B0400000000000000" pitchFamily="34" charset="-128"/>
              </a:rPr>
              <a:t>野外調査の不完全性</a:t>
            </a:r>
          </a:p>
        </p:txBody>
      </p:sp>
      <p:sp>
        <p:nvSpPr>
          <p:cNvPr id="5" name="テキスト ボックス 4">
            <a:extLst>
              <a:ext uri="{FF2B5EF4-FFF2-40B4-BE49-F238E27FC236}">
                <a16:creationId xmlns:a16="http://schemas.microsoft.com/office/drawing/2014/main" id="{449CD2A0-4C01-0B49-BC65-5295CC7BC4D1}"/>
              </a:ext>
            </a:extLst>
          </p:cNvPr>
          <p:cNvSpPr txBox="1"/>
          <p:nvPr/>
        </p:nvSpPr>
        <p:spPr>
          <a:xfrm>
            <a:off x="689548" y="1516504"/>
            <a:ext cx="10807908" cy="3539430"/>
          </a:xfrm>
          <a:prstGeom prst="rect">
            <a:avLst/>
          </a:prstGeom>
          <a:noFill/>
        </p:spPr>
        <p:txBody>
          <a:bodyPr wrap="square" rtlCol="0">
            <a:spAutoFit/>
          </a:bodyPr>
          <a:lstStyle/>
          <a:p>
            <a:r>
              <a:rPr kumimoji="1" lang="ja-JP" altLang="en-US" sz="2800">
                <a:latin typeface="Hiragino Sans W4" panose="020B0400000000000000" pitchFamily="34" charset="-128"/>
                <a:ea typeface="Hiragino Sans W4" panose="020B0400000000000000" pitchFamily="34" charset="-128"/>
              </a:rPr>
              <a:t>複数の調査地</a:t>
            </a:r>
            <a:r>
              <a:rPr lang="ja-JP" altLang="en-US" sz="2800">
                <a:latin typeface="Hiragino Sans W4" panose="020B0400000000000000" pitchFamily="34" charset="-128"/>
                <a:ea typeface="Hiragino Sans W4" panose="020B0400000000000000" pitchFamily="34" charset="-128"/>
              </a:rPr>
              <a:t>（</a:t>
            </a:r>
            <a:r>
              <a:rPr kumimoji="1" lang="ja-JP" altLang="en-US" sz="2800">
                <a:latin typeface="Hiragino Sans W4" panose="020B0400000000000000" pitchFamily="34" charset="-128"/>
                <a:ea typeface="Hiragino Sans W4" panose="020B0400000000000000" pitchFamily="34" charset="-128"/>
              </a:rPr>
              <a:t>サイト</a:t>
            </a:r>
            <a:r>
              <a:rPr lang="ja-JP" altLang="en-US" sz="2800">
                <a:latin typeface="Hiragino Sans W4" panose="020B0400000000000000" pitchFamily="34" charset="-128"/>
                <a:ea typeface="Hiragino Sans W4" panose="020B0400000000000000" pitchFamily="34" charset="-128"/>
              </a:rPr>
              <a:t>）を設け、対象となる種の占有状態（個体の在不在や繁殖の有無など）を調査するという状況を考える。</a:t>
            </a:r>
            <a:endParaRPr lang="en-US" altLang="ja-JP" sz="2800" dirty="0">
              <a:latin typeface="Hiragino Sans W4" panose="020B0400000000000000" pitchFamily="34" charset="-128"/>
              <a:ea typeface="Hiragino Sans W4" panose="020B0400000000000000" pitchFamily="34" charset="-128"/>
            </a:endParaRPr>
          </a:p>
          <a:p>
            <a:endParaRPr kumimoji="1" lang="en-US" altLang="ja-JP" sz="2800" dirty="0">
              <a:latin typeface="Hiragino Sans W4" panose="020B0400000000000000" pitchFamily="34" charset="-128"/>
              <a:ea typeface="Hiragino Sans W4" panose="020B0400000000000000" pitchFamily="34" charset="-128"/>
            </a:endParaRPr>
          </a:p>
          <a:p>
            <a:r>
              <a:rPr lang="ja-JP" altLang="en-US" sz="2800">
                <a:latin typeface="Hiragino Sans W4" panose="020B0400000000000000" pitchFamily="34" charset="-128"/>
                <a:ea typeface="Hiragino Sans W4" panose="020B0400000000000000" pitchFamily="34" charset="-128"/>
              </a:rPr>
              <a:t>観測データには観測誤差</a:t>
            </a:r>
            <a:r>
              <a:rPr lang="ja-JP" altLang="en-US" sz="2000">
                <a:latin typeface="Hiragino Sans W4" panose="020B0400000000000000" pitchFamily="34" charset="-128"/>
                <a:ea typeface="Hiragino Sans W4" panose="020B0400000000000000" pitchFamily="34" charset="-128"/>
              </a:rPr>
              <a:t>（例：繁殖しているサイトで証拠が見つからない）</a:t>
            </a:r>
            <a:r>
              <a:rPr lang="ja-JP" altLang="en-US" sz="2800">
                <a:latin typeface="Hiragino Sans W4" panose="020B0400000000000000" pitchFamily="34" charset="-128"/>
                <a:ea typeface="Hiragino Sans W4" panose="020B0400000000000000" pitchFamily="34" charset="-128"/>
              </a:rPr>
              <a:t>が</a:t>
            </a:r>
            <a:endParaRPr lang="en-US" altLang="ja-JP" sz="2800" dirty="0">
              <a:latin typeface="Hiragino Sans W4" panose="020B0400000000000000" pitchFamily="34" charset="-128"/>
              <a:ea typeface="Hiragino Sans W4" panose="020B0400000000000000" pitchFamily="34" charset="-128"/>
            </a:endParaRPr>
          </a:p>
          <a:p>
            <a:r>
              <a:rPr lang="ja-JP" altLang="en-US" sz="2800">
                <a:latin typeface="Hiragino Sans W4" panose="020B0400000000000000" pitchFamily="34" charset="-128"/>
                <a:ea typeface="Hiragino Sans W4" panose="020B0400000000000000" pitchFamily="34" charset="-128"/>
              </a:rPr>
              <a:t>含まれることが多い</a:t>
            </a:r>
            <a:r>
              <a:rPr lang="en-US" altLang="ja-JP" sz="2800" dirty="0">
                <a:latin typeface="Hiragino Sans W4" panose="020B0400000000000000" pitchFamily="34" charset="-128"/>
                <a:ea typeface="Hiragino Sans W4" panose="020B0400000000000000" pitchFamily="34" charset="-128"/>
              </a:rPr>
              <a:t>; </a:t>
            </a:r>
            <a:r>
              <a:rPr lang="ja-JP" altLang="en-US" sz="2800">
                <a:latin typeface="Hiragino Sans W4" panose="020B0400000000000000" pitchFamily="34" charset="-128"/>
                <a:ea typeface="Hiragino Sans W4" panose="020B0400000000000000" pitchFamily="34" charset="-128"/>
              </a:rPr>
              <a:t>検出誤差</a:t>
            </a:r>
            <a:r>
              <a:rPr lang="en-US" altLang="ja-JP" sz="2800" dirty="0">
                <a:latin typeface="Hiragino Sans W4" panose="020B0400000000000000" pitchFamily="34" charset="-128"/>
                <a:ea typeface="Hiragino Sans W4" panose="020B0400000000000000" pitchFamily="34" charset="-128"/>
              </a:rPr>
              <a:t>or</a:t>
            </a:r>
            <a:r>
              <a:rPr lang="ja-JP" altLang="en-US" sz="2800">
                <a:latin typeface="Hiragino Sans W4" panose="020B0400000000000000" pitchFamily="34" charset="-128"/>
                <a:ea typeface="Hiragino Sans W4" panose="020B0400000000000000" pitchFamily="34" charset="-128"/>
              </a:rPr>
              <a:t>分類誤差と呼ぶ</a:t>
            </a:r>
            <a:endParaRPr lang="en-US" altLang="ja-JP" sz="2800" dirty="0">
              <a:latin typeface="Hiragino Sans W4" panose="020B0400000000000000" pitchFamily="34" charset="-128"/>
              <a:ea typeface="Hiragino Sans W4" panose="020B0400000000000000" pitchFamily="34" charset="-128"/>
            </a:endParaRPr>
          </a:p>
          <a:p>
            <a:endParaRPr kumimoji="1" lang="en-US" altLang="ja-JP" sz="2800" dirty="0">
              <a:latin typeface="Hiragino Sans W4" panose="020B0400000000000000" pitchFamily="34" charset="-128"/>
              <a:ea typeface="Hiragino Sans W4" panose="020B0400000000000000" pitchFamily="34" charset="-128"/>
            </a:endParaRPr>
          </a:p>
          <a:p>
            <a:r>
              <a:rPr lang="ja-JP" altLang="en-US" sz="2800">
                <a:latin typeface="Hiragino Sans W4" panose="020B0400000000000000" pitchFamily="34" charset="-128"/>
                <a:ea typeface="Hiragino Sans W4" panose="020B0400000000000000" pitchFamily="34" charset="-128"/>
              </a:rPr>
              <a:t>分類誤差を考慮してサイト占有状態を考慮するモデルが</a:t>
            </a:r>
            <a:endParaRPr lang="en-US" altLang="ja-JP" sz="2800" dirty="0">
              <a:latin typeface="Hiragino Sans W4" panose="020B0400000000000000" pitchFamily="34" charset="-128"/>
              <a:ea typeface="Hiragino Sans W4" panose="020B0400000000000000" pitchFamily="34" charset="-128"/>
            </a:endParaRPr>
          </a:p>
          <a:p>
            <a:r>
              <a:rPr kumimoji="1" lang="ja-JP" altLang="en-US" sz="2800">
                <a:latin typeface="Hiragino Sans W4" panose="020B0400000000000000" pitchFamily="34" charset="-128"/>
                <a:ea typeface="Hiragino Sans W4" panose="020B0400000000000000" pitchFamily="34" charset="-128"/>
              </a:rPr>
              <a:t>サイト占有モデル</a:t>
            </a:r>
            <a:endParaRPr kumimoji="1" lang="en-US" altLang="ja-JP" sz="2800" dirty="0">
              <a:latin typeface="Hiragino Sans W4" panose="020B0400000000000000" pitchFamily="34" charset="-128"/>
              <a:ea typeface="Hiragino Sans W4" panose="020B0400000000000000" pitchFamily="34" charset="-128"/>
            </a:endParaRPr>
          </a:p>
        </p:txBody>
      </p:sp>
      <p:sp>
        <p:nvSpPr>
          <p:cNvPr id="6" name="正方形/長方形 5">
            <a:extLst>
              <a:ext uri="{FF2B5EF4-FFF2-40B4-BE49-F238E27FC236}">
                <a16:creationId xmlns:a16="http://schemas.microsoft.com/office/drawing/2014/main" id="{A2E65D77-FBFD-E748-A022-178F5F69562C}"/>
              </a:ext>
            </a:extLst>
          </p:cNvPr>
          <p:cNvSpPr/>
          <p:nvPr/>
        </p:nvSpPr>
        <p:spPr>
          <a:xfrm>
            <a:off x="3637921" y="4686602"/>
            <a:ext cx="3549370" cy="369332"/>
          </a:xfrm>
          <a:prstGeom prst="rect">
            <a:avLst/>
          </a:prstGeom>
        </p:spPr>
        <p:txBody>
          <a:bodyPr wrap="none">
            <a:spAutoFit/>
          </a:bodyPr>
          <a:lstStyle/>
          <a:p>
            <a:r>
              <a:rPr lang="ja-JP" altLang="en-US">
                <a:solidFill>
                  <a:schemeClr val="bg1">
                    <a:lumMod val="50000"/>
                  </a:schemeClr>
                </a:solidFill>
                <a:latin typeface="Hiragino Sans W4" panose="020B0400000000000000" pitchFamily="34" charset="-128"/>
                <a:ea typeface="Hiragino Sans W4" panose="020B0400000000000000" pitchFamily="34" charset="-128"/>
              </a:rPr>
              <a:t>(e.g., MacKenzie et al., 2006)</a:t>
            </a:r>
          </a:p>
        </p:txBody>
      </p:sp>
    </p:spTree>
    <p:extLst>
      <p:ext uri="{BB962C8B-B14F-4D97-AF65-F5344CB8AC3E}">
        <p14:creationId xmlns:p14="http://schemas.microsoft.com/office/powerpoint/2010/main" val="348820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BD4E397-190D-9440-95A9-29FF4F7C854D}"/>
              </a:ext>
            </a:extLst>
          </p:cNvPr>
          <p:cNvSpPr txBox="1"/>
          <p:nvPr/>
        </p:nvSpPr>
        <p:spPr>
          <a:xfrm>
            <a:off x="689548" y="329786"/>
            <a:ext cx="10807908" cy="861774"/>
          </a:xfrm>
          <a:prstGeom prst="rect">
            <a:avLst/>
          </a:prstGeom>
          <a:noFill/>
        </p:spPr>
        <p:txBody>
          <a:bodyPr wrap="square" rtlCol="0">
            <a:spAutoFit/>
          </a:bodyPr>
          <a:lstStyle/>
          <a:p>
            <a:r>
              <a:rPr lang="ja-JP" altLang="en-US">
                <a:latin typeface="Hiragino Sans W4" panose="020B0400000000000000" pitchFamily="34" charset="-128"/>
                <a:ea typeface="Hiragino Sans W4" panose="020B0400000000000000" pitchFamily="34" charset="-128"/>
              </a:rPr>
              <a:t>占有状態の観測時系列に適合したモデル</a:t>
            </a:r>
            <a:endParaRPr lang="en-US" altLang="ja-JP" dirty="0">
              <a:latin typeface="Hiragino Sans W4" panose="020B0400000000000000" pitchFamily="34" charset="-128"/>
              <a:ea typeface="Hiragino Sans W4" panose="020B0400000000000000" pitchFamily="34" charset="-128"/>
            </a:endParaRPr>
          </a:p>
          <a:p>
            <a:r>
              <a:rPr lang="ja-JP" altLang="en-US" sz="3200" b="1">
                <a:latin typeface="Hiragino Sans W4" panose="020B0400000000000000" pitchFamily="34" charset="-128"/>
                <a:ea typeface="Hiragino Sans W4" panose="020B0400000000000000" pitchFamily="34" charset="-128"/>
              </a:rPr>
              <a:t>動的サイト占有モデル</a:t>
            </a:r>
            <a:endParaRPr lang="en-US" altLang="ja-JP" sz="3200" b="1" dirty="0">
              <a:latin typeface="Hiragino Sans W4" panose="020B0400000000000000" pitchFamily="34" charset="-128"/>
              <a:ea typeface="Hiragino Sans W4" panose="020B0400000000000000" pitchFamily="34" charset="-128"/>
            </a:endParaRPr>
          </a:p>
        </p:txBody>
      </p:sp>
      <p:sp>
        <p:nvSpPr>
          <p:cNvPr id="5" name="テキスト ボックス 4">
            <a:extLst>
              <a:ext uri="{FF2B5EF4-FFF2-40B4-BE49-F238E27FC236}">
                <a16:creationId xmlns:a16="http://schemas.microsoft.com/office/drawing/2014/main" id="{D971891E-001F-DF4D-80F0-79D54D56B7AA}"/>
              </a:ext>
            </a:extLst>
          </p:cNvPr>
          <p:cNvSpPr txBox="1"/>
          <p:nvPr/>
        </p:nvSpPr>
        <p:spPr>
          <a:xfrm>
            <a:off x="689548" y="1336624"/>
            <a:ext cx="10807908" cy="830997"/>
          </a:xfrm>
          <a:prstGeom prst="rect">
            <a:avLst/>
          </a:prstGeom>
          <a:noFill/>
        </p:spPr>
        <p:txBody>
          <a:bodyPr wrap="square" rtlCol="0">
            <a:spAutoFit/>
          </a:bodyPr>
          <a:lstStyle/>
          <a:p>
            <a:r>
              <a:rPr kumimoji="1" lang="en-US" altLang="ja-JP" sz="2400" dirty="0">
                <a:latin typeface="Hiragino Sans W4" panose="020B0400000000000000" pitchFamily="34" charset="-128"/>
                <a:ea typeface="Hiragino Sans W4" panose="020B0400000000000000" pitchFamily="34" charset="-128"/>
              </a:rPr>
              <a:t>(1)</a:t>
            </a:r>
            <a:r>
              <a:rPr kumimoji="1" lang="ja-JP" altLang="en-US" sz="2400">
                <a:latin typeface="Hiragino Sans W4" panose="020B0400000000000000" pitchFamily="34" charset="-128"/>
                <a:ea typeface="Hiragino Sans W4" panose="020B0400000000000000" pitchFamily="34" charset="-128"/>
              </a:rPr>
              <a:t>メタ個体群デザインと</a:t>
            </a:r>
            <a:r>
              <a:rPr kumimoji="1" lang="en-US" altLang="ja-JP" sz="2400" dirty="0">
                <a:latin typeface="Hiragino Sans W4" panose="020B0400000000000000" pitchFamily="34" charset="-128"/>
                <a:ea typeface="Hiragino Sans W4" panose="020B0400000000000000" pitchFamily="34" charset="-128"/>
              </a:rPr>
              <a:t>(2)Pollock</a:t>
            </a:r>
            <a:r>
              <a:rPr kumimoji="1" lang="ja-JP" altLang="en-US" sz="2400">
                <a:latin typeface="Hiragino Sans W4" panose="020B0400000000000000" pitchFamily="34" charset="-128"/>
                <a:ea typeface="Hiragino Sans W4" panose="020B0400000000000000" pitchFamily="34" charset="-128"/>
              </a:rPr>
              <a:t>のロバストデザインを</a:t>
            </a:r>
            <a:endParaRPr kumimoji="1" lang="en-US" altLang="ja-JP" sz="2400" dirty="0">
              <a:latin typeface="Hiragino Sans W4" panose="020B0400000000000000" pitchFamily="34" charset="-128"/>
              <a:ea typeface="Hiragino Sans W4" panose="020B0400000000000000" pitchFamily="34" charset="-128"/>
            </a:endParaRPr>
          </a:p>
          <a:p>
            <a:r>
              <a:rPr kumimoji="1" lang="ja-JP" altLang="en-US" sz="2400">
                <a:latin typeface="Hiragino Sans W4" panose="020B0400000000000000" pitchFamily="34" charset="-128"/>
                <a:ea typeface="Hiragino Sans W4" panose="020B0400000000000000" pitchFamily="34" charset="-128"/>
              </a:rPr>
              <a:t>組み合わせた調査を前提とする</a:t>
            </a:r>
            <a:endParaRPr kumimoji="1" lang="en-US" altLang="ja-JP" sz="2400" dirty="0">
              <a:latin typeface="Hiragino Sans W4" panose="020B0400000000000000" pitchFamily="34" charset="-128"/>
              <a:ea typeface="Hiragino Sans W4" panose="020B0400000000000000" pitchFamily="34" charset="-128"/>
            </a:endParaRPr>
          </a:p>
        </p:txBody>
      </p:sp>
      <p:sp>
        <p:nvSpPr>
          <p:cNvPr id="6" name="正方形/長方形 5">
            <a:extLst>
              <a:ext uri="{FF2B5EF4-FFF2-40B4-BE49-F238E27FC236}">
                <a16:creationId xmlns:a16="http://schemas.microsoft.com/office/drawing/2014/main" id="{9F7FDD40-6B4F-0A46-8CFF-19E14D0A4509}"/>
              </a:ext>
            </a:extLst>
          </p:cNvPr>
          <p:cNvSpPr/>
          <p:nvPr/>
        </p:nvSpPr>
        <p:spPr>
          <a:xfrm>
            <a:off x="485048" y="2312685"/>
            <a:ext cx="2587568" cy="369332"/>
          </a:xfrm>
          <a:prstGeom prst="rect">
            <a:avLst/>
          </a:prstGeom>
        </p:spPr>
        <p:txBody>
          <a:bodyPr wrap="none">
            <a:spAutoFit/>
          </a:bodyPr>
          <a:lstStyle/>
          <a:p>
            <a:r>
              <a:rPr lang="en-US" altLang="ja-JP" dirty="0">
                <a:latin typeface="Hiragino Sans W4" panose="020B0400000000000000" pitchFamily="34" charset="-128"/>
                <a:ea typeface="Hiragino Sans W4" panose="020B0400000000000000" pitchFamily="34" charset="-128"/>
              </a:rPr>
              <a:t>(1)</a:t>
            </a:r>
            <a:r>
              <a:rPr lang="ja-JP" altLang="en-US">
                <a:latin typeface="Hiragino Sans W4" panose="020B0400000000000000" pitchFamily="34" charset="-128"/>
                <a:ea typeface="Hiragino Sans W4" panose="020B0400000000000000" pitchFamily="34" charset="-128"/>
              </a:rPr>
              <a:t>メタ個体群デザイン</a:t>
            </a:r>
            <a:endParaRPr lang="ja-JP" altLang="en-US"/>
          </a:p>
        </p:txBody>
      </p:sp>
      <p:sp>
        <p:nvSpPr>
          <p:cNvPr id="7" name="正方形/長方形 6">
            <a:extLst>
              <a:ext uri="{FF2B5EF4-FFF2-40B4-BE49-F238E27FC236}">
                <a16:creationId xmlns:a16="http://schemas.microsoft.com/office/drawing/2014/main" id="{A404E032-5A50-8648-8E2E-58AB6646E347}"/>
              </a:ext>
            </a:extLst>
          </p:cNvPr>
          <p:cNvSpPr/>
          <p:nvPr/>
        </p:nvSpPr>
        <p:spPr>
          <a:xfrm>
            <a:off x="6531818" y="2312685"/>
            <a:ext cx="3501280" cy="369332"/>
          </a:xfrm>
          <a:prstGeom prst="rect">
            <a:avLst/>
          </a:prstGeom>
        </p:spPr>
        <p:txBody>
          <a:bodyPr wrap="none">
            <a:spAutoFit/>
          </a:bodyPr>
          <a:lstStyle/>
          <a:p>
            <a:r>
              <a:rPr lang="en-US" altLang="ja-JP" dirty="0">
                <a:latin typeface="Hiragino Sans W4" panose="020B0400000000000000" pitchFamily="34" charset="-128"/>
                <a:ea typeface="Hiragino Sans W4" panose="020B0400000000000000" pitchFamily="34" charset="-128"/>
              </a:rPr>
              <a:t>(2) Pollock</a:t>
            </a:r>
            <a:r>
              <a:rPr lang="ja-JP" altLang="en-US">
                <a:latin typeface="Hiragino Sans W4" panose="020B0400000000000000" pitchFamily="34" charset="-128"/>
                <a:ea typeface="Hiragino Sans W4" panose="020B0400000000000000" pitchFamily="34" charset="-128"/>
              </a:rPr>
              <a:t>のロバストデザイン</a:t>
            </a:r>
            <a:endParaRPr lang="ja-JP" altLang="en-US"/>
          </a:p>
        </p:txBody>
      </p:sp>
      <p:sp>
        <p:nvSpPr>
          <p:cNvPr id="8" name="正方形/長方形 7">
            <a:extLst>
              <a:ext uri="{FF2B5EF4-FFF2-40B4-BE49-F238E27FC236}">
                <a16:creationId xmlns:a16="http://schemas.microsoft.com/office/drawing/2014/main" id="{1625C83F-CC1F-044A-947E-1DB1EB97DEC6}"/>
              </a:ext>
            </a:extLst>
          </p:cNvPr>
          <p:cNvSpPr/>
          <p:nvPr/>
        </p:nvSpPr>
        <p:spPr>
          <a:xfrm>
            <a:off x="485048" y="2744197"/>
            <a:ext cx="4399247" cy="1369606"/>
          </a:xfrm>
          <a:prstGeom prst="rect">
            <a:avLst/>
          </a:prstGeom>
        </p:spPr>
        <p:txBody>
          <a:bodyPr wrap="square">
            <a:spAutoFit/>
          </a:bodyPr>
          <a:lstStyle/>
          <a:p>
            <a:r>
              <a:rPr lang="ja-JP" altLang="en-US">
                <a:solidFill>
                  <a:schemeClr val="accent6">
                    <a:lumMod val="75000"/>
                  </a:schemeClr>
                </a:solidFill>
                <a:latin typeface="Hiragino Sans W4" panose="020B0400000000000000" pitchFamily="34" charset="-128"/>
                <a:ea typeface="Hiragino Sans W4" panose="020B0400000000000000" pitchFamily="34" charset="-128"/>
              </a:rPr>
              <a:t>メタ個体群</a:t>
            </a:r>
            <a:r>
              <a:rPr lang="ja-JP" altLang="en-US">
                <a:latin typeface="Hiragino Sans W4" panose="020B0400000000000000" pitchFamily="34" charset="-128"/>
                <a:ea typeface="Hiragino Sans W4" panose="020B0400000000000000" pitchFamily="34" charset="-128"/>
              </a:rPr>
              <a:t>：個体群の分散</a:t>
            </a:r>
            <a:r>
              <a:rPr lang="en-US" altLang="ja-JP" dirty="0">
                <a:latin typeface="Hiragino Sans W4" panose="020B0400000000000000" pitchFamily="34" charset="-128"/>
                <a:ea typeface="Hiragino Sans W4" panose="020B0400000000000000" pitchFamily="34" charset="-128"/>
              </a:rPr>
              <a:t>(</a:t>
            </a:r>
            <a:r>
              <a:rPr lang="ja-JP" altLang="en-US">
                <a:latin typeface="Hiragino Sans W4" panose="020B0400000000000000" pitchFamily="34" charset="-128"/>
                <a:ea typeface="Hiragino Sans W4" panose="020B0400000000000000" pitchFamily="34" charset="-128"/>
              </a:rPr>
              <a:t>移入出</a:t>
            </a:r>
            <a:r>
              <a:rPr lang="en-US" altLang="ja-JP" dirty="0">
                <a:latin typeface="Hiragino Sans W4" panose="020B0400000000000000" pitchFamily="34" charset="-128"/>
                <a:ea typeface="Hiragino Sans W4" panose="020B0400000000000000" pitchFamily="34" charset="-128"/>
              </a:rPr>
              <a:t>)</a:t>
            </a:r>
            <a:r>
              <a:rPr lang="ja-JP" altLang="en-US">
                <a:latin typeface="Hiragino Sans W4" panose="020B0400000000000000" pitchFamily="34" charset="-128"/>
                <a:ea typeface="Hiragino Sans W4" panose="020B0400000000000000" pitchFamily="34" charset="-128"/>
              </a:rPr>
              <a:t>によって連結した局所</a:t>
            </a:r>
            <a:r>
              <a:rPr lang="en-US" altLang="ja-JP" dirty="0">
                <a:latin typeface="Hiragino Sans W4" panose="020B0400000000000000" pitchFamily="34" charset="-128"/>
                <a:ea typeface="Hiragino Sans W4" panose="020B0400000000000000" pitchFamily="34" charset="-128"/>
              </a:rPr>
              <a:t>(</a:t>
            </a:r>
            <a:r>
              <a:rPr lang="ja-JP" altLang="en-US">
                <a:latin typeface="Hiragino Sans W4" panose="020B0400000000000000" pitchFamily="34" charset="-128"/>
                <a:ea typeface="Hiragino Sans W4" panose="020B0400000000000000" pitchFamily="34" charset="-128"/>
              </a:rPr>
              <a:t>同種</a:t>
            </a:r>
            <a:r>
              <a:rPr lang="en-US" altLang="ja-JP" dirty="0">
                <a:latin typeface="Hiragino Sans W4" panose="020B0400000000000000" pitchFamily="34" charset="-128"/>
                <a:ea typeface="Hiragino Sans W4" panose="020B0400000000000000" pitchFamily="34" charset="-128"/>
              </a:rPr>
              <a:t>)</a:t>
            </a:r>
            <a:r>
              <a:rPr lang="ja-JP" altLang="en-US">
                <a:latin typeface="Hiragino Sans W4" panose="020B0400000000000000" pitchFamily="34" charset="-128"/>
                <a:ea typeface="Hiragino Sans W4" panose="020B0400000000000000" pitchFamily="34" charset="-128"/>
              </a:rPr>
              <a:t>個体群の集合</a:t>
            </a:r>
            <a:endParaRPr lang="en-US" altLang="ja-JP" dirty="0">
              <a:latin typeface="Hiragino Sans W4" panose="020B0400000000000000" pitchFamily="34" charset="-128"/>
              <a:ea typeface="Hiragino Sans W4" panose="020B0400000000000000" pitchFamily="34" charset="-128"/>
            </a:endParaRPr>
          </a:p>
          <a:p>
            <a:endParaRPr lang="en-US" altLang="ja-JP" sz="1100"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サイトの占有状態は局所群集の絶滅と</a:t>
            </a:r>
            <a:endParaRPr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移入によって変化</a:t>
            </a:r>
            <a:endParaRPr lang="ja-JP" altLang="en-US"/>
          </a:p>
        </p:txBody>
      </p:sp>
      <p:pic>
        <p:nvPicPr>
          <p:cNvPr id="10" name="図 9" descr="座る が含まれている画像&#10;&#10;自動的に生成された説明">
            <a:extLst>
              <a:ext uri="{FF2B5EF4-FFF2-40B4-BE49-F238E27FC236}">
                <a16:creationId xmlns:a16="http://schemas.microsoft.com/office/drawing/2014/main" id="{847734F5-695A-A24A-A445-3E030F601498}"/>
              </a:ext>
            </a:extLst>
          </p:cNvPr>
          <p:cNvPicPr>
            <a:picLocks noChangeAspect="1"/>
          </p:cNvPicPr>
          <p:nvPr/>
        </p:nvPicPr>
        <p:blipFill>
          <a:blip r:embed="rId2"/>
          <a:stretch>
            <a:fillRect/>
          </a:stretch>
        </p:blipFill>
        <p:spPr>
          <a:xfrm>
            <a:off x="966970" y="4175983"/>
            <a:ext cx="3917325" cy="2058391"/>
          </a:xfrm>
          <a:prstGeom prst="rect">
            <a:avLst/>
          </a:prstGeom>
        </p:spPr>
      </p:pic>
      <p:sp>
        <p:nvSpPr>
          <p:cNvPr id="11" name="テキスト ボックス 10">
            <a:extLst>
              <a:ext uri="{FF2B5EF4-FFF2-40B4-BE49-F238E27FC236}">
                <a16:creationId xmlns:a16="http://schemas.microsoft.com/office/drawing/2014/main" id="{29E18E0D-E333-3A48-9354-0AF099C98546}"/>
              </a:ext>
            </a:extLst>
          </p:cNvPr>
          <p:cNvSpPr txBox="1"/>
          <p:nvPr/>
        </p:nvSpPr>
        <p:spPr>
          <a:xfrm>
            <a:off x="1770016" y="6220437"/>
            <a:ext cx="1188146" cy="307777"/>
          </a:xfrm>
          <a:prstGeom prst="rect">
            <a:avLst/>
          </a:prstGeom>
          <a:noFill/>
        </p:spPr>
        <p:txBody>
          <a:bodyPr wrap="none" rtlCol="0">
            <a:spAutoFit/>
          </a:bodyPr>
          <a:lstStyle/>
          <a:p>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p.4 </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図</a:t>
            </a:r>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1</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より</a:t>
            </a:r>
          </a:p>
        </p:txBody>
      </p:sp>
      <p:sp>
        <p:nvSpPr>
          <p:cNvPr id="13" name="正方形/長方形 12">
            <a:extLst>
              <a:ext uri="{FF2B5EF4-FFF2-40B4-BE49-F238E27FC236}">
                <a16:creationId xmlns:a16="http://schemas.microsoft.com/office/drawing/2014/main" id="{22CE14F0-3A10-B844-9E8A-145AFEDBAABA}"/>
              </a:ext>
            </a:extLst>
          </p:cNvPr>
          <p:cNvSpPr/>
          <p:nvPr/>
        </p:nvSpPr>
        <p:spPr>
          <a:xfrm>
            <a:off x="6531818" y="2740356"/>
            <a:ext cx="4965638" cy="2100575"/>
          </a:xfrm>
          <a:prstGeom prst="rect">
            <a:avLst/>
          </a:prstGeom>
        </p:spPr>
        <p:txBody>
          <a:bodyPr wrap="square">
            <a:spAutoFit/>
          </a:bodyPr>
          <a:lstStyle/>
          <a:p>
            <a:r>
              <a:rPr lang="ja-JP" altLang="en-US">
                <a:solidFill>
                  <a:schemeClr val="accent6">
                    <a:lumMod val="75000"/>
                  </a:schemeClr>
                </a:solidFill>
                <a:latin typeface="Hiragino Sans W4" panose="020B0400000000000000" pitchFamily="34" charset="-128"/>
                <a:ea typeface="Hiragino Sans W4" panose="020B0400000000000000" pitchFamily="34" charset="-128"/>
              </a:rPr>
              <a:t>入れ子の時間構造</a:t>
            </a:r>
            <a:r>
              <a:rPr lang="ja-JP" altLang="en-US">
                <a:latin typeface="Hiragino Sans W4" panose="020B0400000000000000" pitchFamily="34" charset="-128"/>
                <a:ea typeface="Hiragino Sans W4" panose="020B0400000000000000" pitchFamily="34" charset="-128"/>
              </a:rPr>
              <a:t>：</a:t>
            </a:r>
            <a:endParaRPr lang="en-US" altLang="ja-JP" dirty="0">
              <a:latin typeface="Hiragino Sans W4" panose="020B0400000000000000" pitchFamily="34" charset="-128"/>
              <a:ea typeface="Hiragino Sans W4" panose="020B0400000000000000" pitchFamily="34" charset="-128"/>
            </a:endParaRPr>
          </a:p>
          <a:p>
            <a:r>
              <a:rPr lang="en-US" altLang="ja-JP" dirty="0" err="1">
                <a:latin typeface="Hiragino Sans W4" panose="020B0400000000000000" pitchFamily="34" charset="-128"/>
                <a:ea typeface="Hiragino Sans W4" panose="020B0400000000000000" pitchFamily="34" charset="-128"/>
              </a:rPr>
              <a:t>i</a:t>
            </a:r>
            <a:r>
              <a:rPr lang="en-US" altLang="ja-JP" dirty="0">
                <a:latin typeface="Hiragino Sans W4" panose="020B0400000000000000" pitchFamily="34" charset="-128"/>
                <a:ea typeface="Hiragino Sans W4" panose="020B0400000000000000" pitchFamily="34" charset="-128"/>
              </a:rPr>
              <a:t>) </a:t>
            </a:r>
            <a:r>
              <a:rPr lang="ja-JP" altLang="en-US">
                <a:latin typeface="Hiragino Sans W4" panose="020B0400000000000000" pitchFamily="34" charset="-128"/>
                <a:ea typeface="Hiragino Sans W4" panose="020B0400000000000000" pitchFamily="34" charset="-128"/>
              </a:rPr>
              <a:t>占有状態の変化が生じるスケールの時間</a:t>
            </a:r>
            <a:endParaRPr lang="en-US" altLang="ja-JP" dirty="0">
              <a:latin typeface="Hiragino Sans W4" panose="020B0400000000000000" pitchFamily="34" charset="-128"/>
              <a:ea typeface="Hiragino Sans W4" panose="020B0400000000000000" pitchFamily="34" charset="-128"/>
            </a:endParaRPr>
          </a:p>
          <a:p>
            <a:r>
              <a:rPr lang="en-US" altLang="ja-JP" dirty="0">
                <a:latin typeface="Hiragino Sans W4" panose="020B0400000000000000" pitchFamily="34" charset="-128"/>
                <a:ea typeface="Hiragino Sans W4" panose="020B0400000000000000" pitchFamily="34" charset="-128"/>
              </a:rPr>
              <a:t>t; primary sampling period (season)</a:t>
            </a:r>
          </a:p>
          <a:p>
            <a:endParaRPr lang="en-US" altLang="ja-JP" sz="1050" dirty="0">
              <a:latin typeface="Hiragino Sans W4" panose="020B0400000000000000" pitchFamily="34" charset="-128"/>
              <a:ea typeface="Hiragino Sans W4" panose="020B0400000000000000" pitchFamily="34" charset="-128"/>
            </a:endParaRPr>
          </a:p>
          <a:p>
            <a:r>
              <a:rPr lang="en-US" altLang="ja-JP" dirty="0">
                <a:latin typeface="Hiragino Sans W4" panose="020B0400000000000000" pitchFamily="34" charset="-128"/>
                <a:ea typeface="Hiragino Sans W4" panose="020B0400000000000000" pitchFamily="34" charset="-128"/>
              </a:rPr>
              <a:t>ii) </a:t>
            </a:r>
            <a:r>
              <a:rPr lang="ja-JP" altLang="en-US">
                <a:latin typeface="Hiragino Sans W4" panose="020B0400000000000000" pitchFamily="34" charset="-128"/>
                <a:ea typeface="Hiragino Sans W4" panose="020B0400000000000000" pitchFamily="34" charset="-128"/>
              </a:rPr>
              <a:t>占有状態の変化が生じない時間</a:t>
            </a:r>
            <a:endParaRPr lang="en-US" altLang="ja-JP" dirty="0">
              <a:latin typeface="Hiragino Sans W4" panose="020B0400000000000000" pitchFamily="34" charset="-128"/>
              <a:ea typeface="Hiragino Sans W4" panose="020B0400000000000000" pitchFamily="34" charset="-128"/>
            </a:endParaRPr>
          </a:p>
          <a:p>
            <a:r>
              <a:rPr lang="en-US" altLang="ja-JP" dirty="0">
                <a:latin typeface="Hiragino Sans W4" panose="020B0400000000000000" pitchFamily="34" charset="-128"/>
                <a:ea typeface="Hiragino Sans W4" panose="020B0400000000000000" pitchFamily="34" charset="-128"/>
              </a:rPr>
              <a:t>j; secondary sampling period</a:t>
            </a:r>
          </a:p>
          <a:p>
            <a:endParaRPr lang="en-US" altLang="ja-JP" sz="1000" dirty="0">
              <a:latin typeface="Hiragino Sans W4" panose="020B0400000000000000" pitchFamily="34" charset="-128"/>
              <a:ea typeface="Hiragino Sans W4" panose="020B0400000000000000" pitchFamily="34" charset="-128"/>
            </a:endParaRPr>
          </a:p>
          <a:p>
            <a:r>
              <a:rPr lang="en-US" altLang="ja-JP" dirty="0">
                <a:latin typeface="Hiragino Sans W4" panose="020B0400000000000000" pitchFamily="34" charset="-128"/>
                <a:ea typeface="Hiragino Sans W4" panose="020B0400000000000000" pitchFamily="34" charset="-128"/>
              </a:rPr>
              <a:t>season t=t</a:t>
            </a:r>
            <a:r>
              <a:rPr lang="ja-JP" altLang="en-US">
                <a:latin typeface="Hiragino Sans W4" panose="020B0400000000000000" pitchFamily="34" charset="-128"/>
                <a:ea typeface="Hiragino Sans W4" panose="020B0400000000000000" pitchFamily="34" charset="-128"/>
              </a:rPr>
              <a:t>でサイト</a:t>
            </a:r>
            <a:r>
              <a:rPr lang="en-US" altLang="ja-JP" dirty="0" err="1">
                <a:latin typeface="Hiragino Sans W4" panose="020B0400000000000000" pitchFamily="34" charset="-128"/>
                <a:ea typeface="Hiragino Sans W4" panose="020B0400000000000000" pitchFamily="34" charset="-128"/>
              </a:rPr>
              <a:t>i</a:t>
            </a:r>
            <a:r>
              <a:rPr lang="ja-JP" altLang="en-US">
                <a:latin typeface="Hiragino Sans W4" panose="020B0400000000000000" pitchFamily="34" charset="-128"/>
                <a:ea typeface="Hiragino Sans W4" panose="020B0400000000000000" pitchFamily="34" charset="-128"/>
              </a:rPr>
              <a:t>を</a:t>
            </a:r>
            <a:r>
              <a:rPr lang="en-US" altLang="ja-JP" dirty="0">
                <a:latin typeface="Hiragino Sans W4" panose="020B0400000000000000" pitchFamily="34" charset="-128"/>
                <a:ea typeface="Hiragino Sans W4" panose="020B0400000000000000" pitchFamily="34" charset="-128"/>
              </a:rPr>
              <a:t>J</a:t>
            </a:r>
            <a:r>
              <a:rPr lang="en-US" altLang="ja-JP" baseline="-25000" dirty="0">
                <a:latin typeface="Hiragino Sans W4" panose="020B0400000000000000" pitchFamily="34" charset="-128"/>
                <a:ea typeface="Hiragino Sans W4" panose="020B0400000000000000" pitchFamily="34" charset="-128"/>
              </a:rPr>
              <a:t>it</a:t>
            </a:r>
            <a:r>
              <a:rPr lang="ja-JP" altLang="en-US">
                <a:latin typeface="Hiragino Sans W4" panose="020B0400000000000000" pitchFamily="34" charset="-128"/>
                <a:ea typeface="Hiragino Sans W4" panose="020B0400000000000000" pitchFamily="34" charset="-128"/>
              </a:rPr>
              <a:t>回調査する</a:t>
            </a:r>
            <a:endParaRPr lang="en-US" altLang="ja-JP" baseline="-25000" dirty="0">
              <a:latin typeface="Hiragino Sans W4" panose="020B0400000000000000" pitchFamily="34" charset="-128"/>
              <a:ea typeface="Hiragino Sans W4" panose="020B0400000000000000" pitchFamily="34" charset="-128"/>
            </a:endParaRPr>
          </a:p>
        </p:txBody>
      </p:sp>
      <p:pic>
        <p:nvPicPr>
          <p:cNvPr id="15" name="図 14" descr="ダイアグラム&#10;&#10;中程度の精度で自動的に生成された説明">
            <a:extLst>
              <a:ext uri="{FF2B5EF4-FFF2-40B4-BE49-F238E27FC236}">
                <a16:creationId xmlns:a16="http://schemas.microsoft.com/office/drawing/2014/main" id="{724CB8F2-B0F2-2B42-A8AD-0074279C33E4}"/>
              </a:ext>
            </a:extLst>
          </p:cNvPr>
          <p:cNvPicPr>
            <a:picLocks noChangeAspect="1"/>
          </p:cNvPicPr>
          <p:nvPr/>
        </p:nvPicPr>
        <p:blipFill>
          <a:blip r:embed="rId3"/>
          <a:stretch>
            <a:fillRect/>
          </a:stretch>
        </p:blipFill>
        <p:spPr>
          <a:xfrm>
            <a:off x="6251315" y="5033834"/>
            <a:ext cx="5166193" cy="1508312"/>
          </a:xfrm>
          <a:prstGeom prst="rect">
            <a:avLst/>
          </a:prstGeom>
        </p:spPr>
      </p:pic>
      <p:sp>
        <p:nvSpPr>
          <p:cNvPr id="16" name="テキスト ボックス 15">
            <a:extLst>
              <a:ext uri="{FF2B5EF4-FFF2-40B4-BE49-F238E27FC236}">
                <a16:creationId xmlns:a16="http://schemas.microsoft.com/office/drawing/2014/main" id="{6457F234-D60F-0C4C-ACD0-FB23E9E55652}"/>
              </a:ext>
            </a:extLst>
          </p:cNvPr>
          <p:cNvSpPr txBox="1"/>
          <p:nvPr/>
        </p:nvSpPr>
        <p:spPr>
          <a:xfrm>
            <a:off x="8421365" y="6467770"/>
            <a:ext cx="1186543" cy="307777"/>
          </a:xfrm>
          <a:prstGeom prst="rect">
            <a:avLst/>
          </a:prstGeom>
          <a:noFill/>
        </p:spPr>
        <p:txBody>
          <a:bodyPr wrap="none" rtlCol="0">
            <a:spAutoFit/>
          </a:bodyPr>
          <a:lstStyle/>
          <a:p>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p.5 </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図</a:t>
            </a:r>
            <a:r>
              <a:rPr kumimoji="1" lang="en-US" altLang="ja-JP" sz="1400" dirty="0">
                <a:solidFill>
                  <a:schemeClr val="bg1">
                    <a:lumMod val="50000"/>
                  </a:schemeClr>
                </a:solidFill>
                <a:latin typeface="Hiragino Sans W4" panose="020B0400000000000000" pitchFamily="34" charset="-128"/>
                <a:ea typeface="Hiragino Sans W4" panose="020B0400000000000000" pitchFamily="34" charset="-128"/>
              </a:rPr>
              <a:t>2</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より</a:t>
            </a:r>
          </a:p>
        </p:txBody>
      </p:sp>
      <p:sp>
        <p:nvSpPr>
          <p:cNvPr id="17" name="テキスト ボックス 16">
            <a:extLst>
              <a:ext uri="{FF2B5EF4-FFF2-40B4-BE49-F238E27FC236}">
                <a16:creationId xmlns:a16="http://schemas.microsoft.com/office/drawing/2014/main" id="{0C7F56CB-FBC2-EB40-A727-596284C706DE}"/>
              </a:ext>
            </a:extLst>
          </p:cNvPr>
          <p:cNvSpPr txBox="1"/>
          <p:nvPr/>
        </p:nvSpPr>
        <p:spPr>
          <a:xfrm>
            <a:off x="7605488" y="4714604"/>
            <a:ext cx="4586512" cy="369332"/>
          </a:xfrm>
          <a:prstGeom prst="rect">
            <a:avLst/>
          </a:prstGeom>
          <a:noFill/>
        </p:spPr>
        <p:txBody>
          <a:bodyPr wrap="none" rtlCol="0">
            <a:spAutoFit/>
          </a:bodyPr>
          <a:lstStyle/>
          <a:p>
            <a:r>
              <a:rPr kumimoji="1" lang="ja-JP" altLang="en-US">
                <a:solidFill>
                  <a:schemeClr val="accent2"/>
                </a:solidFill>
                <a:latin typeface="Hiragino Sans W4" panose="020B0400000000000000" pitchFamily="34" charset="-128"/>
                <a:ea typeface="Hiragino Sans W4" panose="020B0400000000000000" pitchFamily="34" charset="-128"/>
              </a:rPr>
              <a:t>各データ点は</a:t>
            </a:r>
            <a:r>
              <a:rPr kumimoji="1" lang="en-US" altLang="ja-JP" dirty="0">
                <a:solidFill>
                  <a:schemeClr val="accent2"/>
                </a:solidFill>
                <a:latin typeface="Hiragino Sans W4" panose="020B0400000000000000" pitchFamily="34" charset="-128"/>
                <a:ea typeface="Hiragino Sans W4" panose="020B0400000000000000" pitchFamily="34" charset="-128"/>
              </a:rPr>
              <a:t>y=0 (</a:t>
            </a:r>
            <a:r>
              <a:rPr kumimoji="1" lang="ja-JP" altLang="en-US">
                <a:solidFill>
                  <a:schemeClr val="accent2"/>
                </a:solidFill>
                <a:latin typeface="Hiragino Sans W4" panose="020B0400000000000000" pitchFamily="34" charset="-128"/>
                <a:ea typeface="Hiragino Sans W4" panose="020B0400000000000000" pitchFamily="34" charset="-128"/>
              </a:rPr>
              <a:t>非占有</a:t>
            </a:r>
            <a:r>
              <a:rPr kumimoji="1" lang="en-US" altLang="ja-JP" dirty="0">
                <a:solidFill>
                  <a:schemeClr val="accent2"/>
                </a:solidFill>
                <a:latin typeface="Hiragino Sans W4" panose="020B0400000000000000" pitchFamily="34" charset="-128"/>
                <a:ea typeface="Hiragino Sans W4" panose="020B0400000000000000" pitchFamily="34" charset="-128"/>
              </a:rPr>
              <a:t>)</a:t>
            </a:r>
            <a:r>
              <a:rPr kumimoji="1" lang="ja-JP" altLang="en-US">
                <a:solidFill>
                  <a:schemeClr val="accent2"/>
                </a:solidFill>
                <a:latin typeface="Hiragino Sans W4" panose="020B0400000000000000" pitchFamily="34" charset="-128"/>
                <a:ea typeface="Hiragino Sans W4" panose="020B0400000000000000" pitchFamily="34" charset="-128"/>
              </a:rPr>
              <a:t>、</a:t>
            </a:r>
            <a:r>
              <a:rPr kumimoji="1" lang="en-US" altLang="ja-JP" dirty="0">
                <a:solidFill>
                  <a:schemeClr val="accent2"/>
                </a:solidFill>
                <a:latin typeface="Hiragino Sans W4" panose="020B0400000000000000" pitchFamily="34" charset="-128"/>
                <a:ea typeface="Hiragino Sans W4" panose="020B0400000000000000" pitchFamily="34" charset="-128"/>
              </a:rPr>
              <a:t>1(</a:t>
            </a:r>
            <a:r>
              <a:rPr kumimoji="1" lang="ja-JP" altLang="en-US">
                <a:solidFill>
                  <a:schemeClr val="accent2"/>
                </a:solidFill>
                <a:latin typeface="Hiragino Sans W4" panose="020B0400000000000000" pitchFamily="34" charset="-128"/>
                <a:ea typeface="Hiragino Sans W4" panose="020B0400000000000000" pitchFamily="34" charset="-128"/>
              </a:rPr>
              <a:t>占有</a:t>
            </a:r>
            <a:r>
              <a:rPr kumimoji="1" lang="en-US" altLang="ja-JP" dirty="0">
                <a:solidFill>
                  <a:schemeClr val="accent2"/>
                </a:solidFill>
                <a:latin typeface="Hiragino Sans W4" panose="020B0400000000000000" pitchFamily="34" charset="-128"/>
                <a:ea typeface="Hiragino Sans W4" panose="020B0400000000000000" pitchFamily="34" charset="-128"/>
              </a:rPr>
              <a:t>)</a:t>
            </a:r>
            <a:r>
              <a:rPr kumimoji="1" lang="ja-JP" altLang="en-US">
                <a:solidFill>
                  <a:schemeClr val="accent2"/>
                </a:solidFill>
                <a:latin typeface="Hiragino Sans W4" panose="020B0400000000000000" pitchFamily="34" charset="-128"/>
                <a:ea typeface="Hiragino Sans W4" panose="020B0400000000000000" pitchFamily="34" charset="-128"/>
              </a:rPr>
              <a:t>の</a:t>
            </a:r>
            <a:r>
              <a:rPr kumimoji="1" lang="en-US" altLang="ja-JP" dirty="0">
                <a:solidFill>
                  <a:schemeClr val="accent2"/>
                </a:solidFill>
                <a:latin typeface="Hiragino Sans W4" panose="020B0400000000000000" pitchFamily="34" charset="-128"/>
                <a:ea typeface="Hiragino Sans W4" panose="020B0400000000000000" pitchFamily="34" charset="-128"/>
              </a:rPr>
              <a:t>2</a:t>
            </a:r>
            <a:r>
              <a:rPr kumimoji="1" lang="ja-JP" altLang="en-US">
                <a:solidFill>
                  <a:schemeClr val="accent2"/>
                </a:solidFill>
                <a:latin typeface="Hiragino Sans W4" panose="020B0400000000000000" pitchFamily="34" charset="-128"/>
                <a:ea typeface="Hiragino Sans W4" panose="020B0400000000000000" pitchFamily="34" charset="-128"/>
              </a:rPr>
              <a:t>値</a:t>
            </a:r>
          </a:p>
        </p:txBody>
      </p:sp>
    </p:spTree>
    <p:extLst>
      <p:ext uri="{BB962C8B-B14F-4D97-AF65-F5344CB8AC3E}">
        <p14:creationId xmlns:p14="http://schemas.microsoft.com/office/powerpoint/2010/main" val="169582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214C9B8-F0F8-CE4F-8D6B-FB3A5C58CD71}"/>
              </a:ext>
            </a:extLst>
          </p:cNvPr>
          <p:cNvSpPr txBox="1"/>
          <p:nvPr/>
        </p:nvSpPr>
        <p:spPr>
          <a:xfrm>
            <a:off x="689548" y="329786"/>
            <a:ext cx="10807908" cy="584775"/>
          </a:xfrm>
          <a:prstGeom prst="rect">
            <a:avLst/>
          </a:prstGeom>
          <a:noFill/>
        </p:spPr>
        <p:txBody>
          <a:bodyPr wrap="square" rtlCol="0">
            <a:spAutoFit/>
          </a:bodyPr>
          <a:lstStyle/>
          <a:p>
            <a:r>
              <a:rPr lang="ja-JP" altLang="en-US" sz="3200" b="1">
                <a:latin typeface="Hiragino Sans W4" panose="020B0400000000000000" pitchFamily="34" charset="-128"/>
                <a:ea typeface="Hiragino Sans W4" panose="020B0400000000000000" pitchFamily="34" charset="-128"/>
              </a:rPr>
              <a:t>動的サイト占有モデル</a:t>
            </a:r>
            <a:endParaRPr lang="en-US" altLang="ja-JP" sz="3200" b="1" dirty="0">
              <a:latin typeface="Hiragino Sans W4" panose="020B0400000000000000" pitchFamily="34" charset="-128"/>
              <a:ea typeface="Hiragino Sans W4" panose="020B0400000000000000" pitchFamily="34" charset="-128"/>
            </a:endParaRPr>
          </a:p>
        </p:txBody>
      </p:sp>
      <p:sp>
        <p:nvSpPr>
          <p:cNvPr id="5" name="テキスト ボックス 4">
            <a:extLst>
              <a:ext uri="{FF2B5EF4-FFF2-40B4-BE49-F238E27FC236}">
                <a16:creationId xmlns:a16="http://schemas.microsoft.com/office/drawing/2014/main" id="{430718DF-47C7-A348-A736-852ED3DBE54A}"/>
              </a:ext>
            </a:extLst>
          </p:cNvPr>
          <p:cNvSpPr txBox="1"/>
          <p:nvPr/>
        </p:nvSpPr>
        <p:spPr>
          <a:xfrm>
            <a:off x="689548" y="1066801"/>
            <a:ext cx="10807908" cy="1384995"/>
          </a:xfrm>
          <a:prstGeom prst="rect">
            <a:avLst/>
          </a:prstGeom>
          <a:noFill/>
        </p:spPr>
        <p:txBody>
          <a:bodyPr wrap="square" rtlCol="0">
            <a:spAutoFit/>
          </a:bodyPr>
          <a:lstStyle/>
          <a:p>
            <a:r>
              <a:rPr kumimoji="1" lang="ja-JP" altLang="en-US" sz="2400">
                <a:latin typeface="Hiragino Sans W4" panose="020B0400000000000000" pitchFamily="34" charset="-128"/>
                <a:ea typeface="Hiragino Sans W4" panose="020B0400000000000000" pitchFamily="34" charset="-128"/>
              </a:rPr>
              <a:t>以下の</a:t>
            </a:r>
            <a:r>
              <a:rPr kumimoji="1" lang="en-US" altLang="ja-JP" sz="2400" dirty="0">
                <a:latin typeface="Hiragino Sans W4" panose="020B0400000000000000" pitchFamily="34" charset="-128"/>
                <a:ea typeface="Hiragino Sans W4" panose="020B0400000000000000" pitchFamily="34" charset="-128"/>
              </a:rPr>
              <a:t>3</a:t>
            </a:r>
            <a:r>
              <a:rPr kumimoji="1" lang="ja-JP" altLang="en-US" sz="2400">
                <a:latin typeface="Hiragino Sans W4" panose="020B0400000000000000" pitchFamily="34" charset="-128"/>
                <a:ea typeface="Hiragino Sans W4" panose="020B0400000000000000" pitchFamily="34" charset="-128"/>
              </a:rPr>
              <a:t>つのモデルの組み合わせによりデータ生成過程が表現される</a:t>
            </a:r>
            <a:endParaRPr kumimoji="1" lang="en-US" altLang="ja-JP" sz="2400" dirty="0">
              <a:latin typeface="Hiragino Sans W4" panose="020B0400000000000000" pitchFamily="34" charset="-128"/>
              <a:ea typeface="Hiragino Sans W4" panose="020B0400000000000000" pitchFamily="34" charset="-128"/>
            </a:endParaRPr>
          </a:p>
          <a:p>
            <a:pPr marL="342900" indent="-342900">
              <a:buFont typeface="Arial" panose="020B0604020202020204" pitchFamily="34" charset="0"/>
              <a:buChar char="•"/>
            </a:pPr>
            <a:r>
              <a:rPr lang="ja-JP" altLang="en-US" sz="2000">
                <a:solidFill>
                  <a:schemeClr val="accent2"/>
                </a:solidFill>
                <a:latin typeface="Hiragino Sans W4" panose="020B0400000000000000" pitchFamily="34" charset="-128"/>
                <a:ea typeface="Hiragino Sans W4" panose="020B0400000000000000" pitchFamily="34" charset="-128"/>
              </a:rPr>
              <a:t>状態変数の初期分布</a:t>
            </a:r>
            <a:endParaRPr lang="en-US" altLang="ja-JP" sz="2000" dirty="0">
              <a:solidFill>
                <a:schemeClr val="accent2"/>
              </a:solidFill>
              <a:latin typeface="Hiragino Sans W4" panose="020B0400000000000000" pitchFamily="34" charset="-128"/>
              <a:ea typeface="Hiragino Sans W4" panose="020B0400000000000000" pitchFamily="34" charset="-128"/>
            </a:endParaRPr>
          </a:p>
          <a:p>
            <a:pPr marL="342900" indent="-342900">
              <a:buFont typeface="Arial" panose="020B0604020202020204" pitchFamily="34" charset="0"/>
              <a:buChar char="•"/>
            </a:pPr>
            <a:r>
              <a:rPr kumimoji="1" lang="ja-JP" altLang="en-US" sz="2000">
                <a:solidFill>
                  <a:schemeClr val="accent2"/>
                </a:solidFill>
                <a:latin typeface="Hiragino Sans W4" panose="020B0400000000000000" pitchFamily="34" charset="-128"/>
                <a:ea typeface="Hiragino Sans W4" panose="020B0400000000000000" pitchFamily="34" charset="-128"/>
              </a:rPr>
              <a:t>状態変数の時間発展</a:t>
            </a:r>
            <a:r>
              <a:rPr lang="ja-JP" altLang="en-US" sz="2000">
                <a:solidFill>
                  <a:schemeClr val="accent2"/>
                </a:solidFill>
                <a:latin typeface="Hiragino Sans W4" panose="020B0400000000000000" pitchFamily="34" charset="-128"/>
                <a:ea typeface="Hiragino Sans W4" panose="020B0400000000000000" pitchFamily="34" charset="-128"/>
              </a:rPr>
              <a:t>（</a:t>
            </a:r>
            <a:r>
              <a:rPr kumimoji="1" lang="ja-JP" altLang="en-US" sz="2000">
                <a:solidFill>
                  <a:schemeClr val="accent2"/>
                </a:solidFill>
                <a:latin typeface="Hiragino Sans W4" panose="020B0400000000000000" pitchFamily="34" charset="-128"/>
                <a:ea typeface="Hiragino Sans W4" panose="020B0400000000000000" pitchFamily="34" charset="-128"/>
              </a:rPr>
              <a:t>システムモデル</a:t>
            </a:r>
            <a:r>
              <a:rPr lang="ja-JP" altLang="en-US" sz="2000">
                <a:solidFill>
                  <a:schemeClr val="accent2"/>
                </a:solidFill>
                <a:latin typeface="Hiragino Sans W4" panose="020B0400000000000000" pitchFamily="34" charset="-128"/>
                <a:ea typeface="Hiragino Sans W4" panose="020B0400000000000000" pitchFamily="34" charset="-128"/>
              </a:rPr>
              <a:t>）</a:t>
            </a:r>
            <a:endParaRPr kumimoji="1" lang="en-US" altLang="ja-JP" sz="2000" dirty="0">
              <a:solidFill>
                <a:schemeClr val="accent2"/>
              </a:solidFill>
              <a:latin typeface="Hiragino Sans W4" panose="020B0400000000000000" pitchFamily="34" charset="-128"/>
              <a:ea typeface="Hiragino Sans W4" panose="020B0400000000000000" pitchFamily="34" charset="-128"/>
            </a:endParaRPr>
          </a:p>
          <a:p>
            <a:pPr marL="342900" indent="-342900">
              <a:buFont typeface="Arial" panose="020B0604020202020204" pitchFamily="34" charset="0"/>
              <a:buChar char="•"/>
            </a:pPr>
            <a:r>
              <a:rPr lang="ja-JP" altLang="en-US" sz="2000">
                <a:solidFill>
                  <a:schemeClr val="accent2"/>
                </a:solidFill>
                <a:latin typeface="Hiragino Sans W4" panose="020B0400000000000000" pitchFamily="34" charset="-128"/>
                <a:ea typeface="Hiragino Sans W4" panose="020B0400000000000000" pitchFamily="34" charset="-128"/>
              </a:rPr>
              <a:t>状態変数に依存した観測データの確率分布（観測モデル）</a:t>
            </a:r>
            <a:endParaRPr kumimoji="1" lang="en-US" altLang="ja-JP" sz="2000" dirty="0">
              <a:solidFill>
                <a:schemeClr val="accent2"/>
              </a:solidFill>
              <a:latin typeface="Hiragino Sans W4" panose="020B0400000000000000" pitchFamily="34" charset="-128"/>
              <a:ea typeface="Hiragino Sans W4" panose="020B0400000000000000" pitchFamily="34" charset="-128"/>
            </a:endParaRPr>
          </a:p>
        </p:txBody>
      </p:sp>
      <p:pic>
        <p:nvPicPr>
          <p:cNvPr id="7" name="図 6" descr="ダイアグラム&#10;&#10;自動的に生成された説明">
            <a:extLst>
              <a:ext uri="{FF2B5EF4-FFF2-40B4-BE49-F238E27FC236}">
                <a16:creationId xmlns:a16="http://schemas.microsoft.com/office/drawing/2014/main" id="{84C38782-BFF5-6D41-8EEE-F37E8129D278}"/>
              </a:ext>
            </a:extLst>
          </p:cNvPr>
          <p:cNvPicPr>
            <a:picLocks noChangeAspect="1"/>
          </p:cNvPicPr>
          <p:nvPr/>
        </p:nvPicPr>
        <p:blipFill>
          <a:blip r:embed="rId2"/>
          <a:stretch>
            <a:fillRect/>
          </a:stretch>
        </p:blipFill>
        <p:spPr>
          <a:xfrm>
            <a:off x="880776" y="2592759"/>
            <a:ext cx="6659276" cy="3655654"/>
          </a:xfrm>
          <a:prstGeom prst="rect">
            <a:avLst/>
          </a:prstGeom>
        </p:spPr>
      </p:pic>
      <p:sp>
        <p:nvSpPr>
          <p:cNvPr id="8" name="テキスト ボックス 7">
            <a:extLst>
              <a:ext uri="{FF2B5EF4-FFF2-40B4-BE49-F238E27FC236}">
                <a16:creationId xmlns:a16="http://schemas.microsoft.com/office/drawing/2014/main" id="{66879461-457B-F94A-8233-69AA0F61CA82}"/>
              </a:ext>
            </a:extLst>
          </p:cNvPr>
          <p:cNvSpPr txBox="1"/>
          <p:nvPr/>
        </p:nvSpPr>
        <p:spPr>
          <a:xfrm>
            <a:off x="2834318" y="6248413"/>
            <a:ext cx="1186543" cy="307777"/>
          </a:xfrm>
          <a:prstGeom prst="rect">
            <a:avLst/>
          </a:prstGeom>
          <a:noFill/>
        </p:spPr>
        <p:txBody>
          <a:bodyPr wrap="none" rtlCol="0">
            <a:spAutoFit/>
          </a:bodyPr>
          <a:lstStyle/>
          <a:p>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p.7 </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図</a:t>
            </a:r>
            <a:r>
              <a:rPr kumimoji="1" lang="en-US" altLang="ja-JP" sz="1400" dirty="0">
                <a:solidFill>
                  <a:schemeClr val="bg1">
                    <a:lumMod val="50000"/>
                  </a:schemeClr>
                </a:solidFill>
                <a:latin typeface="Hiragino Sans W4" panose="020B0400000000000000" pitchFamily="34" charset="-128"/>
                <a:ea typeface="Hiragino Sans W4" panose="020B0400000000000000" pitchFamily="34" charset="-128"/>
              </a:rPr>
              <a:t>3</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より</a:t>
            </a:r>
          </a:p>
        </p:txBody>
      </p:sp>
      <p:sp>
        <p:nvSpPr>
          <p:cNvPr id="9" name="テキスト ボックス 8">
            <a:extLst>
              <a:ext uri="{FF2B5EF4-FFF2-40B4-BE49-F238E27FC236}">
                <a16:creationId xmlns:a16="http://schemas.microsoft.com/office/drawing/2014/main" id="{72A303F7-61EA-5B48-87EB-5EB661A469A7}"/>
              </a:ext>
            </a:extLst>
          </p:cNvPr>
          <p:cNvSpPr txBox="1"/>
          <p:nvPr/>
        </p:nvSpPr>
        <p:spPr>
          <a:xfrm>
            <a:off x="7746610" y="2064242"/>
            <a:ext cx="3047629" cy="646331"/>
          </a:xfrm>
          <a:prstGeom prst="rect">
            <a:avLst/>
          </a:prstGeom>
          <a:noFill/>
        </p:spPr>
        <p:txBody>
          <a:bodyPr wrap="none" rtlCol="0">
            <a:spAutoFit/>
          </a:bodyPr>
          <a:lstStyle/>
          <a:p>
            <a:r>
              <a:rPr lang="ja-JP" altLang="en-US">
                <a:latin typeface="Hiragino Sans W4" panose="020B0400000000000000" pitchFamily="34" charset="-128"/>
                <a:ea typeface="Hiragino Sans W4" panose="020B0400000000000000" pitchFamily="34" charset="-128"/>
              </a:rPr>
              <a:t>潜在状態（観測されない）</a:t>
            </a:r>
            <a:endParaRPr lang="en-US" altLang="ja-JP" dirty="0">
              <a:latin typeface="Hiragino Sans W4" panose="020B0400000000000000" pitchFamily="34" charset="-128"/>
              <a:ea typeface="Hiragino Sans W4" panose="020B0400000000000000" pitchFamily="34" charset="-128"/>
            </a:endParaRPr>
          </a:p>
          <a:p>
            <a:r>
              <a:rPr kumimoji="1" lang="en-US" altLang="ja-JP" dirty="0">
                <a:latin typeface="Hiragino Sans W4" panose="020B0400000000000000" pitchFamily="34" charset="-128"/>
                <a:ea typeface="Hiragino Sans W4" panose="020B0400000000000000" pitchFamily="34" charset="-128"/>
              </a:rPr>
              <a:t>z=0(</a:t>
            </a:r>
            <a:r>
              <a:rPr kumimoji="1" lang="ja-JP" altLang="en-US">
                <a:latin typeface="Hiragino Sans W4" panose="020B0400000000000000" pitchFamily="34" charset="-128"/>
                <a:ea typeface="Hiragino Sans W4" panose="020B0400000000000000" pitchFamily="34" charset="-128"/>
              </a:rPr>
              <a:t>非占有</a:t>
            </a:r>
            <a:r>
              <a:rPr kumimoji="1" lang="en-US" altLang="ja-JP" dirty="0">
                <a:latin typeface="Hiragino Sans W4" panose="020B0400000000000000" pitchFamily="34" charset="-128"/>
                <a:ea typeface="Hiragino Sans W4" panose="020B0400000000000000" pitchFamily="34" charset="-128"/>
              </a:rPr>
              <a:t>)</a:t>
            </a:r>
            <a:r>
              <a:rPr kumimoji="1" lang="ja-JP" altLang="en-US">
                <a:latin typeface="Hiragino Sans W4" panose="020B0400000000000000" pitchFamily="34" charset="-128"/>
                <a:ea typeface="Hiragino Sans W4" panose="020B0400000000000000" pitchFamily="34" charset="-128"/>
              </a:rPr>
              <a:t>、</a:t>
            </a:r>
            <a:r>
              <a:rPr kumimoji="1" lang="en-US" altLang="ja-JP" dirty="0">
                <a:latin typeface="Hiragino Sans W4" panose="020B0400000000000000" pitchFamily="34" charset="-128"/>
                <a:ea typeface="Hiragino Sans W4" panose="020B0400000000000000" pitchFamily="34" charset="-128"/>
              </a:rPr>
              <a:t>1(</a:t>
            </a:r>
            <a:r>
              <a:rPr kumimoji="1" lang="ja-JP" altLang="en-US">
                <a:latin typeface="Hiragino Sans W4" panose="020B0400000000000000" pitchFamily="34" charset="-128"/>
                <a:ea typeface="Hiragino Sans W4" panose="020B0400000000000000" pitchFamily="34" charset="-128"/>
              </a:rPr>
              <a:t>占有</a:t>
            </a:r>
            <a:r>
              <a:rPr kumimoji="1" lang="en-US" altLang="ja-JP" dirty="0">
                <a:latin typeface="Hiragino Sans W4" panose="020B0400000000000000" pitchFamily="34" charset="-128"/>
                <a:ea typeface="Hiragino Sans W4" panose="020B0400000000000000" pitchFamily="34" charset="-128"/>
              </a:rPr>
              <a:t>)</a:t>
            </a:r>
            <a:endParaRPr kumimoji="1" lang="ja-JP" altLang="en-US">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1B78C129-6F17-2840-A82F-C0231587F276}"/>
              </a:ext>
            </a:extLst>
          </p:cNvPr>
          <p:cNvSpPr txBox="1"/>
          <p:nvPr/>
        </p:nvSpPr>
        <p:spPr>
          <a:xfrm>
            <a:off x="7686838" y="3449237"/>
            <a:ext cx="3817071" cy="646331"/>
          </a:xfrm>
          <a:prstGeom prst="rect">
            <a:avLst/>
          </a:prstGeom>
          <a:noFill/>
        </p:spPr>
        <p:txBody>
          <a:bodyPr wrap="none" rtlCol="0">
            <a:spAutoFit/>
          </a:bodyPr>
          <a:lstStyle/>
          <a:p>
            <a:r>
              <a:rPr kumimoji="1" lang="en-US" altLang="ja-JP" dirty="0" err="1">
                <a:latin typeface="Hiragino Sans W4" panose="020B0400000000000000" pitchFamily="34" charset="-128"/>
                <a:ea typeface="Hiragino Sans W4" panose="020B0400000000000000" pitchFamily="34" charset="-128"/>
              </a:rPr>
              <a:t>z</a:t>
            </a:r>
            <a:r>
              <a:rPr kumimoji="1" lang="en-US" altLang="ja-JP" baseline="-25000" dirty="0" err="1">
                <a:latin typeface="Hiragino Sans W4" panose="020B0400000000000000" pitchFamily="34" charset="-128"/>
                <a:ea typeface="Hiragino Sans W4" panose="020B0400000000000000" pitchFamily="34" charset="-128"/>
              </a:rPr>
              <a:t>t</a:t>
            </a:r>
            <a:r>
              <a:rPr lang="en-US" altLang="ja-JP" dirty="0">
                <a:latin typeface="Hiragino Sans W4" panose="020B0400000000000000" pitchFamily="34" charset="-128"/>
                <a:ea typeface="Hiragino Sans W4" panose="020B0400000000000000" pitchFamily="34" charset="-128"/>
              </a:rPr>
              <a:t>=0</a:t>
            </a:r>
            <a:r>
              <a:rPr lang="ja-JP" altLang="en-US">
                <a:latin typeface="Hiragino Sans W4" panose="020B0400000000000000" pitchFamily="34" charset="-128"/>
                <a:ea typeface="Hiragino Sans W4" panose="020B0400000000000000" pitchFamily="34" charset="-128"/>
              </a:rPr>
              <a:t>ならば</a:t>
            </a:r>
            <a:r>
              <a:rPr lang="en-US" altLang="ja-JP" dirty="0">
                <a:latin typeface="Hiragino Sans W4" panose="020B0400000000000000" pitchFamily="34" charset="-128"/>
                <a:ea typeface="Hiragino Sans W4" panose="020B0400000000000000" pitchFamily="34" charset="-128"/>
              </a:rPr>
              <a:t> </a:t>
            </a:r>
            <a:r>
              <a:rPr lang="ja-JP" altLang="en-US">
                <a:latin typeface="Hiragino Sans W4" panose="020B0400000000000000" pitchFamily="34" charset="-128"/>
                <a:ea typeface="Hiragino Sans W4" panose="020B0400000000000000" pitchFamily="34" charset="-128"/>
              </a:rPr>
              <a:t>確率</a:t>
            </a:r>
            <a:r>
              <a:rPr lang="en-US" altLang="ja-JP" dirty="0" err="1">
                <a:latin typeface="Hiragino Sans W4" panose="020B0400000000000000" pitchFamily="34" charset="-128"/>
                <a:ea typeface="Hiragino Sans W4" panose="020B0400000000000000" pitchFamily="34" charset="-128"/>
              </a:rPr>
              <a:t>γ</a:t>
            </a:r>
            <a:r>
              <a:rPr lang="en-US" altLang="ja-JP" baseline="-25000" dirty="0" err="1">
                <a:latin typeface="Hiragino Sans W4" panose="020B0400000000000000" pitchFamily="34" charset="-128"/>
                <a:ea typeface="Hiragino Sans W4" panose="020B0400000000000000" pitchFamily="34" charset="-128"/>
              </a:rPr>
              <a:t>t</a:t>
            </a:r>
            <a:r>
              <a:rPr lang="ja-JP" altLang="en-US">
                <a:latin typeface="Hiragino Sans W4" panose="020B0400000000000000" pitchFamily="34" charset="-128"/>
                <a:ea typeface="Hiragino Sans W4" panose="020B0400000000000000" pitchFamily="34" charset="-128"/>
              </a:rPr>
              <a:t>で移入し</a:t>
            </a:r>
            <a:r>
              <a:rPr lang="en-US" altLang="ja-JP" dirty="0">
                <a:latin typeface="Hiragino Sans W4" panose="020B0400000000000000" pitchFamily="34" charset="-128"/>
                <a:ea typeface="Hiragino Sans W4" panose="020B0400000000000000" pitchFamily="34" charset="-128"/>
              </a:rPr>
              <a:t>z</a:t>
            </a:r>
            <a:r>
              <a:rPr lang="en-US" altLang="ja-JP" baseline="-25000" dirty="0">
                <a:latin typeface="Hiragino Sans W4" panose="020B0400000000000000" pitchFamily="34" charset="-128"/>
                <a:ea typeface="Hiragino Sans W4" panose="020B0400000000000000" pitchFamily="34" charset="-128"/>
              </a:rPr>
              <a:t>t+1</a:t>
            </a:r>
            <a:r>
              <a:rPr lang="en-US" altLang="ja-JP" dirty="0">
                <a:latin typeface="Hiragino Sans W4" panose="020B0400000000000000" pitchFamily="34" charset="-128"/>
                <a:ea typeface="Hiragino Sans W4" panose="020B0400000000000000" pitchFamily="34" charset="-128"/>
              </a:rPr>
              <a:t>=1</a:t>
            </a:r>
          </a:p>
          <a:p>
            <a:r>
              <a:rPr lang="en-US" altLang="ja-JP" dirty="0">
                <a:latin typeface="Hiragino Sans W4" panose="020B0400000000000000" pitchFamily="34" charset="-128"/>
                <a:ea typeface="Hiragino Sans W4" panose="020B0400000000000000" pitchFamily="34" charset="-128"/>
              </a:rPr>
              <a:t>	     </a:t>
            </a:r>
            <a:r>
              <a:rPr lang="ja-JP" altLang="en-US">
                <a:latin typeface="Hiragino Sans W4" panose="020B0400000000000000" pitchFamily="34" charset="-128"/>
                <a:ea typeface="Hiragino Sans W4" panose="020B0400000000000000" pitchFamily="34" charset="-128"/>
              </a:rPr>
              <a:t>確率</a:t>
            </a:r>
            <a:r>
              <a:rPr lang="en-US" altLang="ja-JP" dirty="0">
                <a:latin typeface="Hiragino Sans W4" panose="020B0400000000000000" pitchFamily="34" charset="-128"/>
                <a:ea typeface="Hiragino Sans W4" panose="020B0400000000000000" pitchFamily="34" charset="-128"/>
              </a:rPr>
              <a:t>1-γ</a:t>
            </a:r>
            <a:r>
              <a:rPr lang="ja-JP" altLang="en-US">
                <a:latin typeface="Hiragino Sans W4" panose="020B0400000000000000" pitchFamily="34" charset="-128"/>
                <a:ea typeface="Hiragino Sans W4" panose="020B0400000000000000" pitchFamily="34" charset="-128"/>
              </a:rPr>
              <a:t>で</a:t>
            </a:r>
            <a:r>
              <a:rPr lang="en-US" altLang="ja-JP" dirty="0">
                <a:latin typeface="Hiragino Sans W4" panose="020B0400000000000000" pitchFamily="34" charset="-128"/>
                <a:ea typeface="Hiragino Sans W4" panose="020B0400000000000000" pitchFamily="34" charset="-128"/>
              </a:rPr>
              <a:t>z</a:t>
            </a:r>
            <a:r>
              <a:rPr lang="en-US" altLang="ja-JP" baseline="-25000" dirty="0">
                <a:latin typeface="Hiragino Sans W4" panose="020B0400000000000000" pitchFamily="34" charset="-128"/>
                <a:ea typeface="Hiragino Sans W4" panose="020B0400000000000000" pitchFamily="34" charset="-128"/>
              </a:rPr>
              <a:t>t+1</a:t>
            </a:r>
            <a:r>
              <a:rPr lang="en-US" altLang="ja-JP" dirty="0">
                <a:latin typeface="Hiragino Sans W4" panose="020B0400000000000000" pitchFamily="34" charset="-128"/>
                <a:ea typeface="Hiragino Sans W4" panose="020B0400000000000000" pitchFamily="34" charset="-128"/>
              </a:rPr>
              <a:t>=0</a:t>
            </a:r>
            <a:endParaRPr lang="ja-JP" altLang="en-US">
              <a:latin typeface="Hiragino Sans W4" panose="020B0400000000000000" pitchFamily="34" charset="-128"/>
              <a:ea typeface="Hiragino Sans W4" panose="020B0400000000000000" pitchFamily="34" charset="-128"/>
            </a:endParaRPr>
          </a:p>
        </p:txBody>
      </p:sp>
      <p:sp>
        <p:nvSpPr>
          <p:cNvPr id="11" name="テキスト ボックス 10">
            <a:extLst>
              <a:ext uri="{FF2B5EF4-FFF2-40B4-BE49-F238E27FC236}">
                <a16:creationId xmlns:a16="http://schemas.microsoft.com/office/drawing/2014/main" id="{461F7BC4-D59E-2A48-A9C5-D1BF1C85833A}"/>
              </a:ext>
            </a:extLst>
          </p:cNvPr>
          <p:cNvSpPr txBox="1"/>
          <p:nvPr/>
        </p:nvSpPr>
        <p:spPr>
          <a:xfrm>
            <a:off x="7686838" y="4095568"/>
            <a:ext cx="3954929" cy="646331"/>
          </a:xfrm>
          <a:prstGeom prst="rect">
            <a:avLst/>
          </a:prstGeom>
          <a:noFill/>
        </p:spPr>
        <p:txBody>
          <a:bodyPr wrap="none" rtlCol="0">
            <a:spAutoFit/>
          </a:bodyPr>
          <a:lstStyle/>
          <a:p>
            <a:r>
              <a:rPr kumimoji="1" lang="en-US" altLang="ja-JP" dirty="0" err="1">
                <a:latin typeface="Hiragino Sans W4" panose="020B0400000000000000" pitchFamily="34" charset="-128"/>
                <a:ea typeface="Hiragino Sans W4" panose="020B0400000000000000" pitchFamily="34" charset="-128"/>
              </a:rPr>
              <a:t>z</a:t>
            </a:r>
            <a:r>
              <a:rPr kumimoji="1" lang="en-US" altLang="ja-JP" baseline="-25000" dirty="0" err="1">
                <a:latin typeface="Hiragino Sans W4" panose="020B0400000000000000" pitchFamily="34" charset="-128"/>
                <a:ea typeface="Hiragino Sans W4" panose="020B0400000000000000" pitchFamily="34" charset="-128"/>
              </a:rPr>
              <a:t>t</a:t>
            </a:r>
            <a:r>
              <a:rPr lang="en-US" altLang="ja-JP" dirty="0">
                <a:latin typeface="Hiragino Sans W4" panose="020B0400000000000000" pitchFamily="34" charset="-128"/>
                <a:ea typeface="Hiragino Sans W4" panose="020B0400000000000000" pitchFamily="34" charset="-128"/>
              </a:rPr>
              <a:t>=1</a:t>
            </a:r>
            <a:r>
              <a:rPr lang="ja-JP" altLang="en-US">
                <a:latin typeface="Hiragino Sans W4" panose="020B0400000000000000" pitchFamily="34" charset="-128"/>
                <a:ea typeface="Hiragino Sans W4" panose="020B0400000000000000" pitchFamily="34" charset="-128"/>
              </a:rPr>
              <a:t>ならば</a:t>
            </a:r>
            <a:r>
              <a:rPr lang="en-US" altLang="ja-JP" dirty="0">
                <a:latin typeface="Hiragino Sans W4" panose="020B0400000000000000" pitchFamily="34" charset="-128"/>
                <a:ea typeface="Hiragino Sans W4" panose="020B0400000000000000" pitchFamily="34" charset="-128"/>
              </a:rPr>
              <a:t> </a:t>
            </a:r>
            <a:r>
              <a:rPr lang="ja-JP" altLang="en-US">
                <a:latin typeface="Hiragino Sans W4" panose="020B0400000000000000" pitchFamily="34" charset="-128"/>
                <a:ea typeface="Hiragino Sans W4" panose="020B0400000000000000" pitchFamily="34" charset="-128"/>
              </a:rPr>
              <a:t>確率</a:t>
            </a:r>
            <a:r>
              <a:rPr lang="en-US" altLang="ja-JP" dirty="0" err="1">
                <a:latin typeface="Hiragino Sans W4" panose="020B0400000000000000" pitchFamily="34" charset="-128"/>
                <a:ea typeface="Hiragino Sans W4" panose="020B0400000000000000" pitchFamily="34" charset="-128"/>
              </a:rPr>
              <a:t>φ</a:t>
            </a:r>
            <a:r>
              <a:rPr lang="en-US" altLang="ja-JP" baseline="-25000" dirty="0" err="1">
                <a:latin typeface="Hiragino Sans W4" panose="020B0400000000000000" pitchFamily="34" charset="-128"/>
                <a:ea typeface="Hiragino Sans W4" panose="020B0400000000000000" pitchFamily="34" charset="-128"/>
              </a:rPr>
              <a:t>t</a:t>
            </a:r>
            <a:r>
              <a:rPr lang="ja-JP" altLang="en-US">
                <a:latin typeface="Hiragino Sans W4" panose="020B0400000000000000" pitchFamily="34" charset="-128"/>
                <a:ea typeface="Hiragino Sans W4" panose="020B0400000000000000" pitchFamily="34" charset="-128"/>
              </a:rPr>
              <a:t>で絶滅し</a:t>
            </a:r>
            <a:r>
              <a:rPr lang="en-US" altLang="ja-JP" dirty="0">
                <a:latin typeface="Hiragino Sans W4" panose="020B0400000000000000" pitchFamily="34" charset="-128"/>
                <a:ea typeface="Hiragino Sans W4" panose="020B0400000000000000" pitchFamily="34" charset="-128"/>
              </a:rPr>
              <a:t>z</a:t>
            </a:r>
            <a:r>
              <a:rPr lang="en-US" altLang="ja-JP" baseline="-25000" dirty="0">
                <a:latin typeface="Hiragino Sans W4" panose="020B0400000000000000" pitchFamily="34" charset="-128"/>
                <a:ea typeface="Hiragino Sans W4" panose="020B0400000000000000" pitchFamily="34" charset="-128"/>
              </a:rPr>
              <a:t>t+1</a:t>
            </a:r>
            <a:r>
              <a:rPr lang="en-US" altLang="ja-JP" dirty="0">
                <a:latin typeface="Hiragino Sans W4" panose="020B0400000000000000" pitchFamily="34" charset="-128"/>
                <a:ea typeface="Hiragino Sans W4" panose="020B0400000000000000" pitchFamily="34" charset="-128"/>
              </a:rPr>
              <a:t>=0</a:t>
            </a:r>
          </a:p>
          <a:p>
            <a:r>
              <a:rPr lang="en-US" altLang="ja-JP" dirty="0">
                <a:latin typeface="Hiragino Sans W4" panose="020B0400000000000000" pitchFamily="34" charset="-128"/>
                <a:ea typeface="Hiragino Sans W4" panose="020B0400000000000000" pitchFamily="34" charset="-128"/>
              </a:rPr>
              <a:t>	     </a:t>
            </a:r>
            <a:r>
              <a:rPr lang="ja-JP" altLang="en-US">
                <a:latin typeface="Hiragino Sans W4" panose="020B0400000000000000" pitchFamily="34" charset="-128"/>
                <a:ea typeface="Hiragino Sans W4" panose="020B0400000000000000" pitchFamily="34" charset="-128"/>
              </a:rPr>
              <a:t>確率</a:t>
            </a:r>
            <a:r>
              <a:rPr lang="en-US" altLang="ja-JP" dirty="0">
                <a:latin typeface="Hiragino Sans W4" panose="020B0400000000000000" pitchFamily="34" charset="-128"/>
                <a:ea typeface="Hiragino Sans W4" panose="020B0400000000000000" pitchFamily="34" charset="-128"/>
              </a:rPr>
              <a:t>1- </a:t>
            </a:r>
            <a:r>
              <a:rPr lang="en-US" altLang="ja-JP" dirty="0" err="1">
                <a:latin typeface="Hiragino Sans W4" panose="020B0400000000000000" pitchFamily="34" charset="-128"/>
                <a:ea typeface="Hiragino Sans W4" panose="020B0400000000000000" pitchFamily="34" charset="-128"/>
              </a:rPr>
              <a:t>φ</a:t>
            </a:r>
            <a:r>
              <a:rPr lang="en-US" altLang="ja-JP" baseline="-25000" dirty="0" err="1">
                <a:latin typeface="Hiragino Sans W4" panose="020B0400000000000000" pitchFamily="34" charset="-128"/>
                <a:ea typeface="Hiragino Sans W4" panose="020B0400000000000000" pitchFamily="34" charset="-128"/>
              </a:rPr>
              <a:t>t</a:t>
            </a:r>
            <a:r>
              <a:rPr lang="ja-JP" altLang="en-US">
                <a:latin typeface="Hiragino Sans W4" panose="020B0400000000000000" pitchFamily="34" charset="-128"/>
                <a:ea typeface="Hiragino Sans W4" panose="020B0400000000000000" pitchFamily="34" charset="-128"/>
              </a:rPr>
              <a:t>で</a:t>
            </a:r>
            <a:r>
              <a:rPr lang="en-US" altLang="ja-JP" dirty="0">
                <a:latin typeface="Hiragino Sans W4" panose="020B0400000000000000" pitchFamily="34" charset="-128"/>
                <a:ea typeface="Hiragino Sans W4" panose="020B0400000000000000" pitchFamily="34" charset="-128"/>
              </a:rPr>
              <a:t>z</a:t>
            </a:r>
            <a:r>
              <a:rPr lang="en-US" altLang="ja-JP" baseline="-25000" dirty="0">
                <a:latin typeface="Hiragino Sans W4" panose="020B0400000000000000" pitchFamily="34" charset="-128"/>
                <a:ea typeface="Hiragino Sans W4" panose="020B0400000000000000" pitchFamily="34" charset="-128"/>
              </a:rPr>
              <a:t>t+1</a:t>
            </a:r>
            <a:r>
              <a:rPr lang="en-US" altLang="ja-JP" dirty="0">
                <a:latin typeface="Hiragino Sans W4" panose="020B0400000000000000" pitchFamily="34" charset="-128"/>
                <a:ea typeface="Hiragino Sans W4" panose="020B0400000000000000" pitchFamily="34" charset="-128"/>
              </a:rPr>
              <a:t>=1</a:t>
            </a:r>
            <a:endParaRPr lang="ja-JP" altLang="en-US">
              <a:latin typeface="Hiragino Sans W4" panose="020B0400000000000000" pitchFamily="34" charset="-128"/>
              <a:ea typeface="Hiragino Sans W4" panose="020B0400000000000000" pitchFamily="34" charset="-128"/>
            </a:endParaRPr>
          </a:p>
        </p:txBody>
      </p:sp>
      <p:sp>
        <p:nvSpPr>
          <p:cNvPr id="12" name="テキスト ボックス 11">
            <a:extLst>
              <a:ext uri="{FF2B5EF4-FFF2-40B4-BE49-F238E27FC236}">
                <a16:creationId xmlns:a16="http://schemas.microsoft.com/office/drawing/2014/main" id="{B2DB8D29-F33C-3E44-B917-551AD9D09ECF}"/>
              </a:ext>
            </a:extLst>
          </p:cNvPr>
          <p:cNvSpPr txBox="1"/>
          <p:nvPr/>
        </p:nvSpPr>
        <p:spPr>
          <a:xfrm>
            <a:off x="7540052" y="3249980"/>
            <a:ext cx="902811" cy="954107"/>
          </a:xfrm>
          <a:prstGeom prst="rect">
            <a:avLst/>
          </a:prstGeom>
          <a:noFill/>
        </p:spPr>
        <p:txBody>
          <a:bodyPr wrap="none" rtlCol="0">
            <a:spAutoFit/>
          </a:bodyPr>
          <a:lstStyle/>
          <a:p>
            <a:r>
              <a:rPr kumimoji="1" lang="ja-JP" altLang="en-US" sz="1400">
                <a:solidFill>
                  <a:schemeClr val="accent2"/>
                </a:solidFill>
                <a:latin typeface="Hiragino Sans W4" panose="020B0400000000000000" pitchFamily="34" charset="-128"/>
                <a:ea typeface="Hiragino Sans W4" panose="020B0400000000000000" pitchFamily="34" charset="-128"/>
              </a:rPr>
              <a:t>絶滅率</a:t>
            </a:r>
            <a:r>
              <a:rPr kumimoji="1" lang="en-US" altLang="ja-JP" sz="1400" dirty="0" err="1">
                <a:solidFill>
                  <a:schemeClr val="accent2"/>
                </a:solidFill>
                <a:latin typeface="Hiragino Sans W4" panose="020B0400000000000000" pitchFamily="34" charset="-128"/>
                <a:ea typeface="Hiragino Sans W4" panose="020B0400000000000000" pitchFamily="34" charset="-128"/>
              </a:rPr>
              <a:t>γ</a:t>
            </a:r>
            <a:endParaRPr kumimoji="1" lang="en-US" altLang="ja-JP" sz="1400" dirty="0">
              <a:solidFill>
                <a:schemeClr val="accent2"/>
              </a:solidFill>
              <a:latin typeface="Hiragino Sans W4" panose="020B0400000000000000" pitchFamily="34" charset="-128"/>
              <a:ea typeface="Hiragino Sans W4" panose="020B0400000000000000" pitchFamily="34" charset="-128"/>
            </a:endParaRPr>
          </a:p>
          <a:p>
            <a:endParaRPr lang="en-US" altLang="ja-JP" sz="1400" dirty="0">
              <a:solidFill>
                <a:schemeClr val="accent2"/>
              </a:solidFill>
              <a:latin typeface="Hiragino Sans W4" panose="020B0400000000000000" pitchFamily="34" charset="-128"/>
              <a:ea typeface="Hiragino Sans W4" panose="020B0400000000000000" pitchFamily="34" charset="-128"/>
            </a:endParaRPr>
          </a:p>
          <a:p>
            <a:endParaRPr kumimoji="1" lang="en-US" altLang="ja-JP" sz="1400" dirty="0">
              <a:solidFill>
                <a:schemeClr val="accent2"/>
              </a:solidFill>
              <a:latin typeface="Hiragino Sans W4" panose="020B0400000000000000" pitchFamily="34" charset="-128"/>
              <a:ea typeface="Hiragino Sans W4" panose="020B0400000000000000" pitchFamily="34" charset="-128"/>
            </a:endParaRPr>
          </a:p>
          <a:p>
            <a:r>
              <a:rPr lang="ja-JP" altLang="en-US" sz="1400">
                <a:solidFill>
                  <a:schemeClr val="accent2"/>
                </a:solidFill>
                <a:latin typeface="Hiragino Sans W4" panose="020B0400000000000000" pitchFamily="34" charset="-128"/>
                <a:ea typeface="Hiragino Sans W4" panose="020B0400000000000000" pitchFamily="34" charset="-128"/>
              </a:rPr>
              <a:t>移入率</a:t>
            </a:r>
            <a:r>
              <a:rPr lang="en-US" altLang="ja-JP" sz="1400" dirty="0" err="1">
                <a:solidFill>
                  <a:schemeClr val="accent2"/>
                </a:solidFill>
                <a:latin typeface="Hiragino Sans W4" panose="020B0400000000000000" pitchFamily="34" charset="-128"/>
                <a:ea typeface="Hiragino Sans W4" panose="020B0400000000000000" pitchFamily="34" charset="-128"/>
              </a:rPr>
              <a:t>φ</a:t>
            </a:r>
            <a:endParaRPr kumimoji="1" lang="ja-JP" altLang="en-US" sz="1400">
              <a:solidFill>
                <a:schemeClr val="accent2"/>
              </a:solidFill>
              <a:latin typeface="Hiragino Sans W4" panose="020B0400000000000000" pitchFamily="34" charset="-128"/>
              <a:ea typeface="Hiragino Sans W4" panose="020B0400000000000000" pitchFamily="34" charset="-128"/>
            </a:endParaRPr>
          </a:p>
        </p:txBody>
      </p:sp>
      <p:sp>
        <p:nvSpPr>
          <p:cNvPr id="13" name="テキスト ボックス 12">
            <a:extLst>
              <a:ext uri="{FF2B5EF4-FFF2-40B4-BE49-F238E27FC236}">
                <a16:creationId xmlns:a16="http://schemas.microsoft.com/office/drawing/2014/main" id="{9E2D0506-5C9C-0943-AACF-18CDD90EDA5E}"/>
              </a:ext>
            </a:extLst>
          </p:cNvPr>
          <p:cNvSpPr txBox="1"/>
          <p:nvPr/>
        </p:nvSpPr>
        <p:spPr>
          <a:xfrm>
            <a:off x="7540052" y="4780257"/>
            <a:ext cx="1021433" cy="307777"/>
          </a:xfrm>
          <a:prstGeom prst="rect">
            <a:avLst/>
          </a:prstGeom>
          <a:noFill/>
        </p:spPr>
        <p:txBody>
          <a:bodyPr wrap="none" rtlCol="0">
            <a:spAutoFit/>
          </a:bodyPr>
          <a:lstStyle/>
          <a:p>
            <a:r>
              <a:rPr kumimoji="1" lang="ja-JP" altLang="en-US" sz="1400">
                <a:solidFill>
                  <a:schemeClr val="accent2"/>
                </a:solidFill>
                <a:latin typeface="Hiragino Sans W4" panose="020B0400000000000000" pitchFamily="34" charset="-128"/>
                <a:ea typeface="Hiragino Sans W4" panose="020B0400000000000000" pitchFamily="34" charset="-128"/>
              </a:rPr>
              <a:t>発見確率</a:t>
            </a:r>
            <a:r>
              <a:rPr kumimoji="1" lang="en-US" altLang="ja-JP" sz="1400" dirty="0">
                <a:solidFill>
                  <a:schemeClr val="accent2"/>
                </a:solidFill>
                <a:latin typeface="Hiragino Sans W4" panose="020B0400000000000000" pitchFamily="34" charset="-128"/>
                <a:ea typeface="Hiragino Sans W4" panose="020B0400000000000000" pitchFamily="34" charset="-128"/>
              </a:rPr>
              <a:t>p</a:t>
            </a:r>
            <a:endParaRPr kumimoji="1" lang="ja-JP" altLang="en-US" sz="1400">
              <a:solidFill>
                <a:schemeClr val="accent2"/>
              </a:solidFill>
              <a:latin typeface="Hiragino Sans W4" panose="020B0400000000000000" pitchFamily="34" charset="-128"/>
              <a:ea typeface="Hiragino Sans W4" panose="020B0400000000000000" pitchFamily="34" charset="-128"/>
            </a:endParaRPr>
          </a:p>
        </p:txBody>
      </p:sp>
      <p:sp>
        <p:nvSpPr>
          <p:cNvPr id="14" name="テキスト ボックス 13">
            <a:extLst>
              <a:ext uri="{FF2B5EF4-FFF2-40B4-BE49-F238E27FC236}">
                <a16:creationId xmlns:a16="http://schemas.microsoft.com/office/drawing/2014/main" id="{AC611416-DEF5-4447-99DF-5E543BE0C105}"/>
              </a:ext>
            </a:extLst>
          </p:cNvPr>
          <p:cNvSpPr txBox="1"/>
          <p:nvPr/>
        </p:nvSpPr>
        <p:spPr>
          <a:xfrm>
            <a:off x="7686838" y="4994903"/>
            <a:ext cx="4065537" cy="646331"/>
          </a:xfrm>
          <a:prstGeom prst="rect">
            <a:avLst/>
          </a:prstGeom>
          <a:noFill/>
        </p:spPr>
        <p:txBody>
          <a:bodyPr wrap="none" rtlCol="0">
            <a:spAutoFit/>
          </a:bodyPr>
          <a:lstStyle/>
          <a:p>
            <a:r>
              <a:rPr kumimoji="1" lang="en-US" altLang="ja-JP" dirty="0" err="1">
                <a:latin typeface="Hiragino Sans W4" panose="020B0400000000000000" pitchFamily="34" charset="-128"/>
                <a:ea typeface="Hiragino Sans W4" panose="020B0400000000000000" pitchFamily="34" charset="-128"/>
              </a:rPr>
              <a:t>z</a:t>
            </a:r>
            <a:r>
              <a:rPr kumimoji="1" lang="en-US" altLang="ja-JP" baseline="-25000" dirty="0" err="1">
                <a:latin typeface="Hiragino Sans W4" panose="020B0400000000000000" pitchFamily="34" charset="-128"/>
                <a:ea typeface="Hiragino Sans W4" panose="020B0400000000000000" pitchFamily="34" charset="-128"/>
              </a:rPr>
              <a:t>t</a:t>
            </a:r>
            <a:r>
              <a:rPr lang="en-US" altLang="ja-JP" dirty="0">
                <a:latin typeface="Hiragino Sans W4" panose="020B0400000000000000" pitchFamily="34" charset="-128"/>
                <a:ea typeface="Hiragino Sans W4" panose="020B0400000000000000" pitchFamily="34" charset="-128"/>
              </a:rPr>
              <a:t>=1</a:t>
            </a:r>
            <a:r>
              <a:rPr lang="ja-JP" altLang="en-US">
                <a:latin typeface="Hiragino Sans W4" panose="020B0400000000000000" pitchFamily="34" charset="-128"/>
                <a:ea typeface="Hiragino Sans W4" panose="020B0400000000000000" pitchFamily="34" charset="-128"/>
              </a:rPr>
              <a:t>ならば</a:t>
            </a:r>
            <a:r>
              <a:rPr lang="en-US" altLang="ja-JP" dirty="0">
                <a:latin typeface="Hiragino Sans W4" panose="020B0400000000000000" pitchFamily="34" charset="-128"/>
                <a:ea typeface="Hiragino Sans W4" panose="020B0400000000000000" pitchFamily="34" charset="-128"/>
              </a:rPr>
              <a:t> </a:t>
            </a:r>
            <a:r>
              <a:rPr lang="ja-JP" altLang="en-US">
                <a:latin typeface="Hiragino Sans W4" panose="020B0400000000000000" pitchFamily="34" charset="-128"/>
                <a:ea typeface="Hiragino Sans W4" panose="020B0400000000000000" pitchFamily="34" charset="-128"/>
              </a:rPr>
              <a:t>確率</a:t>
            </a:r>
            <a:r>
              <a:rPr lang="en-US" altLang="ja-JP" dirty="0" err="1">
                <a:latin typeface="Hiragino Sans W4" panose="020B0400000000000000" pitchFamily="34" charset="-128"/>
                <a:ea typeface="Hiragino Sans W4" panose="020B0400000000000000" pitchFamily="34" charset="-128"/>
              </a:rPr>
              <a:t>p</a:t>
            </a:r>
            <a:r>
              <a:rPr lang="en-US" altLang="ja-JP" baseline="-25000" dirty="0" err="1">
                <a:latin typeface="Hiragino Sans W4" panose="020B0400000000000000" pitchFamily="34" charset="-128"/>
                <a:ea typeface="Hiragino Sans W4" panose="020B0400000000000000" pitchFamily="34" charset="-128"/>
              </a:rPr>
              <a:t>t</a:t>
            </a:r>
            <a:r>
              <a:rPr lang="ja-JP" altLang="en-US">
                <a:latin typeface="Hiragino Sans W4" panose="020B0400000000000000" pitchFamily="34" charset="-128"/>
                <a:ea typeface="Hiragino Sans W4" panose="020B0400000000000000" pitchFamily="34" charset="-128"/>
              </a:rPr>
              <a:t>で発見</a:t>
            </a:r>
            <a:r>
              <a:rPr lang="en-US" altLang="ja-JP" dirty="0">
                <a:latin typeface="Hiragino Sans W4" panose="020B0400000000000000" pitchFamily="34" charset="-128"/>
                <a:ea typeface="Hiragino Sans W4" panose="020B0400000000000000" pitchFamily="34" charset="-128"/>
              </a:rPr>
              <a:t> </a:t>
            </a:r>
            <a:r>
              <a:rPr lang="en-US" altLang="ja-JP" sz="1400" dirty="0">
                <a:latin typeface="Hiragino Sans W4" panose="020B0400000000000000" pitchFamily="34" charset="-128"/>
                <a:ea typeface="Hiragino Sans W4" panose="020B0400000000000000" pitchFamily="34" charset="-128"/>
              </a:rPr>
              <a:t>(1-p</a:t>
            </a:r>
            <a:r>
              <a:rPr lang="ja-JP" altLang="en-US" sz="1400">
                <a:latin typeface="Hiragino Sans W4" panose="020B0400000000000000" pitchFamily="34" charset="-128"/>
                <a:ea typeface="Hiragino Sans W4" panose="020B0400000000000000" pitchFamily="34" charset="-128"/>
              </a:rPr>
              <a:t>で偽陰性</a:t>
            </a:r>
            <a:r>
              <a:rPr lang="en-US" altLang="ja-JP" dirty="0">
                <a:latin typeface="Hiragino Sans W4" panose="020B0400000000000000" pitchFamily="34" charset="-128"/>
                <a:ea typeface="Hiragino Sans W4" panose="020B0400000000000000" pitchFamily="34" charset="-128"/>
              </a:rPr>
              <a:t>)</a:t>
            </a:r>
          </a:p>
          <a:p>
            <a:r>
              <a:rPr lang="en-US" altLang="ja-JP" dirty="0" err="1">
                <a:latin typeface="Hiragino Sans W4" panose="020B0400000000000000" pitchFamily="34" charset="-128"/>
                <a:ea typeface="Hiragino Sans W4" panose="020B0400000000000000" pitchFamily="34" charset="-128"/>
              </a:rPr>
              <a:t>z</a:t>
            </a:r>
            <a:r>
              <a:rPr lang="en-US" altLang="ja-JP" baseline="-25000" dirty="0" err="1">
                <a:latin typeface="Hiragino Sans W4" panose="020B0400000000000000" pitchFamily="34" charset="-128"/>
                <a:ea typeface="Hiragino Sans W4" panose="020B0400000000000000" pitchFamily="34" charset="-128"/>
              </a:rPr>
              <a:t>t</a:t>
            </a:r>
            <a:r>
              <a:rPr lang="en-US" altLang="ja-JP" dirty="0">
                <a:latin typeface="Hiragino Sans W4" panose="020B0400000000000000" pitchFamily="34" charset="-128"/>
                <a:ea typeface="Hiragino Sans W4" panose="020B0400000000000000" pitchFamily="34" charset="-128"/>
              </a:rPr>
              <a:t>=1</a:t>
            </a:r>
            <a:r>
              <a:rPr lang="ja-JP" altLang="en-US">
                <a:latin typeface="Hiragino Sans W4" panose="020B0400000000000000" pitchFamily="34" charset="-128"/>
                <a:ea typeface="Hiragino Sans W4" panose="020B0400000000000000" pitchFamily="34" charset="-128"/>
              </a:rPr>
              <a:t>ならば</a:t>
            </a:r>
            <a:r>
              <a:rPr lang="en-US" altLang="ja-JP" dirty="0">
                <a:latin typeface="Hiragino Sans W4" panose="020B0400000000000000" pitchFamily="34" charset="-128"/>
                <a:ea typeface="Hiragino Sans W4" panose="020B0400000000000000" pitchFamily="34" charset="-128"/>
              </a:rPr>
              <a:t> </a:t>
            </a:r>
            <a:r>
              <a:rPr lang="ja-JP" altLang="en-US">
                <a:latin typeface="Hiragino Sans W4" panose="020B0400000000000000" pitchFamily="34" charset="-128"/>
                <a:ea typeface="Hiragino Sans W4" panose="020B0400000000000000" pitchFamily="34" charset="-128"/>
              </a:rPr>
              <a:t>発見確率は</a:t>
            </a:r>
            <a:r>
              <a:rPr lang="en-US" altLang="ja-JP" dirty="0">
                <a:latin typeface="Hiragino Sans W4" panose="020B0400000000000000" pitchFamily="34" charset="-128"/>
                <a:ea typeface="Hiragino Sans W4" panose="020B0400000000000000" pitchFamily="34" charset="-128"/>
              </a:rPr>
              <a:t>0</a:t>
            </a:r>
            <a:endParaRPr lang="ja-JP" altLang="en-US">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261048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E202D4A-7AA3-3148-AC1D-CB5A8E73D7BC}"/>
              </a:ext>
            </a:extLst>
          </p:cNvPr>
          <p:cNvSpPr txBox="1"/>
          <p:nvPr/>
        </p:nvSpPr>
        <p:spPr>
          <a:xfrm>
            <a:off x="689548" y="329786"/>
            <a:ext cx="10807908" cy="584775"/>
          </a:xfrm>
          <a:prstGeom prst="rect">
            <a:avLst/>
          </a:prstGeom>
          <a:noFill/>
        </p:spPr>
        <p:txBody>
          <a:bodyPr wrap="square" rtlCol="0">
            <a:spAutoFit/>
          </a:bodyPr>
          <a:lstStyle/>
          <a:p>
            <a:r>
              <a:rPr lang="ja-JP" altLang="en-US" sz="3200" b="1">
                <a:latin typeface="Hiragino Sans W4" panose="020B0400000000000000" pitchFamily="34" charset="-128"/>
                <a:ea typeface="Hiragino Sans W4" panose="020B0400000000000000" pitchFamily="34" charset="-128"/>
              </a:rPr>
              <a:t>動的サイト占有モデル</a:t>
            </a:r>
            <a:endParaRPr lang="en-US" altLang="ja-JP" sz="3200" b="1" dirty="0">
              <a:latin typeface="Hiragino Sans W4" panose="020B0400000000000000" pitchFamily="34" charset="-128"/>
              <a:ea typeface="Hiragino Sans W4" panose="020B0400000000000000" pitchFamily="34" charset="-128"/>
            </a:endParaRPr>
          </a:p>
        </p:txBody>
      </p:sp>
      <p:sp>
        <p:nvSpPr>
          <p:cNvPr id="5" name="テキスト ボックス 4">
            <a:extLst>
              <a:ext uri="{FF2B5EF4-FFF2-40B4-BE49-F238E27FC236}">
                <a16:creationId xmlns:a16="http://schemas.microsoft.com/office/drawing/2014/main" id="{045420DC-618A-134A-B413-EB36AEA543FA}"/>
              </a:ext>
            </a:extLst>
          </p:cNvPr>
          <p:cNvSpPr txBox="1"/>
          <p:nvPr/>
        </p:nvSpPr>
        <p:spPr>
          <a:xfrm>
            <a:off x="689548" y="3766458"/>
            <a:ext cx="10807908" cy="1138773"/>
          </a:xfrm>
          <a:prstGeom prst="rect">
            <a:avLst/>
          </a:prstGeom>
          <a:noFill/>
        </p:spPr>
        <p:txBody>
          <a:bodyPr wrap="square" rtlCol="0">
            <a:spAutoFit/>
          </a:bodyPr>
          <a:lstStyle/>
          <a:p>
            <a:r>
              <a:rPr kumimoji="1" lang="ja-JP" altLang="en-US" sz="2400">
                <a:latin typeface="Hiragino Sans W4" panose="020B0400000000000000" pitchFamily="34" charset="-128"/>
                <a:ea typeface="Hiragino Sans W4" panose="020B0400000000000000" pitchFamily="34" charset="-128"/>
              </a:rPr>
              <a:t>偽陰性（占有を発見できない）を考慮したモデルによる推定値は、考慮しないモデルと比較し絶滅率や移入率に</a:t>
            </a:r>
            <a:r>
              <a:rPr kumimoji="1" lang="en-US" altLang="ja-JP" sz="2400" dirty="0">
                <a:latin typeface="Hiragino Sans W4" panose="020B0400000000000000" pitchFamily="34" charset="-128"/>
                <a:ea typeface="Hiragino Sans W4" panose="020B0400000000000000" pitchFamily="34" charset="-128"/>
              </a:rPr>
              <a:t>14%</a:t>
            </a:r>
            <a:r>
              <a:rPr kumimoji="1" lang="ja-JP" altLang="en-US" sz="2400">
                <a:latin typeface="Hiragino Sans W4" panose="020B0400000000000000" pitchFamily="34" charset="-128"/>
                <a:ea typeface="Hiragino Sans W4" panose="020B0400000000000000" pitchFamily="34" charset="-128"/>
              </a:rPr>
              <a:t>程度の差があることも</a:t>
            </a:r>
            <a:r>
              <a:rPr kumimoji="1" lang="en-US" altLang="ja-JP" sz="2400" dirty="0">
                <a:latin typeface="Hiragino Sans W4" panose="020B0400000000000000" pitchFamily="34" charset="-128"/>
                <a:ea typeface="Hiragino Sans W4" panose="020B0400000000000000" pitchFamily="34" charset="-128"/>
              </a:rPr>
              <a:t> </a:t>
            </a:r>
          </a:p>
          <a:p>
            <a:r>
              <a:rPr kumimoji="1" lang="en-US" altLang="ja-JP" sz="2000" dirty="0">
                <a:solidFill>
                  <a:schemeClr val="bg1">
                    <a:lumMod val="50000"/>
                  </a:schemeClr>
                </a:solidFill>
                <a:latin typeface="Hiragino Sans W4" panose="020B0400000000000000" pitchFamily="34" charset="-128"/>
                <a:ea typeface="Hiragino Sans W4" panose="020B0400000000000000" pitchFamily="34" charset="-128"/>
              </a:rPr>
              <a:t>[</a:t>
            </a:r>
            <a:r>
              <a:rPr kumimoji="1" lang="en-US" altLang="ja-JP" sz="2000" dirty="0" err="1">
                <a:solidFill>
                  <a:schemeClr val="bg1">
                    <a:lumMod val="50000"/>
                  </a:schemeClr>
                </a:solidFill>
                <a:latin typeface="Hiragino Sans W4" panose="020B0400000000000000" pitchFamily="34" charset="-128"/>
                <a:ea typeface="Hiragino Sans W4" panose="020B0400000000000000" pitchFamily="34" charset="-128"/>
              </a:rPr>
              <a:t>MacKenzie</a:t>
            </a:r>
            <a:r>
              <a:rPr lang="en-US" altLang="ja-JP" sz="2000" dirty="0">
                <a:solidFill>
                  <a:schemeClr val="bg1">
                    <a:lumMod val="50000"/>
                  </a:schemeClr>
                </a:solidFill>
                <a:latin typeface="Hiragino Sans W4" panose="020B0400000000000000" pitchFamily="34" charset="-128"/>
                <a:ea typeface="Hiragino Sans W4" panose="020B0400000000000000" pitchFamily="34" charset="-128"/>
              </a:rPr>
              <a:t> et al., 2003</a:t>
            </a:r>
            <a:r>
              <a:rPr kumimoji="1" lang="en-US" altLang="ja-JP" sz="2000" dirty="0">
                <a:solidFill>
                  <a:schemeClr val="bg1">
                    <a:lumMod val="50000"/>
                  </a:schemeClr>
                </a:solidFill>
                <a:latin typeface="Hiragino Sans W4" panose="020B0400000000000000" pitchFamily="34" charset="-128"/>
                <a:ea typeface="Hiragino Sans W4" panose="020B0400000000000000" pitchFamily="34" charset="-128"/>
              </a:rPr>
              <a:t>]</a:t>
            </a:r>
          </a:p>
        </p:txBody>
      </p:sp>
      <p:sp>
        <p:nvSpPr>
          <p:cNvPr id="7" name="テキスト ボックス 6">
            <a:extLst>
              <a:ext uri="{FF2B5EF4-FFF2-40B4-BE49-F238E27FC236}">
                <a16:creationId xmlns:a16="http://schemas.microsoft.com/office/drawing/2014/main" id="{DDABA72B-ABD3-D64E-B259-4FFA00F59087}"/>
              </a:ext>
            </a:extLst>
          </p:cNvPr>
          <p:cNvSpPr txBox="1"/>
          <p:nvPr/>
        </p:nvSpPr>
        <p:spPr>
          <a:xfrm>
            <a:off x="689548" y="1417179"/>
            <a:ext cx="11001709" cy="1569660"/>
          </a:xfrm>
          <a:prstGeom prst="rect">
            <a:avLst/>
          </a:prstGeom>
          <a:noFill/>
        </p:spPr>
        <p:txBody>
          <a:bodyPr wrap="square" rtlCol="0">
            <a:spAutoFit/>
          </a:bodyPr>
          <a:lstStyle/>
          <a:p>
            <a:r>
              <a:rPr lang="ja-JP" altLang="en-US" sz="2400">
                <a:latin typeface="Hiragino Sans W4" panose="020B0400000000000000" pitchFamily="34" charset="-128"/>
                <a:ea typeface="Hiragino Sans W4" panose="020B0400000000000000" pitchFamily="34" charset="-128"/>
              </a:rPr>
              <a:t>絶滅率</a:t>
            </a:r>
            <a:r>
              <a:rPr lang="en-US" altLang="ja-JP" sz="2400" dirty="0" err="1">
                <a:latin typeface="Hiragino Sans W4" panose="020B0400000000000000" pitchFamily="34" charset="-128"/>
                <a:ea typeface="Hiragino Sans W4" panose="020B0400000000000000" pitchFamily="34" charset="-128"/>
              </a:rPr>
              <a:t>φ</a:t>
            </a:r>
            <a:r>
              <a:rPr kumimoji="1" lang="en-US" altLang="ja-JP" sz="2400" dirty="0">
                <a:latin typeface="Hiragino Sans W4" panose="020B0400000000000000" pitchFamily="34" charset="-128"/>
                <a:ea typeface="Hiragino Sans W4" panose="020B0400000000000000" pitchFamily="34" charset="-128"/>
              </a:rPr>
              <a:t>, </a:t>
            </a:r>
            <a:r>
              <a:rPr kumimoji="1" lang="ja-JP" altLang="en-US" sz="2400">
                <a:latin typeface="Hiragino Sans W4" panose="020B0400000000000000" pitchFamily="34" charset="-128"/>
                <a:ea typeface="Hiragino Sans W4" panose="020B0400000000000000" pitchFamily="34" charset="-128"/>
              </a:rPr>
              <a:t>移入率</a:t>
            </a:r>
            <a:r>
              <a:rPr kumimoji="1" lang="en-US" altLang="ja-JP" sz="2400" dirty="0" err="1">
                <a:latin typeface="Hiragino Sans W4" panose="020B0400000000000000" pitchFamily="34" charset="-128"/>
                <a:ea typeface="Hiragino Sans W4" panose="020B0400000000000000" pitchFamily="34" charset="-128"/>
              </a:rPr>
              <a:t>γ</a:t>
            </a:r>
            <a:r>
              <a:rPr kumimoji="1" lang="ja-JP" altLang="en-US" sz="2400">
                <a:latin typeface="Hiragino Sans W4" panose="020B0400000000000000" pitchFamily="34" charset="-128"/>
                <a:ea typeface="Hiragino Sans W4" panose="020B0400000000000000" pitchFamily="34" charset="-128"/>
              </a:rPr>
              <a:t>は様々な共変量の関数としてモデリング可</a:t>
            </a:r>
            <a:endParaRPr kumimoji="1" lang="en-US" altLang="ja-JP" sz="2400" dirty="0">
              <a:latin typeface="Hiragino Sans W4" panose="020B0400000000000000" pitchFamily="34" charset="-128"/>
              <a:ea typeface="Hiragino Sans W4" panose="020B0400000000000000" pitchFamily="34" charset="-128"/>
            </a:endParaRPr>
          </a:p>
          <a:p>
            <a:pPr marL="285750" indent="-285750">
              <a:buFont typeface="Arial" panose="020B0604020202020204" pitchFamily="34" charset="0"/>
              <a:buChar char="•"/>
            </a:pPr>
            <a:r>
              <a:rPr kumimoji="1" lang="ja-JP" altLang="en-US" sz="2400">
                <a:latin typeface="Hiragino Sans W4" panose="020B0400000000000000" pitchFamily="34" charset="-128"/>
                <a:ea typeface="Hiragino Sans W4" panose="020B0400000000000000" pitchFamily="34" charset="-128"/>
              </a:rPr>
              <a:t>正規分布に従うランダムな変数とすることもある</a:t>
            </a:r>
            <a:endParaRPr kumimoji="1" lang="en-US" altLang="ja-JP" sz="2400" dirty="0">
              <a:latin typeface="Hiragino Sans W4" panose="020B0400000000000000" pitchFamily="34" charset="-128"/>
              <a:ea typeface="Hiragino Sans W4" panose="020B0400000000000000" pitchFamily="34" charset="-128"/>
            </a:endParaRPr>
          </a:p>
          <a:p>
            <a:pPr marL="285750" indent="-285750">
              <a:buFont typeface="Arial" panose="020B0604020202020204" pitchFamily="34" charset="0"/>
              <a:buChar char="•"/>
            </a:pPr>
            <a:r>
              <a:rPr lang="ja-JP" altLang="en-US" sz="2400">
                <a:latin typeface="Hiragino Sans W4" panose="020B0400000000000000" pitchFamily="34" charset="-128"/>
                <a:ea typeface="Hiragino Sans W4" panose="020B0400000000000000" pitchFamily="34" charset="-128"/>
              </a:rPr>
              <a:t>空間相関をもたせ近傍個体群からの移入の影響を扱える（レスキュー効果）</a:t>
            </a:r>
            <a:endParaRPr lang="en-US" altLang="ja-JP" sz="2400" dirty="0">
              <a:latin typeface="Hiragino Sans W4" panose="020B0400000000000000" pitchFamily="34" charset="-128"/>
              <a:ea typeface="Hiragino Sans W4" panose="020B0400000000000000" pitchFamily="34" charset="-128"/>
            </a:endParaRPr>
          </a:p>
          <a:p>
            <a:r>
              <a:rPr kumimoji="1" lang="en-US" altLang="ja-JP" sz="2400" dirty="0">
                <a:latin typeface="Hiragino Sans W4" panose="020B0400000000000000" pitchFamily="34" charset="-128"/>
                <a:ea typeface="Hiragino Sans W4" panose="020B0400000000000000" pitchFamily="34" charset="-128"/>
              </a:rPr>
              <a:t>→</a:t>
            </a:r>
            <a:r>
              <a:rPr kumimoji="1" lang="ja-JP" altLang="en-US" sz="2400">
                <a:latin typeface="Hiragino Sans W4" panose="020B0400000000000000" pitchFamily="34" charset="-128"/>
                <a:ea typeface="Hiragino Sans W4" panose="020B0400000000000000" pitchFamily="34" charset="-128"/>
              </a:rPr>
              <a:t>ベイズ推定の枠組みでパラメータを推定</a:t>
            </a:r>
            <a:r>
              <a:rPr lang="ja-JP" altLang="en-US" sz="2400">
                <a:latin typeface="Hiragino Sans W4" panose="020B0400000000000000" pitchFamily="34" charset="-128"/>
                <a:ea typeface="Hiragino Sans W4" panose="020B0400000000000000" pitchFamily="34" charset="-128"/>
              </a:rPr>
              <a:t>（</a:t>
            </a:r>
            <a:r>
              <a:rPr lang="en-US" altLang="ja-JP" sz="2400" dirty="0">
                <a:latin typeface="Hiragino Sans W4" panose="020B0400000000000000" pitchFamily="34" charset="-128"/>
                <a:ea typeface="Hiragino Sans W4" panose="020B0400000000000000" pitchFamily="34" charset="-128"/>
              </a:rPr>
              <a:t>MCMC</a:t>
            </a:r>
            <a:r>
              <a:rPr lang="ja-JP" altLang="en-US" sz="2400">
                <a:latin typeface="Hiragino Sans W4" panose="020B0400000000000000" pitchFamily="34" charset="-128"/>
                <a:ea typeface="Hiragino Sans W4" panose="020B0400000000000000" pitchFamily="34" charset="-128"/>
              </a:rPr>
              <a:t>などを使う）</a:t>
            </a:r>
            <a:endParaRPr kumimoji="1" lang="ja-JP" altLang="en-US" sz="2400">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426509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E202D4A-7AA3-3148-AC1D-CB5A8E73D7BC}"/>
              </a:ext>
            </a:extLst>
          </p:cNvPr>
          <p:cNvSpPr txBox="1"/>
          <p:nvPr/>
        </p:nvSpPr>
        <p:spPr>
          <a:xfrm>
            <a:off x="689548" y="329786"/>
            <a:ext cx="10807908" cy="584775"/>
          </a:xfrm>
          <a:prstGeom prst="rect">
            <a:avLst/>
          </a:prstGeom>
          <a:noFill/>
        </p:spPr>
        <p:txBody>
          <a:bodyPr wrap="square" rtlCol="0">
            <a:spAutoFit/>
          </a:bodyPr>
          <a:lstStyle/>
          <a:p>
            <a:r>
              <a:rPr lang="ja-JP" altLang="en-US" sz="3200" b="1">
                <a:latin typeface="Hiragino Sans W4" panose="020B0400000000000000" pitchFamily="34" charset="-128"/>
                <a:ea typeface="Hiragino Sans W4" panose="020B0400000000000000" pitchFamily="34" charset="-128"/>
              </a:rPr>
              <a:t>多状態動的サイト占有モデル</a:t>
            </a:r>
            <a:endParaRPr lang="en-US" altLang="ja-JP" sz="3200" b="1" dirty="0">
              <a:latin typeface="Hiragino Sans W4" panose="020B0400000000000000" pitchFamily="34" charset="-128"/>
              <a:ea typeface="Hiragino Sans W4" panose="020B0400000000000000" pitchFamily="34" charset="-128"/>
            </a:endParaRPr>
          </a:p>
        </p:txBody>
      </p:sp>
      <p:sp>
        <p:nvSpPr>
          <p:cNvPr id="5" name="テキスト ボックス 4">
            <a:extLst>
              <a:ext uri="{FF2B5EF4-FFF2-40B4-BE49-F238E27FC236}">
                <a16:creationId xmlns:a16="http://schemas.microsoft.com/office/drawing/2014/main" id="{045420DC-618A-134A-B413-EB36AEA543FA}"/>
              </a:ext>
            </a:extLst>
          </p:cNvPr>
          <p:cNvSpPr txBox="1"/>
          <p:nvPr/>
        </p:nvSpPr>
        <p:spPr>
          <a:xfrm>
            <a:off x="689548" y="914561"/>
            <a:ext cx="10807908" cy="707886"/>
          </a:xfrm>
          <a:prstGeom prst="rect">
            <a:avLst/>
          </a:prstGeom>
          <a:noFill/>
        </p:spPr>
        <p:txBody>
          <a:bodyPr wrap="square" rtlCol="0">
            <a:spAutoFit/>
          </a:bodyPr>
          <a:lstStyle/>
          <a:p>
            <a:r>
              <a:rPr kumimoji="1" lang="en-US" altLang="ja-JP" sz="2000" dirty="0">
                <a:latin typeface="Hiragino Sans W4" panose="020B0400000000000000" pitchFamily="34" charset="-128"/>
                <a:ea typeface="Hiragino Sans W4" panose="020B0400000000000000" pitchFamily="34" charset="-128"/>
              </a:rPr>
              <a:t>1(</a:t>
            </a:r>
            <a:r>
              <a:rPr kumimoji="1" lang="ja-JP" altLang="en-US" sz="2000">
                <a:latin typeface="Hiragino Sans W4" panose="020B0400000000000000" pitchFamily="34" charset="-128"/>
                <a:ea typeface="Hiragino Sans W4" panose="020B0400000000000000" pitchFamily="34" charset="-128"/>
              </a:rPr>
              <a:t>占有</a:t>
            </a:r>
            <a:r>
              <a:rPr kumimoji="1" lang="en-US" altLang="ja-JP" sz="2000" dirty="0">
                <a:latin typeface="Hiragino Sans W4" panose="020B0400000000000000" pitchFamily="34" charset="-128"/>
                <a:ea typeface="Hiragino Sans W4" panose="020B0400000000000000" pitchFamily="34" charset="-128"/>
              </a:rPr>
              <a:t>)</a:t>
            </a:r>
            <a:r>
              <a:rPr lang="ja-JP" altLang="en-US" sz="2000">
                <a:latin typeface="Hiragino Sans W4" panose="020B0400000000000000" pitchFamily="34" charset="-128"/>
                <a:ea typeface="Hiragino Sans W4" panose="020B0400000000000000" pitchFamily="34" charset="-128"/>
              </a:rPr>
              <a:t>、</a:t>
            </a:r>
            <a:r>
              <a:rPr lang="en-US" altLang="ja-JP" sz="2000" dirty="0">
                <a:latin typeface="Hiragino Sans W4" panose="020B0400000000000000" pitchFamily="34" charset="-128"/>
                <a:ea typeface="Hiragino Sans W4" panose="020B0400000000000000" pitchFamily="34" charset="-128"/>
              </a:rPr>
              <a:t>0(</a:t>
            </a:r>
            <a:r>
              <a:rPr lang="ja-JP" altLang="en-US" sz="2000">
                <a:latin typeface="Hiragino Sans W4" panose="020B0400000000000000" pitchFamily="34" charset="-128"/>
                <a:ea typeface="Hiragino Sans W4" panose="020B0400000000000000" pitchFamily="34" charset="-128"/>
              </a:rPr>
              <a:t>非占有</a:t>
            </a:r>
            <a:r>
              <a:rPr lang="en-US" altLang="ja-JP" sz="2000" dirty="0">
                <a:latin typeface="Hiragino Sans W4" panose="020B0400000000000000" pitchFamily="34" charset="-128"/>
                <a:ea typeface="Hiragino Sans W4" panose="020B0400000000000000" pitchFamily="34" charset="-128"/>
              </a:rPr>
              <a:t>)</a:t>
            </a:r>
            <a:r>
              <a:rPr lang="ja-JP" altLang="en-US" sz="2000">
                <a:latin typeface="Hiragino Sans W4" panose="020B0400000000000000" pitchFamily="34" charset="-128"/>
                <a:ea typeface="Hiragino Sans W4" panose="020B0400000000000000" pitchFamily="34" charset="-128"/>
              </a:rPr>
              <a:t>以外に複数の状態を考慮したい場合に使えるモデル</a:t>
            </a:r>
            <a:endParaRPr lang="en-US" altLang="ja-JP" sz="2000" dirty="0">
              <a:latin typeface="Hiragino Sans W4" panose="020B0400000000000000" pitchFamily="34" charset="-128"/>
              <a:ea typeface="Hiragino Sans W4" panose="020B0400000000000000" pitchFamily="34" charset="-128"/>
            </a:endParaRPr>
          </a:p>
          <a:p>
            <a:r>
              <a:rPr kumimoji="1" lang="ja-JP" altLang="en-US" sz="2000">
                <a:solidFill>
                  <a:schemeClr val="bg1">
                    <a:lumMod val="50000"/>
                  </a:schemeClr>
                </a:solidFill>
                <a:latin typeface="Hiragino Sans W4" panose="020B0400000000000000" pitchFamily="34" charset="-128"/>
                <a:ea typeface="Hiragino Sans W4" panose="020B0400000000000000" pitchFamily="34" charset="-128"/>
              </a:rPr>
              <a:t>例：占有かつ繁殖、占有のみ、非占有</a:t>
            </a:r>
            <a:endParaRPr kumimoji="1" lang="en-US" altLang="ja-JP" dirty="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6" name="テキスト ボックス 5">
            <a:extLst>
              <a:ext uri="{FF2B5EF4-FFF2-40B4-BE49-F238E27FC236}">
                <a16:creationId xmlns:a16="http://schemas.microsoft.com/office/drawing/2014/main" id="{60F09518-A884-A941-AA8D-CBEF172CBE0A}"/>
              </a:ext>
            </a:extLst>
          </p:cNvPr>
          <p:cNvSpPr txBox="1"/>
          <p:nvPr/>
        </p:nvSpPr>
        <p:spPr>
          <a:xfrm>
            <a:off x="428293" y="2097268"/>
            <a:ext cx="10807908" cy="461665"/>
          </a:xfrm>
          <a:prstGeom prst="rect">
            <a:avLst/>
          </a:prstGeom>
          <a:noFill/>
        </p:spPr>
        <p:txBody>
          <a:bodyPr wrap="square" rtlCol="0">
            <a:spAutoFit/>
          </a:bodyPr>
          <a:lstStyle/>
          <a:p>
            <a:r>
              <a:rPr kumimoji="1" lang="ja-JP" altLang="en-US" sz="2400" b="1">
                <a:solidFill>
                  <a:schemeClr val="accent6">
                    <a:lumMod val="75000"/>
                  </a:schemeClr>
                </a:solidFill>
                <a:latin typeface="Hiragino Sans W4" panose="020B0400000000000000" pitchFamily="34" charset="-128"/>
                <a:ea typeface="Hiragino Sans W4" panose="020B0400000000000000" pitchFamily="34" charset="-128"/>
              </a:rPr>
              <a:t>状態遷移、観測確率を遷移行列によって与える</a:t>
            </a:r>
            <a:endParaRPr kumimoji="1" lang="en-US" altLang="ja-JP" sz="2400" b="1" dirty="0">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8" name="テキスト ボックス 7">
            <a:extLst>
              <a:ext uri="{FF2B5EF4-FFF2-40B4-BE49-F238E27FC236}">
                <a16:creationId xmlns:a16="http://schemas.microsoft.com/office/drawing/2014/main" id="{AEDBCD08-C5AA-BF48-84FA-52412594913F}"/>
              </a:ext>
            </a:extLst>
          </p:cNvPr>
          <p:cNvSpPr txBox="1"/>
          <p:nvPr/>
        </p:nvSpPr>
        <p:spPr>
          <a:xfrm>
            <a:off x="689548" y="2671315"/>
            <a:ext cx="10807908" cy="1200329"/>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000" dirty="0" err="1">
                <a:latin typeface="Hiragino Sans W4" panose="020B0400000000000000" pitchFamily="34" charset="-128"/>
                <a:ea typeface="Hiragino Sans W4" panose="020B0400000000000000" pitchFamily="34" charset="-128"/>
              </a:rPr>
              <a:t>z</a:t>
            </a:r>
            <a:r>
              <a:rPr kumimoji="1" lang="en-US" altLang="ja-JP" sz="2000" baseline="-25000" dirty="0" err="1">
                <a:latin typeface="Hiragino Sans W4" panose="020B0400000000000000" pitchFamily="34" charset="-128"/>
                <a:ea typeface="Hiragino Sans W4" panose="020B0400000000000000" pitchFamily="34" charset="-128"/>
              </a:rPr>
              <a:t>t</a:t>
            </a:r>
            <a:r>
              <a:rPr kumimoji="1" lang="en-US" altLang="ja-JP" sz="2000" baseline="-25000" dirty="0">
                <a:latin typeface="Hiragino Sans W4" panose="020B0400000000000000" pitchFamily="34" charset="-128"/>
                <a:ea typeface="Hiragino Sans W4" panose="020B0400000000000000" pitchFamily="34" charset="-128"/>
              </a:rPr>
              <a:t> </a:t>
            </a:r>
            <a:r>
              <a:rPr kumimoji="1" lang="en-US" altLang="ja-JP" sz="2000" dirty="0">
                <a:latin typeface="Hiragino Sans W4" panose="020B0400000000000000" pitchFamily="34" charset="-128"/>
                <a:ea typeface="Hiragino Sans W4" panose="020B0400000000000000" pitchFamily="34" charset="-128"/>
              </a:rPr>
              <a:t>=k</a:t>
            </a:r>
            <a:r>
              <a:rPr kumimoji="1" lang="ja-JP" altLang="en-US" sz="2000">
                <a:latin typeface="Hiragino Sans W4" panose="020B0400000000000000" pitchFamily="34" charset="-128"/>
                <a:ea typeface="Hiragino Sans W4" panose="020B0400000000000000" pitchFamily="34" charset="-128"/>
              </a:rPr>
              <a:t>のときに</a:t>
            </a:r>
            <a:r>
              <a:rPr lang="en-US" altLang="ja-JP" sz="2000" dirty="0">
                <a:latin typeface="Hiragino Sans W4" panose="020B0400000000000000" pitchFamily="34" charset="-128"/>
                <a:ea typeface="Hiragino Sans W4" panose="020B0400000000000000" pitchFamily="34" charset="-128"/>
              </a:rPr>
              <a:t>z</a:t>
            </a:r>
            <a:r>
              <a:rPr lang="en-US" altLang="ja-JP" sz="2000" baseline="-25000" dirty="0">
                <a:latin typeface="Hiragino Sans W4" panose="020B0400000000000000" pitchFamily="34" charset="-128"/>
                <a:ea typeface="Hiragino Sans W4" panose="020B0400000000000000" pitchFamily="34" charset="-128"/>
              </a:rPr>
              <a:t>t+1 </a:t>
            </a:r>
            <a:r>
              <a:rPr lang="en-US" altLang="ja-JP" sz="2000" dirty="0">
                <a:latin typeface="Hiragino Sans W4" panose="020B0400000000000000" pitchFamily="34" charset="-128"/>
                <a:ea typeface="Hiragino Sans W4" panose="020B0400000000000000" pitchFamily="34" charset="-128"/>
              </a:rPr>
              <a:t>=l</a:t>
            </a:r>
            <a:r>
              <a:rPr lang="ja-JP" altLang="en-US" sz="2000">
                <a:latin typeface="Hiragino Sans W4" panose="020B0400000000000000" pitchFamily="34" charset="-128"/>
                <a:ea typeface="Hiragino Sans W4" panose="020B0400000000000000" pitchFamily="34" charset="-128"/>
              </a:rPr>
              <a:t>となる確率を</a:t>
            </a:r>
            <a:r>
              <a:rPr lang="en-US" altLang="ja-JP" sz="2000" dirty="0" err="1">
                <a:latin typeface="Hiragino Sans W4" panose="020B0400000000000000" pitchFamily="34" charset="-128"/>
                <a:ea typeface="Hiragino Sans W4" panose="020B0400000000000000" pitchFamily="34" charset="-128"/>
              </a:rPr>
              <a:t>p</a:t>
            </a:r>
            <a:r>
              <a:rPr lang="en-US" altLang="ja-JP" sz="2000" baseline="-25000" dirty="0" err="1">
                <a:latin typeface="Hiragino Sans W4" panose="020B0400000000000000" pitchFamily="34" charset="-128"/>
                <a:ea typeface="Hiragino Sans W4" panose="020B0400000000000000" pitchFamily="34" charset="-128"/>
              </a:rPr>
              <a:t>lk</a:t>
            </a:r>
            <a:r>
              <a:rPr lang="ja-JP" altLang="en-US" sz="2000">
                <a:latin typeface="Hiragino Sans W4" panose="020B0400000000000000" pitchFamily="34" charset="-128"/>
                <a:ea typeface="Hiragino Sans W4" panose="020B0400000000000000" pitchFamily="34" charset="-128"/>
              </a:rPr>
              <a:t>とし</a:t>
            </a:r>
            <a:r>
              <a:rPr lang="en-US" altLang="ja-JP" sz="2000" dirty="0">
                <a:latin typeface="Hiragino Sans W4" panose="020B0400000000000000" pitchFamily="34" charset="-128"/>
                <a:ea typeface="Hiragino Sans W4" panose="020B0400000000000000" pitchFamily="34" charset="-128"/>
              </a:rPr>
              <a:t>N</a:t>
            </a:r>
            <a:r>
              <a:rPr lang="ja-JP" altLang="en-US" sz="2000">
                <a:latin typeface="Hiragino Sans W4" panose="020B0400000000000000" pitchFamily="34" charset="-128"/>
                <a:ea typeface="Hiragino Sans W4" panose="020B0400000000000000" pitchFamily="34" charset="-128"/>
              </a:rPr>
              <a:t>行</a:t>
            </a:r>
            <a:r>
              <a:rPr lang="en-US" altLang="ja-JP" sz="2000" dirty="0">
                <a:latin typeface="Hiragino Sans W4" panose="020B0400000000000000" pitchFamily="34" charset="-128"/>
                <a:ea typeface="Hiragino Sans W4" panose="020B0400000000000000" pitchFamily="34" charset="-128"/>
              </a:rPr>
              <a:t>N</a:t>
            </a:r>
            <a:r>
              <a:rPr lang="ja-JP" altLang="en-US" sz="2000">
                <a:latin typeface="Hiragino Sans W4" panose="020B0400000000000000" pitchFamily="34" charset="-128"/>
                <a:ea typeface="Hiragino Sans W4" panose="020B0400000000000000" pitchFamily="34" charset="-128"/>
              </a:rPr>
              <a:t>列の行列</a:t>
            </a:r>
            <a:r>
              <a:rPr lang="en-US" altLang="ja-JP" sz="2000" dirty="0">
                <a:latin typeface="Hiragino Sans W4" panose="020B0400000000000000" pitchFamily="34" charset="-128"/>
                <a:ea typeface="Hiragino Sans W4" panose="020B0400000000000000" pitchFamily="34" charset="-128"/>
              </a:rPr>
              <a:t>P</a:t>
            </a:r>
            <a:r>
              <a:rPr lang="ja-JP" altLang="en-US" sz="2000">
                <a:latin typeface="Hiragino Sans W4" panose="020B0400000000000000" pitchFamily="34" charset="-128"/>
                <a:ea typeface="Hiragino Sans W4" panose="020B0400000000000000" pitchFamily="34" charset="-128"/>
              </a:rPr>
              <a:t>に</a:t>
            </a:r>
            <a:endParaRPr lang="en-US" altLang="ja-JP" sz="2000" dirty="0">
              <a:latin typeface="Hiragino Sans W4" panose="020B0400000000000000" pitchFamily="34" charset="-128"/>
              <a:ea typeface="Hiragino Sans W4" panose="020B0400000000000000" pitchFamily="34" charset="-128"/>
            </a:endParaRPr>
          </a:p>
          <a:p>
            <a:pPr marL="342900" indent="-342900">
              <a:buFont typeface="Arial" panose="020B0604020202020204" pitchFamily="34" charset="0"/>
              <a:buChar char="•"/>
            </a:pPr>
            <a:r>
              <a:rPr lang="en-US" altLang="ja-JP" sz="2000" dirty="0" err="1">
                <a:latin typeface="Hiragino Sans W4" panose="020B0400000000000000" pitchFamily="34" charset="-128"/>
                <a:ea typeface="Hiragino Sans W4" panose="020B0400000000000000" pitchFamily="34" charset="-128"/>
              </a:rPr>
              <a:t>z</a:t>
            </a:r>
            <a:r>
              <a:rPr lang="en-US" altLang="ja-JP" sz="2000" baseline="-25000" dirty="0" err="1">
                <a:latin typeface="Hiragino Sans W4" panose="020B0400000000000000" pitchFamily="34" charset="-128"/>
                <a:ea typeface="Hiragino Sans W4" panose="020B0400000000000000" pitchFamily="34" charset="-128"/>
              </a:rPr>
              <a:t>t</a:t>
            </a:r>
            <a:r>
              <a:rPr lang="en-US" altLang="ja-JP" sz="2000" baseline="-25000" dirty="0">
                <a:latin typeface="Hiragino Sans W4" panose="020B0400000000000000" pitchFamily="34" charset="-128"/>
                <a:ea typeface="Hiragino Sans W4" panose="020B0400000000000000" pitchFamily="34" charset="-128"/>
              </a:rPr>
              <a:t> </a:t>
            </a:r>
            <a:r>
              <a:rPr lang="en-US" altLang="ja-JP" sz="2000" dirty="0">
                <a:latin typeface="Hiragino Sans W4" panose="020B0400000000000000" pitchFamily="34" charset="-128"/>
                <a:ea typeface="Hiragino Sans W4" panose="020B0400000000000000" pitchFamily="34" charset="-128"/>
              </a:rPr>
              <a:t>=n</a:t>
            </a:r>
            <a:r>
              <a:rPr lang="ja-JP" altLang="en-US" sz="2000">
                <a:latin typeface="Hiragino Sans W4" panose="020B0400000000000000" pitchFamily="34" charset="-128"/>
                <a:ea typeface="Hiragino Sans W4" panose="020B0400000000000000" pitchFamily="34" charset="-128"/>
              </a:rPr>
              <a:t>のときに</a:t>
            </a:r>
            <a:r>
              <a:rPr lang="en-US" altLang="ja-JP" sz="2000" dirty="0" err="1">
                <a:latin typeface="Hiragino Sans W4" panose="020B0400000000000000" pitchFamily="34" charset="-128"/>
                <a:ea typeface="Hiragino Sans W4" panose="020B0400000000000000" pitchFamily="34" charset="-128"/>
              </a:rPr>
              <a:t>y</a:t>
            </a:r>
            <a:r>
              <a:rPr lang="en-US" altLang="ja-JP" sz="2000" baseline="-25000" dirty="0" err="1">
                <a:latin typeface="Hiragino Sans W4" panose="020B0400000000000000" pitchFamily="34" charset="-128"/>
                <a:ea typeface="Hiragino Sans W4" panose="020B0400000000000000" pitchFamily="34" charset="-128"/>
              </a:rPr>
              <a:t>t</a:t>
            </a:r>
            <a:r>
              <a:rPr lang="en-US" altLang="ja-JP" sz="2000" baseline="-25000" dirty="0">
                <a:latin typeface="Hiragino Sans W4" panose="020B0400000000000000" pitchFamily="34" charset="-128"/>
                <a:ea typeface="Hiragino Sans W4" panose="020B0400000000000000" pitchFamily="34" charset="-128"/>
              </a:rPr>
              <a:t> </a:t>
            </a:r>
            <a:r>
              <a:rPr lang="en-US" altLang="ja-JP" sz="2000" dirty="0">
                <a:latin typeface="Hiragino Sans W4" panose="020B0400000000000000" pitchFamily="34" charset="-128"/>
                <a:ea typeface="Hiragino Sans W4" panose="020B0400000000000000" pitchFamily="34" charset="-128"/>
              </a:rPr>
              <a:t>=m</a:t>
            </a:r>
            <a:r>
              <a:rPr lang="ja-JP" altLang="en-US" sz="2000">
                <a:latin typeface="Hiragino Sans W4" panose="020B0400000000000000" pitchFamily="34" charset="-128"/>
                <a:ea typeface="Hiragino Sans W4" panose="020B0400000000000000" pitchFamily="34" charset="-128"/>
              </a:rPr>
              <a:t>となる確率を</a:t>
            </a:r>
            <a:r>
              <a:rPr lang="en-US" altLang="ja-JP" sz="2000" dirty="0" err="1">
                <a:latin typeface="Hiragino Sans W4" panose="020B0400000000000000" pitchFamily="34" charset="-128"/>
                <a:ea typeface="Hiragino Sans W4" panose="020B0400000000000000" pitchFamily="34" charset="-128"/>
              </a:rPr>
              <a:t>p</a:t>
            </a:r>
            <a:r>
              <a:rPr lang="en-US" altLang="ja-JP" sz="2000" baseline="-25000" dirty="0" err="1">
                <a:latin typeface="Hiragino Sans W4" panose="020B0400000000000000" pitchFamily="34" charset="-128"/>
                <a:ea typeface="Hiragino Sans W4" panose="020B0400000000000000" pitchFamily="34" charset="-128"/>
              </a:rPr>
              <a:t>nk</a:t>
            </a:r>
            <a:r>
              <a:rPr lang="ja-JP" altLang="en-US" sz="2000">
                <a:latin typeface="Hiragino Sans W4" panose="020B0400000000000000" pitchFamily="34" charset="-128"/>
                <a:ea typeface="Hiragino Sans W4" panose="020B0400000000000000" pitchFamily="34" charset="-128"/>
              </a:rPr>
              <a:t>とし</a:t>
            </a:r>
            <a:r>
              <a:rPr lang="en-US" altLang="ja-JP" sz="2000" dirty="0">
                <a:latin typeface="Hiragino Sans W4" panose="020B0400000000000000" pitchFamily="34" charset="-128"/>
                <a:ea typeface="Hiragino Sans W4" panose="020B0400000000000000" pitchFamily="34" charset="-128"/>
              </a:rPr>
              <a:t>M</a:t>
            </a:r>
            <a:r>
              <a:rPr lang="ja-JP" altLang="en-US" sz="2000">
                <a:latin typeface="Hiragino Sans W4" panose="020B0400000000000000" pitchFamily="34" charset="-128"/>
                <a:ea typeface="Hiragino Sans W4" panose="020B0400000000000000" pitchFamily="34" charset="-128"/>
              </a:rPr>
              <a:t>行</a:t>
            </a:r>
            <a:r>
              <a:rPr lang="en-US" altLang="ja-JP" sz="2000" dirty="0">
                <a:latin typeface="Hiragino Sans W4" panose="020B0400000000000000" pitchFamily="34" charset="-128"/>
                <a:ea typeface="Hiragino Sans W4" panose="020B0400000000000000" pitchFamily="34" charset="-128"/>
              </a:rPr>
              <a:t>N</a:t>
            </a:r>
            <a:r>
              <a:rPr lang="ja-JP" altLang="en-US" sz="2000">
                <a:latin typeface="Hiragino Sans W4" panose="020B0400000000000000" pitchFamily="34" charset="-128"/>
                <a:ea typeface="Hiragino Sans W4" panose="020B0400000000000000" pitchFamily="34" charset="-128"/>
              </a:rPr>
              <a:t>列の行列</a:t>
            </a:r>
            <a:r>
              <a:rPr lang="en-US" altLang="ja-JP" sz="2000" dirty="0">
                <a:latin typeface="Hiragino Sans W4" panose="020B0400000000000000" pitchFamily="34" charset="-128"/>
                <a:ea typeface="Hiragino Sans W4" panose="020B0400000000000000" pitchFamily="34" charset="-128"/>
              </a:rPr>
              <a:t>Q</a:t>
            </a:r>
            <a:r>
              <a:rPr lang="ja-JP" altLang="en-US" sz="2000">
                <a:latin typeface="Hiragino Sans W4" panose="020B0400000000000000" pitchFamily="34" charset="-128"/>
                <a:ea typeface="Hiragino Sans W4" panose="020B0400000000000000" pitchFamily="34" charset="-128"/>
              </a:rPr>
              <a:t>に</a:t>
            </a:r>
            <a:endParaRPr lang="en-US" altLang="ja-JP" sz="2000" dirty="0">
              <a:latin typeface="Hiragino Sans W4" panose="020B0400000000000000" pitchFamily="34" charset="-128"/>
              <a:ea typeface="Hiragino Sans W4" panose="020B0400000000000000" pitchFamily="34" charset="-128"/>
            </a:endParaRPr>
          </a:p>
          <a:p>
            <a:r>
              <a:rPr lang="ja-JP" altLang="en-US" sz="1600">
                <a:solidFill>
                  <a:schemeClr val="bg1">
                    <a:lumMod val="50000"/>
                  </a:schemeClr>
                </a:solidFill>
                <a:latin typeface="Hiragino Sans W4" panose="020B0400000000000000" pitchFamily="34" charset="-128"/>
                <a:ea typeface="Hiragino Sans W4" panose="020B0400000000000000" pitchFamily="34" charset="-128"/>
              </a:rPr>
              <a:t>可能な状態数と可能な観測状態数が</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1</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対</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1</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対応にはならないことに注意</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区別しない状態があるなどして、複数の状態が</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観測者の見込み通りのデータが得られたとしても</a:t>
            </a:r>
            <a:r>
              <a:rPr lang="en-US" altLang="ja-JP" sz="1600" dirty="0">
                <a:solidFill>
                  <a:schemeClr val="bg1">
                    <a:lumMod val="50000"/>
                  </a:schemeClr>
                </a:solidFill>
                <a:latin typeface="Hiragino Sans W4" panose="020B0400000000000000" pitchFamily="34" charset="-128"/>
                <a:ea typeface="Hiragino Sans W4" panose="020B0400000000000000" pitchFamily="34" charset="-128"/>
              </a:rPr>
              <a:t>)1</a:t>
            </a:r>
            <a:r>
              <a:rPr lang="ja-JP" altLang="en-US" sz="1600">
                <a:solidFill>
                  <a:schemeClr val="bg1">
                    <a:lumMod val="50000"/>
                  </a:schemeClr>
                </a:solidFill>
                <a:latin typeface="Hiragino Sans W4" panose="020B0400000000000000" pitchFamily="34" charset="-128"/>
                <a:ea typeface="Hiragino Sans W4" panose="020B0400000000000000" pitchFamily="34" charset="-128"/>
              </a:rPr>
              <a:t>つの観測状態に対応することがありえる</a:t>
            </a:r>
            <a:endParaRPr lang="en-US" altLang="ja-JP" sz="1600" dirty="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9" name="テキスト ボックス 8">
            <a:extLst>
              <a:ext uri="{FF2B5EF4-FFF2-40B4-BE49-F238E27FC236}">
                <a16:creationId xmlns:a16="http://schemas.microsoft.com/office/drawing/2014/main" id="{649FA90C-38F8-CF43-A88D-3A11E04F2F0E}"/>
              </a:ext>
            </a:extLst>
          </p:cNvPr>
          <p:cNvSpPr txBox="1"/>
          <p:nvPr/>
        </p:nvSpPr>
        <p:spPr>
          <a:xfrm>
            <a:off x="428293" y="4058142"/>
            <a:ext cx="10807908" cy="461665"/>
          </a:xfrm>
          <a:prstGeom prst="rect">
            <a:avLst/>
          </a:prstGeom>
          <a:noFill/>
        </p:spPr>
        <p:txBody>
          <a:bodyPr wrap="square" rtlCol="0">
            <a:spAutoFit/>
          </a:bodyPr>
          <a:lstStyle/>
          <a:p>
            <a:r>
              <a:rPr kumimoji="1" lang="ja-JP" altLang="en-US" sz="2400" b="1">
                <a:solidFill>
                  <a:schemeClr val="accent6">
                    <a:lumMod val="75000"/>
                  </a:schemeClr>
                </a:solidFill>
                <a:latin typeface="Hiragino Sans W4" panose="020B0400000000000000" pitchFamily="34" charset="-128"/>
                <a:ea typeface="Hiragino Sans W4" panose="020B0400000000000000" pitchFamily="34" charset="-128"/>
              </a:rPr>
              <a:t>観測確率の制約</a:t>
            </a:r>
            <a:endParaRPr kumimoji="1" lang="en-US" altLang="ja-JP" sz="2400" b="1" dirty="0">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98DA673A-8EA2-0247-B178-CDDA809111AD}"/>
              </a:ext>
            </a:extLst>
          </p:cNvPr>
          <p:cNvSpPr txBox="1"/>
          <p:nvPr/>
        </p:nvSpPr>
        <p:spPr>
          <a:xfrm>
            <a:off x="689548" y="4712058"/>
            <a:ext cx="4600909" cy="923330"/>
          </a:xfrm>
          <a:prstGeom prst="rect">
            <a:avLst/>
          </a:prstGeom>
          <a:noFill/>
        </p:spPr>
        <p:txBody>
          <a:bodyPr wrap="square" rtlCol="0">
            <a:spAutoFit/>
          </a:bodyPr>
          <a:lstStyle/>
          <a:p>
            <a:r>
              <a:rPr lang="ja-JP" altLang="en-US">
                <a:latin typeface="Hiragino Sans W4" panose="020B0400000000000000" pitchFamily="34" charset="-128"/>
                <a:ea typeface="Hiragino Sans W4" panose="020B0400000000000000" pitchFamily="34" charset="-128"/>
              </a:rPr>
              <a:t>観測カテゴリ間に階層性がある場合</a:t>
            </a:r>
            <a:endParaRPr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（例：繁殖状態は占有状態を</a:t>
            </a:r>
            <a:r>
              <a:rPr lang="en-US" altLang="ja-JP" dirty="0">
                <a:latin typeface="Hiragino Sans W4" panose="020B0400000000000000" pitchFamily="34" charset="-128"/>
                <a:ea typeface="Hiragino Sans W4" panose="020B0400000000000000" pitchFamily="34" charset="-128"/>
              </a:rPr>
              <a:t>entail</a:t>
            </a:r>
            <a:r>
              <a:rPr lang="ja-JP" altLang="en-US">
                <a:latin typeface="Hiragino Sans W4" panose="020B0400000000000000" pitchFamily="34" charset="-128"/>
                <a:ea typeface="Hiragino Sans W4" panose="020B0400000000000000" pitchFamily="34" charset="-128"/>
              </a:rPr>
              <a:t>する）</a:t>
            </a:r>
            <a:endParaRPr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には、観測行列が上三角行列になる</a:t>
            </a:r>
            <a:endParaRPr lang="en-US" altLang="ja-JP" dirty="0">
              <a:latin typeface="Hiragino Sans W4" panose="020B0400000000000000" pitchFamily="34" charset="-128"/>
              <a:ea typeface="Hiragino Sans W4" panose="020B0400000000000000" pitchFamily="34" charset="-128"/>
            </a:endParaRPr>
          </a:p>
        </p:txBody>
      </p:sp>
      <p:pic>
        <p:nvPicPr>
          <p:cNvPr id="3" name="図 2" descr="時計 が含まれている画像&#10;&#10;自動的に生成された説明">
            <a:extLst>
              <a:ext uri="{FF2B5EF4-FFF2-40B4-BE49-F238E27FC236}">
                <a16:creationId xmlns:a16="http://schemas.microsoft.com/office/drawing/2014/main" id="{3596B0CB-5646-2547-91EE-2FD4BA09DC5D}"/>
              </a:ext>
            </a:extLst>
          </p:cNvPr>
          <p:cNvPicPr>
            <a:picLocks noChangeAspect="1"/>
          </p:cNvPicPr>
          <p:nvPr/>
        </p:nvPicPr>
        <p:blipFill>
          <a:blip r:embed="rId3"/>
          <a:stretch>
            <a:fillRect/>
          </a:stretch>
        </p:blipFill>
        <p:spPr>
          <a:xfrm>
            <a:off x="5333999" y="4279901"/>
            <a:ext cx="4635500" cy="1282700"/>
          </a:xfrm>
          <a:prstGeom prst="rect">
            <a:avLst/>
          </a:prstGeom>
        </p:spPr>
      </p:pic>
      <p:sp>
        <p:nvSpPr>
          <p:cNvPr id="11" name="テキスト ボックス 10">
            <a:extLst>
              <a:ext uri="{FF2B5EF4-FFF2-40B4-BE49-F238E27FC236}">
                <a16:creationId xmlns:a16="http://schemas.microsoft.com/office/drawing/2014/main" id="{6573279F-C73D-A84A-B7F2-0FDC96EEE8D3}"/>
              </a:ext>
            </a:extLst>
          </p:cNvPr>
          <p:cNvSpPr txBox="1"/>
          <p:nvPr/>
        </p:nvSpPr>
        <p:spPr>
          <a:xfrm>
            <a:off x="5875789" y="5675505"/>
            <a:ext cx="4753224" cy="646331"/>
          </a:xfrm>
          <a:prstGeom prst="rect">
            <a:avLst/>
          </a:prstGeom>
          <a:noFill/>
        </p:spPr>
        <p:txBody>
          <a:bodyPr wrap="none" rtlCol="0">
            <a:spAutoFit/>
          </a:bodyPr>
          <a:lstStyle/>
          <a:p>
            <a:r>
              <a:rPr lang="en-US" altLang="ja-JP" dirty="0" err="1">
                <a:latin typeface="Hiragino Sans W4" panose="020B0400000000000000" pitchFamily="34" charset="-128"/>
                <a:ea typeface="Hiragino Sans W4" panose="020B0400000000000000" pitchFamily="34" charset="-128"/>
              </a:rPr>
              <a:t>q</a:t>
            </a:r>
            <a:r>
              <a:rPr lang="en-US" altLang="ja-JP" baseline="-25000" dirty="0" err="1">
                <a:latin typeface="Hiragino Sans W4" panose="020B0400000000000000" pitchFamily="34" charset="-128"/>
                <a:ea typeface="Hiragino Sans W4" panose="020B0400000000000000" pitchFamily="34" charset="-128"/>
              </a:rPr>
              <a:t>n</a:t>
            </a:r>
            <a:r>
              <a:rPr lang="ja-JP" altLang="en-US">
                <a:latin typeface="Hiragino Sans W4" panose="020B0400000000000000" pitchFamily="34" charset="-128"/>
                <a:ea typeface="Hiragino Sans W4" panose="020B0400000000000000" pitchFamily="34" charset="-128"/>
              </a:rPr>
              <a:t>は状態</a:t>
            </a:r>
            <a:r>
              <a:rPr lang="en-US" altLang="ja-JP" dirty="0">
                <a:latin typeface="Hiragino Sans W4" panose="020B0400000000000000" pitchFamily="34" charset="-128"/>
                <a:ea typeface="Hiragino Sans W4" panose="020B0400000000000000" pitchFamily="34" charset="-128"/>
              </a:rPr>
              <a:t>n</a:t>
            </a:r>
            <a:r>
              <a:rPr lang="ja-JP" altLang="en-US">
                <a:latin typeface="Hiragino Sans W4" panose="020B0400000000000000" pitchFamily="34" charset="-128"/>
                <a:ea typeface="Hiragino Sans W4" panose="020B0400000000000000" pitchFamily="34" charset="-128"/>
              </a:rPr>
              <a:t>のときに発見される確率</a:t>
            </a:r>
            <a:endParaRPr lang="en-US" altLang="ja-JP" dirty="0">
              <a:latin typeface="Hiragino Sans W4" panose="020B0400000000000000" pitchFamily="34" charset="-128"/>
              <a:ea typeface="Hiragino Sans W4" panose="020B0400000000000000" pitchFamily="34" charset="-128"/>
            </a:endParaRPr>
          </a:p>
          <a:p>
            <a:r>
              <a:rPr lang="en-US" altLang="ja-JP" dirty="0">
                <a:latin typeface="Hiragino Sans W4" panose="020B0400000000000000" pitchFamily="34" charset="-128"/>
                <a:ea typeface="Hiragino Sans W4" panose="020B0400000000000000" pitchFamily="34" charset="-128"/>
              </a:rPr>
              <a:t>r</a:t>
            </a:r>
            <a:r>
              <a:rPr lang="ja-JP" altLang="en-US">
                <a:latin typeface="Hiragino Sans W4" panose="020B0400000000000000" pitchFamily="34" charset="-128"/>
                <a:ea typeface="Hiragino Sans W4" panose="020B0400000000000000" pitchFamily="34" charset="-128"/>
              </a:rPr>
              <a:t>は状態</a:t>
            </a:r>
            <a:r>
              <a:rPr lang="en-US" altLang="ja-JP" dirty="0">
                <a:latin typeface="Hiragino Sans W4" panose="020B0400000000000000" pitchFamily="34" charset="-128"/>
                <a:ea typeface="Hiragino Sans W4" panose="020B0400000000000000" pitchFamily="34" charset="-128"/>
              </a:rPr>
              <a:t>3</a:t>
            </a:r>
            <a:r>
              <a:rPr lang="ja-JP" altLang="en-US">
                <a:latin typeface="Hiragino Sans W4" panose="020B0400000000000000" pitchFamily="34" charset="-128"/>
                <a:ea typeface="Hiragino Sans W4" panose="020B0400000000000000" pitchFamily="34" charset="-128"/>
              </a:rPr>
              <a:t>でありかつ状態</a:t>
            </a:r>
            <a:r>
              <a:rPr lang="en-US" altLang="ja-JP" dirty="0">
                <a:latin typeface="Hiragino Sans W4" panose="020B0400000000000000" pitchFamily="34" charset="-128"/>
                <a:ea typeface="Hiragino Sans W4" panose="020B0400000000000000" pitchFamily="34" charset="-128"/>
              </a:rPr>
              <a:t>3</a:t>
            </a:r>
            <a:r>
              <a:rPr lang="ja-JP" altLang="en-US">
                <a:latin typeface="Hiragino Sans W4" panose="020B0400000000000000" pitchFamily="34" charset="-128"/>
                <a:ea typeface="Hiragino Sans W4" panose="020B0400000000000000" pitchFamily="34" charset="-128"/>
              </a:rPr>
              <a:t>と観測される確率</a:t>
            </a:r>
            <a:endParaRPr kumimoji="1" lang="ja-JP" altLang="en-US">
              <a:latin typeface="Hiragino Sans W4" panose="020B0400000000000000" pitchFamily="34" charset="-128"/>
              <a:ea typeface="Hiragino Sans W4" panose="020B0400000000000000" pitchFamily="34" charset="-128"/>
            </a:endParaRPr>
          </a:p>
        </p:txBody>
      </p:sp>
      <p:sp>
        <p:nvSpPr>
          <p:cNvPr id="13" name="テキスト ボックス 12">
            <a:extLst>
              <a:ext uri="{FF2B5EF4-FFF2-40B4-BE49-F238E27FC236}">
                <a16:creationId xmlns:a16="http://schemas.microsoft.com/office/drawing/2014/main" id="{4CC9BFFD-5F86-184C-B5D8-203355F378AF}"/>
              </a:ext>
            </a:extLst>
          </p:cNvPr>
          <p:cNvSpPr txBox="1"/>
          <p:nvPr/>
        </p:nvSpPr>
        <p:spPr>
          <a:xfrm>
            <a:off x="9700120" y="4046467"/>
            <a:ext cx="2441694" cy="830997"/>
          </a:xfrm>
          <a:prstGeom prst="rect">
            <a:avLst/>
          </a:prstGeom>
          <a:noFill/>
        </p:spPr>
        <p:txBody>
          <a:bodyPr wrap="none" rtlCol="0">
            <a:spAutoFit/>
          </a:bodyPr>
          <a:lstStyle/>
          <a:p>
            <a:r>
              <a:rPr kumimoji="1" lang="ja-JP" altLang="en-US" sz="1600">
                <a:solidFill>
                  <a:schemeClr val="bg1">
                    <a:lumMod val="50000"/>
                  </a:schemeClr>
                </a:solidFill>
                <a:latin typeface="Hiragino Sans W4" panose="020B0400000000000000" pitchFamily="34" charset="-128"/>
                <a:ea typeface="Hiragino Sans W4" panose="020B0400000000000000" pitchFamily="34" charset="-128"/>
              </a:rPr>
              <a:t>後ろから縦ベクトル</a:t>
            </a:r>
            <a:endParaRPr kumimoji="1" lang="en-US" altLang="ja-JP" sz="1600" dirty="0">
              <a:solidFill>
                <a:schemeClr val="bg1">
                  <a:lumMod val="50000"/>
                </a:schemeClr>
              </a:solidFill>
              <a:latin typeface="Hiragino Sans W4" panose="020B0400000000000000" pitchFamily="34" charset="-128"/>
              <a:ea typeface="Hiragino Sans W4" panose="020B0400000000000000" pitchFamily="34" charset="-128"/>
            </a:endParaRPr>
          </a:p>
          <a:p>
            <a:r>
              <a:rPr kumimoji="1" lang="ja-JP" altLang="en-US" sz="1600">
                <a:solidFill>
                  <a:schemeClr val="bg1">
                    <a:lumMod val="50000"/>
                  </a:schemeClr>
                </a:solidFill>
                <a:latin typeface="Hiragino Sans W4" panose="020B0400000000000000" pitchFamily="34" charset="-128"/>
                <a:ea typeface="Hiragino Sans W4" panose="020B0400000000000000" pitchFamily="34" charset="-128"/>
              </a:rPr>
              <a:t>をかけてそれぞれの</a:t>
            </a:r>
            <a:endParaRPr kumimoji="1" lang="en-US" altLang="ja-JP" sz="1600" dirty="0">
              <a:solidFill>
                <a:schemeClr val="bg1">
                  <a:lumMod val="50000"/>
                </a:schemeClr>
              </a:solidFill>
              <a:latin typeface="Hiragino Sans W4" panose="020B0400000000000000" pitchFamily="34" charset="-128"/>
              <a:ea typeface="Hiragino Sans W4" panose="020B0400000000000000" pitchFamily="34" charset="-128"/>
            </a:endParaRPr>
          </a:p>
          <a:p>
            <a:r>
              <a:rPr lang="ja-JP" altLang="en-US" sz="1600">
                <a:solidFill>
                  <a:schemeClr val="bg1">
                    <a:lumMod val="50000"/>
                  </a:schemeClr>
                </a:solidFill>
                <a:latin typeface="Hiragino Sans W4" panose="020B0400000000000000" pitchFamily="34" charset="-128"/>
                <a:ea typeface="Hiragino Sans W4" panose="020B0400000000000000" pitchFamily="34" charset="-128"/>
              </a:rPr>
              <a:t>観測値となる確率を得る</a:t>
            </a:r>
            <a:endParaRPr kumimoji="1" lang="ja-JP" altLang="en-US" sz="160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14" name="テキスト ボックス 13">
            <a:extLst>
              <a:ext uri="{FF2B5EF4-FFF2-40B4-BE49-F238E27FC236}">
                <a16:creationId xmlns:a16="http://schemas.microsoft.com/office/drawing/2014/main" id="{18FC4EB4-82FB-5547-86ED-A9BF16519C9A}"/>
              </a:ext>
            </a:extLst>
          </p:cNvPr>
          <p:cNvSpPr txBox="1"/>
          <p:nvPr/>
        </p:nvSpPr>
        <p:spPr>
          <a:xfrm>
            <a:off x="5875789" y="6321836"/>
            <a:ext cx="2797561" cy="523220"/>
          </a:xfrm>
          <a:prstGeom prst="rect">
            <a:avLst/>
          </a:prstGeom>
          <a:noFill/>
        </p:spPr>
        <p:txBody>
          <a:bodyPr wrap="none" rtlCol="0">
            <a:spAutoFit/>
          </a:bodyPr>
          <a:lstStyle/>
          <a:p>
            <a:r>
              <a:rPr lang="ja-JP" altLang="en-US" sz="1400">
                <a:solidFill>
                  <a:schemeClr val="bg1">
                    <a:lumMod val="50000"/>
                  </a:schemeClr>
                </a:solidFill>
                <a:latin typeface="Hiragino Sans W4" panose="020B0400000000000000" pitchFamily="34" charset="-128"/>
                <a:ea typeface="Hiragino Sans W4" panose="020B0400000000000000" pitchFamily="34" charset="-128"/>
              </a:rPr>
              <a:t>下</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三角成分を</a:t>
            </a:r>
            <a:r>
              <a:rPr kumimoji="1" lang="en-US" altLang="ja-JP" sz="1400" dirty="0">
                <a:solidFill>
                  <a:schemeClr val="bg1">
                    <a:lumMod val="50000"/>
                  </a:schemeClr>
                </a:solidFill>
                <a:latin typeface="Hiragino Sans W4" panose="020B0400000000000000" pitchFamily="34" charset="-128"/>
                <a:ea typeface="Hiragino Sans W4" panose="020B0400000000000000" pitchFamily="34" charset="-128"/>
              </a:rPr>
              <a:t>0</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以外にすることで</a:t>
            </a:r>
            <a:endParaRPr kumimoji="1" lang="en-US" altLang="ja-JP" sz="1400" dirty="0">
              <a:solidFill>
                <a:schemeClr val="bg1">
                  <a:lumMod val="50000"/>
                </a:schemeClr>
              </a:solidFill>
              <a:latin typeface="Hiragino Sans W4" panose="020B0400000000000000" pitchFamily="34" charset="-128"/>
              <a:ea typeface="Hiragino Sans W4" panose="020B0400000000000000" pitchFamily="34" charset="-128"/>
            </a:endParaRPr>
          </a:p>
          <a:p>
            <a:r>
              <a:rPr lang="ja-JP" altLang="en-US" sz="1400">
                <a:solidFill>
                  <a:schemeClr val="bg1">
                    <a:lumMod val="50000"/>
                  </a:schemeClr>
                </a:solidFill>
                <a:latin typeface="Hiragino Sans W4" panose="020B0400000000000000" pitchFamily="34" charset="-128"/>
                <a:ea typeface="Hiragino Sans W4" panose="020B0400000000000000" pitchFamily="34" charset="-128"/>
              </a:rPr>
              <a:t>偽陽性がモデル化できる</a:t>
            </a:r>
            <a:endParaRPr kumimoji="1" lang="ja-JP" altLang="en-US" sz="1400">
              <a:solidFill>
                <a:schemeClr val="bg1">
                  <a:lumMod val="50000"/>
                </a:schemeClr>
              </a:solidFill>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271033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E202D4A-7AA3-3148-AC1D-CB5A8E73D7BC}"/>
              </a:ext>
            </a:extLst>
          </p:cNvPr>
          <p:cNvSpPr txBox="1"/>
          <p:nvPr/>
        </p:nvSpPr>
        <p:spPr>
          <a:xfrm>
            <a:off x="689548" y="329786"/>
            <a:ext cx="10807908" cy="584775"/>
          </a:xfrm>
          <a:prstGeom prst="rect">
            <a:avLst/>
          </a:prstGeom>
          <a:noFill/>
        </p:spPr>
        <p:txBody>
          <a:bodyPr wrap="square" rtlCol="0">
            <a:spAutoFit/>
          </a:bodyPr>
          <a:lstStyle/>
          <a:p>
            <a:r>
              <a:rPr lang="ja-JP" altLang="en-US" sz="3200" b="1">
                <a:latin typeface="Hiragino Sans W4" panose="020B0400000000000000" pitchFamily="34" charset="-128"/>
                <a:ea typeface="Hiragino Sans W4" panose="020B0400000000000000" pitchFamily="34" charset="-128"/>
              </a:rPr>
              <a:t>多状態動的サイト占有モデルの応用</a:t>
            </a:r>
            <a:endParaRPr lang="en-US" altLang="ja-JP" sz="3200" b="1" dirty="0">
              <a:latin typeface="Hiragino Sans W4" panose="020B0400000000000000" pitchFamily="34" charset="-128"/>
              <a:ea typeface="Hiragino Sans W4" panose="020B0400000000000000" pitchFamily="34" charset="-128"/>
            </a:endParaRPr>
          </a:p>
        </p:txBody>
      </p:sp>
      <p:sp>
        <p:nvSpPr>
          <p:cNvPr id="12" name="テキスト ボックス 11">
            <a:extLst>
              <a:ext uri="{FF2B5EF4-FFF2-40B4-BE49-F238E27FC236}">
                <a16:creationId xmlns:a16="http://schemas.microsoft.com/office/drawing/2014/main" id="{B9AD1AB8-0A93-C641-ADD0-54E5ADCE1AFA}"/>
              </a:ext>
            </a:extLst>
          </p:cNvPr>
          <p:cNvSpPr txBox="1"/>
          <p:nvPr/>
        </p:nvSpPr>
        <p:spPr>
          <a:xfrm>
            <a:off x="592647" y="894665"/>
            <a:ext cx="11001709" cy="1107996"/>
          </a:xfrm>
          <a:prstGeom prst="rect">
            <a:avLst/>
          </a:prstGeom>
          <a:noFill/>
        </p:spPr>
        <p:txBody>
          <a:bodyPr wrap="square" rtlCol="0">
            <a:spAutoFit/>
          </a:bodyPr>
          <a:lstStyle/>
          <a:p>
            <a:r>
              <a:rPr lang="ja-JP" altLang="en-US" sz="2400">
                <a:latin typeface="Hiragino Sans W4" panose="020B0400000000000000" pitchFamily="34" charset="-128"/>
                <a:ea typeface="Hiragino Sans W4" panose="020B0400000000000000" pitchFamily="34" charset="-128"/>
              </a:rPr>
              <a:t>観測地点配置の失敗をモデル化する際に、</a:t>
            </a:r>
            <a:endParaRPr lang="en-US" altLang="ja-JP" sz="2400" dirty="0">
              <a:latin typeface="Hiragino Sans W4" panose="020B0400000000000000" pitchFamily="34" charset="-128"/>
              <a:ea typeface="Hiragino Sans W4" panose="020B0400000000000000" pitchFamily="34" charset="-128"/>
            </a:endParaRPr>
          </a:p>
          <a:p>
            <a:r>
              <a:rPr lang="ja-JP" altLang="en-US" sz="2400">
                <a:solidFill>
                  <a:schemeClr val="accent6">
                    <a:lumMod val="75000"/>
                  </a:schemeClr>
                </a:solidFill>
                <a:latin typeface="Hiragino Sans W4" panose="020B0400000000000000" pitchFamily="34" charset="-128"/>
                <a:ea typeface="Hiragino Sans W4" panose="020B0400000000000000" pitchFamily="34" charset="-128"/>
              </a:rPr>
              <a:t>観測値が生成される、サイト別のプロセス</a:t>
            </a:r>
            <a:r>
              <a:rPr lang="ja-JP" altLang="en-US" sz="2400">
                <a:latin typeface="Hiragino Sans W4" panose="020B0400000000000000" pitchFamily="34" charset="-128"/>
                <a:ea typeface="Hiragino Sans W4" panose="020B0400000000000000" pitchFamily="34" charset="-128"/>
              </a:rPr>
              <a:t>を組み込む</a:t>
            </a:r>
            <a:endParaRPr lang="en-US" altLang="ja-JP" sz="2400" dirty="0">
              <a:latin typeface="Hiragino Sans W4" panose="020B0400000000000000" pitchFamily="34" charset="-128"/>
              <a:ea typeface="Hiragino Sans W4" panose="020B0400000000000000" pitchFamily="34" charset="-128"/>
            </a:endParaRPr>
          </a:p>
          <a:p>
            <a:r>
              <a:rPr kumimoji="1" lang="en-US" altLang="ja-JP" dirty="0">
                <a:solidFill>
                  <a:schemeClr val="bg1">
                    <a:lumMod val="50000"/>
                  </a:schemeClr>
                </a:solidFill>
                <a:latin typeface="Hiragino Sans W4" panose="020B0400000000000000" pitchFamily="34" charset="-128"/>
                <a:ea typeface="Hiragino Sans W4" panose="020B0400000000000000" pitchFamily="34" charset="-128"/>
              </a:rPr>
              <a:t>c.f. </a:t>
            </a:r>
            <a:r>
              <a:rPr kumimoji="1" lang="ja-JP" altLang="en-US">
                <a:solidFill>
                  <a:schemeClr val="bg1">
                    <a:lumMod val="50000"/>
                  </a:schemeClr>
                </a:solidFill>
                <a:latin typeface="Hiragino Sans W4" panose="020B0400000000000000" pitchFamily="34" charset="-128"/>
                <a:ea typeface="Hiragino Sans W4" panose="020B0400000000000000" pitchFamily="34" charset="-128"/>
              </a:rPr>
              <a:t>変化したサイト</a:t>
            </a:r>
            <a:r>
              <a:rPr kumimoji="1" lang="en-US" altLang="ja-JP" dirty="0">
                <a:solidFill>
                  <a:schemeClr val="bg1">
                    <a:lumMod val="50000"/>
                  </a:schemeClr>
                </a:solidFill>
                <a:latin typeface="Hiragino Sans W4" panose="020B0400000000000000" pitchFamily="34" charset="-128"/>
                <a:ea typeface="Hiragino Sans W4" panose="020B0400000000000000" pitchFamily="34" charset="-128"/>
              </a:rPr>
              <a:t>/</a:t>
            </a:r>
            <a:r>
              <a:rPr kumimoji="1" lang="ja-JP" altLang="en-US">
                <a:solidFill>
                  <a:schemeClr val="bg1">
                    <a:lumMod val="50000"/>
                  </a:schemeClr>
                </a:solidFill>
                <a:latin typeface="Hiragino Sans W4" panose="020B0400000000000000" pitchFamily="34" charset="-128"/>
                <a:ea typeface="Hiragino Sans W4" panose="020B0400000000000000" pitchFamily="34" charset="-128"/>
              </a:rPr>
              <a:t>全サイトという遷移率の推定では、各サイトの情報が縮約され無駄になる</a:t>
            </a:r>
          </a:p>
        </p:txBody>
      </p:sp>
      <p:pic>
        <p:nvPicPr>
          <p:cNvPr id="7" name="図 6" descr="ダイアグラム&#10;&#10;自動的に生成された説明">
            <a:extLst>
              <a:ext uri="{FF2B5EF4-FFF2-40B4-BE49-F238E27FC236}">
                <a16:creationId xmlns:a16="http://schemas.microsoft.com/office/drawing/2014/main" id="{FACBDE85-FE26-394A-940A-05B09B55D82F}"/>
              </a:ext>
            </a:extLst>
          </p:cNvPr>
          <p:cNvPicPr>
            <a:picLocks noChangeAspect="1"/>
          </p:cNvPicPr>
          <p:nvPr/>
        </p:nvPicPr>
        <p:blipFill>
          <a:blip r:embed="rId3"/>
          <a:stretch>
            <a:fillRect/>
          </a:stretch>
        </p:blipFill>
        <p:spPr>
          <a:xfrm>
            <a:off x="689548" y="2405639"/>
            <a:ext cx="6170749" cy="2614865"/>
          </a:xfrm>
          <a:prstGeom prst="rect">
            <a:avLst/>
          </a:prstGeom>
        </p:spPr>
      </p:pic>
      <p:sp>
        <p:nvSpPr>
          <p:cNvPr id="14" name="テキスト ボックス 13">
            <a:extLst>
              <a:ext uri="{FF2B5EF4-FFF2-40B4-BE49-F238E27FC236}">
                <a16:creationId xmlns:a16="http://schemas.microsoft.com/office/drawing/2014/main" id="{3E449A63-19CA-EB4E-870F-99A4316E1033}"/>
              </a:ext>
            </a:extLst>
          </p:cNvPr>
          <p:cNvSpPr txBox="1"/>
          <p:nvPr/>
        </p:nvSpPr>
        <p:spPr>
          <a:xfrm>
            <a:off x="2769004" y="4756269"/>
            <a:ext cx="1308371" cy="307777"/>
          </a:xfrm>
          <a:prstGeom prst="rect">
            <a:avLst/>
          </a:prstGeom>
          <a:noFill/>
        </p:spPr>
        <p:txBody>
          <a:bodyPr wrap="none" rtlCol="0">
            <a:spAutoFit/>
          </a:bodyPr>
          <a:lstStyle/>
          <a:p>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p.13 </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図</a:t>
            </a:r>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4</a:t>
            </a:r>
            <a:r>
              <a:rPr kumimoji="1" lang="ja-JP" altLang="en-US" sz="1400">
                <a:solidFill>
                  <a:schemeClr val="bg1">
                    <a:lumMod val="50000"/>
                  </a:schemeClr>
                </a:solidFill>
                <a:latin typeface="Hiragino Sans W4" panose="020B0400000000000000" pitchFamily="34" charset="-128"/>
                <a:ea typeface="Hiragino Sans W4" panose="020B0400000000000000" pitchFamily="34" charset="-128"/>
              </a:rPr>
              <a:t>より</a:t>
            </a:r>
          </a:p>
        </p:txBody>
      </p:sp>
      <p:sp>
        <p:nvSpPr>
          <p:cNvPr id="15" name="テキスト ボックス 14">
            <a:extLst>
              <a:ext uri="{FF2B5EF4-FFF2-40B4-BE49-F238E27FC236}">
                <a16:creationId xmlns:a16="http://schemas.microsoft.com/office/drawing/2014/main" id="{852A38CB-EBDC-4C4B-A3E6-3FF8B710E0BB}"/>
              </a:ext>
            </a:extLst>
          </p:cNvPr>
          <p:cNvSpPr txBox="1"/>
          <p:nvPr/>
        </p:nvSpPr>
        <p:spPr>
          <a:xfrm>
            <a:off x="6860297" y="2766926"/>
            <a:ext cx="4734059" cy="1754326"/>
          </a:xfrm>
          <a:prstGeom prst="rect">
            <a:avLst/>
          </a:prstGeom>
          <a:noFill/>
        </p:spPr>
        <p:txBody>
          <a:bodyPr wrap="square" rtlCol="0">
            <a:spAutoFit/>
          </a:bodyPr>
          <a:lstStyle/>
          <a:p>
            <a:r>
              <a:rPr lang="ja-JP" altLang="en-US" u="sng">
                <a:latin typeface="Hiragino Sans W4" panose="020B0400000000000000" pitchFamily="34" charset="-128"/>
                <a:ea typeface="Hiragino Sans W4" panose="020B0400000000000000" pitchFamily="34" charset="-128"/>
              </a:rPr>
              <a:t>観測失敗時にプロット</a:t>
            </a:r>
            <a:r>
              <a:rPr lang="ja-JP" altLang="en-US" sz="1200" u="sng">
                <a:latin typeface="Hiragino Sans W4" panose="020B0400000000000000" pitchFamily="34" charset="-128"/>
                <a:ea typeface="Hiragino Sans W4" panose="020B0400000000000000" pitchFamily="34" charset="-128"/>
              </a:rPr>
              <a:t>（すべてのサイトを含む領域）</a:t>
            </a:r>
            <a:r>
              <a:rPr lang="ja-JP" altLang="en-US" u="sng">
                <a:latin typeface="Hiragino Sans W4" panose="020B0400000000000000" pitchFamily="34" charset="-128"/>
                <a:ea typeface="Hiragino Sans W4" panose="020B0400000000000000" pitchFamily="34" charset="-128"/>
              </a:rPr>
              <a:t>の占有度と等しい確率で状態を観測する</a:t>
            </a:r>
            <a:endParaRPr lang="en-US" altLang="ja-JP" u="sng"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という仮定は現実的ではないため、</a:t>
            </a:r>
            <a:endParaRPr lang="en-US" altLang="ja-JP" dirty="0">
              <a:latin typeface="Hiragino Sans W4" panose="020B0400000000000000" pitchFamily="34" charset="-128"/>
              <a:ea typeface="Hiragino Sans W4" panose="020B0400000000000000" pitchFamily="34" charset="-128"/>
            </a:endParaRPr>
          </a:p>
          <a:p>
            <a:r>
              <a:rPr lang="ja-JP" altLang="en-US">
                <a:latin typeface="Hiragino Sans W4" panose="020B0400000000000000" pitchFamily="34" charset="-128"/>
                <a:ea typeface="Hiragino Sans W4" panose="020B0400000000000000" pitchFamily="34" charset="-128"/>
              </a:rPr>
              <a:t>調査点近傍の占有度の分布のみを用いることで空間的偏り</a:t>
            </a:r>
            <a:r>
              <a:rPr lang="en-US" altLang="ja-JP" sz="1400" dirty="0">
                <a:latin typeface="Hiragino Sans W4" panose="020B0400000000000000" pitchFamily="34" charset="-128"/>
                <a:ea typeface="Hiragino Sans W4" panose="020B0400000000000000" pitchFamily="34" charset="-128"/>
              </a:rPr>
              <a:t>(</a:t>
            </a:r>
            <a:r>
              <a:rPr lang="ja-JP" altLang="en-US" sz="1400">
                <a:latin typeface="Hiragino Sans W4" panose="020B0400000000000000" pitchFamily="34" charset="-128"/>
                <a:ea typeface="Hiragino Sans W4" panose="020B0400000000000000" pitchFamily="34" charset="-128"/>
              </a:rPr>
              <a:t>空間自己相関</a:t>
            </a:r>
            <a:r>
              <a:rPr lang="en-US" altLang="ja-JP" sz="1400" dirty="0">
                <a:latin typeface="Hiragino Sans W4" panose="020B0400000000000000" pitchFamily="34" charset="-128"/>
                <a:ea typeface="Hiragino Sans W4" panose="020B0400000000000000" pitchFamily="34" charset="-128"/>
              </a:rPr>
              <a:t>)</a:t>
            </a:r>
            <a:r>
              <a:rPr lang="ja-JP" altLang="en-US">
                <a:latin typeface="Hiragino Sans W4" panose="020B0400000000000000" pitchFamily="34" charset="-128"/>
                <a:ea typeface="Hiragino Sans W4" panose="020B0400000000000000" pitchFamily="34" charset="-128"/>
              </a:rPr>
              <a:t>を表現することもできる。</a:t>
            </a:r>
            <a:endParaRPr lang="en-US" altLang="ja-JP" dirty="0">
              <a:latin typeface="Hiragino Sans W4" panose="020B0400000000000000" pitchFamily="34" charset="-128"/>
              <a:ea typeface="Hiragino Sans W4" panose="020B0400000000000000" pitchFamily="34" charset="-128"/>
            </a:endParaRPr>
          </a:p>
        </p:txBody>
      </p:sp>
      <p:sp>
        <p:nvSpPr>
          <p:cNvPr id="16" name="テキスト ボックス 15">
            <a:extLst>
              <a:ext uri="{FF2B5EF4-FFF2-40B4-BE49-F238E27FC236}">
                <a16:creationId xmlns:a16="http://schemas.microsoft.com/office/drawing/2014/main" id="{95472B69-36C0-2844-8788-E04C4C306D61}"/>
              </a:ext>
            </a:extLst>
          </p:cNvPr>
          <p:cNvSpPr txBox="1"/>
          <p:nvPr/>
        </p:nvSpPr>
        <p:spPr>
          <a:xfrm>
            <a:off x="4166804" y="4835838"/>
            <a:ext cx="2504212" cy="307777"/>
          </a:xfrm>
          <a:prstGeom prst="rect">
            <a:avLst/>
          </a:prstGeom>
          <a:noFill/>
        </p:spPr>
        <p:txBody>
          <a:bodyPr wrap="none" rtlCol="0">
            <a:spAutoFit/>
          </a:bodyPr>
          <a:lstStyle/>
          <a:p>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a:t>
            </a:r>
            <a:r>
              <a:rPr lang="en-US" altLang="ja-JP" sz="1400" dirty="0" err="1">
                <a:solidFill>
                  <a:schemeClr val="bg1">
                    <a:lumMod val="50000"/>
                  </a:schemeClr>
                </a:solidFill>
                <a:latin typeface="Hiragino Sans W4" panose="020B0400000000000000" pitchFamily="34" charset="-128"/>
                <a:ea typeface="Hiragino Sans W4" panose="020B0400000000000000" pitchFamily="34" charset="-128"/>
              </a:rPr>
              <a:t>Fukaya</a:t>
            </a:r>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 and </a:t>
            </a:r>
            <a:r>
              <a:rPr lang="en-US" altLang="ja-JP" sz="1400" dirty="0" err="1">
                <a:solidFill>
                  <a:schemeClr val="bg1">
                    <a:lumMod val="50000"/>
                  </a:schemeClr>
                </a:solidFill>
                <a:latin typeface="Hiragino Sans W4" panose="020B0400000000000000" pitchFamily="34" charset="-128"/>
                <a:ea typeface="Hiragino Sans W4" panose="020B0400000000000000" pitchFamily="34" charset="-128"/>
              </a:rPr>
              <a:t>Royle</a:t>
            </a:r>
            <a:r>
              <a:rPr lang="en-US" altLang="ja-JP" sz="1400" dirty="0">
                <a:solidFill>
                  <a:schemeClr val="bg1">
                    <a:lumMod val="50000"/>
                  </a:schemeClr>
                </a:solidFill>
                <a:latin typeface="Hiragino Sans W4" panose="020B0400000000000000" pitchFamily="34" charset="-128"/>
                <a:ea typeface="Hiragino Sans W4" panose="020B0400000000000000" pitchFamily="34" charset="-128"/>
              </a:rPr>
              <a:t>, 2013)</a:t>
            </a:r>
            <a:endParaRPr kumimoji="1" lang="ja-JP" altLang="en-US" sz="140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17" name="正方形/長方形 16">
            <a:extLst>
              <a:ext uri="{FF2B5EF4-FFF2-40B4-BE49-F238E27FC236}">
                <a16:creationId xmlns:a16="http://schemas.microsoft.com/office/drawing/2014/main" id="{B00E5551-0B9D-B04D-B201-B52A3BF6C9FB}"/>
              </a:ext>
            </a:extLst>
          </p:cNvPr>
          <p:cNvSpPr/>
          <p:nvPr/>
        </p:nvSpPr>
        <p:spPr>
          <a:xfrm>
            <a:off x="7304681" y="4377930"/>
            <a:ext cx="4764446" cy="307777"/>
          </a:xfrm>
          <a:prstGeom prst="rect">
            <a:avLst/>
          </a:prstGeom>
        </p:spPr>
        <p:txBody>
          <a:bodyPr wrap="none">
            <a:spAutoFit/>
          </a:bodyPr>
          <a:lstStyle/>
          <a:p>
            <a:r>
              <a:rPr lang="ja-JP" altLang="en" sz="1400">
                <a:solidFill>
                  <a:schemeClr val="bg1">
                    <a:lumMod val="50000"/>
                  </a:schemeClr>
                </a:solidFill>
                <a:latin typeface="Hiragino Sans W4" panose="020B0400000000000000" pitchFamily="34" charset="-128"/>
                <a:ea typeface="Hiragino Sans W4" panose="020B0400000000000000" pitchFamily="34" charset="-128"/>
              </a:rPr>
              <a:t>（</a:t>
            </a:r>
            <a:r>
              <a:rPr lang="en" altLang="ja-JP" sz="1400" dirty="0">
                <a:solidFill>
                  <a:schemeClr val="bg1">
                    <a:lumMod val="50000"/>
                  </a:schemeClr>
                </a:solidFill>
                <a:latin typeface="Hiragino Sans W4" panose="020B0400000000000000" pitchFamily="34" charset="-128"/>
                <a:ea typeface="Hiragino Sans W4" panose="020B0400000000000000" pitchFamily="34" charset="-128"/>
              </a:rPr>
              <a:t>Bled et al., 2011a, 2011b; </a:t>
            </a:r>
            <a:r>
              <a:rPr lang="en" altLang="ja-JP" sz="1400" dirty="0" err="1">
                <a:solidFill>
                  <a:schemeClr val="bg1">
                    <a:lumMod val="50000"/>
                  </a:schemeClr>
                </a:solidFill>
                <a:latin typeface="Hiragino Sans W4" panose="020B0400000000000000" pitchFamily="34" charset="-128"/>
                <a:ea typeface="Hiragino Sans W4" panose="020B0400000000000000" pitchFamily="34" charset="-128"/>
              </a:rPr>
              <a:t>Yackulic</a:t>
            </a:r>
            <a:r>
              <a:rPr lang="en" altLang="ja-JP" sz="1400" dirty="0">
                <a:solidFill>
                  <a:schemeClr val="bg1">
                    <a:lumMod val="50000"/>
                  </a:schemeClr>
                </a:solidFill>
                <a:latin typeface="Hiragino Sans W4" panose="020B0400000000000000" pitchFamily="34" charset="-128"/>
                <a:ea typeface="Hiragino Sans W4" panose="020B0400000000000000" pitchFamily="34" charset="-128"/>
              </a:rPr>
              <a:t> et al., 2012</a:t>
            </a:r>
            <a:r>
              <a:rPr lang="ja-JP" altLang="en" sz="1400">
                <a:solidFill>
                  <a:schemeClr val="bg1">
                    <a:lumMod val="50000"/>
                  </a:schemeClr>
                </a:solidFill>
                <a:latin typeface="Hiragino Sans W4" panose="020B0400000000000000" pitchFamily="34" charset="-128"/>
                <a:ea typeface="Hiragino Sans W4" panose="020B0400000000000000" pitchFamily="34" charset="-128"/>
              </a:rPr>
              <a:t>）</a:t>
            </a:r>
            <a:endParaRPr lang="ja-JP" altLang="en-US" sz="1400">
              <a:solidFill>
                <a:schemeClr val="bg1">
                  <a:lumMod val="50000"/>
                </a:schemeClr>
              </a:solidFill>
              <a:latin typeface="Hiragino Sans W4" panose="020B0400000000000000" pitchFamily="34" charset="-128"/>
              <a:ea typeface="Hiragino Sans W4" panose="020B0400000000000000" pitchFamily="34" charset="-128"/>
            </a:endParaRPr>
          </a:p>
        </p:txBody>
      </p:sp>
      <p:sp>
        <p:nvSpPr>
          <p:cNvPr id="18" name="テキスト ボックス 17">
            <a:extLst>
              <a:ext uri="{FF2B5EF4-FFF2-40B4-BE49-F238E27FC236}">
                <a16:creationId xmlns:a16="http://schemas.microsoft.com/office/drawing/2014/main" id="{C61792B7-2A0C-9C41-AB29-E79CE6DD3AAE}"/>
              </a:ext>
            </a:extLst>
          </p:cNvPr>
          <p:cNvSpPr txBox="1"/>
          <p:nvPr/>
        </p:nvSpPr>
        <p:spPr>
          <a:xfrm>
            <a:off x="870857" y="5697132"/>
            <a:ext cx="8544327" cy="707886"/>
          </a:xfrm>
          <a:prstGeom prst="rect">
            <a:avLst/>
          </a:prstGeom>
          <a:noFill/>
        </p:spPr>
        <p:txBody>
          <a:bodyPr wrap="none" rtlCol="0">
            <a:spAutoFit/>
          </a:bodyPr>
          <a:lstStyle/>
          <a:p>
            <a:r>
              <a:rPr kumimoji="1" lang="en-US" altLang="ja-JP" sz="2000" dirty="0">
                <a:solidFill>
                  <a:schemeClr val="bg1">
                    <a:lumMod val="50000"/>
                  </a:schemeClr>
                </a:solidFill>
                <a:latin typeface="Hiragino Sans W4" panose="020B0400000000000000" pitchFamily="34" charset="-128"/>
                <a:ea typeface="Hiragino Sans W4" panose="020B0400000000000000" pitchFamily="34" charset="-128"/>
              </a:rPr>
              <a:t>R</a:t>
            </a:r>
            <a:r>
              <a:rPr kumimoji="1" lang="ja-JP" altLang="en-US" sz="2000">
                <a:solidFill>
                  <a:schemeClr val="bg1">
                    <a:lumMod val="50000"/>
                  </a:schemeClr>
                </a:solidFill>
                <a:latin typeface="Hiragino Sans W4" panose="020B0400000000000000" pitchFamily="34" charset="-128"/>
                <a:ea typeface="Hiragino Sans W4" panose="020B0400000000000000" pitchFamily="34" charset="-128"/>
              </a:rPr>
              <a:t>の</a:t>
            </a:r>
            <a:r>
              <a:rPr lang="en" altLang="ja-JP" sz="2000" dirty="0">
                <a:solidFill>
                  <a:schemeClr val="bg1">
                    <a:lumMod val="50000"/>
                  </a:schemeClr>
                </a:solidFill>
                <a:latin typeface="Hiragino Sans W4" panose="020B0400000000000000" pitchFamily="34" charset="-128"/>
                <a:ea typeface="Hiragino Sans W4" panose="020B0400000000000000" pitchFamily="34" charset="-128"/>
              </a:rPr>
              <a:t>unmarked library</a:t>
            </a:r>
            <a:r>
              <a:rPr lang="ja-JP" altLang="en-US" sz="2000">
                <a:solidFill>
                  <a:schemeClr val="bg1">
                    <a:lumMod val="50000"/>
                  </a:schemeClr>
                </a:solidFill>
                <a:latin typeface="Hiragino Sans W4" panose="020B0400000000000000" pitchFamily="34" charset="-128"/>
                <a:ea typeface="Hiragino Sans W4" panose="020B0400000000000000" pitchFamily="34" charset="-128"/>
              </a:rPr>
              <a:t>を用いた最尤推定、</a:t>
            </a:r>
            <a:r>
              <a:rPr lang="en" altLang="ja-JP" sz="2000" dirty="0">
                <a:solidFill>
                  <a:schemeClr val="bg1">
                    <a:lumMod val="50000"/>
                  </a:schemeClr>
                </a:solidFill>
                <a:latin typeface="Hiragino Sans W4" panose="020B0400000000000000" pitchFamily="34" charset="-128"/>
                <a:ea typeface="Hiragino Sans W4" panose="020B0400000000000000" pitchFamily="34" charset="-128"/>
              </a:rPr>
              <a:t> </a:t>
            </a:r>
          </a:p>
          <a:p>
            <a:r>
              <a:rPr lang="en" altLang="ja-JP" sz="2000" dirty="0">
                <a:solidFill>
                  <a:schemeClr val="bg1">
                    <a:lumMod val="50000"/>
                  </a:schemeClr>
                </a:solidFill>
                <a:latin typeface="Hiragino Sans W4" panose="020B0400000000000000" pitchFamily="34" charset="-128"/>
                <a:ea typeface="Hiragino Sans W4" panose="020B0400000000000000" pitchFamily="34" charset="-128"/>
              </a:rPr>
              <a:t>JAGS</a:t>
            </a:r>
            <a:r>
              <a:rPr lang="ja-JP" altLang="en-US" sz="2000">
                <a:solidFill>
                  <a:schemeClr val="bg1">
                    <a:lumMod val="50000"/>
                  </a:schemeClr>
                </a:solidFill>
                <a:latin typeface="Hiragino Sans W4" panose="020B0400000000000000" pitchFamily="34" charset="-128"/>
                <a:ea typeface="Hiragino Sans W4" panose="020B0400000000000000" pitchFamily="34" charset="-128"/>
              </a:rPr>
              <a:t>や</a:t>
            </a:r>
            <a:r>
              <a:rPr lang="en" altLang="ja-JP" sz="2000" dirty="0" err="1">
                <a:solidFill>
                  <a:schemeClr val="bg1">
                    <a:lumMod val="50000"/>
                  </a:schemeClr>
                </a:solidFill>
                <a:latin typeface="Hiragino Sans W4" panose="020B0400000000000000" pitchFamily="34" charset="-128"/>
                <a:ea typeface="Hiragino Sans W4" panose="020B0400000000000000" pitchFamily="34" charset="-128"/>
              </a:rPr>
              <a:t>WinBUGS</a:t>
            </a:r>
            <a:r>
              <a:rPr lang="ja-JP" altLang="en-US" sz="2000">
                <a:solidFill>
                  <a:schemeClr val="bg1">
                    <a:lumMod val="50000"/>
                  </a:schemeClr>
                </a:solidFill>
                <a:latin typeface="Hiragino Sans W4" panose="020B0400000000000000" pitchFamily="34" charset="-128"/>
                <a:ea typeface="Hiragino Sans W4" panose="020B0400000000000000" pitchFamily="34" charset="-128"/>
              </a:rPr>
              <a:t>を用いたベイズ推定により分析を実施することが可能</a:t>
            </a:r>
            <a:endParaRPr kumimoji="1" lang="ja-JP" altLang="en-US" sz="2000">
              <a:solidFill>
                <a:schemeClr val="bg1">
                  <a:lumMod val="50000"/>
                </a:schemeClr>
              </a:solidFill>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315787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A9C9026-055E-C047-8112-D92A92A74259}"/>
              </a:ext>
            </a:extLst>
          </p:cNvPr>
          <p:cNvSpPr txBox="1"/>
          <p:nvPr/>
        </p:nvSpPr>
        <p:spPr>
          <a:xfrm>
            <a:off x="689548" y="329786"/>
            <a:ext cx="10807908" cy="584775"/>
          </a:xfrm>
          <a:prstGeom prst="rect">
            <a:avLst/>
          </a:prstGeom>
          <a:noFill/>
        </p:spPr>
        <p:txBody>
          <a:bodyPr wrap="square" rtlCol="0">
            <a:spAutoFit/>
          </a:bodyPr>
          <a:lstStyle/>
          <a:p>
            <a:r>
              <a:rPr lang="ja-JP" altLang="en-US" sz="3200" b="1">
                <a:latin typeface="Hiragino Sans W4" panose="020B0400000000000000" pitchFamily="34" charset="-128"/>
                <a:ea typeface="Hiragino Sans W4" panose="020B0400000000000000" pitchFamily="34" charset="-128"/>
              </a:rPr>
              <a:t>動的サイト占有モデル：特徴と注意点</a:t>
            </a:r>
            <a:endParaRPr lang="en-US" altLang="ja-JP" sz="3200" b="1" dirty="0">
              <a:latin typeface="Hiragino Sans W4" panose="020B0400000000000000" pitchFamily="34" charset="-128"/>
              <a:ea typeface="Hiragino Sans W4" panose="020B0400000000000000" pitchFamily="34" charset="-128"/>
            </a:endParaRPr>
          </a:p>
        </p:txBody>
      </p:sp>
      <p:sp>
        <p:nvSpPr>
          <p:cNvPr id="5" name="テキスト ボックス 4">
            <a:extLst>
              <a:ext uri="{FF2B5EF4-FFF2-40B4-BE49-F238E27FC236}">
                <a16:creationId xmlns:a16="http://schemas.microsoft.com/office/drawing/2014/main" id="{734E22DF-6631-5540-AF79-842CEA5DE21F}"/>
              </a:ext>
            </a:extLst>
          </p:cNvPr>
          <p:cNvSpPr txBox="1"/>
          <p:nvPr/>
        </p:nvSpPr>
        <p:spPr>
          <a:xfrm>
            <a:off x="689548" y="1656661"/>
            <a:ext cx="11001709" cy="2923877"/>
          </a:xfrm>
          <a:prstGeom prst="rect">
            <a:avLst/>
          </a:prstGeom>
          <a:noFill/>
        </p:spPr>
        <p:txBody>
          <a:bodyPr wrap="square" rtlCol="0">
            <a:spAutoFit/>
          </a:bodyPr>
          <a:lstStyle/>
          <a:p>
            <a:r>
              <a:rPr lang="ja-JP" altLang="en-US" sz="2400" b="1">
                <a:solidFill>
                  <a:schemeClr val="accent6">
                    <a:lumMod val="75000"/>
                  </a:schemeClr>
                </a:solidFill>
                <a:latin typeface="Hiragino Sans W4" panose="020B0400000000000000" pitchFamily="34" charset="-128"/>
                <a:ea typeface="Hiragino Sans W4" panose="020B0400000000000000" pitchFamily="34" charset="-128"/>
              </a:rPr>
              <a:t>特徴</a:t>
            </a:r>
            <a:endParaRPr lang="en-US" altLang="ja-JP" sz="2400" b="1" dirty="0">
              <a:solidFill>
                <a:schemeClr val="accent6">
                  <a:lumMod val="75000"/>
                </a:schemeClr>
              </a:solidFill>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データ生成の背景にある状態変化と観測課程を同時にモデル化</a:t>
            </a:r>
            <a:endParaRPr lang="en-US" altLang="ja-JP" sz="2400" dirty="0">
              <a:latin typeface="Hiragino Sans W4" panose="020B0400000000000000" pitchFamily="34" charset="-128"/>
              <a:ea typeface="Hiragino Sans W4" panose="020B0400000000000000" pitchFamily="34" charset="-128"/>
            </a:endParaRPr>
          </a:p>
          <a:p>
            <a:r>
              <a:rPr lang="en-US" altLang="ja-JP" sz="2400" dirty="0">
                <a:latin typeface="Hiragino Sans W4" panose="020B0400000000000000" pitchFamily="34" charset="-128"/>
                <a:ea typeface="Hiragino Sans W4" panose="020B0400000000000000" pitchFamily="34" charset="-128"/>
              </a:rPr>
              <a:t>→</a:t>
            </a:r>
            <a:r>
              <a:rPr lang="ja-JP" altLang="en-US" sz="2400">
                <a:latin typeface="Hiragino Sans W4" panose="020B0400000000000000" pitchFamily="34" charset="-128"/>
                <a:ea typeface="Hiragino Sans W4" panose="020B0400000000000000" pitchFamily="34" charset="-128"/>
              </a:rPr>
              <a:t>偽陰性などの分類誤差に起因するバイアスを抑えた個体群動態の推定が可能</a:t>
            </a:r>
            <a:endParaRPr lang="en-US" altLang="ja-JP" sz="2400" dirty="0">
              <a:latin typeface="Hiragino Sans W4" panose="020B0400000000000000" pitchFamily="34" charset="-128"/>
              <a:ea typeface="Hiragino Sans W4" panose="020B0400000000000000" pitchFamily="34" charset="-128"/>
            </a:endParaRPr>
          </a:p>
          <a:p>
            <a:endParaRPr lang="en-US" altLang="ja-JP" sz="2400" dirty="0">
              <a:latin typeface="Hiragino Sans W4" panose="020B0400000000000000" pitchFamily="34" charset="-128"/>
              <a:ea typeface="Hiragino Sans W4" panose="020B0400000000000000" pitchFamily="34" charset="-128"/>
            </a:endParaRPr>
          </a:p>
          <a:p>
            <a:r>
              <a:rPr lang="ja-JP" altLang="en-US" sz="2400" b="1">
                <a:solidFill>
                  <a:schemeClr val="accent6">
                    <a:lumMod val="75000"/>
                  </a:schemeClr>
                </a:solidFill>
                <a:latin typeface="Hiragino Sans W4" panose="020B0400000000000000" pitchFamily="34" charset="-128"/>
                <a:ea typeface="Hiragino Sans W4" panose="020B0400000000000000" pitchFamily="34" charset="-128"/>
              </a:rPr>
              <a:t>注意</a:t>
            </a:r>
            <a:endParaRPr lang="en-US" altLang="ja-JP" sz="2400" b="1" dirty="0">
              <a:solidFill>
                <a:schemeClr val="accent6">
                  <a:lumMod val="75000"/>
                </a:schemeClr>
              </a:solidFill>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要求されるデータ数が「少なくない」</a:t>
            </a:r>
            <a:endParaRPr lang="en-US" altLang="ja-JP" sz="2400" dirty="0">
              <a:latin typeface="Hiragino Sans W4" panose="020B0400000000000000" pitchFamily="34" charset="-128"/>
              <a:ea typeface="Hiragino Sans W4" panose="020B0400000000000000" pitchFamily="34" charset="-128"/>
            </a:endParaRPr>
          </a:p>
          <a:p>
            <a:endParaRPr kumimoji="1" lang="en-US" altLang="ja-JP" sz="1600" dirty="0">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モデルの仮定を満たすサンプルデザインを行う必要がある</a:t>
            </a:r>
            <a:endParaRPr kumimoji="1" lang="ja-JP" altLang="en-US" sz="2400">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23460614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1004</Words>
  <Application>Microsoft Macintosh PowerPoint</Application>
  <PresentationFormat>ワイド画面</PresentationFormat>
  <Paragraphs>102</Paragraphs>
  <Slides>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Hiragino Sans W4</vt:lpstr>
      <vt:lpstr>游ゴシック</vt:lpstr>
      <vt:lpstr>游ゴシック Light</vt:lpstr>
      <vt:lpstr>Arial</vt:lpstr>
      <vt:lpstr>Office テーマ</vt:lpstr>
      <vt:lpstr>深谷肇一. (2016). 動的サイト占有モデル. 統計数理, 64(1), 3-22.</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深谷肇一. (2016). 動的サイト占有モデル. 統計数理, 64(1), 3-22.</dc:title>
  <dc:creator>五十里　翔吾</dc:creator>
  <cp:lastModifiedBy>五十里　翔吾</cp:lastModifiedBy>
  <cp:revision>92</cp:revision>
  <cp:lastPrinted>2022-02-03T10:24:00Z</cp:lastPrinted>
  <dcterms:created xsi:type="dcterms:W3CDTF">2022-02-03T09:05:53Z</dcterms:created>
  <dcterms:modified xsi:type="dcterms:W3CDTF">2022-02-03T10:25:11Z</dcterms:modified>
</cp:coreProperties>
</file>